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75" r:id="rId3"/>
    <p:sldId id="270" r:id="rId4"/>
    <p:sldId id="271" r:id="rId5"/>
    <p:sldId id="274" r:id="rId6"/>
    <p:sldId id="272" r:id="rId7"/>
    <p:sldId id="266" r:id="rId8"/>
    <p:sldId id="268" r:id="rId9"/>
    <p:sldId id="273" r:id="rId10"/>
    <p:sldId id="278" r:id="rId11"/>
    <p:sldId id="269" r:id="rId12"/>
    <p:sldId id="279" r:id="rId13"/>
    <p:sldId id="282" r:id="rId14"/>
    <p:sldId id="283" r:id="rId15"/>
    <p:sldId id="281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B9"/>
    <a:srgbClr val="004D71"/>
    <a:srgbClr val="4B4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5731"/>
  </p:normalViewPr>
  <p:slideViewPr>
    <p:cSldViewPr snapToGrid="0" snapToObjects="1">
      <p:cViewPr varScale="1">
        <p:scale>
          <a:sx n="104" d="100"/>
          <a:sy n="104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E9CAE-A3CA-184F-907B-5F37C66B25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08E11-3A68-8B47-A3AC-E771D3867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7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08E11-3A68-8B47-A3AC-E771D3867B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2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wanted to show that clip because it’s a good example of our core strategy.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We currently have ten campaigns, each targeting different audiences in various ways. But the basic recipe has the same three ingredients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First, we create good content. We want to rise to the top of the bucket, so we make cream.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Next is targeting. We use various methods to make sure our safety messages reach our target audience of boaters or paddlers – and sometimes, specific sub-groups of boaters.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And finally, we do this in partnership with the best boating and paddling magazines out there. </a:t>
            </a:r>
          </a:p>
          <a:p>
            <a:endParaRPr lang="en-US" dirty="0"/>
          </a:p>
          <a:p>
            <a:r>
              <a:rPr lang="en-US" dirty="0"/>
              <a:t>I’m talking about you Glenn. Groups like Bonnier have spent decades building their audience and credibility. And we capitalize on that, so their influence rubs off on us. Thanks Glenn.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I’ll wrap up with a teaser for our new foray into the final frontier – television.</a:t>
            </a:r>
          </a:p>
          <a:p>
            <a:endParaRPr lang="en-US" dirty="0"/>
          </a:p>
          <a:p>
            <a:r>
              <a:rPr lang="en-US" dirty="0"/>
              <a:t>Starting this spring we’re launching a series of 30-second ads on major television fishing shows. </a:t>
            </a:r>
          </a:p>
          <a:p>
            <a:endParaRPr lang="en-US" dirty="0"/>
          </a:p>
          <a:p>
            <a:r>
              <a:rPr lang="en-US" dirty="0"/>
              <a:t>The ads promote an 8-minute mini-doc about the men and women of the U.S. Coast Guard, and what boaters can do to avoid getting rescued by them.</a:t>
            </a:r>
          </a:p>
          <a:p>
            <a:endParaRPr lang="en-US" dirty="0"/>
          </a:p>
          <a:p>
            <a:r>
              <a:rPr lang="en-US" dirty="0"/>
              <a:t>(play video, then:)</a:t>
            </a:r>
          </a:p>
          <a:p>
            <a:endParaRPr lang="en-US" dirty="0"/>
          </a:p>
          <a:p>
            <a:r>
              <a:rPr lang="en-US" dirty="0"/>
              <a:t>That was Glenn’s team at Bonnier, and even from that short spot you can see they absolutely </a:t>
            </a:r>
            <a:r>
              <a:rPr lang="en-US" i="1" dirty="0"/>
              <a:t>nailed </a:t>
            </a:r>
            <a:r>
              <a:rPr lang="en-US" dirty="0"/>
              <a:t>the camera work.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08E11-3A68-8B47-A3AC-E771D3867B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won’t go through the nitty-gritty details of every campaign, but I do want to mention two new ones that make great use of data science.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one we call </a:t>
            </a:r>
            <a:r>
              <a:rPr lang="en-US" b="1" dirty="0"/>
              <a:t>Search Content Marketing </a:t>
            </a:r>
            <a:r>
              <a:rPr lang="en-US" dirty="0"/>
              <a:t>embeds safety messaging in content that beginners search most often. </a:t>
            </a:r>
          </a:p>
          <a:p>
            <a:endParaRPr lang="en-US" dirty="0"/>
          </a:p>
          <a:p>
            <a:r>
              <a:rPr lang="en-US" dirty="0"/>
              <a:t>That’s a very effective way to reach a group that is notoriously hard to target – the so-called </a:t>
            </a:r>
            <a:r>
              <a:rPr lang="en-US" i="1" dirty="0" err="1"/>
              <a:t>Unreachables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And </a:t>
            </a:r>
            <a:r>
              <a:rPr lang="en-US" b="1" dirty="0"/>
              <a:t>Retargeting</a:t>
            </a:r>
            <a:r>
              <a:rPr lang="en-US" dirty="0"/>
              <a:t> is a marketing term for those ads that follow you all over the internet. </a:t>
            </a:r>
          </a:p>
          <a:p>
            <a:endParaRPr lang="en-US" dirty="0"/>
          </a:p>
          <a:p>
            <a:r>
              <a:rPr lang="en-US" dirty="0"/>
              <a:t>So an example of that  . . . One Christmas I was looking for a special pair of shoes for my wife, and I searched and searched online. And for months afterward I was getting women’s shoe ads on all my devices. </a:t>
            </a:r>
          </a:p>
          <a:p>
            <a:endParaRPr lang="en-US" dirty="0"/>
          </a:p>
          <a:p>
            <a:r>
              <a:rPr lang="en-US" dirty="0"/>
              <a:t>That’s retargeting, and with Glenn’s help we’re going to use it to share safety messages.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do want to highlight just a few of the campaigns. </a:t>
            </a:r>
          </a:p>
          <a:p>
            <a:endParaRPr lang="en-US" dirty="0"/>
          </a:p>
          <a:p>
            <a:r>
              <a:rPr lang="en-US" dirty="0"/>
              <a:t>Our oldest campaign is called </a:t>
            </a:r>
            <a:r>
              <a:rPr lang="en-US" b="1" dirty="0"/>
              <a:t>Safe Boat</a:t>
            </a:r>
            <a:r>
              <a:rPr lang="en-US" dirty="0"/>
              <a:t>. It’s a classic integrated outreach campaign using print, online and social media.</a:t>
            </a:r>
          </a:p>
          <a:p>
            <a:endParaRPr lang="en-US" dirty="0"/>
          </a:p>
          <a:p>
            <a:r>
              <a:rPr lang="en-US" dirty="0"/>
              <a:t>It builds on the capabilities of our media partners, in particular Bonnier and the Outdoor Sportsman Group. Its success has been the foundation of our more specialized campaigns.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Safe Paddle </a:t>
            </a:r>
            <a:r>
              <a:rPr lang="en-US" dirty="0"/>
              <a:t>followed in 2016, when we realized that about one-third of boating fatalities involved paddlers. Since then that percentage has declined, so we’re making a difference.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We’re also really excited about our </a:t>
            </a:r>
            <a:r>
              <a:rPr lang="en-US" b="1" dirty="0"/>
              <a:t>Public Relations </a:t>
            </a:r>
            <a:r>
              <a:rPr lang="en-US" dirty="0"/>
              <a:t>outreach campaign. </a:t>
            </a:r>
          </a:p>
          <a:p>
            <a:endParaRPr lang="en-US" dirty="0"/>
          </a:p>
          <a:p>
            <a:r>
              <a:rPr lang="en-US" dirty="0"/>
              <a:t>It’s not a big-budget project, but it exceeded expectations by a factor of almost 10. </a:t>
            </a:r>
          </a:p>
          <a:p>
            <a:endParaRPr lang="en-US" dirty="0"/>
          </a:p>
          <a:p>
            <a:r>
              <a:rPr lang="en-US" dirty="0"/>
              <a:t>Our partner Kenton-Smith marketing projected 65 million impressions and delivered over 600 million.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Jim.</a:t>
            </a:r>
          </a:p>
          <a:p>
            <a:endParaRPr lang="en-US" dirty="0"/>
          </a:p>
          <a:p>
            <a:r>
              <a:rPr lang="en-US" dirty="0"/>
              <a:t>For those of you who haven’t met me in the first aid tent – congratulations. I’m Jeff Moag, the Water Sports Foundation Content Director.</a:t>
            </a:r>
          </a:p>
          <a:p>
            <a:endParaRPr lang="en-US" dirty="0"/>
          </a:p>
          <a:p>
            <a:r>
              <a:rPr lang="en-US" dirty="0"/>
              <a:t>If you’re wondering what that means, I know the feeling.  </a:t>
            </a:r>
          </a:p>
          <a:p>
            <a:endParaRPr lang="en-US" dirty="0"/>
          </a:p>
          <a:p>
            <a:r>
              <a:rPr lang="en-US" dirty="0"/>
              <a:t>“Content” sounds like filling—like the stuff they put in pillows and stuffed animals.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lately that’s what it’s become. </a:t>
            </a:r>
          </a:p>
          <a:p>
            <a:endParaRPr lang="en-US" dirty="0"/>
          </a:p>
          <a:p>
            <a:r>
              <a:rPr lang="en-US" dirty="0"/>
              <a:t>The first definition makes sense – Content is stuff that is contained. You fill up a bucket with content. </a:t>
            </a:r>
          </a:p>
          <a:p>
            <a:endParaRPr lang="en-US" dirty="0"/>
          </a:p>
          <a:p>
            <a:r>
              <a:rPr lang="en-US" dirty="0"/>
              <a:t>They added the new definition at the bottom just recently. Now “content” is the words and pictures that fill up the internet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my job as content director is to get our content to float to the top of the bucket.</a:t>
            </a:r>
          </a:p>
          <a:p>
            <a:endParaRPr lang="en-US" dirty="0"/>
          </a:p>
          <a:p>
            <a:r>
              <a:rPr lang="en-US" dirty="0"/>
              <a:t>And to do that it helps to have a great story—and especially great pictures. Here’s one we did last summer for our Lessons for Life program.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This was an actual incident captured on the body cam of the officer in the interview – Lt. Brian Parkton of the Okaloosa County Sheriff’s Department.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beauty of this video is we didn’t have to explain all the dumb stuff the boaters did. </a:t>
            </a:r>
          </a:p>
          <a:p>
            <a:endParaRPr lang="en-US" dirty="0"/>
          </a:p>
          <a:p>
            <a:r>
              <a:rPr lang="en-US" dirty="0"/>
              <a:t>That left Lt Parkton basically the entire four-minute video to explain how the only thing that they </a:t>
            </a:r>
            <a:r>
              <a:rPr lang="en-US" i="1" dirty="0"/>
              <a:t>did</a:t>
            </a:r>
            <a:r>
              <a:rPr lang="en-US" dirty="0"/>
              <a:t> do right – wearing lifejackets – saved their lives.</a:t>
            </a:r>
          </a:p>
          <a:p>
            <a:endParaRPr lang="en-US" dirty="0"/>
          </a:p>
          <a:p>
            <a:r>
              <a:rPr lang="en-US" dirty="0"/>
              <a:t>This clip racked up more than 2 million views on different platforms, but to me, the best part was the comments.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were overwhelmingly positive and echoed back our safety message about life jacket wear. That was the number-one viewer takeaway.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Actually, life jackets was number two. The number one comment was about what a stud the </a:t>
            </a:r>
            <a:r>
              <a:rPr lang="en-US" dirty="0" err="1"/>
              <a:t>jetski</a:t>
            </a:r>
            <a:r>
              <a:rPr lang="en-US" dirty="0"/>
              <a:t> driver was. At the time he was an 18-year-old summer lifeguard with Destin Fire Rescue. After this he joined the U.S. Coast Guard.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DFF4E-8EBD-334F-92EF-CE5F3F53A4E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AF5D-0E75-6149-8A30-0B475FC55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C7ECF-CF31-BF43-A040-7C674D611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7924-A901-F54F-9D18-FB08FDE0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4ACEB-2A14-A541-87C6-4C5F480B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BC774-8B69-2B40-A176-B8D5353F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964B-4702-1046-8106-21816AF8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00B7A-D5C6-F347-931C-29C1582CC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2C90-F59B-5B44-B44A-06C28978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39935-D30C-FA4F-B99E-874EB827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F16AE-24A6-074C-B072-AE16B7A9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4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E7CB3-ACF9-A54B-AD8D-9C1332DC8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92234-78D1-3D4B-AC67-EF0CB9C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FE4B2-1709-DC44-A5BE-C0CE1407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13099-FF32-9643-86FF-DD3F6C57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23113-E6EC-A84B-A728-B660DFBF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1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B444-5C0A-3548-BD7D-E54470C4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4E91-BFF1-6D4D-89DB-C4F0CDCF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E0612-8FBC-2141-A953-043F63AF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C30C-F533-3840-8ACE-8846D40D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D3825-C118-9249-A2B5-78359E88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50E3-C531-8C46-8D9C-F07CFACB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52B47-E8E3-5F44-81A2-31807316E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FF78D-05F5-BE42-B1C1-3C79CED3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D5A2-B074-8F4A-8C65-231C568F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220CE-CEA0-0148-A827-B9CEEF91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50FC-42AB-0A4E-8F50-BF9D7AF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9C822-03BC-3241-A796-D4B42B30F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034C2-AC63-4149-8D31-17E3BB72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34BE1-D846-BF45-9DD7-F3CA2635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BBDB4-823D-994F-ADEC-879AA439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345D5-E340-9546-B6D6-76A83CEE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0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3AD1-8FE3-7447-942B-ACE51E0B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33D05-FD98-4B41-8646-F74BE8C3F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D00B7-F8AF-334F-8EA5-34DF4D412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210EA-9865-7845-928E-7AFC973F7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6F45A-733B-D74E-BFBA-BDF6DF226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B8CA7-B41C-5B4A-85C6-1982E259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783C3-5089-DA45-B8C9-6B10FC32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91B49-F84C-2340-A36C-2B80CA5B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CCFF-920E-F34E-BDEC-54F3CAA2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15D44-2506-3F4B-B127-65F828E4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34672-4925-634C-A97F-F6DDE833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34423-0BD4-CF44-83F4-1B1D44CA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5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BE3ED-3DAC-254E-AC32-5C3A151A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1CE09-97B5-AB48-B53A-EF9D77C8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F0E29-2534-D14B-B2D1-1C6AAD67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3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6A95-70D9-3344-A311-7BC26F26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ED97B-6435-974A-8C43-0B0E19EF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EC9C3-A9EC-0143-B6B0-EFC191484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23E03-46B5-9C41-8190-2F40BC8A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9B462-7B50-1F4E-A7A4-2C1DBD20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49015-C722-F844-A5F7-1FBDE120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B3115-8B22-E24E-8369-B196ADC0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029FD-239E-9245-8345-847C3AB7C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38732-C7EF-2E4A-A9A0-704E6275B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8246D-F637-624D-AC56-4A55DAFC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15F4C-6349-DE4B-8561-E59F2132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76CC0-4108-CD4D-ABA0-72525FF6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0020B-8694-E642-8A62-0F0799EF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E804F-7AF5-634B-8886-70FD18391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8797E-E99F-484C-BCF1-648389D1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5113-08D4-1E41-AD7D-6C03693F275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2C9DF-9004-0C4B-90DD-4BF572E94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2BCAF-6BE3-974F-8D4A-72A05E89C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6B12-492E-6F41-8AFB-8CE7C850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2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Volumes/GoogleDrive-106302823870139948946/My%20Drive/Water%20Sports%20Foundation/BOARD%20OF%20DIRECTORS/MEETINGS/2022/USCG%20-%20Always%20Ready%20-%2030%20sec%20spot%20v2-web.mp4" TargetMode="External"/><Relationship Id="rId1" Type="http://schemas.microsoft.com/office/2007/relationships/media" Target="file:////Volumes/GoogleDrive-106302823870139948946/My%20Drive/Water%20Sports%20Foundation/BOARD%20OF%20DIRECTORS/MEETINGS/2022/USCG%20-%20Always%20Ready%20-%2030%20sec%20spot%20v2-web.mp4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eff@WaterSportsFoundation.com" TargetMode="External"/><Relationship Id="rId5" Type="http://schemas.openxmlformats.org/officeDocument/2006/relationships/hyperlink" Target="mailto:jim@WaterSportsFoundation.com" TargetMode="External"/><Relationship Id="rId4" Type="http://schemas.openxmlformats.org/officeDocument/2006/relationships/hyperlink" Target="http://www.watersportsfoundatio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df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Volumes/GoogleDrive-106302823870139948946/My%20Drive/Water%20Sports%20Foundation/BOARD%20OF%20DIRECTORS/MEETINGS/2022/Destin%20Rescue%20Short%20Chop.mp4" TargetMode="External"/><Relationship Id="rId1" Type="http://schemas.microsoft.com/office/2007/relationships/media" Target="file:////Volumes/GoogleDrive-106302823870139948946/My%20Drive/Water%20Sports%20Foundation/BOARD%20OF%20DIRECTORS/MEETINGS/2022/Destin%20Rescue%20Short%20Chop.mp4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65069-F02E-AA43-8A6E-87D7FC4B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029A8-B9BA-2A4B-B728-9F2CE226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50" y="1596871"/>
            <a:ext cx="3114215" cy="3437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C1E1C-7FC5-A749-8767-C3BB0E860FBA}"/>
              </a:ext>
            </a:extLst>
          </p:cNvPr>
          <p:cNvSpPr txBox="1"/>
          <p:nvPr/>
        </p:nvSpPr>
        <p:spPr>
          <a:xfrm>
            <a:off x="5232878" y="5034042"/>
            <a:ext cx="6547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Emmons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Sports Foundation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March 16,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E8A90-276D-E943-90A5-169C02DCC5C7}"/>
              </a:ext>
            </a:extLst>
          </p:cNvPr>
          <p:cNvSpPr txBox="1"/>
          <p:nvPr/>
        </p:nvSpPr>
        <p:spPr>
          <a:xfrm>
            <a:off x="5232878" y="1997839"/>
            <a:ext cx="686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RBS OUTREACH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155D93-4CD7-EB4D-8706-F8B94F4ECA50}"/>
              </a:ext>
            </a:extLst>
          </p:cNvPr>
          <p:cNvSpPr/>
          <p:nvPr/>
        </p:nvSpPr>
        <p:spPr>
          <a:xfrm>
            <a:off x="8921578" y="4781261"/>
            <a:ext cx="3052119" cy="15198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23000">
                <a:schemeClr val="accent3">
                  <a:lumMod val="0"/>
                  <a:lumOff val="100000"/>
                  <a:alpha val="55359"/>
                </a:schemeClr>
              </a:gs>
              <a:gs pos="83000">
                <a:schemeClr val="accent3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B8F3C4EA-D3B9-BD48-A072-901226D0E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09" y="4630281"/>
            <a:ext cx="27559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7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DE00C-B64B-D64F-B555-7FE05FD1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BWSS-3c@4x.png">
            <a:extLst>
              <a:ext uri="{FF2B5EF4-FFF2-40B4-BE49-F238E27FC236}">
                <a16:creationId xmlns:a16="http://schemas.microsoft.com/office/drawing/2014/main" id="{B9FCD49A-3BB6-394D-B018-C87420959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534" y="258908"/>
            <a:ext cx="4513044" cy="147947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comments echo </a:t>
            </a:r>
            <a:br>
              <a:rPr lang="en-US" sz="3556" b="1" dirty="0"/>
            </a:br>
            <a:r>
              <a:rPr lang="en-US" sz="3556" b="1" i="1" dirty="0">
                <a:latin typeface="Arial" panose="020B0604020202020204" pitchFamily="34" charset="0"/>
                <a:cs typeface="Arial" panose="020B0604020202020204" pitchFamily="34" charset="0"/>
              </a:rPr>
              <a:t>safety messaging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0464" y="2169828"/>
            <a:ext cx="7335475" cy="34241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22-02-19 at 7.17.1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8" y="121796"/>
            <a:ext cx="6625845" cy="6669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7534" y="2169828"/>
            <a:ext cx="4932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“Seeing that ‘</a:t>
            </a:r>
            <a:r>
              <a:rPr lang="en-US" b="1" dirty="0" err="1"/>
              <a:t>lil</a:t>
            </a:r>
            <a:r>
              <a:rPr lang="en-US" b="1" dirty="0"/>
              <a:t> kid in the life jacket in the end was great . . . </a:t>
            </a:r>
            <a:r>
              <a:rPr lang="en-US" sz="2400" b="1" dirty="0"/>
              <a:t>those life jackets saved everyone aboard.” </a:t>
            </a:r>
            <a:r>
              <a:rPr lang="en-US" dirty="0"/>
              <a:t>— Heckster69</a:t>
            </a:r>
          </a:p>
          <a:p>
            <a:endParaRPr lang="en-US" dirty="0"/>
          </a:p>
          <a:p>
            <a:r>
              <a:rPr lang="en-US" sz="2400" b="1" dirty="0"/>
              <a:t>“OMG I can’t believe all are safe and were wearing their life jackets !!!” </a:t>
            </a:r>
            <a:r>
              <a:rPr lang="en-US" sz="2400" dirty="0"/>
              <a:t>— </a:t>
            </a:r>
            <a:r>
              <a:rPr lang="en-US" dirty="0"/>
              <a:t>H JCR</a:t>
            </a:r>
          </a:p>
          <a:p>
            <a:endParaRPr lang="en-US" dirty="0"/>
          </a:p>
          <a:p>
            <a:r>
              <a:rPr lang="en-US" sz="2400" b="1" dirty="0"/>
              <a:t>“All boaters, please have life jackets aboard . . .” </a:t>
            </a:r>
            <a:r>
              <a:rPr lang="en-US" dirty="0"/>
              <a:t>— </a:t>
            </a:r>
            <a:r>
              <a:rPr lang="en-US" dirty="0" err="1"/>
              <a:t>NWSanta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BDD09-6CC8-3E45-B14D-093DE101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BWSS-3c@4x.png">
            <a:extLst>
              <a:ext uri="{FF2B5EF4-FFF2-40B4-BE49-F238E27FC236}">
                <a16:creationId xmlns:a16="http://schemas.microsoft.com/office/drawing/2014/main" id="{0DA070E5-160A-9242-ADA0-0CA94450F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Outreach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30518" y="2071196"/>
            <a:ext cx="7361433" cy="29590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 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51B9"/>
                </a:solidFill>
              </a:rPr>
              <a:t>Engaging Content</a:t>
            </a:r>
          </a:p>
          <a:p>
            <a:pPr marL="0" indent="0" algn="ctr">
              <a:buNone/>
            </a:pPr>
            <a:r>
              <a:rPr lang="en-US" sz="3200" b="1" dirty="0"/>
              <a:t>Targeted Audiences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51B9"/>
                </a:solidFill>
              </a:rPr>
              <a:t>The Best Media Partners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1877" y="5387768"/>
            <a:ext cx="48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“It’s as easy as 1-2-3” </a:t>
            </a:r>
            <a:r>
              <a:rPr lang="en-US" i="1" dirty="0"/>
              <a:t>— M. Jackson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E240401B-5D9D-2C45-976A-14EE84757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30" y="383297"/>
            <a:ext cx="1667281" cy="10449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SCG - Always Ready - 30 sec spot v2-web.mp4">
            <a:hlinkClick r:id="" action="ppaction://media"/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544" y="0"/>
            <a:ext cx="12191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6CBF6-6EEC-7744-B0FF-647AC36F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What Could Have Happened Pre-Roll 15s.mp4" descr="What Could Have Happened Pre-Roll 15s.mp4">
            <a:hlinkClick r:id="" action="ppaction://media"/>
            <a:extLst>
              <a:ext uri="{FF2B5EF4-FFF2-40B4-BE49-F238E27FC236}">
                <a16:creationId xmlns:a16="http://schemas.microsoft.com/office/drawing/2014/main" id="{F7C40204-6AC7-F547-BB85-AB9584E37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0197E5-210F-6945-A4E3-EEEF1182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98"/>
            <a:ext cx="12192000" cy="636760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B396C2-2A91-AE44-AFA1-CC83FE913812}"/>
              </a:ext>
            </a:extLst>
          </p:cNvPr>
          <p:cNvSpPr/>
          <p:nvPr/>
        </p:nvSpPr>
        <p:spPr>
          <a:xfrm>
            <a:off x="790832" y="1062681"/>
            <a:ext cx="10577384" cy="41518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5F3B6-47A7-6A4A-8A5F-D78AC3FAB53F}"/>
              </a:ext>
            </a:extLst>
          </p:cNvPr>
          <p:cNvSpPr txBox="1"/>
          <p:nvPr/>
        </p:nvSpPr>
        <p:spPr>
          <a:xfrm>
            <a:off x="679621" y="1271004"/>
            <a:ext cx="10688595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51B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204,622 Views</a:t>
            </a:r>
          </a:p>
          <a:p>
            <a:pPr algn="ctr"/>
            <a:r>
              <a:rPr lang="en-US" sz="7200" b="1" dirty="0">
                <a:solidFill>
                  <a:srgbClr val="0051B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weeks</a:t>
            </a:r>
          </a:p>
          <a:p>
            <a:pPr algn="ctr"/>
            <a:r>
              <a:rPr lang="en-US" sz="7200" b="1" dirty="0">
                <a:solidFill>
                  <a:srgbClr val="0051B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Budget $1,850</a:t>
            </a:r>
          </a:p>
          <a:p>
            <a:pPr algn="ctr"/>
            <a:endParaRPr lang="en-US" sz="7200" b="1" dirty="0">
              <a:solidFill>
                <a:srgbClr val="0051B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3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6CBF6-6EEC-7744-B0FF-647AC36F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e Bomb 30 Sec 2-2022.mp4" descr="The Bomb 30 Sec 2-2022.mp4">
            <a:hlinkClick r:id="" action="ppaction://media"/>
            <a:extLst>
              <a:ext uri="{FF2B5EF4-FFF2-40B4-BE49-F238E27FC236}">
                <a16:creationId xmlns:a16="http://schemas.microsoft.com/office/drawing/2014/main" id="{B7C6C05A-F13D-554A-96BF-9EA74008D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CAD1D-7F18-AC44-B2CD-10D4F0C71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IBWSS-3c@4x.png">
            <a:extLst>
              <a:ext uri="{FF2B5EF4-FFF2-40B4-BE49-F238E27FC236}">
                <a16:creationId xmlns:a16="http://schemas.microsoft.com/office/drawing/2014/main" id="{AAC1742D-5FAE-D24D-A5DA-5A65274DD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BCE23-751A-8D4D-9A90-1B7123F554D1}"/>
              </a:ext>
            </a:extLst>
          </p:cNvPr>
          <p:cNvSpPr txBox="1">
            <a:spLocks/>
          </p:cNvSpPr>
          <p:nvPr/>
        </p:nvSpPr>
        <p:spPr>
          <a:xfrm>
            <a:off x="418070" y="1863831"/>
            <a:ext cx="11355860" cy="14913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kern="1100" spc="-100" dirty="0">
                <a:solidFill>
                  <a:srgbClr val="4B4846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QUESTIONS?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4000" b="1" kern="1100" spc="-100" dirty="0">
              <a:solidFill>
                <a:srgbClr val="4B4846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kern="1100" spc="-100" dirty="0">
                <a:solidFill>
                  <a:srgbClr val="4B4846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4"/>
              </a:rPr>
              <a:t>www.Water</a:t>
            </a:r>
            <a:r>
              <a:rPr lang="en-US" sz="4000" b="1" kern="1100" spc="-100" dirty="0">
                <a:solidFill>
                  <a:srgbClr val="0051B9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4"/>
              </a:rPr>
              <a:t>Sports</a:t>
            </a:r>
            <a:r>
              <a:rPr lang="en-US" sz="4000" b="1" kern="1100" spc="-100" dirty="0">
                <a:solidFill>
                  <a:srgbClr val="4B4846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4"/>
              </a:rPr>
              <a:t>Foundation.</a:t>
            </a:r>
            <a:r>
              <a:rPr lang="en-US" sz="4000" b="1" kern="1100" spc="-100" dirty="0">
                <a:solidFill>
                  <a:srgbClr val="0051B9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4"/>
              </a:rPr>
              <a:t>com</a:t>
            </a:r>
            <a:endParaRPr lang="en-US" sz="4000" b="1" kern="1100" spc="-100" dirty="0">
              <a:solidFill>
                <a:srgbClr val="0051B9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1100" spc="-100" dirty="0">
                <a:solidFill>
                  <a:srgbClr val="0051B9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5"/>
              </a:rPr>
              <a:t>Jim@WaterSportsFoundation.com</a:t>
            </a:r>
            <a:endParaRPr lang="en-US" sz="2400" b="1" kern="1100" spc="-100" dirty="0">
              <a:solidFill>
                <a:srgbClr val="0051B9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1100" spc="-100" dirty="0">
                <a:solidFill>
                  <a:srgbClr val="0051B9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hlinkClick r:id="rId6"/>
              </a:rPr>
              <a:t>Jeff@WaterSportsFoundation.com</a:t>
            </a:r>
            <a:endParaRPr lang="en-US" sz="2400" b="1" kern="1100" spc="-100" dirty="0">
              <a:solidFill>
                <a:srgbClr val="0051B9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4000" b="1" kern="1100" spc="-100" dirty="0">
              <a:solidFill>
                <a:srgbClr val="0051B9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4000" b="1" kern="1100" spc="-100" dirty="0">
              <a:solidFill>
                <a:srgbClr val="0051B9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77CCD-2756-1343-BB96-BCE82913CCA0}"/>
              </a:ext>
            </a:extLst>
          </p:cNvPr>
          <p:cNvSpPr txBox="1"/>
          <p:nvPr/>
        </p:nvSpPr>
        <p:spPr>
          <a:xfrm>
            <a:off x="0" y="81889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100" spc="-100" dirty="0">
                <a:solidFill>
                  <a:srgbClr val="4B4846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Effective Outreach since 2011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B4AAC429-5758-8846-B66B-AF6C9DE95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CAD1D-7F18-AC44-B2CD-10D4F0C71E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IBWSS-3c@4x.png">
            <a:extLst>
              <a:ext uri="{FF2B5EF4-FFF2-40B4-BE49-F238E27FC236}">
                <a16:creationId xmlns:a16="http://schemas.microsoft.com/office/drawing/2014/main" id="{AAC1742D-5FAE-D24D-A5DA-5A65274DD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BCE23-751A-8D4D-9A90-1B7123F554D1}"/>
              </a:ext>
            </a:extLst>
          </p:cNvPr>
          <p:cNvSpPr txBox="1">
            <a:spLocks/>
          </p:cNvSpPr>
          <p:nvPr/>
        </p:nvSpPr>
        <p:spPr>
          <a:xfrm>
            <a:off x="418070" y="1568352"/>
            <a:ext cx="11355860" cy="4602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Successfully managed 41 outreach projects.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Delivered more than 1.5 billion laser-targeted boating safety messages exclusively to boaters &amp; paddlers.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Currently managing 10 projects valued at $1.4 million scheduled to deliver 146 million safe boating media impressions.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WSF’s National Public Relations project earned two National Awards.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 December, at the Sea Tow Foundation’s Boating Industry Safety Awards, the project won The Top Marine Marketing and Boating Safety Outreach Award.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 February, at the Marine Marketers Association of America’s Neptune Awards, the project won the Top Public Relations Campaign Award amongst more than 1,000 entries.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New website </a:t>
            </a:r>
            <a:r>
              <a:rPr lang="en-US" sz="1800" b="1" kern="1100" spc="-100" dirty="0" err="1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WaterSportsFoundation.com</a:t>
            </a:r>
            <a:r>
              <a:rPr lang="en-US" sz="1800" b="1" kern="1100" spc="-1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including the National Boating Safety Media Center, one-stop repository of recreational boating safety materials for journalists, editors and producers.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1800" b="1" kern="1100" spc="-100" dirty="0">
              <a:solidFill>
                <a:srgbClr val="4B4846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77CCD-2756-1343-BB96-BCE82913CCA0}"/>
              </a:ext>
            </a:extLst>
          </p:cNvPr>
          <p:cNvSpPr txBox="1"/>
          <p:nvPr/>
        </p:nvSpPr>
        <p:spPr>
          <a:xfrm>
            <a:off x="0" y="81889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100" spc="-1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Effective Outreach since 2011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B4AAC429-5758-8846-B66B-AF6C9DE95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8069F-DC78-5240-ADFF-FF8E6195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BWSS-3c@4x.png">
            <a:extLst>
              <a:ext uri="{FF2B5EF4-FFF2-40B4-BE49-F238E27FC236}">
                <a16:creationId xmlns:a16="http://schemas.microsoft.com/office/drawing/2014/main" id="{5B93B272-9EAF-E14B-AEC4-C2FDA9DB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69" y="507556"/>
            <a:ext cx="11788169" cy="159617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Boating Safety Outreach Campaigns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41140" y="1817938"/>
            <a:ext cx="4930991" cy="4877740"/>
          </a:xfrm>
        </p:spPr>
        <p:txBody>
          <a:bodyPr wrap="square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Impaired Boating Awareness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Anti-BUI outreach using boating and fishing celebrities. Minimum: 3.5 million impressions.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Lessons for Life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Boating safety outreach based on real-life incidents. Minimum: 7.6 million impressions.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Navegantes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Latinos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Spanish language radio to deliver a minimum of 29.1 million media impressions.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093" y="2046538"/>
            <a:ext cx="5067930" cy="332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Industry Safety Outreach</a:t>
            </a:r>
            <a:r>
              <a:rPr lang="en-US" cap="all" dirty="0">
                <a:solidFill>
                  <a:prstClr val="black"/>
                </a:solidFill>
              </a:rPr>
              <a:t>	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Teach the Teachers” to talk (and sell) safety. Minimum: 2 million media impressions.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Search Content Marketing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Safety messaging embedded in content beginners search most often. Minimum: 5.6 million media impressions. 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C85A76A-D40F-B94C-BB5D-7922D9F66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6E1B9A-94DB-1B4C-9740-F95E94A6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BWSS-3c@4x.png">
            <a:extLst>
              <a:ext uri="{FF2B5EF4-FFF2-40B4-BE49-F238E27FC236}">
                <a16:creationId xmlns:a16="http://schemas.microsoft.com/office/drawing/2014/main" id="{CE549E55-BCFA-AB4C-937E-D6DD340AB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        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Boating Safety Outreach 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515040"/>
            <a:ext cx="5473539" cy="378507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 Boating campaign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Our oldest and broadest program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Print and online since 2011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Minimum: 10 million media impressions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 Paddle campaign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Paddling accounts for nearly 30 percent of boating fatalities since 2016.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Minimum: 4 million media impressions.</a:t>
            </a:r>
          </a:p>
          <a:p>
            <a:endParaRPr lang="en-US" dirty="0"/>
          </a:p>
        </p:txBody>
      </p:sp>
      <p:pic>
        <p:nvPicPr>
          <p:cNvPr id="5" name="Picture 4" descr="WSF_Ad_FP_BuyersGuide_USCG_0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56307">
            <a:off x="16181387" y="1776700"/>
            <a:ext cx="3902049" cy="516131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F6344-F7A3-404F-8CB8-9C05A0F1B1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26" b="1922"/>
          <a:stretch/>
        </p:blipFill>
        <p:spPr>
          <a:xfrm>
            <a:off x="13283177" y="1660209"/>
            <a:ext cx="3841005" cy="5035470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1E170D-2315-984A-9BA0-C16C6EB7B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33586" y="1660209"/>
            <a:ext cx="3875483" cy="5167311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B8987D07-732E-8244-822F-1D1A302FE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8F58BD-601B-E14B-AFE5-216A5A660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3582" y="1660209"/>
            <a:ext cx="4170600" cy="503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616 L -0.54388 -0.00509 " pathEditMode="relative" ptsTypes="A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2593 L -0.78177 -0.02593 " pathEditMode="relative" ptsTypes="AA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5 -0.01343 L -0.53033 -0.01343 " pathEditMode="relative" ptsTypes="AA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00949 L -0.91145 -0.00949 " pathEditMode="relative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501529-7113-1A4F-9C20-51BD189E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BWSS-3c@4x.png">
            <a:extLst>
              <a:ext uri="{FF2B5EF4-FFF2-40B4-BE49-F238E27FC236}">
                <a16:creationId xmlns:a16="http://schemas.microsoft.com/office/drawing/2014/main" id="{C6E8C339-081C-5844-82CE-D93DC653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        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Boating Safety Outreach 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2080088"/>
            <a:ext cx="10363826" cy="34241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Public Relations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Boating safety for the mainstream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Minimum: 65 million media impressions.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Boating Safety on Fishing TV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Coming this spring to: Discovery, Pursuit, Outdoor channel, Sportsman channel, Outdoor America, Fox Sports Florida, and the World Fishing Network.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1,127 airings of 30-second ad spots – plus, one 8-minute mini-documentary.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Minimum: 15.3 million media impressions.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E4E0FFC0-914A-5149-B0D5-2C567988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7AEE55-F17F-7B4C-B70F-DDBB80DC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BWSS-3c@4x.png">
            <a:extLst>
              <a:ext uri="{FF2B5EF4-FFF2-40B4-BE49-F238E27FC236}">
                <a16:creationId xmlns:a16="http://schemas.microsoft.com/office/drawing/2014/main" id="{E75909E1-1A91-B04B-8B43-9BC1743D0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959085" y="2678414"/>
            <a:ext cx="4397058" cy="3424107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latin typeface="Times New Roman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/>
                <a:ea typeface="Cambria"/>
                <a:cs typeface="Times New Roman"/>
              </a:rPr>
              <a:t>What is “content” anyway?</a:t>
            </a:r>
            <a:endParaRPr lang="en-US" sz="4000" dirty="0">
              <a:latin typeface="Times New Roman"/>
              <a:ea typeface="Cambria"/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Picture 6" descr="high-angle-view-of-damaged-teddy-bear-on-table-660575545-accdf8ec863d4e0da894e271a16f05c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4" y="2367092"/>
            <a:ext cx="6190021" cy="40069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0F0C932-C085-124E-BB3A-258E77516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860" r="7523" b="22689"/>
          <a:stretch/>
        </p:blipFill>
        <p:spPr bwMode="auto">
          <a:xfrm>
            <a:off x="9751254" y="103905"/>
            <a:ext cx="1817078" cy="23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2C4487-1805-BC42-B228-990F936674AF}"/>
              </a:ext>
            </a:extLst>
          </p:cNvPr>
          <p:cNvSpPr txBox="1">
            <a:spLocks/>
          </p:cNvSpPr>
          <p:nvPr/>
        </p:nvSpPr>
        <p:spPr>
          <a:xfrm>
            <a:off x="2757815" y="558607"/>
            <a:ext cx="10364451" cy="190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Jeff Moag</a:t>
            </a:r>
            <a:br>
              <a:rPr lang="en-US" dirty="0"/>
            </a:br>
            <a:r>
              <a:rPr lang="en-US" sz="2667" dirty="0"/>
              <a:t>Content Director</a:t>
            </a:r>
            <a:br>
              <a:rPr lang="en-US" sz="2667" dirty="0"/>
            </a:br>
            <a:r>
              <a:rPr lang="en-US" sz="2667" dirty="0"/>
              <a:t>Water Sports Foundation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99B9B257-D98F-7141-A139-0A5CA8E3A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1CED13-A378-424D-9232-55BCBE795C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BWSS-3c@4x.png">
            <a:extLst>
              <a:ext uri="{FF2B5EF4-FFF2-40B4-BE49-F238E27FC236}">
                <a16:creationId xmlns:a16="http://schemas.microsoft.com/office/drawing/2014/main" id="{04657AF5-CF2A-CA41-BF1B-7166C4306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pic>
        <p:nvPicPr>
          <p:cNvPr id="4" name="Picture 3" descr="Screen Shot 2022-02-18 at 4.51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27" y="2138018"/>
            <a:ext cx="6670915" cy="431170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F49201A-CC48-524F-A5DE-209BF8F7D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70" y="469496"/>
            <a:ext cx="1667281" cy="10449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0B3367-B2A4-FA46-BC77-9D4C53FF0028}"/>
              </a:ext>
            </a:extLst>
          </p:cNvPr>
          <p:cNvSpPr txBox="1">
            <a:spLocks/>
          </p:cNvSpPr>
          <p:nvPr/>
        </p:nvSpPr>
        <p:spPr>
          <a:xfrm>
            <a:off x="6959085" y="2678414"/>
            <a:ext cx="4397058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>
              <a:latin typeface="Times New Roman"/>
              <a:ea typeface="Cambria"/>
              <a:cs typeface="Times New Roman"/>
            </a:endParaRPr>
          </a:p>
          <a:p>
            <a:pPr marL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>
                <a:latin typeface="Times New Roman"/>
                <a:ea typeface="Cambria"/>
                <a:cs typeface="Times New Roman"/>
              </a:rPr>
              <a:t>What is “content” anyway?</a:t>
            </a:r>
            <a:endParaRPr lang="en-US" sz="4000">
              <a:latin typeface="Times New Roman"/>
              <a:ea typeface="Cambria"/>
              <a:cs typeface="Times New Roman"/>
            </a:endParaRPr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A023F13-9610-4545-8311-0E5C06C69F4F}"/>
              </a:ext>
            </a:extLst>
          </p:cNvPr>
          <p:cNvSpPr txBox="1">
            <a:spLocks/>
          </p:cNvSpPr>
          <p:nvPr/>
        </p:nvSpPr>
        <p:spPr>
          <a:xfrm>
            <a:off x="2757815" y="558607"/>
            <a:ext cx="10364451" cy="190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Jeff Moag</a:t>
            </a:r>
            <a:br>
              <a:rPr lang="en-US" dirty="0"/>
            </a:br>
            <a:r>
              <a:rPr lang="en-US" sz="2667" dirty="0"/>
              <a:t>Content Director</a:t>
            </a:r>
            <a:br>
              <a:rPr lang="en-US" sz="2667" dirty="0"/>
            </a:br>
            <a:r>
              <a:rPr lang="en-US" sz="2667" dirty="0"/>
              <a:t>Water Sports Foundation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estin Rescue Short Chop.mp4">
            <a:hlinkClick r:id="" action="ppaction://media"/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A3FF4-393D-F14C-9D7E-260434E717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BWSS-3c@4x.png">
            <a:extLst>
              <a:ext uri="{FF2B5EF4-FFF2-40B4-BE49-F238E27FC236}">
                <a16:creationId xmlns:a16="http://schemas.microsoft.com/office/drawing/2014/main" id="{195082ED-1F2C-0F40-8258-A0F491979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44" y="5031162"/>
            <a:ext cx="1533331" cy="1694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Lessons for Life “Pulled Under”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/>
              <a:t>    Video and Written Narrative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13424" y="2124108"/>
            <a:ext cx="8886936" cy="342410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1.1 million Facebook views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682,000 YouTube views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20,100 “Likes”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2,200 shares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1,813 comments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Aggregate view time: 24,000 hours (= 2.7 years)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4F4A028-6431-BD4B-9DF1-5E94D072C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30" y="383297"/>
            <a:ext cx="1667281" cy="10449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15042</TotalTime>
  <Words>1438</Words>
  <Application>Microsoft Macintosh PowerPoint</Application>
  <PresentationFormat>Widescreen</PresentationFormat>
  <Paragraphs>162</Paragraphs>
  <Slides>16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     Boating Safety Outreach Campaigns </vt:lpstr>
      <vt:lpstr>           Boating Safety Outreach Campaigns</vt:lpstr>
      <vt:lpstr>           Boating Safety Outreach Campaigns</vt:lpstr>
      <vt:lpstr>PowerPoint Presentation</vt:lpstr>
      <vt:lpstr>PowerPoint Presentation</vt:lpstr>
      <vt:lpstr>PowerPoint Presentation</vt:lpstr>
      <vt:lpstr>         Lessons for Life “Pulled Under”     Video and Written Narrative</vt:lpstr>
      <vt:lpstr> comments echo  safety messaging</vt:lpstr>
      <vt:lpstr>Outreach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Buskirk</dc:creator>
  <cp:lastModifiedBy>Jim Emmons</cp:lastModifiedBy>
  <cp:revision>19</cp:revision>
  <dcterms:created xsi:type="dcterms:W3CDTF">2019-09-08T14:45:38Z</dcterms:created>
  <dcterms:modified xsi:type="dcterms:W3CDTF">2022-03-14T16:35:46Z</dcterms:modified>
</cp:coreProperties>
</file>