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479" r:id="rId3"/>
    <p:sldId id="2478" r:id="rId4"/>
    <p:sldId id="268" r:id="rId5"/>
    <p:sldId id="266" r:id="rId6"/>
    <p:sldId id="263" r:id="rId7"/>
    <p:sldId id="267" r:id="rId8"/>
    <p:sldId id="283" r:id="rId9"/>
    <p:sldId id="284" r:id="rId10"/>
    <p:sldId id="285" r:id="rId11"/>
    <p:sldId id="286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9" r:id="rId20"/>
    <p:sldId id="288" r:id="rId21"/>
    <p:sldId id="287" r:id="rId22"/>
    <p:sldId id="290" r:id="rId23"/>
    <p:sldId id="256" r:id="rId24"/>
    <p:sldId id="257" r:id="rId25"/>
    <p:sldId id="258" r:id="rId26"/>
    <p:sldId id="259" r:id="rId27"/>
    <p:sldId id="260" r:id="rId28"/>
    <p:sldId id="261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846"/>
    <a:srgbClr val="004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8"/>
    <p:restoredTop sz="94694"/>
  </p:normalViewPr>
  <p:slideViewPr>
    <p:cSldViewPr snapToGrid="0" snapToObjects="1">
      <p:cViewPr varScale="1">
        <p:scale>
          <a:sx n="127" d="100"/>
          <a:sy n="127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07E9-75F0-A04D-89E4-6047FFC05B0A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3A8B-9EB9-644E-A29C-D82D469F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9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8ee7f1a3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8ee7f1a3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8ee7f1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8ee7f1a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8ee7f1a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8ee7f1a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8ee7f1a3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8ee7f1a3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8ee7f1a3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8ee7f1a3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AF5D-0E75-6149-8A30-0B475FC55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C7ECF-CF31-BF43-A040-7C674D611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7924-A901-F54F-9D18-FB08FDE0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4ACEB-2A14-A541-87C6-4C5F480B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BC774-8B69-2B40-A176-B8D5353F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964B-4702-1046-8106-21816AF8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00B7A-D5C6-F347-931C-29C1582CC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02C90-F59B-5B44-B44A-06C28978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9935-D30C-FA4F-B99E-874EB827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16AE-24A6-074C-B072-AE16B7A9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4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E7CB3-ACF9-A54B-AD8D-9C1332DC8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92234-78D1-3D4B-AC67-EF0CB9C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FE4B2-1709-DC44-A5BE-C0CE1407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13099-FF32-9643-86FF-DD3F6C57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3113-E6EC-A84B-A728-B660DFBF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402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5803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271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868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68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386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295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916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B444-5C0A-3548-BD7D-E54470C4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4E91-BFF1-6D4D-89DB-C4F0CDCF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E0612-8FBC-2141-A953-043F63AF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C30C-F533-3840-8ACE-8846D40D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D3825-C118-9249-A2B5-78359E88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193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615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54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50E3-C531-8C46-8D9C-F07CFACB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52B47-E8E3-5F44-81A2-31807316E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FF78D-05F5-BE42-B1C1-3C79CED3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7D5A2-B074-8F4A-8C65-231C568F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20CE-CEA0-0148-A827-B9CEEF91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50FC-42AB-0A4E-8F50-BF9D7AF7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9C822-03BC-3241-A796-D4B42B30F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034C2-AC63-4149-8D31-17E3BB72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34BE1-D846-BF45-9DD7-F3CA2635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BDB4-823D-994F-ADEC-879AA439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345D5-E340-9546-B6D6-76A83CEE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3AD1-8FE3-7447-942B-ACE51E0B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33D05-FD98-4B41-8646-F74BE8C3F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D00B7-F8AF-334F-8EA5-34DF4D412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210EA-9865-7845-928E-7AFC973F7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6F45A-733B-D74E-BFBA-BDF6DF22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B8CA7-B41C-5B4A-85C6-1982E259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783C3-5089-DA45-B8C9-6B10FC32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91B49-F84C-2340-A36C-2B80CA5B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CCFF-920E-F34E-BDEC-54F3CAA2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15D44-2506-3F4B-B127-65F828E4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34672-4925-634C-A97F-F6DDE833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34423-0BD4-CF44-83F4-1B1D44C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BE3ED-3DAC-254E-AC32-5C3A151A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1CE09-97B5-AB48-B53A-EF9D77C8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F0E29-2534-D14B-B2D1-1C6AAD67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6A95-70D9-3344-A311-7BC26F26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D97B-6435-974A-8C43-0B0E19EF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EC9C3-A9EC-0143-B6B0-EFC191484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23E03-46B5-9C41-8190-2F40BC8A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9B462-7B50-1F4E-A7A4-2C1DBD20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49015-C722-F844-A5F7-1FBDE120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3115-8B22-E24E-8369-B196ADC0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029FD-239E-9245-8345-847C3AB7C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38732-C7EF-2E4A-A9A0-704E6275B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8246D-F637-624D-AC56-4A55DAFC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15F4C-6349-DE4B-8561-E59F2132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76CC0-4108-CD4D-ABA0-72525FF6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0020B-8694-E642-8A62-0F0799EF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804F-7AF5-634B-8886-70FD1839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797E-E99F-484C-BCF1-648389D1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5113-08D4-1E41-AD7D-6C03693F275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C9DF-9004-0C4B-90DD-4BF572E94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BCAF-6BE3-974F-8D4A-72A05E89C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6B12-492E-6F41-8AFB-8CE7C85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9678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5C837-5307-AF48-9FB8-1E7D818B71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97DB7-0861-4046-82F5-6119BB5BC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133" y="651125"/>
            <a:ext cx="5033733" cy="5555750"/>
          </a:xfrm>
          <a:prstGeom prst="rect">
            <a:avLst/>
          </a:prstGeom>
        </p:spPr>
      </p:pic>
      <p:pic>
        <p:nvPicPr>
          <p:cNvPr id="2" name="chime_A.wav" descr="chime_A.wav">
            <a:hlinkClick r:id="" action="ppaction://media"/>
            <a:extLst>
              <a:ext uri="{FF2B5EF4-FFF2-40B4-BE49-F238E27FC236}">
                <a16:creationId xmlns:a16="http://schemas.microsoft.com/office/drawing/2014/main" id="{9CF2D2EF-DFA8-234D-B08A-1ADC2E5BD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141" y="55548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AD055-ECCC-8244-8543-1E333FD5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1973"/>
            <a:ext cx="12191994" cy="1354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FB61F-D51E-C44E-964E-5F73DF9B0B83}"/>
              </a:ext>
            </a:extLst>
          </p:cNvPr>
          <p:cNvSpPr txBox="1"/>
          <p:nvPr/>
        </p:nvSpPr>
        <p:spPr>
          <a:xfrm>
            <a:off x="4363278" y="471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FE0E-1C55-E645-8B34-503E9819BCC7}"/>
              </a:ext>
            </a:extLst>
          </p:cNvPr>
          <p:cNvSpPr txBox="1"/>
          <p:nvPr/>
        </p:nvSpPr>
        <p:spPr>
          <a:xfrm>
            <a:off x="377687" y="188843"/>
            <a:ext cx="8300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solidFill>
                  <a:srgbClr val="4B4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MACHINES ROBOTICS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A0C48B-AFA9-164B-A449-43E85A654560}"/>
              </a:ext>
            </a:extLst>
          </p:cNvPr>
          <p:cNvSpPr txBox="1">
            <a:spLocks/>
          </p:cNvSpPr>
          <p:nvPr/>
        </p:nvSpPr>
        <p:spPr>
          <a:xfrm>
            <a:off x="433208" y="2249441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Drew Orvieto, Senior Product Manager</a:t>
            </a:r>
            <a:br>
              <a:rPr lang="en-US" sz="20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2A0301-485E-7045-9817-A826A822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4" y="3105987"/>
            <a:ext cx="8712200" cy="18669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F1CBAF-D381-D141-8520-5AD050365CDD}"/>
              </a:ext>
            </a:extLst>
          </p:cNvPr>
          <p:cNvSpPr txBox="1">
            <a:spLocks/>
          </p:cNvSpPr>
          <p:nvPr/>
        </p:nvSpPr>
        <p:spPr>
          <a:xfrm>
            <a:off x="377687" y="5306405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sea-</a:t>
            </a:r>
            <a:r>
              <a:rPr lang="en-US" sz="3200" b="1" dirty="0" err="1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machines.com</a:t>
            </a: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3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CAD1D-7F18-AC44-B2CD-10D4F0C7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CE23-751A-8D4D-9A90-1B7123F554D1}"/>
              </a:ext>
            </a:extLst>
          </p:cNvPr>
          <p:cNvSpPr txBox="1">
            <a:spLocks/>
          </p:cNvSpPr>
          <p:nvPr/>
        </p:nvSpPr>
        <p:spPr>
          <a:xfrm>
            <a:off x="1785257" y="1934618"/>
            <a:ext cx="9448800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Question 1:</a:t>
            </a:r>
          </a:p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What is the why behind your organization using technology to advance boating and water safety education?</a:t>
            </a:r>
          </a:p>
        </p:txBody>
      </p:sp>
      <p:pic>
        <p:nvPicPr>
          <p:cNvPr id="4" name="Picture 3" descr="IBWSS-3c@4x.png">
            <a:extLst>
              <a:ext uri="{FF2B5EF4-FFF2-40B4-BE49-F238E27FC236}">
                <a16:creationId xmlns:a16="http://schemas.microsoft.com/office/drawing/2014/main" id="{AAC1742D-5FAE-D24D-A5DA-5A65274DD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7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CAD1D-7F18-AC44-B2CD-10D4F0C7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CE23-751A-8D4D-9A90-1B7123F554D1}"/>
              </a:ext>
            </a:extLst>
          </p:cNvPr>
          <p:cNvSpPr txBox="1">
            <a:spLocks/>
          </p:cNvSpPr>
          <p:nvPr/>
        </p:nvSpPr>
        <p:spPr>
          <a:xfrm>
            <a:off x="1785256" y="1934618"/>
            <a:ext cx="9465129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Question 2:</a:t>
            </a:r>
          </a:p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What is an example of the latest technology used by your organization?</a:t>
            </a:r>
          </a:p>
        </p:txBody>
      </p:sp>
      <p:pic>
        <p:nvPicPr>
          <p:cNvPr id="4" name="Picture 3" descr="IBWSS-3c@4x.png">
            <a:extLst>
              <a:ext uri="{FF2B5EF4-FFF2-40B4-BE49-F238E27FC236}">
                <a16:creationId xmlns:a16="http://schemas.microsoft.com/office/drawing/2014/main" id="{60C8733B-ABFA-4043-8AA6-7E81309B2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6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CAD1D-7F18-AC44-B2CD-10D4F0C7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CE23-751A-8D4D-9A90-1B7123F554D1}"/>
              </a:ext>
            </a:extLst>
          </p:cNvPr>
          <p:cNvSpPr txBox="1">
            <a:spLocks/>
          </p:cNvSpPr>
          <p:nvPr/>
        </p:nvSpPr>
        <p:spPr>
          <a:xfrm>
            <a:off x="1785256" y="1934618"/>
            <a:ext cx="9595757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Question 3:</a:t>
            </a:r>
          </a:p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How is your technology influencing boater behavior? </a:t>
            </a:r>
          </a:p>
        </p:txBody>
      </p:sp>
      <p:pic>
        <p:nvPicPr>
          <p:cNvPr id="6" name="Picture 5" descr="IBWSS-3c@4x.png">
            <a:extLst>
              <a:ext uri="{FF2B5EF4-FFF2-40B4-BE49-F238E27FC236}">
                <a16:creationId xmlns:a16="http://schemas.microsoft.com/office/drawing/2014/main" id="{1E102DA2-A94D-8445-83DF-9C8F510F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0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CAD1D-7F18-AC44-B2CD-10D4F0C7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CE23-751A-8D4D-9A90-1B7123F554D1}"/>
              </a:ext>
            </a:extLst>
          </p:cNvPr>
          <p:cNvSpPr txBox="1">
            <a:spLocks/>
          </p:cNvSpPr>
          <p:nvPr/>
        </p:nvSpPr>
        <p:spPr>
          <a:xfrm>
            <a:off x="1785257" y="1934618"/>
            <a:ext cx="9448800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Question 4:</a:t>
            </a:r>
          </a:p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How has technology changed the learning experience? What challenges have you faced?</a:t>
            </a:r>
          </a:p>
        </p:txBody>
      </p:sp>
      <p:pic>
        <p:nvPicPr>
          <p:cNvPr id="4" name="Picture 3" descr="IBWSS-3c@4x.png">
            <a:extLst>
              <a:ext uri="{FF2B5EF4-FFF2-40B4-BE49-F238E27FC236}">
                <a16:creationId xmlns:a16="http://schemas.microsoft.com/office/drawing/2014/main" id="{5399C6A7-2F1F-864E-BAA3-3AA0E8C0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0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CAD1D-7F18-AC44-B2CD-10D4F0C7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CE23-751A-8D4D-9A90-1B7123F554D1}"/>
              </a:ext>
            </a:extLst>
          </p:cNvPr>
          <p:cNvSpPr txBox="1">
            <a:spLocks/>
          </p:cNvSpPr>
          <p:nvPr/>
        </p:nvSpPr>
        <p:spPr>
          <a:xfrm>
            <a:off x="1785257" y="1934618"/>
            <a:ext cx="9334500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Question 5:</a:t>
            </a:r>
          </a:p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How have mobile devices impacted boater education?</a:t>
            </a:r>
          </a:p>
        </p:txBody>
      </p:sp>
      <p:pic>
        <p:nvPicPr>
          <p:cNvPr id="4" name="Picture 3" descr="IBWSS-3c@4x.png">
            <a:extLst>
              <a:ext uri="{FF2B5EF4-FFF2-40B4-BE49-F238E27FC236}">
                <a16:creationId xmlns:a16="http://schemas.microsoft.com/office/drawing/2014/main" id="{9DD86869-9880-8940-8B10-A92602E9B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2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CAD1D-7F18-AC44-B2CD-10D4F0C7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CE23-751A-8D4D-9A90-1B7123F554D1}"/>
              </a:ext>
            </a:extLst>
          </p:cNvPr>
          <p:cNvSpPr txBox="1">
            <a:spLocks/>
          </p:cNvSpPr>
          <p:nvPr/>
        </p:nvSpPr>
        <p:spPr>
          <a:xfrm>
            <a:off x="1785257" y="1934618"/>
            <a:ext cx="9269186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Question 6:</a:t>
            </a:r>
          </a:p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How can we measure the impact on boater behavior?</a:t>
            </a:r>
          </a:p>
        </p:txBody>
      </p:sp>
      <p:pic>
        <p:nvPicPr>
          <p:cNvPr id="4" name="Picture 3" descr="IBWSS-3c@4x.png">
            <a:extLst>
              <a:ext uri="{FF2B5EF4-FFF2-40B4-BE49-F238E27FC236}">
                <a16:creationId xmlns:a16="http://schemas.microsoft.com/office/drawing/2014/main" id="{1793AF4E-1657-DD48-9416-4E7F26AD9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CAD1D-7F18-AC44-B2CD-10D4F0C7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CE23-751A-8D4D-9A90-1B7123F554D1}"/>
              </a:ext>
            </a:extLst>
          </p:cNvPr>
          <p:cNvSpPr txBox="1">
            <a:spLocks/>
          </p:cNvSpPr>
          <p:nvPr/>
        </p:nvSpPr>
        <p:spPr>
          <a:xfrm>
            <a:off x="1785256" y="1934618"/>
            <a:ext cx="9465130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Question 7:</a:t>
            </a:r>
          </a:p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With emerging trends, how do we classify the vessels? </a:t>
            </a:r>
          </a:p>
        </p:txBody>
      </p:sp>
      <p:pic>
        <p:nvPicPr>
          <p:cNvPr id="4" name="Picture 3" descr="IBWSS-3c@4x.png">
            <a:extLst>
              <a:ext uri="{FF2B5EF4-FFF2-40B4-BE49-F238E27FC236}">
                <a16:creationId xmlns:a16="http://schemas.microsoft.com/office/drawing/2014/main" id="{367BB33F-7384-C448-9DAC-77D160C8B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4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5C837-5307-AF48-9FB8-1E7D818B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97DB7-0861-4046-82F5-6119BB5BC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33" y="651125"/>
            <a:ext cx="5033733" cy="5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7C6D5-3316-7042-9243-08E2B1BE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1983" y="-124866"/>
            <a:ext cx="12635966" cy="7107731"/>
          </a:xfrm>
          <a:prstGeom prst="rect">
            <a:avLst/>
          </a:prstGeom>
        </p:spPr>
      </p:pic>
      <p:pic>
        <p:nvPicPr>
          <p:cNvPr id="6" name="Picture 5" descr="A picture containing text, person, outdoor, sign&#10;&#10;Description automatically generated">
            <a:extLst>
              <a:ext uri="{FF2B5EF4-FFF2-40B4-BE49-F238E27FC236}">
                <a16:creationId xmlns:a16="http://schemas.microsoft.com/office/drawing/2014/main" id="{971491D6-116B-C34D-8229-B8F3A61A9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663" y="-53788"/>
            <a:ext cx="6965576" cy="69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5C837-5307-AF48-9FB8-1E7D818B71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97DB7-0861-4046-82F5-6119BB5BC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133" y="651125"/>
            <a:ext cx="5033733" cy="5555750"/>
          </a:xfrm>
          <a:prstGeom prst="rect">
            <a:avLst/>
          </a:prstGeom>
        </p:spPr>
      </p:pic>
      <p:pic>
        <p:nvPicPr>
          <p:cNvPr id="2" name="chime_A.wav" descr="chime_A.wav">
            <a:hlinkClick r:id="" action="ppaction://media"/>
            <a:extLst>
              <a:ext uri="{FF2B5EF4-FFF2-40B4-BE49-F238E27FC236}">
                <a16:creationId xmlns:a16="http://schemas.microsoft.com/office/drawing/2014/main" id="{9CF2D2EF-DFA8-234D-B08A-1ADC2E5BD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141" y="55548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5C837-5307-AF48-9FB8-1E7D818B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97DB7-0861-4046-82F5-6119BB5BC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33" y="651125"/>
            <a:ext cx="5033733" cy="5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8A6DB-1F65-374C-806F-54B37091C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02" r="1"/>
          <a:stretch/>
        </p:blipFill>
        <p:spPr>
          <a:xfrm>
            <a:off x="-132521" y="0"/>
            <a:ext cx="5786740" cy="697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33007-FC05-3241-B142-F4FC6AB9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50" y="1596871"/>
            <a:ext cx="3114215" cy="34371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043508-1037-584F-9FA5-317017E2001B}"/>
              </a:ext>
            </a:extLst>
          </p:cNvPr>
          <p:cNvSpPr txBox="1">
            <a:spLocks/>
          </p:cNvSpPr>
          <p:nvPr/>
        </p:nvSpPr>
        <p:spPr>
          <a:xfrm>
            <a:off x="5973549" y="1426049"/>
            <a:ext cx="6032920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8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Overcoming the Strike: Diving and Boating Safety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220487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">
            <a:off x="4208218" y="2"/>
            <a:ext cx="3775559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626" y="0"/>
            <a:ext cx="102767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60" y="1"/>
            <a:ext cx="51435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843" y="1"/>
            <a:ext cx="682830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1"/>
            <a:ext cx="51435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267" y="1"/>
            <a:ext cx="965146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5C837-5307-AF48-9FB8-1E7D818B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97DB7-0861-4046-82F5-6119BB5BC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33" y="651125"/>
            <a:ext cx="5033733" cy="5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5C837-5307-AF48-9FB8-1E7D818B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97DB7-0861-4046-82F5-6119BB5BC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33" y="651125"/>
            <a:ext cx="5033733" cy="5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0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8A6DB-1F65-374C-806F-54B37091C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02" r="1"/>
          <a:stretch/>
        </p:blipFill>
        <p:spPr>
          <a:xfrm>
            <a:off x="-132521" y="0"/>
            <a:ext cx="5786740" cy="697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33007-FC05-3241-B142-F4FC6AB9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50" y="1596871"/>
            <a:ext cx="3114215" cy="34371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043508-1037-584F-9FA5-317017E2001B}"/>
              </a:ext>
            </a:extLst>
          </p:cNvPr>
          <p:cNvSpPr txBox="1">
            <a:spLocks/>
          </p:cNvSpPr>
          <p:nvPr/>
        </p:nvSpPr>
        <p:spPr>
          <a:xfrm>
            <a:off x="5973549" y="2363330"/>
            <a:ext cx="6032920" cy="298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Technology In</a:t>
            </a:r>
          </a:p>
          <a:p>
            <a:pPr algn="l"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Boating &amp; Water</a:t>
            </a:r>
          </a:p>
          <a:p>
            <a:pPr algn="l">
              <a:spcBef>
                <a:spcPts val="0"/>
              </a:spcBef>
            </a:pPr>
            <a:r>
              <a:rPr lang="en-US" sz="6000" b="1" kern="1100" spc="-1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414136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AD055-ECCC-8244-8543-1E333FD5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1973"/>
            <a:ext cx="12191994" cy="1354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FB61F-D51E-C44E-964E-5F73DF9B0B83}"/>
              </a:ext>
            </a:extLst>
          </p:cNvPr>
          <p:cNvSpPr txBox="1"/>
          <p:nvPr/>
        </p:nvSpPr>
        <p:spPr>
          <a:xfrm>
            <a:off x="4363278" y="471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FE0E-1C55-E645-8B34-503E9819BCC7}"/>
              </a:ext>
            </a:extLst>
          </p:cNvPr>
          <p:cNvSpPr txBox="1"/>
          <p:nvPr/>
        </p:nvSpPr>
        <p:spPr>
          <a:xfrm>
            <a:off x="377687" y="188843"/>
            <a:ext cx="3593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solidFill>
                  <a:srgbClr val="4B4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A9748E-44C3-9949-8047-39A1E93C7FA4}"/>
              </a:ext>
            </a:extLst>
          </p:cNvPr>
          <p:cNvSpPr txBox="1">
            <a:spLocks/>
          </p:cNvSpPr>
          <p:nvPr/>
        </p:nvSpPr>
        <p:spPr>
          <a:xfrm>
            <a:off x="61802" y="4539598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Brian Goodwin</a:t>
            </a:r>
          </a:p>
          <a:p>
            <a:pPr algn="ctr"/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Technical Director</a:t>
            </a:r>
          </a:p>
          <a:p>
            <a:pPr algn="ctr"/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American Boat &amp; </a:t>
            </a:r>
            <a:b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Yacht Council</a:t>
            </a:r>
          </a:p>
          <a:p>
            <a:pPr algn="ctr"/>
            <a:endParaRPr lang="en-US" sz="1800" dirty="0">
              <a:solidFill>
                <a:srgbClr val="4B48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7940D4-A03A-384E-8168-5A7205BE63C0}"/>
              </a:ext>
            </a:extLst>
          </p:cNvPr>
          <p:cNvSpPr txBox="1">
            <a:spLocks/>
          </p:cNvSpPr>
          <p:nvPr/>
        </p:nvSpPr>
        <p:spPr>
          <a:xfrm>
            <a:off x="3099784" y="4551168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Mike McKiernan</a:t>
            </a:r>
          </a:p>
          <a:p>
            <a:pPr algn="ctr"/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Founder &amp; CEO</a:t>
            </a:r>
          </a:p>
          <a:p>
            <a:pPr algn="ctr"/>
            <a:r>
              <a:rPr lang="en-US" sz="1800" dirty="0" err="1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Deckee</a:t>
            </a:r>
            <a:endParaRPr lang="en-US" sz="1800" dirty="0">
              <a:solidFill>
                <a:srgbClr val="4B484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1800" dirty="0">
              <a:solidFill>
                <a:srgbClr val="4B48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A89A9C-57FC-5442-AA0A-2DC088BA8707}"/>
              </a:ext>
            </a:extLst>
          </p:cNvPr>
          <p:cNvSpPr txBox="1">
            <a:spLocks/>
          </p:cNvSpPr>
          <p:nvPr/>
        </p:nvSpPr>
        <p:spPr>
          <a:xfrm>
            <a:off x="6221109" y="4539598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David DeVos</a:t>
            </a:r>
          </a:p>
          <a:p>
            <a:pPr algn="ctr"/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Senior RSM for Marine</a:t>
            </a:r>
          </a:p>
          <a:p>
            <a:pPr algn="ctr"/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Garmin</a:t>
            </a:r>
          </a:p>
          <a:p>
            <a:pPr algn="ctr"/>
            <a:endParaRPr lang="en-US" sz="1800" dirty="0">
              <a:solidFill>
                <a:srgbClr val="4B48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FFBE9F8-6536-6742-87FD-BD8A2D31681D}"/>
              </a:ext>
            </a:extLst>
          </p:cNvPr>
          <p:cNvSpPr txBox="1">
            <a:spLocks/>
          </p:cNvSpPr>
          <p:nvPr/>
        </p:nvSpPr>
        <p:spPr>
          <a:xfrm>
            <a:off x="9211398" y="4551168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Drew Orvieto</a:t>
            </a:r>
          </a:p>
          <a:p>
            <a:pPr algn="ctr"/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Senior Product Manager</a:t>
            </a:r>
          </a:p>
          <a:p>
            <a:pPr algn="ctr"/>
            <a:r>
              <a:rPr lang="en-US" sz="18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Sea Machines Robotics</a:t>
            </a:r>
          </a:p>
          <a:p>
            <a:pPr algn="ctr"/>
            <a:endParaRPr lang="en-US" sz="1800" dirty="0">
              <a:solidFill>
                <a:srgbClr val="4B484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0242726-5E03-0644-BEB8-B92EA55B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869" y="1322650"/>
            <a:ext cx="3535469" cy="3535469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5E144EB-FF1D-C040-B453-E7BC774F2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270" y="1424376"/>
            <a:ext cx="3535469" cy="3535469"/>
          </a:xfrm>
          <a:prstGeom prst="rect">
            <a:avLst/>
          </a:prstGeom>
        </p:spPr>
      </p:pic>
      <p:pic>
        <p:nvPicPr>
          <p:cNvPr id="17" name="Picture 16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6A86C48F-B398-EE4A-8F74-C7070D98F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599" y="1273312"/>
            <a:ext cx="3535469" cy="3535469"/>
          </a:xfrm>
          <a:prstGeom prst="rect">
            <a:avLst/>
          </a:prstGeom>
        </p:spPr>
      </p:pic>
      <p:pic>
        <p:nvPicPr>
          <p:cNvPr id="19" name="Picture 1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3B39500-685E-114C-96A6-5F1A69644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3147" y="1322650"/>
            <a:ext cx="3535469" cy="35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9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BWSS-3c@4x.png">
            <a:extLst>
              <a:ext uri="{FF2B5EF4-FFF2-40B4-BE49-F238E27FC236}">
                <a16:creationId xmlns:a16="http://schemas.microsoft.com/office/drawing/2014/main" id="{CE4B2F67-351D-9C43-B149-8F9FB552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4" y="5031162"/>
            <a:ext cx="1533331" cy="1694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AD055-ECCC-8244-8543-1E333FD5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11973"/>
            <a:ext cx="12191994" cy="1354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FB61F-D51E-C44E-964E-5F73DF9B0B83}"/>
              </a:ext>
            </a:extLst>
          </p:cNvPr>
          <p:cNvSpPr txBox="1"/>
          <p:nvPr/>
        </p:nvSpPr>
        <p:spPr>
          <a:xfrm>
            <a:off x="4363278" y="471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FE0E-1C55-E645-8B34-503E9819BCC7}"/>
              </a:ext>
            </a:extLst>
          </p:cNvPr>
          <p:cNvSpPr txBox="1"/>
          <p:nvPr/>
        </p:nvSpPr>
        <p:spPr>
          <a:xfrm>
            <a:off x="377687" y="188843"/>
            <a:ext cx="5440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solidFill>
                  <a:srgbClr val="4B4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 QUESTION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C08061-3EF9-0A47-91CB-E19DBE9AF2DA}"/>
              </a:ext>
            </a:extLst>
          </p:cNvPr>
          <p:cNvSpPr txBox="1">
            <a:spLocks/>
          </p:cNvSpPr>
          <p:nvPr/>
        </p:nvSpPr>
        <p:spPr>
          <a:xfrm>
            <a:off x="433208" y="2249441"/>
            <a:ext cx="11225391" cy="3629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Submit questions via the IBWSS 2022 Facebook Group</a:t>
            </a:r>
          </a:p>
          <a:p>
            <a:pPr algn="ctr"/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AutoNum type="arabicPeriod"/>
            </a:pPr>
            <a:r>
              <a:rPr lang="en-US" sz="28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Open the </a:t>
            </a:r>
            <a:r>
              <a:rPr lang="en-US" sz="28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IBWSS 2022</a:t>
            </a:r>
            <a:r>
              <a:rPr lang="en-US" sz="28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Facebook Group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8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Go to the group’s newsfeed, look for the Q&amp;A box for this session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800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Type your question in the comments section of that post</a:t>
            </a:r>
            <a:br>
              <a:rPr lang="en-US" sz="20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AD055-ECCC-8244-8543-1E333FD5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1973"/>
            <a:ext cx="12191994" cy="1354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FB61F-D51E-C44E-964E-5F73DF9B0B83}"/>
              </a:ext>
            </a:extLst>
          </p:cNvPr>
          <p:cNvSpPr txBox="1"/>
          <p:nvPr/>
        </p:nvSpPr>
        <p:spPr>
          <a:xfrm>
            <a:off x="4363278" y="471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FE0E-1C55-E645-8B34-503E9819BCC7}"/>
              </a:ext>
            </a:extLst>
          </p:cNvPr>
          <p:cNvSpPr txBox="1"/>
          <p:nvPr/>
        </p:nvSpPr>
        <p:spPr>
          <a:xfrm>
            <a:off x="377687" y="188843"/>
            <a:ext cx="11183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solidFill>
                  <a:srgbClr val="4B4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Boat &amp; Yacht Council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A0C48B-AFA9-164B-A449-43E85A654560}"/>
              </a:ext>
            </a:extLst>
          </p:cNvPr>
          <p:cNvSpPr txBox="1">
            <a:spLocks/>
          </p:cNvSpPr>
          <p:nvPr/>
        </p:nvSpPr>
        <p:spPr>
          <a:xfrm>
            <a:off x="433208" y="2249441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Brian Goodwin, Technical Director</a:t>
            </a:r>
            <a:br>
              <a:rPr lang="en-US" sz="20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8912C9-5F24-504F-B2B9-D9967B45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08" y="3322939"/>
            <a:ext cx="8307380" cy="163232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83D9526-E4D5-B74A-9E0F-2932B00CB076}"/>
              </a:ext>
            </a:extLst>
          </p:cNvPr>
          <p:cNvSpPr txBox="1">
            <a:spLocks/>
          </p:cNvSpPr>
          <p:nvPr/>
        </p:nvSpPr>
        <p:spPr>
          <a:xfrm>
            <a:off x="377687" y="5306405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abycinc.org</a:t>
            </a: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AD055-ECCC-8244-8543-1E333FD5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1973"/>
            <a:ext cx="12191994" cy="1354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FB61F-D51E-C44E-964E-5F73DF9B0B83}"/>
              </a:ext>
            </a:extLst>
          </p:cNvPr>
          <p:cNvSpPr txBox="1"/>
          <p:nvPr/>
        </p:nvSpPr>
        <p:spPr>
          <a:xfrm>
            <a:off x="4363278" y="471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FE0E-1C55-E645-8B34-503E9819BCC7}"/>
              </a:ext>
            </a:extLst>
          </p:cNvPr>
          <p:cNvSpPr txBox="1"/>
          <p:nvPr/>
        </p:nvSpPr>
        <p:spPr>
          <a:xfrm>
            <a:off x="377687" y="188843"/>
            <a:ext cx="274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 err="1">
                <a:solidFill>
                  <a:srgbClr val="4B4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Deckee</a:t>
            </a:r>
            <a:endParaRPr lang="en-US" sz="4800" b="1" cap="all" dirty="0">
              <a:solidFill>
                <a:srgbClr val="4B48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A0C48B-AFA9-164B-A449-43E85A654560}"/>
              </a:ext>
            </a:extLst>
          </p:cNvPr>
          <p:cNvSpPr txBox="1">
            <a:spLocks/>
          </p:cNvSpPr>
          <p:nvPr/>
        </p:nvSpPr>
        <p:spPr>
          <a:xfrm>
            <a:off x="433208" y="2249441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Mike McKiernan, Founder &amp; CEO</a:t>
            </a:r>
            <a:br>
              <a:rPr lang="en-US" sz="20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0E84712-6548-F74B-8253-3515FA38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2971800"/>
            <a:ext cx="6601337" cy="21124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9F45D0-EA92-CD48-B50D-A3982A5DD1BB}"/>
              </a:ext>
            </a:extLst>
          </p:cNvPr>
          <p:cNvSpPr txBox="1">
            <a:spLocks/>
          </p:cNvSpPr>
          <p:nvPr/>
        </p:nvSpPr>
        <p:spPr>
          <a:xfrm>
            <a:off x="377687" y="5306405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deckee.com</a:t>
            </a: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1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4AD055-ECCC-8244-8543-1E333FD5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11973"/>
            <a:ext cx="12191994" cy="1354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FB61F-D51E-C44E-964E-5F73DF9B0B83}"/>
              </a:ext>
            </a:extLst>
          </p:cNvPr>
          <p:cNvSpPr txBox="1"/>
          <p:nvPr/>
        </p:nvSpPr>
        <p:spPr>
          <a:xfrm>
            <a:off x="4363278" y="4711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FE0E-1C55-E645-8B34-503E9819BCC7}"/>
              </a:ext>
            </a:extLst>
          </p:cNvPr>
          <p:cNvSpPr txBox="1"/>
          <p:nvPr/>
        </p:nvSpPr>
        <p:spPr>
          <a:xfrm>
            <a:off x="377687" y="188843"/>
            <a:ext cx="26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cap="all" dirty="0">
                <a:solidFill>
                  <a:srgbClr val="4B48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GARMIN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A0C48B-AFA9-164B-A449-43E85A654560}"/>
              </a:ext>
            </a:extLst>
          </p:cNvPr>
          <p:cNvSpPr txBox="1">
            <a:spLocks/>
          </p:cNvSpPr>
          <p:nvPr/>
        </p:nvSpPr>
        <p:spPr>
          <a:xfrm>
            <a:off x="433208" y="2249441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David DeVos, Senior RSM for Marine</a:t>
            </a:r>
            <a:br>
              <a:rPr lang="en-US" sz="2000" b="1" dirty="0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8F35090-3A6D-8C47-AC3F-601663A68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3105987"/>
            <a:ext cx="9345706" cy="18957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2C759-937E-0B44-B693-0366A13CD4B8}"/>
              </a:ext>
            </a:extLst>
          </p:cNvPr>
          <p:cNvSpPr txBox="1">
            <a:spLocks/>
          </p:cNvSpPr>
          <p:nvPr/>
        </p:nvSpPr>
        <p:spPr>
          <a:xfrm>
            <a:off x="377687" y="5306405"/>
            <a:ext cx="11225391" cy="722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rgbClr val="4B4846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garmin.com</a:t>
            </a:r>
            <a:endParaRPr lang="en-US" sz="2000" b="1" dirty="0">
              <a:solidFill>
                <a:srgbClr val="4B4846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6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244</Words>
  <Application>Microsoft Macintosh PowerPoint</Application>
  <PresentationFormat>Widescreen</PresentationFormat>
  <Paragraphs>49</Paragraphs>
  <Slides>28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Buskirk</dc:creator>
  <cp:lastModifiedBy>Yvonne Pentz</cp:lastModifiedBy>
  <cp:revision>18</cp:revision>
  <dcterms:created xsi:type="dcterms:W3CDTF">2019-09-08T14:45:38Z</dcterms:created>
  <dcterms:modified xsi:type="dcterms:W3CDTF">2022-03-14T16:30:09Z</dcterms:modified>
</cp:coreProperties>
</file>