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04" r:id="rId2"/>
    <p:sldId id="1046" r:id="rId3"/>
    <p:sldId id="1047" r:id="rId4"/>
    <p:sldId id="283" r:id="rId5"/>
    <p:sldId id="1048" r:id="rId6"/>
    <p:sldId id="281" r:id="rId7"/>
    <p:sldId id="1049" r:id="rId8"/>
    <p:sldId id="266" r:id="rId9"/>
    <p:sldId id="270" r:id="rId10"/>
    <p:sldId id="1050" r:id="rId11"/>
    <p:sldId id="268" r:id="rId12"/>
    <p:sldId id="1051" r:id="rId13"/>
    <p:sldId id="1052" r:id="rId14"/>
    <p:sldId id="1053" r:id="rId15"/>
    <p:sldId id="1054" r:id="rId16"/>
    <p:sldId id="1055" r:id="rId17"/>
    <p:sldId id="1056" r:id="rId18"/>
    <p:sldId id="285" r:id="rId19"/>
    <p:sldId id="105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77"/>
  </p:normalViewPr>
  <p:slideViewPr>
    <p:cSldViewPr snapToGrid="0">
      <p:cViewPr varScale="1">
        <p:scale>
          <a:sx n="90" d="100"/>
          <a:sy n="90" d="100"/>
        </p:scale>
        <p:origin x="232" y="4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AD711-B15E-9F9C-1BD2-F979AEDB7A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D1464C-2FFA-91B2-CEC3-E3B4A16943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7D2AF-E6DE-8C6B-D2FD-3576954CC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5FE16-3BFE-D147-9867-46F456491F63}" type="datetimeFigureOut">
              <a:rPr lang="en-US" smtClean="0"/>
              <a:t>5/13/25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930809-761C-6032-CDF3-6B3BCE8BC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C0AD67-9D10-E367-B6BB-022A8C072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8CF0A-FCEC-E649-A7BB-54D084A41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406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03638-4A25-A971-6DA6-C6C688CCA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4B5A75-1513-3D55-E7A1-3EEDF35F02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EE77A5-473B-7FDC-4DBD-A72FA3F90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5FE16-3BFE-D147-9867-46F456491F63}" type="datetimeFigureOut">
              <a:rPr lang="en-US" smtClean="0"/>
              <a:t>5/13/25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2BA495-BBC6-8FF7-6E0F-C80DC4EF5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C31DF9-FBD4-D763-DF39-3548CEC1E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8CF0A-FCEC-E649-A7BB-54D084A41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6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9BD749E-4089-6BF7-CBC9-436C541E2D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CC79CB-DDB6-BDF3-E9EF-297C2F4060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423F2C-E155-12DC-EC01-9FE361084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5FE16-3BFE-D147-9867-46F456491F63}" type="datetimeFigureOut">
              <a:rPr lang="en-US" smtClean="0"/>
              <a:t>5/13/25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188921-40C4-3DCC-748C-DF10E8A13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29996-0177-5CD1-221E-80B9E9A50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8CF0A-FCEC-E649-A7BB-54D084A41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90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76C85F-C9C9-825E-FB91-55524FB343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084" y="-73152"/>
            <a:ext cx="12338973" cy="693115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C0D71B8-2CC2-E67D-BE73-60374066A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299" y="276355"/>
            <a:ext cx="10515600" cy="934608"/>
          </a:xfrm>
        </p:spPr>
        <p:txBody>
          <a:bodyPr anchor="t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22472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A563B-1BD8-C74A-8B2E-0EEEA5BB7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23AB23-51BF-8799-DFCD-E576932D75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5E48ED-7B7F-D196-208F-C7B594E30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5FE16-3BFE-D147-9867-46F456491F63}" type="datetimeFigureOut">
              <a:rPr lang="en-US" smtClean="0"/>
              <a:t>5/13/25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CF16E6-FF5B-B889-1730-F50EF2218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C103B8-3D27-D520-757C-60E16BDAB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8CF0A-FCEC-E649-A7BB-54D084A41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563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5D90B-F136-635A-E323-34DD12493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E84178-D9B9-E31B-7D0E-F2934AC777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DD40F-2630-9C54-071D-CDBBA792C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5FE16-3BFE-D147-9867-46F456491F63}" type="datetimeFigureOut">
              <a:rPr lang="en-US" smtClean="0"/>
              <a:t>5/13/25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1079CE-5DB1-2B5F-8A1B-80C90945A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74903-99E1-4BFF-B5F8-B4C83AE15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8CF0A-FCEC-E649-A7BB-54D084A41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968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53D86-410D-A876-AFFE-46429357B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5BF563-8CCD-F35D-3151-E33B8F7838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7F7E38-59A6-8138-0C4A-34BD06C759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9992AE-131D-A605-6717-008059821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5FE16-3BFE-D147-9867-46F456491F63}" type="datetimeFigureOut">
              <a:rPr lang="en-US" smtClean="0"/>
              <a:t>5/13/25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26CDF6-19A2-10AE-ECD8-255A38DD7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526B59-C005-7FC9-05B9-4413C8F6B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8CF0A-FCEC-E649-A7BB-54D084A41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354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0E868-F15F-0A58-6FED-D4DC6ACCC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8DC9F9-E478-7BC5-D39A-B2A29D7A92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FEBB10-F23B-9377-D649-7EFB20338A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51548A-F91A-04A7-3777-217D27F314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87B963-7CFE-FCFA-BA83-D3C1E4CEA0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E54214-0401-AEE5-6A4A-460D1669C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5FE16-3BFE-D147-9867-46F456491F63}" type="datetimeFigureOut">
              <a:rPr lang="en-US" smtClean="0"/>
              <a:t>5/13/25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A1B234-6C89-EE15-58B5-061094995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8BE687-26B0-9674-2D7E-ACB0CD71E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8CF0A-FCEC-E649-A7BB-54D084A41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395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9D3AE-88AA-63F5-274A-D9D0D6341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7905DA-F8E6-D4AE-B8CD-1D2AFEF45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5FE16-3BFE-D147-9867-46F456491F63}" type="datetimeFigureOut">
              <a:rPr lang="en-US" smtClean="0"/>
              <a:t>5/13/25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7538DA-C4E7-E5F1-C26C-B1F53823A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6D77DB-3F58-A055-4CA4-BA198A5A1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8CF0A-FCEC-E649-A7BB-54D084A41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457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1555C7-2D82-8FBD-1065-0C10B9489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5FE16-3BFE-D147-9867-46F456491F63}" type="datetimeFigureOut">
              <a:rPr lang="en-US" smtClean="0"/>
              <a:t>5/13/25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7C21ED-106E-139E-66CE-D016FD2FE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76B8A6-9EA2-519F-E8F1-24D069F6C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8CF0A-FCEC-E649-A7BB-54D084A41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712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46977-1753-1FB1-1DB3-4BDD93464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6D9C9F-7E61-934D-52F5-62E39469D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DAEAA4-8251-157E-EBB1-90CB62B2D9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5E5E04-9F54-CC3D-FD66-05C51E186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5FE16-3BFE-D147-9867-46F456491F63}" type="datetimeFigureOut">
              <a:rPr lang="en-US" smtClean="0"/>
              <a:t>5/13/25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CCB783-5A29-B5CE-B90E-5DE64EE59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E51EC2-80CB-CC2F-F41E-0C5156ACD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8CF0A-FCEC-E649-A7BB-54D084A41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112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4E6FB-E54F-0B96-8D70-905D1CC91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2C8807-4F17-14CC-EBA0-D4AB91271F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7E4B51-A487-2913-D5AE-85C8FBF542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785A06-8ADE-24FC-EF71-675C0131B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5FE16-3BFE-D147-9867-46F456491F63}" type="datetimeFigureOut">
              <a:rPr lang="en-US" smtClean="0"/>
              <a:t>5/13/25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5ED1D0-37AC-619B-6EC5-003407A6A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0BA6A0-5786-C6A4-47E5-E2985722F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8CF0A-FCEC-E649-A7BB-54D084A41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420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B09F61-0D5E-9134-1384-83C9E5CE7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304E6-2951-6645-3171-E924F5DBEE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6D63CD-92D0-F19E-4C3C-105EE5213F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355FE16-3BFE-D147-9867-46F456491F63}" type="datetimeFigureOut">
              <a:rPr lang="en-US" smtClean="0"/>
              <a:t>5/13/25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F7D88F-4A34-6A94-D294-7734768227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F1C796-0173-C715-67B9-D53B74E7D2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668CF0A-FCEC-E649-A7BB-54D084A41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990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boatfix.com/boat-fix-supports-national-safe-boating-council-as-admiral-club-member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4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D8840E-88F4-98A0-D69E-EE998A3E53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FC1CA-0B29-355B-9E2E-07FE1D08C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298" y="276355"/>
            <a:ext cx="10815399" cy="934608"/>
          </a:xfrm>
        </p:spPr>
        <p:txBody>
          <a:bodyPr>
            <a:noAutofit/>
          </a:bodyPr>
          <a:lstStyle/>
          <a:p>
            <a:r>
              <a:rPr lang="en-US" sz="3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Safer, More-secure, Stress-free Boating with Telematics (IoT)</a:t>
            </a:r>
            <a:endParaRPr lang="en-US" sz="360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9A469A-D778-0688-3A95-FC56BE228CAB}"/>
              </a:ext>
            </a:extLst>
          </p:cNvPr>
          <p:cNvSpPr txBox="1"/>
          <p:nvPr/>
        </p:nvSpPr>
        <p:spPr>
          <a:xfrm>
            <a:off x="2964711" y="5026730"/>
            <a:ext cx="6262576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/>
              <a:t>Steve </a:t>
            </a:r>
            <a:r>
              <a:rPr lang="en-US" sz="4400" b="1" dirty="0" err="1"/>
              <a:t>Pitsos</a:t>
            </a:r>
            <a:endParaRPr lang="en-US" sz="4400" b="1" dirty="0"/>
          </a:p>
          <a:p>
            <a:pPr algn="ctr"/>
            <a:r>
              <a:rPr lang="en-US" sz="2400" dirty="0">
                <a:solidFill>
                  <a:srgbClr val="292929"/>
                </a:solidFill>
              </a:rPr>
              <a:t>CEO</a:t>
            </a:r>
            <a:endParaRPr lang="en-US" sz="2400" i="0" dirty="0">
              <a:solidFill>
                <a:srgbClr val="292929"/>
              </a:solidFill>
              <a:effectLst/>
            </a:endParaRPr>
          </a:p>
          <a:p>
            <a:pPr algn="ctr"/>
            <a:r>
              <a:rPr lang="en-US" sz="2400" i="0" dirty="0" err="1">
                <a:solidFill>
                  <a:srgbClr val="292929"/>
                </a:solidFill>
                <a:effectLst/>
              </a:rPr>
              <a:t>BoatFix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BBFD20-5912-430E-EA7C-2272BAA44C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908351" y="969335"/>
            <a:ext cx="4375298" cy="4375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9405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A7FDDFA-E54B-8850-7A70-CA2CDFD127BB}"/>
              </a:ext>
            </a:extLst>
          </p:cNvPr>
          <p:cNvSpPr/>
          <p:nvPr/>
        </p:nvSpPr>
        <p:spPr>
          <a:xfrm>
            <a:off x="5924550" y="0"/>
            <a:ext cx="6267450" cy="6858000"/>
          </a:xfrm>
          <a:custGeom>
            <a:avLst/>
            <a:gdLst/>
            <a:ahLst/>
            <a:cxnLst/>
            <a:rect l="l" t="t" r="r" b="b"/>
            <a:pathLst>
              <a:path w="9144000" h="10287000">
                <a:moveTo>
                  <a:pt x="0" y="0"/>
                </a:moveTo>
                <a:lnTo>
                  <a:pt x="9144000" y="0"/>
                </a:lnTo>
                <a:lnTo>
                  <a:pt x="9144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1474" r="-57949" b="-9712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4DCB85-10C2-D33E-8DE7-2D31F1F53146}"/>
              </a:ext>
            </a:extLst>
          </p:cNvPr>
          <p:cNvSpPr txBox="1"/>
          <p:nvPr/>
        </p:nvSpPr>
        <p:spPr>
          <a:xfrm>
            <a:off x="4368878" y="186755"/>
            <a:ext cx="9378794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000" b="1" dirty="0">
                <a:latin typeface="Arimo Bold"/>
                <a:ea typeface="Arimo Bold"/>
                <a:cs typeface="Arimo Bold"/>
                <a:sym typeface="Arimo Bold"/>
              </a:rPr>
              <a:t>Issuing Weather Alerts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BA0F6650-22F5-A070-2C56-69F1A1A0A0DC}"/>
              </a:ext>
            </a:extLst>
          </p:cNvPr>
          <p:cNvSpPr/>
          <p:nvPr/>
        </p:nvSpPr>
        <p:spPr>
          <a:xfrm>
            <a:off x="-63876" y="0"/>
            <a:ext cx="5988426" cy="6858000"/>
          </a:xfrm>
          <a:custGeom>
            <a:avLst/>
            <a:gdLst/>
            <a:ahLst/>
            <a:cxnLst/>
            <a:rect l="l" t="t" r="r" b="b"/>
            <a:pathLst>
              <a:path w="9144000" h="10287000">
                <a:moveTo>
                  <a:pt x="0" y="0"/>
                </a:moveTo>
                <a:lnTo>
                  <a:pt x="9144000" y="0"/>
                </a:lnTo>
                <a:lnTo>
                  <a:pt x="9144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714" r="-3571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5A44AA-8AC7-EB63-44F4-0FC0445853AC}"/>
              </a:ext>
            </a:extLst>
          </p:cNvPr>
          <p:cNvSpPr txBox="1"/>
          <p:nvPr/>
        </p:nvSpPr>
        <p:spPr>
          <a:xfrm>
            <a:off x="5812598" y="802308"/>
            <a:ext cx="6267449" cy="5316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2400" b="1" dirty="0">
                <a:latin typeface="Arimo Bold"/>
                <a:ea typeface="Arimo Bold"/>
                <a:cs typeface="Arimo Bold"/>
                <a:sym typeface="Arimo Bold"/>
              </a:rPr>
              <a:t>Real-time weather data at boat’s location</a:t>
            </a:r>
          </a:p>
        </p:txBody>
      </p:sp>
    </p:spTree>
    <p:extLst>
      <p:ext uri="{BB962C8B-B14F-4D97-AF65-F5344CB8AC3E}">
        <p14:creationId xmlns:p14="http://schemas.microsoft.com/office/powerpoint/2010/main" val="4482283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A boat on a trailer  Description automatically generated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3" name="TextBox 3"/>
          <p:cNvSpPr txBox="1"/>
          <p:nvPr/>
        </p:nvSpPr>
        <p:spPr>
          <a:xfrm>
            <a:off x="-2452462" y="369998"/>
            <a:ext cx="9378794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000" b="1" dirty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Deterring Theft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9FD864-9A16-15E0-0009-F30E2AD7AED0}"/>
              </a:ext>
            </a:extLst>
          </p:cNvPr>
          <p:cNvSpPr txBox="1"/>
          <p:nvPr/>
        </p:nvSpPr>
        <p:spPr>
          <a:xfrm>
            <a:off x="578613" y="1355549"/>
            <a:ext cx="2887442" cy="30051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2400" b="1" dirty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Help before you know you need it! Instant notifications and quick access to law enforcement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Close-up of a compass with a blue arrow pointing to the center  Description automatically generated"/>
          <p:cNvSpPr/>
          <p:nvPr/>
        </p:nvSpPr>
        <p:spPr>
          <a:xfrm>
            <a:off x="0" y="19704"/>
            <a:ext cx="12192000" cy="6844157"/>
          </a:xfrm>
          <a:custGeom>
            <a:avLst/>
            <a:gdLst/>
            <a:ahLst/>
            <a:cxnLst/>
            <a:rect l="l" t="t" r="r" b="b"/>
            <a:pathLst>
              <a:path w="23956933" h="10287000">
                <a:moveTo>
                  <a:pt x="0" y="0"/>
                </a:moveTo>
                <a:lnTo>
                  <a:pt x="23956933" y="0"/>
                </a:lnTo>
                <a:lnTo>
                  <a:pt x="2395693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1269" b="-15707"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5" name="Group 5"/>
          <p:cNvGrpSpPr/>
          <p:nvPr/>
        </p:nvGrpSpPr>
        <p:grpSpPr>
          <a:xfrm>
            <a:off x="517053" y="397860"/>
            <a:ext cx="11155539" cy="6034613"/>
            <a:chOff x="0" y="0"/>
            <a:chExt cx="22311079" cy="1206922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2311106" cy="12069191"/>
            </a:xfrm>
            <a:custGeom>
              <a:avLst/>
              <a:gdLst/>
              <a:ahLst/>
              <a:cxnLst/>
              <a:rect l="l" t="t" r="r" b="b"/>
              <a:pathLst>
                <a:path w="22311106" h="12069191">
                  <a:moveTo>
                    <a:pt x="38100" y="0"/>
                  </a:moveTo>
                  <a:lnTo>
                    <a:pt x="22273006" y="0"/>
                  </a:lnTo>
                  <a:cubicBezTo>
                    <a:pt x="22294089" y="0"/>
                    <a:pt x="22311106" y="17018"/>
                    <a:pt x="22311106" y="38100"/>
                  </a:cubicBezTo>
                  <a:lnTo>
                    <a:pt x="22311106" y="12031091"/>
                  </a:lnTo>
                  <a:cubicBezTo>
                    <a:pt x="22311106" y="12052173"/>
                    <a:pt x="22294089" y="12069191"/>
                    <a:pt x="22273006" y="12069191"/>
                  </a:cubicBezTo>
                  <a:lnTo>
                    <a:pt x="38100" y="12069191"/>
                  </a:lnTo>
                  <a:cubicBezTo>
                    <a:pt x="17018" y="12069191"/>
                    <a:pt x="0" y="12052173"/>
                    <a:pt x="0" y="12031091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2031091"/>
                  </a:lnTo>
                  <a:lnTo>
                    <a:pt x="38100" y="12031091"/>
                  </a:lnTo>
                  <a:lnTo>
                    <a:pt x="38100" y="11992991"/>
                  </a:lnTo>
                  <a:lnTo>
                    <a:pt x="22273006" y="11992991"/>
                  </a:lnTo>
                  <a:lnTo>
                    <a:pt x="22273006" y="12031091"/>
                  </a:lnTo>
                  <a:lnTo>
                    <a:pt x="22234906" y="12031091"/>
                  </a:lnTo>
                  <a:lnTo>
                    <a:pt x="22234906" y="38100"/>
                  </a:lnTo>
                  <a:lnTo>
                    <a:pt x="22273006" y="38100"/>
                  </a:lnTo>
                  <a:lnTo>
                    <a:pt x="22273006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FFFFFF">
                <a:alpha val="56078"/>
              </a:srgbClr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0" name="TextBox 3">
            <a:extLst>
              <a:ext uri="{FF2B5EF4-FFF2-40B4-BE49-F238E27FC236}">
                <a16:creationId xmlns:a16="http://schemas.microsoft.com/office/drawing/2014/main" id="{813A68F3-52CB-D8C5-5D4A-51A9C960521C}"/>
              </a:ext>
            </a:extLst>
          </p:cNvPr>
          <p:cNvSpPr txBox="1"/>
          <p:nvPr/>
        </p:nvSpPr>
        <p:spPr>
          <a:xfrm>
            <a:off x="-2452462" y="369998"/>
            <a:ext cx="9378794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000" b="1" dirty="0">
                <a:latin typeface="Arimo Bold"/>
                <a:ea typeface="Arimo Bold"/>
                <a:cs typeface="Arimo Bold"/>
                <a:sym typeface="Arimo Bold"/>
              </a:rPr>
              <a:t>Filling the Gap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F5203E-FF4E-9D60-5855-9B51C1660181}"/>
              </a:ext>
            </a:extLst>
          </p:cNvPr>
          <p:cNvSpPr txBox="1"/>
          <p:nvPr/>
        </p:nvSpPr>
        <p:spPr>
          <a:xfrm>
            <a:off x="695345" y="1213622"/>
            <a:ext cx="2887442" cy="17740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2400" b="1" dirty="0">
                <a:latin typeface="Arimo Bold"/>
                <a:ea typeface="Arimo Bold"/>
                <a:cs typeface="Arimo Bold"/>
                <a:sym typeface="Arimo Bold"/>
              </a:rPr>
              <a:t>Insurers want to reward safe boaters with lower premiums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 descr="A large group of boats in the water  AI-generated content may be incorrect.">
            <a:extLst>
              <a:ext uri="{FF2B5EF4-FFF2-40B4-BE49-F238E27FC236}">
                <a16:creationId xmlns:a16="http://schemas.microsoft.com/office/drawing/2014/main" id="{B5B0DBF7-00F2-83B0-9F5A-BD535E41FA5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516600" h="10415588">
                <a:moveTo>
                  <a:pt x="0" y="0"/>
                </a:moveTo>
                <a:lnTo>
                  <a:pt x="18516600" y="0"/>
                </a:lnTo>
                <a:lnTo>
                  <a:pt x="18516600" y="10415588"/>
                </a:lnTo>
                <a:lnTo>
                  <a:pt x="0" y="104155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9EE02716-96EB-0E95-00AA-EE7DBB2930E9}"/>
              </a:ext>
            </a:extLst>
          </p:cNvPr>
          <p:cNvSpPr txBox="1"/>
          <p:nvPr/>
        </p:nvSpPr>
        <p:spPr>
          <a:xfrm>
            <a:off x="1022303" y="543903"/>
            <a:ext cx="10421837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000" b="1" dirty="0">
                <a:solidFill>
                  <a:schemeClr val="bg1"/>
                </a:solidFill>
                <a:latin typeface="Arimo Bold"/>
                <a:ea typeface="Arimo Bold"/>
                <a:cs typeface="Arimo Bold"/>
                <a:sym typeface="Arimo Bold"/>
              </a:rPr>
              <a:t>Rental Operations and Fleet Management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FA38EE-79E7-7F49-5DEE-BEA8324D06F1}"/>
              </a:ext>
            </a:extLst>
          </p:cNvPr>
          <p:cNvSpPr txBox="1"/>
          <p:nvPr/>
        </p:nvSpPr>
        <p:spPr>
          <a:xfrm>
            <a:off x="663454" y="1270708"/>
            <a:ext cx="2887442" cy="23783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2400" b="1" dirty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Ensure boaters are boating in safe areas and manage speeding events</a:t>
            </a:r>
          </a:p>
        </p:txBody>
      </p:sp>
    </p:spTree>
    <p:extLst>
      <p:ext uri="{BB962C8B-B14F-4D97-AF65-F5344CB8AC3E}">
        <p14:creationId xmlns:p14="http://schemas.microsoft.com/office/powerpoint/2010/main" val="31140138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B5F6E82A-10BB-92D8-FD18-77EC695C85A0}"/>
              </a:ext>
            </a:extLst>
          </p:cNvPr>
          <p:cNvSpPr/>
          <p:nvPr/>
        </p:nvSpPr>
        <p:spPr>
          <a:xfrm>
            <a:off x="0" y="0"/>
            <a:ext cx="5856848" cy="6858000"/>
          </a:xfrm>
          <a:custGeom>
            <a:avLst/>
            <a:gdLst/>
            <a:ahLst/>
            <a:cxnLst/>
            <a:rect l="l" t="t" r="r" b="b"/>
            <a:pathLst>
              <a:path w="7870024" h="8589581">
                <a:moveTo>
                  <a:pt x="0" y="0"/>
                </a:moveTo>
                <a:lnTo>
                  <a:pt x="7870024" y="0"/>
                </a:lnTo>
                <a:lnTo>
                  <a:pt x="7870024" y="8589581"/>
                </a:lnTo>
                <a:lnTo>
                  <a:pt x="0" y="85895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05" t="-4131" r="-3537" b="-4471"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399B64-FCC2-732A-9B31-B36F5B244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6849" y="0"/>
            <a:ext cx="63351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4341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3051484" y="253518"/>
            <a:ext cx="7737567" cy="770228"/>
          </a:xfrm>
          <a:custGeom>
            <a:avLst/>
            <a:gdLst/>
            <a:ahLst/>
            <a:cxnLst/>
            <a:rect l="l" t="t" r="r" b="b"/>
            <a:pathLst>
              <a:path w="15475134" h="1540456">
                <a:moveTo>
                  <a:pt x="0" y="0"/>
                </a:moveTo>
                <a:lnTo>
                  <a:pt x="15475134" y="0"/>
                </a:lnTo>
                <a:lnTo>
                  <a:pt x="15475134" y="1540456"/>
                </a:lnTo>
                <a:lnTo>
                  <a:pt x="0" y="1540456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en-US" sz="1200"/>
          </a:p>
        </p:txBody>
      </p:sp>
      <p:grpSp>
        <p:nvGrpSpPr>
          <p:cNvPr id="5" name="Group 5"/>
          <p:cNvGrpSpPr/>
          <p:nvPr/>
        </p:nvGrpSpPr>
        <p:grpSpPr>
          <a:xfrm>
            <a:off x="1655466" y="6067209"/>
            <a:ext cx="694502" cy="536297"/>
            <a:chOff x="0" y="0"/>
            <a:chExt cx="1389004" cy="10725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89004" cy="1072593"/>
            </a:xfrm>
            <a:custGeom>
              <a:avLst/>
              <a:gdLst/>
              <a:ahLst/>
              <a:cxnLst/>
              <a:rect l="l" t="t" r="r" b="b"/>
              <a:pathLst>
                <a:path w="1389004" h="1072593">
                  <a:moveTo>
                    <a:pt x="0" y="0"/>
                  </a:moveTo>
                  <a:lnTo>
                    <a:pt x="1389004" y="0"/>
                  </a:lnTo>
                  <a:lnTo>
                    <a:pt x="1389004" y="1072593"/>
                  </a:lnTo>
                  <a:lnTo>
                    <a:pt x="0" y="107259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1389004" cy="112974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131"/>
                </a:lnSpc>
              </a:pPr>
              <a:r>
                <a:rPr lang="en-US" sz="2236" dirty="0">
                  <a:solidFill>
                    <a:srgbClr val="000000"/>
                  </a:solidFill>
                  <a:latin typeface="Oswald"/>
                  <a:ea typeface="Oswald"/>
                  <a:cs typeface="Oswald"/>
                  <a:sym typeface="Oswald"/>
                </a:rPr>
                <a:t>Chart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936645" y="6067209"/>
            <a:ext cx="1932621" cy="599389"/>
            <a:chOff x="0" y="0"/>
            <a:chExt cx="3865242" cy="119877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378448" cy="1072593"/>
            </a:xfrm>
            <a:custGeom>
              <a:avLst/>
              <a:gdLst/>
              <a:ahLst/>
              <a:cxnLst/>
              <a:rect l="l" t="t" r="r" b="b"/>
              <a:pathLst>
                <a:path w="3378448" h="1072593">
                  <a:moveTo>
                    <a:pt x="0" y="0"/>
                  </a:moveTo>
                  <a:lnTo>
                    <a:pt x="3378448" y="0"/>
                  </a:lnTo>
                  <a:lnTo>
                    <a:pt x="3378448" y="1072593"/>
                  </a:lnTo>
                  <a:lnTo>
                    <a:pt x="0" y="107259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486794" y="69034"/>
              <a:ext cx="3378448" cy="112974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131"/>
                </a:lnSpc>
              </a:pPr>
              <a:r>
                <a:rPr lang="en-US" sz="2236" dirty="0">
                  <a:solidFill>
                    <a:srgbClr val="000000"/>
                  </a:solidFill>
                  <a:latin typeface="Oswald"/>
                  <a:ea typeface="Oswald"/>
                  <a:cs typeface="Oswald"/>
                  <a:sym typeface="Oswald"/>
                </a:rPr>
                <a:t>Protect Mode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401680" y="5995764"/>
            <a:ext cx="911614" cy="536297"/>
            <a:chOff x="0" y="0"/>
            <a:chExt cx="1823228" cy="107259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823228" cy="1072593"/>
            </a:xfrm>
            <a:custGeom>
              <a:avLst/>
              <a:gdLst/>
              <a:ahLst/>
              <a:cxnLst/>
              <a:rect l="l" t="t" r="r" b="b"/>
              <a:pathLst>
                <a:path w="1823228" h="1072593">
                  <a:moveTo>
                    <a:pt x="0" y="0"/>
                  </a:moveTo>
                  <a:lnTo>
                    <a:pt x="1823228" y="0"/>
                  </a:lnTo>
                  <a:lnTo>
                    <a:pt x="1823228" y="1072593"/>
                  </a:lnTo>
                  <a:lnTo>
                    <a:pt x="0" y="107259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1823228" cy="112974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131"/>
                </a:lnSpc>
              </a:pPr>
              <a:r>
                <a:rPr lang="en-US" sz="2236">
                  <a:solidFill>
                    <a:srgbClr val="000000"/>
                  </a:solidFill>
                  <a:latin typeface="Oswald"/>
                  <a:ea typeface="Oswald"/>
                  <a:cs typeface="Oswald"/>
                  <a:sym typeface="Oswald"/>
                </a:rPr>
                <a:t>Status</a:t>
              </a:r>
            </a:p>
          </p:txBody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4765120" y="990730"/>
            <a:ext cx="2519068" cy="4984409"/>
            <a:chOff x="0" y="0"/>
            <a:chExt cx="2620010" cy="5184140"/>
          </a:xfrm>
        </p:grpSpPr>
        <p:sp>
          <p:nvSpPr>
            <p:cNvPr id="15" name="Freeform 15"/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85420" y="156210"/>
              <a:ext cx="2251710" cy="4876800"/>
            </a:xfrm>
            <a:custGeom>
              <a:avLst/>
              <a:gdLst/>
              <a:ahLst/>
              <a:cxnLst/>
              <a:rect l="l" t="t" r="r" b="b"/>
              <a:pathLst>
                <a:path w="2251710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2"/>
              <a:stretch>
                <a:fillRect t="-158" b="-158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60606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60606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B8B8B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B8B8B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B8B8B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B8B8B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E9E9E9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4877059" y="2041748"/>
            <a:ext cx="2295191" cy="381825"/>
            <a:chOff x="0" y="0"/>
            <a:chExt cx="1365071" cy="227091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365071" cy="227091"/>
            </a:xfrm>
            <a:custGeom>
              <a:avLst/>
              <a:gdLst/>
              <a:ahLst/>
              <a:cxnLst/>
              <a:rect l="l" t="t" r="r" b="b"/>
              <a:pathLst>
                <a:path w="1365071" h="227091">
                  <a:moveTo>
                    <a:pt x="1161871" y="0"/>
                  </a:moveTo>
                  <a:cubicBezTo>
                    <a:pt x="1274095" y="0"/>
                    <a:pt x="1365071" y="50836"/>
                    <a:pt x="1365071" y="113546"/>
                  </a:cubicBezTo>
                  <a:cubicBezTo>
                    <a:pt x="1365071" y="176255"/>
                    <a:pt x="1274095" y="227091"/>
                    <a:pt x="1161871" y="227091"/>
                  </a:cubicBezTo>
                  <a:lnTo>
                    <a:pt x="203200" y="227091"/>
                  </a:lnTo>
                  <a:cubicBezTo>
                    <a:pt x="90976" y="227091"/>
                    <a:pt x="0" y="176255"/>
                    <a:pt x="0" y="113546"/>
                  </a:cubicBezTo>
                  <a:cubicBezTo>
                    <a:pt x="0" y="5083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5757">
                <a:alpha val="37647"/>
              </a:srgbClr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1365071" cy="26519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27" name="Group 27"/>
          <p:cNvGrpSpPr>
            <a:grpSpLocks noChangeAspect="1"/>
          </p:cNvGrpSpPr>
          <p:nvPr/>
        </p:nvGrpSpPr>
        <p:grpSpPr>
          <a:xfrm>
            <a:off x="8610462" y="970103"/>
            <a:ext cx="2494050" cy="4934906"/>
            <a:chOff x="0" y="0"/>
            <a:chExt cx="2620010" cy="5184140"/>
          </a:xfrm>
        </p:grpSpPr>
        <p:sp>
          <p:nvSpPr>
            <p:cNvPr id="28" name="Freeform 28"/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185420" y="156210"/>
              <a:ext cx="2251710" cy="4876800"/>
            </a:xfrm>
            <a:custGeom>
              <a:avLst/>
              <a:gdLst/>
              <a:ahLst/>
              <a:cxnLst/>
              <a:rect l="l" t="t" r="r" b="b"/>
              <a:pathLst>
                <a:path w="2251710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2"/>
              <a:stretch>
                <a:fillRect t="-158" b="-158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60606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60606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2" name="Freeform 32"/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B8B8B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3" name="Freeform 33"/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B8B8B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4" name="Freeform 34"/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B8B8B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5" name="Freeform 35"/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B8B8B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6" name="Freeform 36"/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E9E9E9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8709891" y="2637116"/>
            <a:ext cx="2295191" cy="381825"/>
            <a:chOff x="0" y="0"/>
            <a:chExt cx="1365071" cy="227091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365071" cy="227091"/>
            </a:xfrm>
            <a:custGeom>
              <a:avLst/>
              <a:gdLst/>
              <a:ahLst/>
              <a:cxnLst/>
              <a:rect l="l" t="t" r="r" b="b"/>
              <a:pathLst>
                <a:path w="1365071" h="227091">
                  <a:moveTo>
                    <a:pt x="1161871" y="0"/>
                  </a:moveTo>
                  <a:cubicBezTo>
                    <a:pt x="1274095" y="0"/>
                    <a:pt x="1365071" y="50836"/>
                    <a:pt x="1365071" y="113546"/>
                  </a:cubicBezTo>
                  <a:cubicBezTo>
                    <a:pt x="1365071" y="176255"/>
                    <a:pt x="1274095" y="227091"/>
                    <a:pt x="1161871" y="227091"/>
                  </a:cubicBezTo>
                  <a:lnTo>
                    <a:pt x="203200" y="227091"/>
                  </a:lnTo>
                  <a:cubicBezTo>
                    <a:pt x="90976" y="227091"/>
                    <a:pt x="0" y="176255"/>
                    <a:pt x="0" y="113546"/>
                  </a:cubicBezTo>
                  <a:cubicBezTo>
                    <a:pt x="0" y="5083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5757">
                <a:alpha val="37647"/>
              </a:srgbClr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1365071" cy="26519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40" name="Group 40"/>
          <p:cNvGrpSpPr>
            <a:grpSpLocks noChangeAspect="1"/>
          </p:cNvGrpSpPr>
          <p:nvPr/>
        </p:nvGrpSpPr>
        <p:grpSpPr>
          <a:xfrm>
            <a:off x="898931" y="970103"/>
            <a:ext cx="2539917" cy="5025661"/>
            <a:chOff x="0" y="0"/>
            <a:chExt cx="2620010" cy="5184140"/>
          </a:xfrm>
        </p:grpSpPr>
        <p:sp>
          <p:nvSpPr>
            <p:cNvPr id="41" name="Freeform 41"/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2" name="Freeform 42"/>
            <p:cNvSpPr/>
            <p:nvPr/>
          </p:nvSpPr>
          <p:spPr>
            <a:xfrm>
              <a:off x="185420" y="156210"/>
              <a:ext cx="2251710" cy="4876800"/>
            </a:xfrm>
            <a:custGeom>
              <a:avLst/>
              <a:gdLst/>
              <a:ahLst/>
              <a:cxnLst/>
              <a:rect l="l" t="t" r="r" b="b"/>
              <a:pathLst>
                <a:path w="2251710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3"/>
              <a:stretch>
                <a:fillRect t="-22" b="-22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3" name="Freeform 43"/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60606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4" name="Freeform 44"/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60606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5" name="Freeform 45"/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B8B8B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6" name="Freeform 46"/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B8B8B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7" name="Freeform 47"/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B8B8B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8" name="Freeform 48"/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B8B8B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9" name="Freeform 49"/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E9E9E9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50" name="TextBox 3">
            <a:extLst>
              <a:ext uri="{FF2B5EF4-FFF2-40B4-BE49-F238E27FC236}">
                <a16:creationId xmlns:a16="http://schemas.microsoft.com/office/drawing/2014/main" id="{AD1D10C8-B011-7335-9F31-757958CEF585}"/>
              </a:ext>
            </a:extLst>
          </p:cNvPr>
          <p:cNvSpPr txBox="1"/>
          <p:nvPr/>
        </p:nvSpPr>
        <p:spPr>
          <a:xfrm>
            <a:off x="693017" y="168743"/>
            <a:ext cx="1017648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000" b="1" dirty="0">
                <a:latin typeface="Arimo Bold"/>
                <a:ea typeface="Arimo Bold"/>
                <a:cs typeface="Arimo Bold"/>
                <a:sym typeface="Arimo Bold"/>
              </a:rPr>
              <a:t>Boater Mobile App - Showcasing the Benefits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5455595" y="533328"/>
            <a:ext cx="3848959" cy="536297"/>
          </a:xfrm>
          <a:custGeom>
            <a:avLst/>
            <a:gdLst/>
            <a:ahLst/>
            <a:cxnLst/>
            <a:rect l="l" t="t" r="r" b="b"/>
            <a:pathLst>
              <a:path w="7697918" h="1072593">
                <a:moveTo>
                  <a:pt x="0" y="0"/>
                </a:moveTo>
                <a:lnTo>
                  <a:pt x="7697918" y="0"/>
                </a:lnTo>
                <a:lnTo>
                  <a:pt x="7697918" y="1072593"/>
                </a:lnTo>
                <a:lnTo>
                  <a:pt x="0" y="1072593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en-US" sz="1200"/>
          </a:p>
        </p:txBody>
      </p:sp>
      <p:grpSp>
        <p:nvGrpSpPr>
          <p:cNvPr id="5" name="Group 5"/>
          <p:cNvGrpSpPr/>
          <p:nvPr/>
        </p:nvGrpSpPr>
        <p:grpSpPr>
          <a:xfrm>
            <a:off x="1302091" y="5779389"/>
            <a:ext cx="963213" cy="536297"/>
            <a:chOff x="0" y="0"/>
            <a:chExt cx="1926425" cy="10725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26425" cy="1072593"/>
            </a:xfrm>
            <a:custGeom>
              <a:avLst/>
              <a:gdLst/>
              <a:ahLst/>
              <a:cxnLst/>
              <a:rect l="l" t="t" r="r" b="b"/>
              <a:pathLst>
                <a:path w="1926425" h="1072593">
                  <a:moveTo>
                    <a:pt x="0" y="0"/>
                  </a:moveTo>
                  <a:lnTo>
                    <a:pt x="1926425" y="0"/>
                  </a:lnTo>
                  <a:lnTo>
                    <a:pt x="1926425" y="1072593"/>
                  </a:lnTo>
                  <a:lnTo>
                    <a:pt x="0" y="107259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1926425" cy="112974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131"/>
                </a:lnSpc>
              </a:pPr>
              <a:r>
                <a:rPr lang="en-US" sz="2236">
                  <a:solidFill>
                    <a:srgbClr val="000000"/>
                  </a:solidFill>
                  <a:latin typeface="Oswald"/>
                  <a:ea typeface="Oswald"/>
                  <a:cs typeface="Oswald"/>
                  <a:sym typeface="Oswald"/>
                </a:rPr>
                <a:t>Voltage</a:t>
              </a:r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565106" y="801476"/>
            <a:ext cx="2437182" cy="4822383"/>
            <a:chOff x="0" y="0"/>
            <a:chExt cx="2620010" cy="5184140"/>
          </a:xfrm>
        </p:grpSpPr>
        <p:sp>
          <p:nvSpPr>
            <p:cNvPr id="9" name="Freeform 9"/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85420" y="156210"/>
              <a:ext cx="2251710" cy="4876800"/>
            </a:xfrm>
            <a:custGeom>
              <a:avLst/>
              <a:gdLst/>
              <a:ahLst/>
              <a:cxnLst/>
              <a:rect l="l" t="t" r="r" b="b"/>
              <a:pathLst>
                <a:path w="2251710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2"/>
              <a:stretch>
                <a:fillRect l="-2438" r="-2438" b="-4924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60606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60606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B8B8B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B8B8B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B8B8B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B8B8B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E9E9E9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8" name="Freeform 18"/>
          <p:cNvSpPr/>
          <p:nvPr/>
        </p:nvSpPr>
        <p:spPr>
          <a:xfrm>
            <a:off x="3821022" y="1722005"/>
            <a:ext cx="7534173" cy="2749973"/>
          </a:xfrm>
          <a:custGeom>
            <a:avLst/>
            <a:gdLst/>
            <a:ahLst/>
            <a:cxnLst/>
            <a:rect l="l" t="t" r="r" b="b"/>
            <a:pathLst>
              <a:path w="11301259" h="4124960">
                <a:moveTo>
                  <a:pt x="0" y="0"/>
                </a:moveTo>
                <a:lnTo>
                  <a:pt x="11301259" y="0"/>
                </a:lnTo>
                <a:lnTo>
                  <a:pt x="11301259" y="4124960"/>
                </a:lnTo>
                <a:lnTo>
                  <a:pt x="0" y="41249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BD2CBA6E-151A-0482-243F-EA1EA07DBB94}"/>
              </a:ext>
            </a:extLst>
          </p:cNvPr>
          <p:cNvSpPr txBox="1"/>
          <p:nvPr/>
        </p:nvSpPr>
        <p:spPr>
          <a:xfrm>
            <a:off x="1178715" y="126882"/>
            <a:ext cx="1017648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000" b="1" dirty="0">
                <a:latin typeface="Arimo Bold"/>
                <a:ea typeface="Arimo Bold"/>
                <a:cs typeface="Arimo Bold"/>
                <a:sym typeface="Arimo Bold"/>
              </a:rPr>
              <a:t>Boater Mobile App - Showcasing the Benefits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14392" y="1087010"/>
            <a:ext cx="2387155" cy="5156738"/>
          </a:xfrm>
          <a:custGeom>
            <a:avLst/>
            <a:gdLst/>
            <a:ahLst/>
            <a:cxnLst/>
            <a:rect l="l" t="t" r="r" b="b"/>
            <a:pathLst>
              <a:path w="3687165" h="7993853">
                <a:moveTo>
                  <a:pt x="0" y="0"/>
                </a:moveTo>
                <a:lnTo>
                  <a:pt x="3687164" y="0"/>
                </a:lnTo>
                <a:lnTo>
                  <a:pt x="3687164" y="7993853"/>
                </a:lnTo>
                <a:lnTo>
                  <a:pt x="0" y="79938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3" name="Freeform 3"/>
          <p:cNvSpPr/>
          <p:nvPr/>
        </p:nvSpPr>
        <p:spPr>
          <a:xfrm>
            <a:off x="9190048" y="1087010"/>
            <a:ext cx="2366239" cy="5130058"/>
          </a:xfrm>
          <a:custGeom>
            <a:avLst/>
            <a:gdLst/>
            <a:ahLst/>
            <a:cxnLst/>
            <a:rect l="l" t="t" r="r" b="b"/>
            <a:pathLst>
              <a:path w="3549359" h="7695087">
                <a:moveTo>
                  <a:pt x="0" y="0"/>
                </a:moveTo>
                <a:lnTo>
                  <a:pt x="3549359" y="0"/>
                </a:lnTo>
                <a:lnTo>
                  <a:pt x="3549359" y="7695087"/>
                </a:lnTo>
                <a:lnTo>
                  <a:pt x="0" y="76950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8" name="Group 8"/>
          <p:cNvGrpSpPr/>
          <p:nvPr/>
        </p:nvGrpSpPr>
        <p:grpSpPr>
          <a:xfrm>
            <a:off x="1205751" y="1575874"/>
            <a:ext cx="1134723" cy="378385"/>
            <a:chOff x="0" y="0"/>
            <a:chExt cx="775824" cy="25870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75824" cy="258707"/>
            </a:xfrm>
            <a:custGeom>
              <a:avLst/>
              <a:gdLst/>
              <a:ahLst/>
              <a:cxnLst/>
              <a:rect l="l" t="t" r="r" b="b"/>
              <a:pathLst>
                <a:path w="775824" h="258707">
                  <a:moveTo>
                    <a:pt x="572624" y="0"/>
                  </a:moveTo>
                  <a:cubicBezTo>
                    <a:pt x="684849" y="0"/>
                    <a:pt x="775824" y="57914"/>
                    <a:pt x="775824" y="129354"/>
                  </a:cubicBezTo>
                  <a:cubicBezTo>
                    <a:pt x="775824" y="200794"/>
                    <a:pt x="684849" y="258707"/>
                    <a:pt x="572624" y="258707"/>
                  </a:cubicBezTo>
                  <a:lnTo>
                    <a:pt x="203200" y="258707"/>
                  </a:lnTo>
                  <a:cubicBezTo>
                    <a:pt x="90976" y="258707"/>
                    <a:pt x="0" y="200794"/>
                    <a:pt x="0" y="129354"/>
                  </a:cubicBezTo>
                  <a:cubicBezTo>
                    <a:pt x="0" y="57914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5757">
                <a:alpha val="37647"/>
              </a:srgbClr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775824" cy="29680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548123" y="1937346"/>
            <a:ext cx="876251" cy="378385"/>
            <a:chOff x="0" y="0"/>
            <a:chExt cx="775824" cy="25870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75824" cy="258707"/>
            </a:xfrm>
            <a:custGeom>
              <a:avLst/>
              <a:gdLst/>
              <a:ahLst/>
              <a:cxnLst/>
              <a:rect l="l" t="t" r="r" b="b"/>
              <a:pathLst>
                <a:path w="775824" h="258707">
                  <a:moveTo>
                    <a:pt x="572624" y="0"/>
                  </a:moveTo>
                  <a:cubicBezTo>
                    <a:pt x="684849" y="0"/>
                    <a:pt x="775824" y="57914"/>
                    <a:pt x="775824" y="129354"/>
                  </a:cubicBezTo>
                  <a:cubicBezTo>
                    <a:pt x="775824" y="200794"/>
                    <a:pt x="684849" y="258707"/>
                    <a:pt x="572624" y="258707"/>
                  </a:cubicBezTo>
                  <a:lnTo>
                    <a:pt x="203200" y="258707"/>
                  </a:lnTo>
                  <a:cubicBezTo>
                    <a:pt x="90976" y="258707"/>
                    <a:pt x="0" y="200794"/>
                    <a:pt x="0" y="129354"/>
                  </a:cubicBezTo>
                  <a:cubicBezTo>
                    <a:pt x="0" y="57914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5757">
                <a:alpha val="37647"/>
              </a:srgbClr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775824" cy="29680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14" name="Group 11">
            <a:extLst>
              <a:ext uri="{FF2B5EF4-FFF2-40B4-BE49-F238E27FC236}">
                <a16:creationId xmlns:a16="http://schemas.microsoft.com/office/drawing/2014/main" id="{63EC3565-BDC3-7EC7-84DD-E6699438096B}"/>
              </a:ext>
            </a:extLst>
          </p:cNvPr>
          <p:cNvGrpSpPr>
            <a:grpSpLocks noChangeAspect="1"/>
          </p:cNvGrpSpPr>
          <p:nvPr/>
        </p:nvGrpSpPr>
        <p:grpSpPr>
          <a:xfrm>
            <a:off x="6037609" y="945148"/>
            <a:ext cx="2654132" cy="5250370"/>
            <a:chOff x="0" y="0"/>
            <a:chExt cx="2620010" cy="5182870"/>
          </a:xfrm>
        </p:grpSpPr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C4EF8BB6-9126-B1A8-645C-BF9C87C45DCC}"/>
                </a:ext>
              </a:extLst>
            </p:cNvPr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090AEA01-E1FB-2227-FE1B-EC2D36566C5D}"/>
                </a:ext>
              </a:extLst>
            </p:cNvPr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60606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1CB2C39C-9EB2-E467-E939-4AEDB6704FED}"/>
                </a:ext>
              </a:extLst>
            </p:cNvPr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60606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586E39ED-A8FB-120B-1720-0F8839ED2B60}"/>
                </a:ext>
              </a:extLst>
            </p:cNvPr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B8B8B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5449D92E-9064-9C5C-23A4-752545FDE477}"/>
                </a:ext>
              </a:extLst>
            </p:cNvPr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B8B8B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6BF053A8-041E-C5EF-A250-1005526611B2}"/>
                </a:ext>
              </a:extLst>
            </p:cNvPr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B8B8B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B433CFAB-D2BB-8ED6-A224-C557DD55CCD6}"/>
                </a:ext>
              </a:extLst>
            </p:cNvPr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B8B8B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4E51A51C-6401-F1F9-093E-7A96EBD18942}"/>
                </a:ext>
              </a:extLst>
            </p:cNvPr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E9E9E9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4" name="Group 11">
            <a:extLst>
              <a:ext uri="{FF2B5EF4-FFF2-40B4-BE49-F238E27FC236}">
                <a16:creationId xmlns:a16="http://schemas.microsoft.com/office/drawing/2014/main" id="{6064C918-3C5E-1751-3E84-F1E58A29F8B0}"/>
              </a:ext>
            </a:extLst>
          </p:cNvPr>
          <p:cNvGrpSpPr>
            <a:grpSpLocks noChangeAspect="1"/>
          </p:cNvGrpSpPr>
          <p:nvPr/>
        </p:nvGrpSpPr>
        <p:grpSpPr>
          <a:xfrm>
            <a:off x="9009095" y="964362"/>
            <a:ext cx="2626036" cy="5194790"/>
            <a:chOff x="0" y="0"/>
            <a:chExt cx="2620010" cy="5182870"/>
          </a:xfrm>
        </p:grpSpPr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5C8C3937-08CB-0610-138C-7D66D2065F16}"/>
                </a:ext>
              </a:extLst>
            </p:cNvPr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7" name="Freeform 14">
              <a:extLst>
                <a:ext uri="{FF2B5EF4-FFF2-40B4-BE49-F238E27FC236}">
                  <a16:creationId xmlns:a16="http://schemas.microsoft.com/office/drawing/2014/main" id="{82323C34-1887-0BF2-7D1A-7358BC66196D}"/>
                </a:ext>
              </a:extLst>
            </p:cNvPr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60606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8" name="Freeform 15">
              <a:extLst>
                <a:ext uri="{FF2B5EF4-FFF2-40B4-BE49-F238E27FC236}">
                  <a16:creationId xmlns:a16="http://schemas.microsoft.com/office/drawing/2014/main" id="{267C9918-F959-8C74-A4ED-83C6EAAB3497}"/>
                </a:ext>
              </a:extLst>
            </p:cNvPr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60606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9" name="Freeform 16">
              <a:extLst>
                <a:ext uri="{FF2B5EF4-FFF2-40B4-BE49-F238E27FC236}">
                  <a16:creationId xmlns:a16="http://schemas.microsoft.com/office/drawing/2014/main" id="{9C219180-B9CC-004B-247E-EE587CF3087F}"/>
                </a:ext>
              </a:extLst>
            </p:cNvPr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B8B8B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0" name="Freeform 17">
              <a:extLst>
                <a:ext uri="{FF2B5EF4-FFF2-40B4-BE49-F238E27FC236}">
                  <a16:creationId xmlns:a16="http://schemas.microsoft.com/office/drawing/2014/main" id="{26000469-4E81-B6E5-A91A-D77A3A350C7D}"/>
                </a:ext>
              </a:extLst>
            </p:cNvPr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B8B8B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1" name="Freeform 18">
              <a:extLst>
                <a:ext uri="{FF2B5EF4-FFF2-40B4-BE49-F238E27FC236}">
                  <a16:creationId xmlns:a16="http://schemas.microsoft.com/office/drawing/2014/main" id="{EF3BAA3C-44E6-4152-A649-2A15BA341B39}"/>
                </a:ext>
              </a:extLst>
            </p:cNvPr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B8B8B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2" name="Freeform 19">
              <a:extLst>
                <a:ext uri="{FF2B5EF4-FFF2-40B4-BE49-F238E27FC236}">
                  <a16:creationId xmlns:a16="http://schemas.microsoft.com/office/drawing/2014/main" id="{734AE6BC-4AA5-AA05-9DF1-F221714A8DEC}"/>
                </a:ext>
              </a:extLst>
            </p:cNvPr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B8B8B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3" name="Freeform 20">
              <a:extLst>
                <a:ext uri="{FF2B5EF4-FFF2-40B4-BE49-F238E27FC236}">
                  <a16:creationId xmlns:a16="http://schemas.microsoft.com/office/drawing/2014/main" id="{5DACE045-9AA6-E551-F087-F82C23367A16}"/>
                </a:ext>
              </a:extLst>
            </p:cNvPr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E9E9E9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47" name="Group 21"/>
          <p:cNvGrpSpPr>
            <a:grpSpLocks noChangeAspect="1"/>
          </p:cNvGrpSpPr>
          <p:nvPr/>
        </p:nvGrpSpPr>
        <p:grpSpPr>
          <a:xfrm>
            <a:off x="358025" y="913446"/>
            <a:ext cx="2626036" cy="5196063"/>
            <a:chOff x="0" y="0"/>
            <a:chExt cx="2620010" cy="5184140"/>
          </a:xfrm>
        </p:grpSpPr>
        <p:sp>
          <p:nvSpPr>
            <p:cNvPr id="48" name="Freeform 22"/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9" name="Freeform 23"/>
            <p:cNvSpPr/>
            <p:nvPr/>
          </p:nvSpPr>
          <p:spPr>
            <a:xfrm>
              <a:off x="185420" y="156210"/>
              <a:ext cx="2251710" cy="4876800"/>
            </a:xfrm>
            <a:custGeom>
              <a:avLst/>
              <a:gdLst/>
              <a:ahLst/>
              <a:cxnLst/>
              <a:rect l="l" t="t" r="r" b="b"/>
              <a:pathLst>
                <a:path w="2251710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4"/>
              <a:stretch>
                <a:fillRect t="-22" b="-22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0" name="Freeform 24"/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60606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1" name="Freeform 25"/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60606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2" name="Freeform 26"/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B8B8B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3" name="Freeform 27"/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B8B8B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4" name="Freeform 28"/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B8B8B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5" name="Freeform 29"/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B8B8B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6" name="Freeform 30"/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E9E9E9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57" name="Freeform 12">
            <a:extLst>
              <a:ext uri="{FF2B5EF4-FFF2-40B4-BE49-F238E27FC236}">
                <a16:creationId xmlns:a16="http://schemas.microsoft.com/office/drawing/2014/main" id="{50328744-CD06-448C-AEB6-8C9756608675}"/>
              </a:ext>
            </a:extLst>
          </p:cNvPr>
          <p:cNvSpPr/>
          <p:nvPr/>
        </p:nvSpPr>
        <p:spPr>
          <a:xfrm>
            <a:off x="3395723" y="1610985"/>
            <a:ext cx="1141790" cy="378385"/>
          </a:xfrm>
          <a:custGeom>
            <a:avLst/>
            <a:gdLst/>
            <a:ahLst/>
            <a:cxnLst/>
            <a:rect l="l" t="t" r="r" b="b"/>
            <a:pathLst>
              <a:path w="775824" h="258707">
                <a:moveTo>
                  <a:pt x="572624" y="0"/>
                </a:moveTo>
                <a:cubicBezTo>
                  <a:pt x="684849" y="0"/>
                  <a:pt x="775824" y="57914"/>
                  <a:pt x="775824" y="129354"/>
                </a:cubicBezTo>
                <a:cubicBezTo>
                  <a:pt x="775824" y="200794"/>
                  <a:pt x="684849" y="258707"/>
                  <a:pt x="572624" y="258707"/>
                </a:cubicBezTo>
                <a:lnTo>
                  <a:pt x="203200" y="258707"/>
                </a:lnTo>
                <a:cubicBezTo>
                  <a:pt x="90976" y="258707"/>
                  <a:pt x="0" y="200794"/>
                  <a:pt x="0" y="129354"/>
                </a:cubicBezTo>
                <a:cubicBezTo>
                  <a:pt x="0" y="57914"/>
                  <a:pt x="90976" y="0"/>
                  <a:pt x="203200" y="0"/>
                </a:cubicBezTo>
                <a:close/>
              </a:path>
            </a:pathLst>
          </a:custGeom>
          <a:solidFill>
            <a:srgbClr val="FF5757">
              <a:alpha val="37647"/>
            </a:srgbClr>
          </a:solidFill>
        </p:spPr>
        <p:txBody>
          <a:bodyPr/>
          <a:lstStyle/>
          <a:p>
            <a:endParaRPr lang="en-US" sz="1200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1402D6CF-58D5-E5CC-BC28-9327119814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8696" y="1155301"/>
            <a:ext cx="2320976" cy="4896154"/>
          </a:xfrm>
          <a:prstGeom prst="rect">
            <a:avLst/>
          </a:prstGeom>
        </p:spPr>
      </p:pic>
      <p:grpSp>
        <p:nvGrpSpPr>
          <p:cNvPr id="62" name="Group 11">
            <a:extLst>
              <a:ext uri="{FF2B5EF4-FFF2-40B4-BE49-F238E27FC236}">
                <a16:creationId xmlns:a16="http://schemas.microsoft.com/office/drawing/2014/main" id="{CDDE5618-78F4-924D-10F5-71F72976CF2F}"/>
              </a:ext>
            </a:extLst>
          </p:cNvPr>
          <p:cNvGrpSpPr>
            <a:grpSpLocks noChangeAspect="1"/>
          </p:cNvGrpSpPr>
          <p:nvPr/>
        </p:nvGrpSpPr>
        <p:grpSpPr>
          <a:xfrm>
            <a:off x="3183091" y="938904"/>
            <a:ext cx="2626036" cy="5194790"/>
            <a:chOff x="0" y="0"/>
            <a:chExt cx="2620010" cy="5182870"/>
          </a:xfrm>
        </p:grpSpPr>
        <p:sp>
          <p:nvSpPr>
            <p:cNvPr id="63" name="Freeform 12">
              <a:extLst>
                <a:ext uri="{FF2B5EF4-FFF2-40B4-BE49-F238E27FC236}">
                  <a16:creationId xmlns:a16="http://schemas.microsoft.com/office/drawing/2014/main" id="{DC02F5D5-018A-AECC-2627-9DE995BB7BC9}"/>
                </a:ext>
              </a:extLst>
            </p:cNvPr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64" name="Freeform 14">
              <a:extLst>
                <a:ext uri="{FF2B5EF4-FFF2-40B4-BE49-F238E27FC236}">
                  <a16:creationId xmlns:a16="http://schemas.microsoft.com/office/drawing/2014/main" id="{4B4A3927-F32C-E0C3-356A-68B7A53D5649}"/>
                </a:ext>
              </a:extLst>
            </p:cNvPr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60606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65" name="Freeform 15">
              <a:extLst>
                <a:ext uri="{FF2B5EF4-FFF2-40B4-BE49-F238E27FC236}">
                  <a16:creationId xmlns:a16="http://schemas.microsoft.com/office/drawing/2014/main" id="{17BFBE3F-AC83-560C-1B96-EAA267338CFF}"/>
                </a:ext>
              </a:extLst>
            </p:cNvPr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60606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66" name="Freeform 16">
              <a:extLst>
                <a:ext uri="{FF2B5EF4-FFF2-40B4-BE49-F238E27FC236}">
                  <a16:creationId xmlns:a16="http://schemas.microsoft.com/office/drawing/2014/main" id="{F8B8E9B9-77BA-36B2-9DB6-56162BAD0944}"/>
                </a:ext>
              </a:extLst>
            </p:cNvPr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B8B8B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67" name="Freeform 17">
              <a:extLst>
                <a:ext uri="{FF2B5EF4-FFF2-40B4-BE49-F238E27FC236}">
                  <a16:creationId xmlns:a16="http://schemas.microsoft.com/office/drawing/2014/main" id="{22D5F7E0-025B-E1B8-0C4E-8784F512010F}"/>
                </a:ext>
              </a:extLst>
            </p:cNvPr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B8B8B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68" name="Freeform 18">
              <a:extLst>
                <a:ext uri="{FF2B5EF4-FFF2-40B4-BE49-F238E27FC236}">
                  <a16:creationId xmlns:a16="http://schemas.microsoft.com/office/drawing/2014/main" id="{A3E59EAA-08DD-1BE7-3471-732A71CA6B41}"/>
                </a:ext>
              </a:extLst>
            </p:cNvPr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B8B8B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69" name="Freeform 19">
              <a:extLst>
                <a:ext uri="{FF2B5EF4-FFF2-40B4-BE49-F238E27FC236}">
                  <a16:creationId xmlns:a16="http://schemas.microsoft.com/office/drawing/2014/main" id="{04A51E6B-882B-C138-BF7E-C411099E4864}"/>
                </a:ext>
              </a:extLst>
            </p:cNvPr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B8B8B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70" name="Freeform 20">
              <a:extLst>
                <a:ext uri="{FF2B5EF4-FFF2-40B4-BE49-F238E27FC236}">
                  <a16:creationId xmlns:a16="http://schemas.microsoft.com/office/drawing/2014/main" id="{4EE8A4BA-51DE-B94B-7553-E1B8B9DAFF1F}"/>
                </a:ext>
              </a:extLst>
            </p:cNvPr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E9E9E9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71" name="Freeform 12">
            <a:extLst>
              <a:ext uri="{FF2B5EF4-FFF2-40B4-BE49-F238E27FC236}">
                <a16:creationId xmlns:a16="http://schemas.microsoft.com/office/drawing/2014/main" id="{48BF0A6B-CD62-252C-E203-BA8192A61033}"/>
              </a:ext>
            </a:extLst>
          </p:cNvPr>
          <p:cNvSpPr/>
          <p:nvPr/>
        </p:nvSpPr>
        <p:spPr>
          <a:xfrm>
            <a:off x="6237489" y="2002901"/>
            <a:ext cx="1186499" cy="378385"/>
          </a:xfrm>
          <a:custGeom>
            <a:avLst/>
            <a:gdLst/>
            <a:ahLst/>
            <a:cxnLst/>
            <a:rect l="l" t="t" r="r" b="b"/>
            <a:pathLst>
              <a:path w="775824" h="258707">
                <a:moveTo>
                  <a:pt x="572624" y="0"/>
                </a:moveTo>
                <a:cubicBezTo>
                  <a:pt x="684849" y="0"/>
                  <a:pt x="775824" y="57914"/>
                  <a:pt x="775824" y="129354"/>
                </a:cubicBezTo>
                <a:cubicBezTo>
                  <a:pt x="775824" y="200794"/>
                  <a:pt x="684849" y="258707"/>
                  <a:pt x="572624" y="258707"/>
                </a:cubicBezTo>
                <a:lnTo>
                  <a:pt x="203200" y="258707"/>
                </a:lnTo>
                <a:cubicBezTo>
                  <a:pt x="90976" y="258707"/>
                  <a:pt x="0" y="200794"/>
                  <a:pt x="0" y="129354"/>
                </a:cubicBezTo>
                <a:cubicBezTo>
                  <a:pt x="0" y="57914"/>
                  <a:pt x="90976" y="0"/>
                  <a:pt x="203200" y="0"/>
                </a:cubicBezTo>
                <a:close/>
              </a:path>
            </a:pathLst>
          </a:custGeom>
          <a:solidFill>
            <a:srgbClr val="FF5757">
              <a:alpha val="37647"/>
            </a:srgbClr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72" name="TextBox 3">
            <a:extLst>
              <a:ext uri="{FF2B5EF4-FFF2-40B4-BE49-F238E27FC236}">
                <a16:creationId xmlns:a16="http://schemas.microsoft.com/office/drawing/2014/main" id="{9111BA99-4B49-D53A-37C4-02C4818A0D15}"/>
              </a:ext>
            </a:extLst>
          </p:cNvPr>
          <p:cNvSpPr txBox="1"/>
          <p:nvPr/>
        </p:nvSpPr>
        <p:spPr>
          <a:xfrm>
            <a:off x="1245637" y="6107180"/>
            <a:ext cx="9378794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000" b="1" dirty="0">
                <a:latin typeface="Arimo Bold"/>
                <a:ea typeface="Arimo Bold"/>
                <a:cs typeface="Arimo Bold"/>
                <a:sym typeface="Arimo Bold"/>
              </a:rPr>
              <a:t>Safety Checklists &amp; Weather</a:t>
            </a:r>
          </a:p>
        </p:txBody>
      </p:sp>
      <p:sp>
        <p:nvSpPr>
          <p:cNvPr id="73" name="Freeform 42"/>
          <p:cNvSpPr/>
          <p:nvPr/>
        </p:nvSpPr>
        <p:spPr>
          <a:xfrm>
            <a:off x="3360437" y="5327625"/>
            <a:ext cx="2295191" cy="566013"/>
          </a:xfrm>
          <a:custGeom>
            <a:avLst/>
            <a:gdLst/>
            <a:ahLst/>
            <a:cxnLst/>
            <a:rect l="l" t="t" r="r" b="b"/>
            <a:pathLst>
              <a:path w="1365071" h="739073">
                <a:moveTo>
                  <a:pt x="1161871" y="0"/>
                </a:moveTo>
                <a:cubicBezTo>
                  <a:pt x="1274095" y="0"/>
                  <a:pt x="1365071" y="165447"/>
                  <a:pt x="1365071" y="369537"/>
                </a:cubicBezTo>
                <a:cubicBezTo>
                  <a:pt x="1365071" y="573626"/>
                  <a:pt x="1274095" y="739073"/>
                  <a:pt x="1161871" y="739073"/>
                </a:cubicBezTo>
                <a:lnTo>
                  <a:pt x="203200" y="739073"/>
                </a:lnTo>
                <a:cubicBezTo>
                  <a:pt x="90976" y="739073"/>
                  <a:pt x="0" y="573626"/>
                  <a:pt x="0" y="369537"/>
                </a:cubicBezTo>
                <a:cubicBezTo>
                  <a:pt x="0" y="165447"/>
                  <a:pt x="90976" y="0"/>
                  <a:pt x="203200" y="0"/>
                </a:cubicBezTo>
                <a:close/>
              </a:path>
            </a:pathLst>
          </a:custGeom>
          <a:solidFill>
            <a:srgbClr val="FF5757">
              <a:alpha val="37647"/>
            </a:srgbClr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74" name="Freeform 42">
            <a:extLst>
              <a:ext uri="{FF2B5EF4-FFF2-40B4-BE49-F238E27FC236}">
                <a16:creationId xmlns:a16="http://schemas.microsoft.com/office/drawing/2014/main" id="{748C5824-7D52-EF81-A271-07E501F671C9}"/>
              </a:ext>
            </a:extLst>
          </p:cNvPr>
          <p:cNvSpPr/>
          <p:nvPr/>
        </p:nvSpPr>
        <p:spPr>
          <a:xfrm>
            <a:off x="477896" y="4337729"/>
            <a:ext cx="2295191" cy="1268414"/>
          </a:xfrm>
          <a:custGeom>
            <a:avLst/>
            <a:gdLst/>
            <a:ahLst/>
            <a:cxnLst/>
            <a:rect l="l" t="t" r="r" b="b"/>
            <a:pathLst>
              <a:path w="1365071" h="739073">
                <a:moveTo>
                  <a:pt x="1161871" y="0"/>
                </a:moveTo>
                <a:cubicBezTo>
                  <a:pt x="1274095" y="0"/>
                  <a:pt x="1365071" y="165447"/>
                  <a:pt x="1365071" y="369537"/>
                </a:cubicBezTo>
                <a:cubicBezTo>
                  <a:pt x="1365071" y="573626"/>
                  <a:pt x="1274095" y="739073"/>
                  <a:pt x="1161871" y="739073"/>
                </a:cubicBezTo>
                <a:lnTo>
                  <a:pt x="203200" y="739073"/>
                </a:lnTo>
                <a:cubicBezTo>
                  <a:pt x="90976" y="739073"/>
                  <a:pt x="0" y="573626"/>
                  <a:pt x="0" y="369537"/>
                </a:cubicBezTo>
                <a:cubicBezTo>
                  <a:pt x="0" y="165447"/>
                  <a:pt x="90976" y="0"/>
                  <a:pt x="203200" y="0"/>
                </a:cubicBezTo>
                <a:close/>
              </a:path>
            </a:pathLst>
          </a:custGeom>
          <a:solidFill>
            <a:srgbClr val="FF5757">
              <a:alpha val="37647"/>
            </a:srgbClr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03F09C-8867-9A7C-3A72-4A942CAE79CF}"/>
              </a:ext>
            </a:extLst>
          </p:cNvPr>
          <p:cNvSpPr txBox="1"/>
          <p:nvPr/>
        </p:nvSpPr>
        <p:spPr>
          <a:xfrm>
            <a:off x="693017" y="168743"/>
            <a:ext cx="1017648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000" b="1" dirty="0">
                <a:latin typeface="Arimo Bold"/>
                <a:ea typeface="Arimo Bold"/>
                <a:cs typeface="Arimo Bold"/>
                <a:sym typeface="Arimo Bold"/>
              </a:rPr>
              <a:t>Boater Mobile App - Showcasing the Benefits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B03EA98-4566-C06E-C88D-13A97E7DC7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5A412F71-35E9-7C57-0322-F229C97CC7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938897-90A7-A128-7F03-2BF9669AF0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4240" y="0"/>
            <a:ext cx="493776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1FCE4D-D765-F0FD-563C-20A8432B14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25424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47ADD1-3ED8-9C0B-9123-BF04E421F354}"/>
              </a:ext>
            </a:extLst>
          </p:cNvPr>
          <p:cNvSpPr txBox="1"/>
          <p:nvPr/>
        </p:nvSpPr>
        <p:spPr>
          <a:xfrm>
            <a:off x="1201413" y="232818"/>
            <a:ext cx="9378794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000" b="1" dirty="0">
                <a:latin typeface="Arimo Bold"/>
                <a:ea typeface="Arimo Bold"/>
                <a:cs typeface="Arimo Bold"/>
                <a:sym typeface="Arimo Bold"/>
              </a:rPr>
              <a:t>24/7 Monitoring and Control Center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DD43CE-1FFD-0BA0-E1C2-886CD6B35C0D}"/>
              </a:ext>
            </a:extLst>
          </p:cNvPr>
          <p:cNvSpPr txBox="1"/>
          <p:nvPr/>
        </p:nvSpPr>
        <p:spPr>
          <a:xfrm>
            <a:off x="8896950" y="2737852"/>
            <a:ext cx="2887442" cy="17627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2400" b="1" dirty="0">
                <a:latin typeface="Arimo Bold"/>
                <a:ea typeface="Arimo Bold"/>
                <a:cs typeface="Arimo Bold"/>
                <a:sym typeface="Arimo Bold"/>
              </a:rPr>
              <a:t>Safe and secure peace of mind on the water </a:t>
            </a:r>
          </a:p>
        </p:txBody>
      </p:sp>
    </p:spTree>
    <p:extLst>
      <p:ext uri="{BB962C8B-B14F-4D97-AF65-F5344CB8AC3E}">
        <p14:creationId xmlns:p14="http://schemas.microsoft.com/office/powerpoint/2010/main" val="24682790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AA14FA-8B64-40B1-B73B-EEE123DD0266}"/>
              </a:ext>
            </a:extLst>
          </p:cNvPr>
          <p:cNvSpPr txBox="1"/>
          <p:nvPr/>
        </p:nvSpPr>
        <p:spPr>
          <a:xfrm>
            <a:off x="3718162" y="878783"/>
            <a:ext cx="38433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000" b="1" dirty="0">
                <a:latin typeface="Arimo Bold"/>
                <a:ea typeface="Arimo Bold"/>
                <a:cs typeface="Arimo Bold"/>
                <a:sym typeface="Arimo Bold"/>
              </a:rPr>
              <a:t>Thank you!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71382B-2982-7D58-FC98-332C190C32CC}"/>
              </a:ext>
            </a:extLst>
          </p:cNvPr>
          <p:cNvSpPr txBox="1"/>
          <p:nvPr/>
        </p:nvSpPr>
        <p:spPr>
          <a:xfrm>
            <a:off x="551615" y="2025824"/>
            <a:ext cx="10176480" cy="30056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2800" b="1" dirty="0">
                <a:latin typeface="Arimo Bold"/>
                <a:ea typeface="Arimo Bold"/>
                <a:cs typeface="Arimo Bold"/>
                <a:sym typeface="Arimo Bold"/>
              </a:rPr>
              <a:t>Telematics solutions are making a difference in driving a safer, more secure, stress-free fun boating experience.</a:t>
            </a:r>
          </a:p>
          <a:p>
            <a:pPr algn="ctr">
              <a:lnSpc>
                <a:spcPts val="4800"/>
              </a:lnSpc>
            </a:pPr>
            <a:endParaRPr lang="en-US" sz="2800" b="1" dirty="0">
              <a:latin typeface="Arimo Bold"/>
              <a:ea typeface="Arimo Bold"/>
              <a:cs typeface="Arimo Bold"/>
              <a:sym typeface="Arimo Bold"/>
            </a:endParaRPr>
          </a:p>
          <a:p>
            <a:pPr algn="ctr">
              <a:lnSpc>
                <a:spcPts val="4800"/>
              </a:lnSpc>
            </a:pPr>
            <a:r>
              <a:rPr lang="en-US" sz="2800" b="1" dirty="0">
                <a:latin typeface="Arimo Bold"/>
                <a:ea typeface="Arimo Bold"/>
                <a:cs typeface="Arimo Bold"/>
                <a:sym typeface="Arimo Bold"/>
              </a:rPr>
              <a:t>Stop by the Gear Station if you’d like to see the app, ask questions, or just say Hello.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6B2C4F-56AA-927D-3F75-8B76B7A0E1B3}"/>
              </a:ext>
            </a:extLst>
          </p:cNvPr>
          <p:cNvSpPr txBox="1"/>
          <p:nvPr/>
        </p:nvSpPr>
        <p:spPr>
          <a:xfrm>
            <a:off x="4088089" y="5172360"/>
            <a:ext cx="3827283" cy="1227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2000" b="1" dirty="0">
                <a:latin typeface="Arimo Bold"/>
                <a:ea typeface="Arimo Bold"/>
                <a:cs typeface="Arimo Bold"/>
                <a:sym typeface="Arimo Bold"/>
              </a:rPr>
              <a:t>Steve Pitsos, CEO Boat Fix</a:t>
            </a:r>
          </a:p>
          <a:p>
            <a:pPr algn="ctr">
              <a:lnSpc>
                <a:spcPts val="4800"/>
              </a:lnSpc>
            </a:pPr>
            <a:r>
              <a:rPr lang="en-US" sz="2000" b="1" dirty="0">
                <a:latin typeface="Arimo Bold"/>
                <a:ea typeface="Arimo Bold"/>
                <a:cs typeface="Arimo Bold"/>
                <a:sym typeface="Arimo Bold"/>
              </a:rPr>
              <a:t>Charleston, SC</a:t>
            </a:r>
          </a:p>
        </p:txBody>
      </p:sp>
    </p:spTree>
    <p:extLst>
      <p:ext uri="{BB962C8B-B14F-4D97-AF65-F5344CB8AC3E}">
        <p14:creationId xmlns:p14="http://schemas.microsoft.com/office/powerpoint/2010/main" val="950064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8444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TextBox 3"/>
          <p:cNvSpPr txBox="1"/>
          <p:nvPr/>
        </p:nvSpPr>
        <p:spPr>
          <a:xfrm>
            <a:off x="685801" y="571298"/>
            <a:ext cx="5410199" cy="2533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800"/>
              </a:lnSpc>
            </a:pPr>
            <a:r>
              <a:rPr lang="en-US" sz="4000" b="1" dirty="0">
                <a:solidFill>
                  <a:srgbClr val="0F3780"/>
                </a:solidFill>
                <a:latin typeface="Arimo Bold"/>
              </a:rPr>
              <a:t>Keeping Boaters Safe &amp; Secure with On-board Telematics</a:t>
            </a: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7AFBB730-C79C-6291-1E12-9C5A29D4C18A}"/>
              </a:ext>
            </a:extLst>
          </p:cNvPr>
          <p:cNvSpPr/>
          <p:nvPr/>
        </p:nvSpPr>
        <p:spPr>
          <a:xfrm>
            <a:off x="381785" y="5740220"/>
            <a:ext cx="2672500" cy="621897"/>
          </a:xfrm>
          <a:custGeom>
            <a:avLst/>
            <a:gdLst/>
            <a:ahLst/>
            <a:cxnLst/>
            <a:rect l="l" t="t" r="r" b="b"/>
            <a:pathLst>
              <a:path w="12374474" h="2842230">
                <a:moveTo>
                  <a:pt x="0" y="0"/>
                </a:moveTo>
                <a:lnTo>
                  <a:pt x="12374474" y="0"/>
                </a:lnTo>
                <a:lnTo>
                  <a:pt x="12374474" y="2842230"/>
                </a:lnTo>
                <a:lnTo>
                  <a:pt x="0" y="28422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8FB4DAB7-40EE-4F50-C99F-B99EE6C9B3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369" y="3487916"/>
            <a:ext cx="3802145" cy="3370083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865A5D13-8C60-BEAC-2807-6C8203C38291}"/>
              </a:ext>
            </a:extLst>
          </p:cNvPr>
          <p:cNvSpPr txBox="1"/>
          <p:nvPr/>
        </p:nvSpPr>
        <p:spPr>
          <a:xfrm>
            <a:off x="452486" y="1582341"/>
            <a:ext cx="10991654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400" b="1" dirty="0">
                <a:solidFill>
                  <a:srgbClr val="0F3780"/>
                </a:solidFill>
                <a:latin typeface="Arimo Bold"/>
              </a:rPr>
              <a:t>Recreational Marine industry is embracing on-board telematics to address safety, a more secure feeling on the water and peace-of-mind.</a:t>
            </a:r>
          </a:p>
          <a:p>
            <a:endParaRPr lang="en-US" sz="2400" b="1" dirty="0">
              <a:solidFill>
                <a:srgbClr val="0F3780"/>
              </a:solidFill>
              <a:latin typeface="Arimo Bold"/>
            </a:endParaRPr>
          </a:p>
          <a:p>
            <a:r>
              <a:rPr lang="en-US" sz="2400" b="1" dirty="0">
                <a:solidFill>
                  <a:srgbClr val="0F3780"/>
                </a:solidFill>
                <a:latin typeface="Arimo Bold"/>
              </a:rPr>
              <a:t>Boater retention is crucial and when boating is hard, boating is dangerous, no longer fun, new boaters will leave/churn.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00282668-636A-9775-68AE-B7E3451F6452}"/>
              </a:ext>
            </a:extLst>
          </p:cNvPr>
          <p:cNvSpPr/>
          <p:nvPr/>
        </p:nvSpPr>
        <p:spPr>
          <a:xfrm>
            <a:off x="4133652" y="508343"/>
            <a:ext cx="3462111" cy="782486"/>
          </a:xfrm>
          <a:custGeom>
            <a:avLst/>
            <a:gdLst/>
            <a:ahLst/>
            <a:cxnLst/>
            <a:rect l="l" t="t" r="r" b="b"/>
            <a:pathLst>
              <a:path w="12374474" h="2842230">
                <a:moveTo>
                  <a:pt x="0" y="0"/>
                </a:moveTo>
                <a:lnTo>
                  <a:pt x="12374474" y="0"/>
                </a:lnTo>
                <a:lnTo>
                  <a:pt x="12374474" y="2842230"/>
                </a:lnTo>
                <a:lnTo>
                  <a:pt x="0" y="28422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3D0523-82E8-FAAE-89E5-6B24BBDBEF71}"/>
              </a:ext>
            </a:extLst>
          </p:cNvPr>
          <p:cNvSpPr txBox="1"/>
          <p:nvPr/>
        </p:nvSpPr>
        <p:spPr>
          <a:xfrm>
            <a:off x="452485" y="3798331"/>
            <a:ext cx="7362335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400" b="1" dirty="0">
                <a:solidFill>
                  <a:srgbClr val="0F3780"/>
                </a:solidFill>
                <a:latin typeface="Arimo Bold"/>
              </a:rPr>
              <a:t>With our combined beliefs and commitment to safety passion in the recreational marine industry, it felt like a great and honor to join as Admiral member of National Safe Boating Council</a:t>
            </a:r>
          </a:p>
          <a:p>
            <a:endParaRPr lang="en-US" sz="2400" b="1" dirty="0">
              <a:solidFill>
                <a:srgbClr val="0F3780"/>
              </a:solidFill>
              <a:latin typeface="Arimo Bold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1CDFD5-8AD7-AFD8-110E-67E523F89388}"/>
              </a:ext>
            </a:extLst>
          </p:cNvPr>
          <p:cNvSpPr txBox="1"/>
          <p:nvPr/>
        </p:nvSpPr>
        <p:spPr>
          <a:xfrm>
            <a:off x="3047215" y="3011020"/>
            <a:ext cx="6094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9C1DA0-4ED6-A9C5-5F05-C1D6F4D4E966}"/>
              </a:ext>
            </a:extLst>
          </p:cNvPr>
          <p:cNvSpPr txBox="1"/>
          <p:nvPr/>
        </p:nvSpPr>
        <p:spPr>
          <a:xfrm>
            <a:off x="3047215" y="3011020"/>
            <a:ext cx="6094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C384A6-614A-BFB4-C8E1-63D03DAC43CF}"/>
              </a:ext>
            </a:extLst>
          </p:cNvPr>
          <p:cNvSpPr txBox="1"/>
          <p:nvPr/>
        </p:nvSpPr>
        <p:spPr>
          <a:xfrm>
            <a:off x="3047215" y="3011020"/>
            <a:ext cx="6094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6218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02F33C-1301-FA6D-A9DB-6EBEBA8199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21AB046-0305-4F91-8819-79CBD25D2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166" y="1140642"/>
            <a:ext cx="10962962" cy="4637989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B3942175-2FC2-5E00-5BE2-45574551688D}"/>
              </a:ext>
            </a:extLst>
          </p:cNvPr>
          <p:cNvSpPr/>
          <p:nvPr/>
        </p:nvSpPr>
        <p:spPr>
          <a:xfrm>
            <a:off x="681872" y="245036"/>
            <a:ext cx="3462111" cy="782486"/>
          </a:xfrm>
          <a:custGeom>
            <a:avLst/>
            <a:gdLst/>
            <a:ahLst/>
            <a:cxnLst/>
            <a:rect l="l" t="t" r="r" b="b"/>
            <a:pathLst>
              <a:path w="12374474" h="2842230">
                <a:moveTo>
                  <a:pt x="0" y="0"/>
                </a:moveTo>
                <a:lnTo>
                  <a:pt x="12374474" y="0"/>
                </a:lnTo>
                <a:lnTo>
                  <a:pt x="12374474" y="2842230"/>
                </a:lnTo>
                <a:lnTo>
                  <a:pt x="0" y="28422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2361684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59E3C7A-4D8B-1CA5-6FF7-133624427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460" y="1299865"/>
            <a:ext cx="10551705" cy="52329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10E3191-804B-ED0E-BE75-5C71332446CF}"/>
              </a:ext>
            </a:extLst>
          </p:cNvPr>
          <p:cNvSpPr txBox="1"/>
          <p:nvPr/>
        </p:nvSpPr>
        <p:spPr>
          <a:xfrm>
            <a:off x="760460" y="124264"/>
            <a:ext cx="10777948" cy="881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6800"/>
              </a:lnSpc>
            </a:pPr>
            <a:r>
              <a:rPr lang="en-US" sz="3600" b="1" dirty="0">
                <a:solidFill>
                  <a:srgbClr val="0F3780"/>
                </a:solidFill>
                <a:latin typeface="Arimo Bold"/>
              </a:rPr>
              <a:t>Our Approach - Safety for YOU and YOUR boat</a:t>
            </a:r>
          </a:p>
        </p:txBody>
      </p:sp>
    </p:spTree>
    <p:extLst>
      <p:ext uri="{BB962C8B-B14F-4D97-AF65-F5344CB8AC3E}">
        <p14:creationId xmlns:p14="http://schemas.microsoft.com/office/powerpoint/2010/main" val="29593853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2E6ADB-7B66-A0A9-EEFE-9C50EF322E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E09ACCCE-95BD-03CF-E901-64220D93B1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0695" y="5443026"/>
            <a:ext cx="10205462" cy="61904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 fontScale="70000" lnSpcReduction="20000"/>
          </a:bodyPr>
          <a:lstStyle/>
          <a:p>
            <a:pPr marL="0" marR="0" lvl="0" indent="0" algn="ctr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           </a:t>
            </a:r>
            <a:b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</a:br>
            <a:endParaRPr kumimoji="0" lang="en-US" altLang="en-US" sz="900" b="0" i="0" u="none" strike="noStrike" cap="none" normalizeH="0" baseline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+mj-lt"/>
              <a:ea typeface="+mj-ea"/>
              <a:cs typeface="+mj-cs"/>
            </a:endParaRPr>
          </a:p>
          <a:p>
            <a:pPr marL="0" marR="0" lvl="0" indent="0" algn="ctr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en-US" sz="900" b="1" i="0" u="none" strike="noStrike" cap="none" normalizeH="0" baseline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24/7 MONITORING CENTER</a:t>
            </a:r>
            <a:endParaRPr kumimoji="0" lang="en-US" altLang="en-US" sz="900" b="0" i="0" u="none" strike="noStrike" cap="none" normalizeH="0" baseline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+mj-lt"/>
              <a:ea typeface="+mj-ea"/>
              <a:cs typeface="+mj-cs"/>
            </a:endParaRPr>
          </a:p>
          <a:p>
            <a:pPr marL="0" marR="0" lvl="0" indent="0" algn="ctr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b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</a:br>
            <a:endParaRPr kumimoji="0" lang="en-US" altLang="en-US" sz="900" b="0" i="0" u="none" strike="noStrike" cap="none" normalizeH="0" baseline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+mj-lt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BAA0DC-D2E6-0724-CFFC-8538B6EEA553}"/>
              </a:ext>
            </a:extLst>
          </p:cNvPr>
          <p:cNvSpPr txBox="1"/>
          <p:nvPr/>
        </p:nvSpPr>
        <p:spPr>
          <a:xfrm>
            <a:off x="685801" y="17707"/>
            <a:ext cx="11129009" cy="7894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800"/>
              </a:lnSpc>
            </a:pPr>
            <a:r>
              <a:rPr lang="en-US" sz="4000" b="1" dirty="0">
                <a:solidFill>
                  <a:srgbClr val="0F3780"/>
                </a:solidFill>
                <a:latin typeface="Arimo Bold"/>
              </a:rPr>
              <a:t>How it works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9511FAE-AF33-E63A-5802-22AFFEA22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" r="1" b="1"/>
          <a:stretch/>
        </p:blipFill>
        <p:spPr bwMode="auto">
          <a:xfrm>
            <a:off x="377190" y="891540"/>
            <a:ext cx="11269971" cy="5703811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31020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51A12309-8F6E-4069-26E3-CEC077B21BB5}"/>
              </a:ext>
            </a:extLst>
          </p:cNvPr>
          <p:cNvSpPr txBox="1"/>
          <p:nvPr/>
        </p:nvSpPr>
        <p:spPr>
          <a:xfrm>
            <a:off x="632946" y="807154"/>
            <a:ext cx="11113588" cy="565785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Freeform 2"/>
          <p:cNvSpPr/>
          <p:nvPr/>
        </p:nvSpPr>
        <p:spPr>
          <a:xfrm>
            <a:off x="8851968" y="1452895"/>
            <a:ext cx="2184921" cy="1455456"/>
          </a:xfrm>
          <a:custGeom>
            <a:avLst/>
            <a:gdLst/>
            <a:ahLst/>
            <a:cxnLst/>
            <a:rect l="l" t="t" r="r" b="b"/>
            <a:pathLst>
              <a:path w="4172333" h="2508914">
                <a:moveTo>
                  <a:pt x="0" y="0"/>
                </a:moveTo>
                <a:lnTo>
                  <a:pt x="4172334" y="0"/>
                </a:lnTo>
                <a:lnTo>
                  <a:pt x="4172334" y="2508914"/>
                </a:lnTo>
                <a:lnTo>
                  <a:pt x="0" y="25089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4591" b="-31708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941664" y="4935262"/>
            <a:ext cx="1785179" cy="1275128"/>
          </a:xfrm>
          <a:custGeom>
            <a:avLst/>
            <a:gdLst/>
            <a:ahLst/>
            <a:cxnLst/>
            <a:rect l="l" t="t" r="r" b="b"/>
            <a:pathLst>
              <a:path w="2677769" h="1912692">
                <a:moveTo>
                  <a:pt x="0" y="0"/>
                </a:moveTo>
                <a:lnTo>
                  <a:pt x="2677769" y="0"/>
                </a:lnTo>
                <a:lnTo>
                  <a:pt x="2677769" y="1912692"/>
                </a:lnTo>
                <a:lnTo>
                  <a:pt x="0" y="19126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>
            <a:off x="3912841" y="1041666"/>
            <a:ext cx="3844155" cy="1339659"/>
          </a:xfrm>
          <a:custGeom>
            <a:avLst/>
            <a:gdLst/>
            <a:ahLst/>
            <a:cxnLst/>
            <a:rect l="l" t="t" r="r" b="b"/>
            <a:pathLst>
              <a:path w="5766233" h="2009489">
                <a:moveTo>
                  <a:pt x="0" y="0"/>
                </a:moveTo>
                <a:lnTo>
                  <a:pt x="5766233" y="0"/>
                </a:lnTo>
                <a:lnTo>
                  <a:pt x="5766233" y="2009489"/>
                </a:lnTo>
                <a:lnTo>
                  <a:pt x="0" y="20094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0974" b="-49890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>
            <a:off x="8072044" y="4935262"/>
            <a:ext cx="3304022" cy="782486"/>
          </a:xfrm>
          <a:custGeom>
            <a:avLst/>
            <a:gdLst/>
            <a:ahLst/>
            <a:cxnLst/>
            <a:rect l="l" t="t" r="r" b="b"/>
            <a:pathLst>
              <a:path w="5453367" h="1572384">
                <a:moveTo>
                  <a:pt x="0" y="0"/>
                </a:moveTo>
                <a:lnTo>
                  <a:pt x="5453367" y="0"/>
                </a:lnTo>
                <a:lnTo>
                  <a:pt x="5453367" y="1572385"/>
                </a:lnTo>
                <a:lnTo>
                  <a:pt x="0" y="15723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371" t="-5213" b="-5213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4411177" y="4092328"/>
            <a:ext cx="2847479" cy="699925"/>
          </a:xfrm>
          <a:custGeom>
            <a:avLst/>
            <a:gdLst/>
            <a:ahLst/>
            <a:cxnLst/>
            <a:rect l="l" t="t" r="r" b="b"/>
            <a:pathLst>
              <a:path w="4729080" h="1359611">
                <a:moveTo>
                  <a:pt x="0" y="0"/>
                </a:moveTo>
                <a:lnTo>
                  <a:pt x="4729080" y="0"/>
                </a:lnTo>
                <a:lnTo>
                  <a:pt x="4729080" y="1359610"/>
                </a:lnTo>
                <a:lnTo>
                  <a:pt x="0" y="13596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>
            <a:off x="774348" y="2033910"/>
            <a:ext cx="2781555" cy="600816"/>
          </a:xfrm>
          <a:custGeom>
            <a:avLst/>
            <a:gdLst/>
            <a:ahLst/>
            <a:cxnLst/>
            <a:rect l="l" t="t" r="r" b="b"/>
            <a:pathLst>
              <a:path w="4172333" h="901224">
                <a:moveTo>
                  <a:pt x="0" y="0"/>
                </a:moveTo>
                <a:lnTo>
                  <a:pt x="4172334" y="0"/>
                </a:lnTo>
                <a:lnTo>
                  <a:pt x="4172334" y="901224"/>
                </a:lnTo>
                <a:lnTo>
                  <a:pt x="0" y="90122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8" name="Freeform 8"/>
          <p:cNvSpPr/>
          <p:nvPr/>
        </p:nvSpPr>
        <p:spPr>
          <a:xfrm>
            <a:off x="7946314" y="3439978"/>
            <a:ext cx="3635578" cy="782486"/>
          </a:xfrm>
          <a:custGeom>
            <a:avLst/>
            <a:gdLst/>
            <a:ahLst/>
            <a:cxnLst/>
            <a:rect l="l" t="t" r="r" b="b"/>
            <a:pathLst>
              <a:path w="6152718" h="1312149">
                <a:moveTo>
                  <a:pt x="0" y="0"/>
                </a:moveTo>
                <a:lnTo>
                  <a:pt x="6152718" y="0"/>
                </a:lnTo>
                <a:lnTo>
                  <a:pt x="6152718" y="1312149"/>
                </a:lnTo>
                <a:lnTo>
                  <a:pt x="0" y="131214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74150" b="-71437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Freeform 10"/>
          <p:cNvSpPr/>
          <p:nvPr/>
        </p:nvSpPr>
        <p:spPr>
          <a:xfrm>
            <a:off x="685800" y="3118179"/>
            <a:ext cx="3231747" cy="1333630"/>
          </a:xfrm>
          <a:custGeom>
            <a:avLst/>
            <a:gdLst/>
            <a:ahLst/>
            <a:cxnLst/>
            <a:rect l="l" t="t" r="r" b="b"/>
            <a:pathLst>
              <a:path w="5029317" h="2000445">
                <a:moveTo>
                  <a:pt x="0" y="0"/>
                </a:moveTo>
                <a:lnTo>
                  <a:pt x="5029317" y="0"/>
                </a:lnTo>
                <a:lnTo>
                  <a:pt x="5029317" y="2000445"/>
                </a:lnTo>
                <a:lnTo>
                  <a:pt x="0" y="200044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84951" b="-66457"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3F6A440-7029-2787-6F25-EF93540D3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501" y="4968965"/>
            <a:ext cx="3844155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reeform 2">
            <a:extLst>
              <a:ext uri="{FF2B5EF4-FFF2-40B4-BE49-F238E27FC236}">
                <a16:creationId xmlns:a16="http://schemas.microsoft.com/office/drawing/2014/main" id="{D6E16F2A-1838-07BE-BAE7-3A5C82024AE1}"/>
              </a:ext>
            </a:extLst>
          </p:cNvPr>
          <p:cNvSpPr/>
          <p:nvPr/>
        </p:nvSpPr>
        <p:spPr>
          <a:xfrm>
            <a:off x="4103862" y="2726936"/>
            <a:ext cx="3462111" cy="782486"/>
          </a:xfrm>
          <a:custGeom>
            <a:avLst/>
            <a:gdLst/>
            <a:ahLst/>
            <a:cxnLst/>
            <a:rect l="l" t="t" r="r" b="b"/>
            <a:pathLst>
              <a:path w="12374474" h="2842230">
                <a:moveTo>
                  <a:pt x="0" y="0"/>
                </a:moveTo>
                <a:lnTo>
                  <a:pt x="12374474" y="0"/>
                </a:lnTo>
                <a:lnTo>
                  <a:pt x="12374474" y="2842230"/>
                </a:lnTo>
                <a:lnTo>
                  <a:pt x="0" y="284223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D516CB-DE9A-36A5-CA66-39B93BCF6895}"/>
              </a:ext>
            </a:extLst>
          </p:cNvPr>
          <p:cNvSpPr txBox="1"/>
          <p:nvPr/>
        </p:nvSpPr>
        <p:spPr>
          <a:xfrm>
            <a:off x="685801" y="17707"/>
            <a:ext cx="11129009" cy="7894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800"/>
              </a:lnSpc>
            </a:pPr>
            <a:r>
              <a:rPr lang="en-US" sz="4000" b="1" dirty="0">
                <a:solidFill>
                  <a:srgbClr val="0F3780"/>
                </a:solidFill>
                <a:latin typeface="Arimo Bold"/>
              </a:rPr>
              <a:t>IoT - Telematics Service Providers (TSP’s)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A group of people on a boat  Description automatically generated"/>
          <p:cNvSpPr/>
          <p:nvPr/>
        </p:nvSpPr>
        <p:spPr>
          <a:xfrm>
            <a:off x="0" y="-1786"/>
            <a:ext cx="12203851" cy="6859786"/>
          </a:xfrm>
          <a:custGeom>
            <a:avLst/>
            <a:gdLst/>
            <a:ahLst/>
            <a:cxnLst/>
            <a:rect l="l" t="t" r="r" b="b"/>
            <a:pathLst>
              <a:path w="18305776" h="10289679">
                <a:moveTo>
                  <a:pt x="0" y="0"/>
                </a:moveTo>
                <a:lnTo>
                  <a:pt x="18305776" y="0"/>
                </a:lnTo>
                <a:lnTo>
                  <a:pt x="18305776" y="10289679"/>
                </a:lnTo>
                <a:lnTo>
                  <a:pt x="0" y="102896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650" r="-5661"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F591B8-08E5-ED11-1C86-4D7A8665B771}"/>
              </a:ext>
            </a:extLst>
          </p:cNvPr>
          <p:cNvSpPr txBox="1"/>
          <p:nvPr/>
        </p:nvSpPr>
        <p:spPr>
          <a:xfrm>
            <a:off x="3926567" y="361833"/>
            <a:ext cx="938408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000" b="1" dirty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Identifying Mechanical Needs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11C732-03EC-08D4-8E5C-8481A6B27F2D}"/>
              </a:ext>
            </a:extLst>
          </p:cNvPr>
          <p:cNvSpPr txBox="1"/>
          <p:nvPr/>
        </p:nvSpPr>
        <p:spPr>
          <a:xfrm>
            <a:off x="8905490" y="1155256"/>
            <a:ext cx="2887442" cy="23895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2400" b="1" dirty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Remote on-water live agent support…calls answered in seconds 27/7/365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A person in a boat  Description automatically generated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2540343">
                <a:moveTo>
                  <a:pt x="0" y="0"/>
                </a:moveTo>
                <a:lnTo>
                  <a:pt x="18288000" y="0"/>
                </a:lnTo>
                <a:lnTo>
                  <a:pt x="18288000" y="12540343"/>
                </a:lnTo>
                <a:lnTo>
                  <a:pt x="0" y="125403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683453-9557-0FA6-F17D-9C8425F64B55}"/>
              </a:ext>
            </a:extLst>
          </p:cNvPr>
          <p:cNvSpPr txBox="1"/>
          <p:nvPr/>
        </p:nvSpPr>
        <p:spPr>
          <a:xfrm>
            <a:off x="-1734622" y="1152546"/>
            <a:ext cx="10577064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000" b="1" dirty="0">
                <a:latin typeface="Arimo Bold"/>
                <a:ea typeface="Arimo Bold"/>
                <a:cs typeface="Arimo Bold"/>
                <a:sym typeface="Arimo Bold"/>
              </a:rPr>
              <a:t>A Lifeline When You Need It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D5E441-0AC7-4D26-B1F1-B45571F6389B}"/>
              </a:ext>
            </a:extLst>
          </p:cNvPr>
          <p:cNvSpPr txBox="1"/>
          <p:nvPr/>
        </p:nvSpPr>
        <p:spPr>
          <a:xfrm>
            <a:off x="598068" y="1768099"/>
            <a:ext cx="2887442" cy="23895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2400" b="1" dirty="0">
                <a:latin typeface="Arimo Bold"/>
                <a:ea typeface="Arimo Bold"/>
                <a:cs typeface="Arimo Bold"/>
                <a:sym typeface="Arimo Bold"/>
              </a:rPr>
              <a:t>If we can’t get you up and running, we stay on the line with towing dispatch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318</Words>
  <Application>Microsoft Macintosh PowerPoint</Application>
  <PresentationFormat>Widescreen</PresentationFormat>
  <Paragraphs>46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Arimo Bold</vt:lpstr>
      <vt:lpstr>Aptos</vt:lpstr>
      <vt:lpstr>Aptos Display</vt:lpstr>
      <vt:lpstr>Arial</vt:lpstr>
      <vt:lpstr>Oswald</vt:lpstr>
      <vt:lpstr>Office Theme</vt:lpstr>
      <vt:lpstr>Safer, More-secure, Stress-free Boating with Telematics (IoT)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Alexis Webb</dc:creator>
  <cp:lastModifiedBy>Alexis Webb</cp:lastModifiedBy>
  <cp:revision>1</cp:revision>
  <dcterms:created xsi:type="dcterms:W3CDTF">2025-05-13T17:22:10Z</dcterms:created>
  <dcterms:modified xsi:type="dcterms:W3CDTF">2025-05-13T17:22:29Z</dcterms:modified>
</cp:coreProperties>
</file>