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301" r:id="rId2"/>
    <p:sldId id="302" r:id="rId3"/>
    <p:sldId id="303" r:id="rId4"/>
    <p:sldId id="304" r:id="rId5"/>
    <p:sldId id="305" r:id="rId6"/>
    <p:sldId id="306" r:id="rId7"/>
    <p:sldId id="288" r:id="rId8"/>
    <p:sldId id="290" r:id="rId9"/>
    <p:sldId id="299" r:id="rId10"/>
    <p:sldId id="298" r:id="rId11"/>
    <p:sldId id="300" r:id="rId12"/>
    <p:sldId id="297" r:id="rId13"/>
    <p:sldId id="296" r:id="rId14"/>
    <p:sldId id="265" r:id="rId15"/>
    <p:sldId id="266" r:id="rId16"/>
    <p:sldId id="268" r:id="rId17"/>
    <p:sldId id="307" r:id="rId18"/>
    <p:sldId id="269" r:id="rId19"/>
    <p:sldId id="270" r:id="rId20"/>
    <p:sldId id="271" r:id="rId21"/>
    <p:sldId id="272" r:id="rId22"/>
    <p:sldId id="273" r:id="rId23"/>
    <p:sldId id="276" r:id="rId24"/>
    <p:sldId id="277" r:id="rId25"/>
    <p:sldId id="309" r:id="rId26"/>
    <p:sldId id="308" r:id="rId27"/>
    <p:sldId id="278" r:id="rId28"/>
    <p:sldId id="279" r:id="rId29"/>
  </p:sldIdLst>
  <p:sldSz cx="12192000" cy="6858000"/>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BVH6VjcLIr9PablK0lhFuZeST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79" autoAdjust="0"/>
  </p:normalViewPr>
  <p:slideViewPr>
    <p:cSldViewPr snapToGrid="0">
      <p:cViewPr varScale="1">
        <p:scale>
          <a:sx n="53" d="100"/>
          <a:sy n="53" d="100"/>
        </p:scale>
        <p:origin x="109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25" tIns="46950" rIns="93925" bIns="469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25" tIns="46950" rIns="93925" bIns="469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6"/>
            <a:ext cx="3066733" cy="468154"/>
          </a:xfrm>
          <a:prstGeom prst="rect">
            <a:avLst/>
          </a:prstGeom>
          <a:noFill/>
          <a:ln>
            <a:noFill/>
          </a:ln>
        </p:spPr>
        <p:txBody>
          <a:bodyPr spcFirstLastPara="1" wrap="square" lIns="93925" tIns="46950" rIns="93925" bIns="469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809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Section 3 provides a six-step planning process based on widely accepted best practices for stakeholder involvement.  This section represents the heart of Waterway Management practices. </a:t>
            </a:r>
            <a:endParaRPr dirty="0"/>
          </a:p>
          <a:p>
            <a:pPr marL="0" lvl="0" indent="0" algn="l" rtl="0">
              <a:spcBef>
                <a:spcPts val="360"/>
              </a:spcBef>
              <a:spcAft>
                <a:spcPts val="0"/>
              </a:spcAft>
              <a:buNone/>
            </a:pPr>
            <a:endParaRPr dirty="0"/>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 L A N – C R E A T I N G A N D E V A L U A T I N 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 E I G H I N G  A L T E R N A T I V E  P R O P O S A L 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Statement of overall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Statement of preliminary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techniques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Preparation of evaluation of alternative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Solutions and their implications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360"/>
              </a:spcBef>
              <a:spcAft>
                <a:spcPts val="0"/>
              </a:spcAft>
              <a:buNone/>
            </a:pPr>
            <a:endParaRPr dirty="0"/>
          </a:p>
        </p:txBody>
      </p:sp>
      <p:sp>
        <p:nvSpPr>
          <p:cNvPr id="125" name="Google Shape;125;p1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54359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Section 3 provides a six-step planning process based on widely accepted best practices for stakeholder involvement.  This section represents the heart of Waterway Management practices. </a:t>
            </a:r>
            <a:endParaRPr dirty="0"/>
          </a:p>
          <a:p>
            <a:pPr marL="0" lvl="0" indent="0" algn="l" rtl="0">
              <a:spcBef>
                <a:spcPts val="360"/>
              </a:spcBef>
              <a:spcAft>
                <a:spcPts val="0"/>
              </a:spcAft>
              <a:buNone/>
            </a:pPr>
            <a:endParaRPr dirty="0"/>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D E C I D E – C H O </a:t>
            </a:r>
            <a:r>
              <a:rPr lang="en-US" sz="1800" b="1" dirty="0" err="1">
                <a:effectLst/>
                <a:latin typeface="Calibri" panose="020F0502020204030204" pitchFamily="34" charset="0"/>
                <a:ea typeface="Calibri" panose="020F0502020204030204" pitchFamily="34" charset="0"/>
                <a:cs typeface="Calibri" panose="020F0502020204030204" pitchFamily="34" charset="0"/>
              </a:rPr>
              <a:t>O</a:t>
            </a:r>
            <a:r>
              <a:rPr lang="en-US" sz="1800" b="1" dirty="0">
                <a:effectLst/>
                <a:latin typeface="Calibri" panose="020F0502020204030204" pitchFamily="34" charset="0"/>
                <a:ea typeface="Calibri" panose="020F0502020204030204" pitchFamily="34" charset="0"/>
                <a:cs typeface="Calibri" panose="020F0502020204030204" pitchFamily="34" charset="0"/>
              </a:rPr>
              <a:t> S I N G  A N D  </a:t>
            </a:r>
            <a:r>
              <a:rPr lang="en-US" sz="1800" b="1" dirty="0" err="1">
                <a:effectLst/>
                <a:latin typeface="Calibri" panose="020F0502020204030204" pitchFamily="34" charset="0"/>
                <a:ea typeface="Calibri" panose="020F0502020204030204" pitchFamily="34" charset="0"/>
                <a:cs typeface="Calibri" panose="020F0502020204030204" pitchFamily="34" charset="0"/>
              </a:rPr>
              <a:t>D</a:t>
            </a:r>
            <a:r>
              <a:rPr lang="en-US" sz="1800" b="1" dirty="0">
                <a:effectLst/>
                <a:latin typeface="Calibri" panose="020F0502020204030204" pitchFamily="34" charset="0"/>
                <a:ea typeface="Calibri" panose="020F0502020204030204" pitchFamily="34" charset="0"/>
                <a:cs typeface="Calibri" panose="020F0502020204030204" pitchFamily="34" charset="0"/>
              </a:rPr>
              <a:t> E T A I L I N 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 A K I N G  S P E C I F I C  R E C O M </a:t>
            </a:r>
            <a:r>
              <a:rPr lang="en-US" sz="1800" dirty="0" err="1">
                <a:effectLst/>
                <a:latin typeface="Calibri" panose="020F0502020204030204" pitchFamily="34" charset="0"/>
                <a:ea typeface="Calibri" panose="020F0502020204030204" pitchFamily="34" charset="0"/>
                <a:cs typeface="Calibri" panose="020F0502020204030204" pitchFamily="34" charset="0"/>
              </a:rPr>
              <a:t>M</a:t>
            </a:r>
            <a:r>
              <a:rPr lang="en-US" sz="1800" dirty="0">
                <a:effectLst/>
                <a:latin typeface="Calibri" panose="020F0502020204030204" pitchFamily="34" charset="0"/>
                <a:ea typeface="Calibri" panose="020F0502020204030204" pitchFamily="34" charset="0"/>
                <a:cs typeface="Calibri" panose="020F0502020204030204" pitchFamily="34" charset="0"/>
              </a:rPr>
              <a:t> E N D A T I O N 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Statement of overall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Statement of preliminary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techniques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Preparation of evaluation of alternative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solutions and their Implications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360"/>
              </a:spcBef>
              <a:spcAft>
                <a:spcPts val="0"/>
              </a:spcAft>
              <a:buNone/>
            </a:pPr>
            <a:endParaRPr dirty="0"/>
          </a:p>
        </p:txBody>
      </p:sp>
      <p:sp>
        <p:nvSpPr>
          <p:cNvPr id="125" name="Google Shape;125;p1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12239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Section 3 provides a six-step planning process based on widely accepted best practices for stakeholder involvement.  This section represents the heart of Waterway Management practices. </a:t>
            </a:r>
            <a:endParaRPr dirty="0"/>
          </a:p>
          <a:p>
            <a:pPr marL="0" lvl="0" indent="0" algn="l" rtl="0">
              <a:spcBef>
                <a:spcPts val="360"/>
              </a:spcBef>
              <a:spcAft>
                <a:spcPts val="0"/>
              </a:spcAft>
              <a:buNone/>
            </a:pPr>
            <a:endParaRPr lang="en-US" dirty="0"/>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 C T I O N – P R E P A R I N 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Determination of priorities and scheduling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Identification of solicitation of funding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Attraction and coordination of roles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responsibilities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Monitoring and adjustment for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of actions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25" name="Google Shape;125;p1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143631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Section 3 provides a six-step planning process based on widely accepted best practices for stakeholder involvement.  This section represents the heart of Waterway Management practices. </a:t>
            </a:r>
          </a:p>
          <a:p>
            <a:pPr marL="0" lvl="0" indent="0" algn="l" rtl="0">
              <a:spcBef>
                <a:spcPts val="0"/>
              </a:spcBef>
              <a:spcAft>
                <a:spcPts val="0"/>
              </a:spcAft>
              <a:buNone/>
            </a:pPr>
            <a:endParaRPr lang="en-US" b="1" dirty="0"/>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MO N I T O R - E V A L U A T I N G  A N D  U P D A T I N 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Evaluation of the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Adjustment of the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Communication of success stories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25" name="Google Shape;125;p1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784489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smtClean="0"/>
              <a:t>So what else is in the Guide? There </a:t>
            </a:r>
            <a:r>
              <a:rPr lang="en-US" dirty="0"/>
              <a:t>are </a:t>
            </a:r>
            <a:r>
              <a:rPr lang="en-US" dirty="0" smtClean="0"/>
              <a:t>seven </a:t>
            </a:r>
            <a:r>
              <a:rPr lang="en-US" dirty="0"/>
              <a:t>main </a:t>
            </a:r>
            <a:r>
              <a:rPr lang="en-US" dirty="0" smtClean="0"/>
              <a:t>sections.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Section 1 introduces trends and emerging issues, providing participation data, describing audiences, access, products and activities and influential technology.</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10" name="Google Shape;110;p10: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a:t>Section 2 introduces types of multiple use waterway issues and conflicts, including terminology such as “commercial” as defined by the USCG vs. terms used by recreational business operators including an overview on what is defined as “navigable” and how it is determined.</a:t>
            </a:r>
            <a:endParaRPr/>
          </a:p>
          <a:p>
            <a:pPr marL="0" lvl="0" indent="0" algn="l" rtl="0">
              <a:spcBef>
                <a:spcPts val="360"/>
              </a:spcBef>
              <a:spcAft>
                <a:spcPts val="0"/>
              </a:spcAft>
              <a:buNone/>
            </a:pPr>
            <a:endParaRPr/>
          </a:p>
          <a:p>
            <a:pPr marL="0" lvl="0" indent="0" algn="l" rtl="0">
              <a:spcBef>
                <a:spcPts val="360"/>
              </a:spcBef>
              <a:spcAft>
                <a:spcPts val="0"/>
              </a:spcAft>
              <a:buNone/>
            </a:pPr>
            <a:r>
              <a:rPr lang="en-US"/>
              <a:t>Issues resulting in conflicts between commercial vs. business interests vs. the recreational public; recreational public vs. recreational public, and private landowners vs. everyone else are also introduced and acknowledged.</a:t>
            </a:r>
            <a:endParaRPr/>
          </a:p>
          <a:p>
            <a:pPr marL="0" lvl="0" indent="0" algn="l" rtl="0">
              <a:spcBef>
                <a:spcPts val="360"/>
              </a:spcBef>
              <a:spcAft>
                <a:spcPts val="0"/>
              </a:spcAft>
              <a:buNone/>
            </a:pPr>
            <a:endParaRPr/>
          </a:p>
        </p:txBody>
      </p:sp>
      <p:sp>
        <p:nvSpPr>
          <p:cNvPr id="117" name="Google Shape;117;p11: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3: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smtClean="0"/>
              <a:t>We</a:t>
            </a:r>
            <a:r>
              <a:rPr lang="en-US" baseline="0" dirty="0" smtClean="0"/>
              <a:t> have a</a:t>
            </a:r>
            <a:r>
              <a:rPr lang="en-US" dirty="0" smtClean="0"/>
              <a:t>lready</a:t>
            </a:r>
            <a:r>
              <a:rPr lang="en-US" baseline="0" dirty="0" smtClean="0"/>
              <a:t> shared an overview of the Planning Process in Section 3.</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34" name="Google Shape;134;p13: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3: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a:t>Section 4 includes details of the unique roles played in Waterway Management by both the US Coast Guard and the US Army Corps of Engineers, and includes a descriptive inventory of Activity Controls and Traffic Management ranging from “Access” to “Zoning”.</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34" name="Google Shape;134;p13: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33375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4: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smtClean="0"/>
              <a:t>Section </a:t>
            </a:r>
            <a:r>
              <a:rPr lang="en-US" dirty="0"/>
              <a:t>5 describes the range of organizations involved in Waterway Management, from federal, tribal, state, regional, and local governments and a range of non-government organizations.</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44" name="Google Shape;144;p14: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5: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Section 6 includes four case studies.  These are:</a:t>
            </a:r>
            <a:endParaRPr dirty="0"/>
          </a:p>
          <a:p>
            <a:pPr marL="228600" lvl="0" indent="-228600" algn="l" rtl="0">
              <a:spcBef>
                <a:spcPts val="360"/>
              </a:spcBef>
              <a:spcAft>
                <a:spcPts val="0"/>
              </a:spcAft>
              <a:buClr>
                <a:schemeClr val="dk1"/>
              </a:buClr>
              <a:buSzPts val="1200"/>
              <a:buFont typeface="Calibri"/>
              <a:buAutoNum type="arabicParenR"/>
            </a:pPr>
            <a:r>
              <a:rPr lang="en-US" dirty="0"/>
              <a:t>Ballasted Boats</a:t>
            </a:r>
            <a:endParaRPr dirty="0"/>
          </a:p>
          <a:p>
            <a:pPr marL="228600" lvl="0" indent="-228600" algn="l" rtl="0">
              <a:spcBef>
                <a:spcPts val="360"/>
              </a:spcBef>
              <a:spcAft>
                <a:spcPts val="0"/>
              </a:spcAft>
              <a:buClr>
                <a:schemeClr val="dk1"/>
              </a:buClr>
              <a:buSzPts val="1200"/>
              <a:buFont typeface="Calibri"/>
              <a:buAutoNum type="arabicParenR"/>
            </a:pPr>
            <a:r>
              <a:rPr lang="en-US" dirty="0"/>
              <a:t>Jupiter Inlet, Florida</a:t>
            </a:r>
            <a:endParaRPr dirty="0"/>
          </a:p>
          <a:p>
            <a:pPr marL="228600" lvl="0" indent="-228600" algn="l" rtl="0">
              <a:spcBef>
                <a:spcPts val="360"/>
              </a:spcBef>
              <a:spcAft>
                <a:spcPts val="0"/>
              </a:spcAft>
              <a:buClr>
                <a:schemeClr val="dk1"/>
              </a:buClr>
              <a:buSzPts val="1200"/>
              <a:buFont typeface="Calibri"/>
              <a:buAutoNum type="arabicParenR"/>
            </a:pPr>
            <a:r>
              <a:rPr lang="en-US" dirty="0"/>
              <a:t>Pittsburgh Regulated Navigation Area </a:t>
            </a:r>
            <a:endParaRPr lang="en-US" dirty="0" smtClean="0"/>
          </a:p>
          <a:p>
            <a:pPr marL="228600" lvl="0" indent="-228600" algn="l" rtl="0">
              <a:spcBef>
                <a:spcPts val="360"/>
              </a:spcBef>
              <a:spcAft>
                <a:spcPts val="0"/>
              </a:spcAft>
              <a:buClr>
                <a:schemeClr val="dk1"/>
              </a:buClr>
              <a:buSzPts val="1200"/>
              <a:buFont typeface="Calibri"/>
              <a:buAutoNum type="arabicParenR"/>
            </a:pPr>
            <a:r>
              <a:rPr lang="en-US" dirty="0" smtClean="0"/>
              <a:t>Oregon’s </a:t>
            </a:r>
            <a:r>
              <a:rPr lang="en-US" dirty="0"/>
              <a:t>Nonmotorized Access Program</a:t>
            </a:r>
            <a:endParaRPr dirty="0"/>
          </a:p>
          <a:p>
            <a:pPr marL="228600" lvl="0" indent="-152400" algn="l" rtl="0">
              <a:spcBef>
                <a:spcPts val="360"/>
              </a:spcBef>
              <a:spcAft>
                <a:spcPts val="0"/>
              </a:spcAft>
              <a:buClr>
                <a:schemeClr val="dk1"/>
              </a:buClr>
              <a:buSzPts val="1200"/>
              <a:buFont typeface="Calibri"/>
              <a:buNone/>
            </a:pPr>
            <a:endParaRPr dirty="0"/>
          </a:p>
          <a:p>
            <a:pPr marL="0" lvl="0" indent="0" algn="l" rtl="0">
              <a:spcBef>
                <a:spcPts val="360"/>
              </a:spcBef>
              <a:spcAft>
                <a:spcPts val="0"/>
              </a:spcAft>
              <a:buClr>
                <a:schemeClr val="dk1"/>
              </a:buClr>
              <a:buSzPts val="1200"/>
              <a:buFont typeface="Calibri"/>
              <a:buNone/>
            </a:pPr>
            <a:r>
              <a:rPr lang="en-US" dirty="0"/>
              <a:t>In it hoped that the online version of this Guide will provide a tool to expand greatly on these case studies in the future.</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55" name="Google Shape;155;p15: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endParaRPr dirty="0"/>
          </a:p>
        </p:txBody>
      </p:sp>
      <p:sp>
        <p:nvSpPr>
          <p:cNvPr id="49" name="Google Shape;49;p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32818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Section 7 is References and suggest reading …. More on that in a bit, first let’s back up….</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67" name="Google Shape;167;p16: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7: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a:t>There are five Deeper Dives throughout the Guide, to review topics on a more granular level, such as this deeper dive addressing changing issues of navigability and commercial activities resulting from melting glaciers in Alaska:</a:t>
            </a:r>
            <a:endParaRPr/>
          </a:p>
          <a:p>
            <a:pPr marL="0" lvl="0" indent="0" algn="l" rtl="0">
              <a:spcBef>
                <a:spcPts val="0"/>
              </a:spcBef>
              <a:spcAft>
                <a:spcPts val="0"/>
              </a:spcAft>
              <a:buNone/>
            </a:pPr>
            <a:r>
              <a:rPr lang="en-US"/>
              <a:t>The issue(s) is(are) 1), 2), 3) and the resolution/solution/status is _____. This may be helpful for ____ who are confronted with challenges related to ______.</a:t>
            </a:r>
            <a:endParaRPr/>
          </a:p>
          <a:p>
            <a:pPr marL="0" lvl="0" indent="0" algn="l" rtl="0">
              <a:spcBef>
                <a:spcPts val="360"/>
              </a:spcBef>
              <a:spcAft>
                <a:spcPts val="0"/>
              </a:spcAft>
              <a:buNone/>
            </a:pPr>
            <a:endParaRPr/>
          </a:p>
        </p:txBody>
      </p:sp>
      <p:sp>
        <p:nvSpPr>
          <p:cNvPr id="180" name="Google Shape;180;p1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8: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fontScale="40000" lnSpcReduction="20000"/>
          </a:bodyPr>
          <a:lstStyle/>
          <a:p>
            <a:pPr marL="0" lvl="0" indent="0" algn="l" rtl="0">
              <a:spcBef>
                <a:spcPts val="0"/>
              </a:spcBef>
              <a:spcAft>
                <a:spcPts val="0"/>
              </a:spcAft>
              <a:buNone/>
            </a:pPr>
            <a:r>
              <a:rPr lang="en-US" dirty="0"/>
              <a:t>Throughout the Guide, quotes from survey respondents are inserted, sometimes demonstrating 180 degree differences in  the public’s point of view, and reflecting the realities and complexities faced by today’s multiple use waterways manager.  Voices expressing  positions, challenges and worries about 1), 2), 3) and the resolution/solution/status illustrated by  _____ may be helpful for ____ who are confronted with challenges related to ______.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Example of impact of specific communities: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Q4 Which of the following aspect(s) of waterway management do you think are or will be most impacted by new and evolving usage trends? </a:t>
            </a:r>
          </a:p>
          <a:p>
            <a:pPr marL="0" marR="0">
              <a:lnSpc>
                <a:spcPct val="107000"/>
              </a:lnSpc>
              <a:spcBef>
                <a:spcPts val="0"/>
              </a:spcBef>
              <a:spcAft>
                <a:spcPts val="800"/>
              </a:spcAft>
            </a:pP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Human powered recreation (e.g., swimming, canoeing, kayaking, stand-up paddle boarding, surfing)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11 points LOWER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Florida responses included.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Responses – Total – 787 / 44%</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Non-Florida Responses – Total – 274 / 55%</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Derelict and at-risk vessels</a:t>
            </a:r>
            <a:br>
              <a:rPr lang="en-US" sz="1800" b="1" i="1"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10 points HIGHER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Florida responses included.</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Responses – Total – 499 / 28%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Non-Florida Responses – Total – 91 / 18%  </a:t>
            </a: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While this issue does not rank as a priority, the much higher level of importance with responses from Florida) suggests noting this as important for Florida, the region or southern tier areas.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i="1" dirty="0">
                <a:effectLst/>
                <a:latin typeface="Calibri" panose="020F0502020204030204" pitchFamily="34" charset="0"/>
                <a:ea typeface="Calibri" panose="020F0502020204030204" pitchFamily="34" charset="0"/>
                <a:cs typeface="Times New Roman" panose="02020603050405020304" pitchFamily="18" charset="0"/>
              </a:rPr>
              <a:t>Motorized boats vs. paddle or rowing craft</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9 points LOWER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Florida responses included.</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Responses – Total –  540 / 30%</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Non-Florida Responses – Total – 197 / 39% </a:t>
            </a:r>
          </a:p>
          <a:p>
            <a:pPr marL="0" marR="0">
              <a:lnSpc>
                <a:spcPct val="107000"/>
              </a:lnSpc>
              <a:spcBef>
                <a:spcPts val="0"/>
              </a:spcBef>
              <a:spcAft>
                <a:spcPts val="80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This is a high priority topic with and without responses from Florida.</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a:p>
            <a:pPr marL="0" lvl="0" indent="0" algn="l" rtl="0">
              <a:spcBef>
                <a:spcPts val="0"/>
              </a:spcBef>
              <a:spcAft>
                <a:spcPts val="0"/>
              </a:spcAft>
              <a:buNone/>
            </a:pPr>
            <a:endParaRPr dirty="0"/>
          </a:p>
          <a:p>
            <a:pPr marL="0" lvl="0" indent="0" algn="l" rtl="0">
              <a:spcBef>
                <a:spcPts val="360"/>
              </a:spcBef>
              <a:spcAft>
                <a:spcPts val="0"/>
              </a:spcAft>
              <a:buNone/>
            </a:pPr>
            <a:endParaRPr dirty="0"/>
          </a:p>
        </p:txBody>
      </p:sp>
      <p:sp>
        <p:nvSpPr>
          <p:cNvPr id="188" name="Google Shape;188;p18: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1: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a:t>Each section if fully referenced with endnotes.  Over 200 references were considered and reviewed for this project…..</a:t>
            </a:r>
            <a:endParaRPr/>
          </a:p>
        </p:txBody>
      </p:sp>
      <p:sp>
        <p:nvSpPr>
          <p:cNvPr id="213" name="Google Shape;213;p21: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 in fact, the Section 7 References and suggested Reading list includes links and short descriptions for over  100 of references and background materials of relevance to Waterway Management</a:t>
            </a:r>
            <a:r>
              <a:rPr lang="en-US" dirty="0" smtClean="0"/>
              <a:t>.  There is also an in-depth</a:t>
            </a:r>
            <a:r>
              <a:rPr lang="en-US" baseline="0" dirty="0" smtClean="0"/>
              <a:t> index to the Guide content.</a:t>
            </a:r>
            <a:endParaRPr dirty="0"/>
          </a:p>
        </p:txBody>
      </p:sp>
      <p:sp>
        <p:nvSpPr>
          <p:cNvPr id="221" name="Google Shape;221;p2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 in fact, the Section 7 References and suggested Reading list includes links and short descriptions for over  100 of references and background materials of relevance to Waterway Management</a:t>
            </a:r>
            <a:r>
              <a:rPr lang="en-US" dirty="0" smtClean="0"/>
              <a:t>.  There is also an in-depth</a:t>
            </a:r>
            <a:r>
              <a:rPr lang="en-US" baseline="0" dirty="0" smtClean="0"/>
              <a:t> index to the Guide content.</a:t>
            </a:r>
            <a:endParaRPr dirty="0"/>
          </a:p>
        </p:txBody>
      </p:sp>
      <p:sp>
        <p:nvSpPr>
          <p:cNvPr id="221" name="Google Shape;221;p2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646154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smtClean="0"/>
              <a:t>Over</a:t>
            </a:r>
            <a:r>
              <a:rPr lang="en-US" baseline="0" dirty="0" smtClean="0"/>
              <a:t> </a:t>
            </a:r>
            <a:r>
              <a:rPr lang="en-US" baseline="0" dirty="0" smtClean="0"/>
              <a:t>two </a:t>
            </a:r>
            <a:r>
              <a:rPr lang="en-US" baseline="0" dirty="0" smtClean="0"/>
              <a:t>years, Guide development </a:t>
            </a:r>
            <a:r>
              <a:rPr lang="en-US" baseline="0" dirty="0" smtClean="0"/>
              <a:t>was overseen </a:t>
            </a:r>
            <a:r>
              <a:rPr lang="en-US" baseline="0" dirty="0" smtClean="0"/>
              <a:t>by the Project Steering Committee who have contributed significantly to the content and presentation of this work. As you can see, the Steering Committee represented a wide range of use experiences and </a:t>
            </a:r>
            <a:r>
              <a:rPr lang="en-US" baseline="0" dirty="0" smtClean="0"/>
              <a:t>expertise.</a:t>
            </a:r>
            <a:endParaRPr lang="en-US" baseline="0" dirty="0" smtClean="0"/>
          </a:p>
          <a:p>
            <a:pPr defTabSz="469682">
              <a:defRPr/>
            </a:pPr>
            <a:endParaRPr lang="en-US" baseline="0" dirty="0" smtClean="0"/>
          </a:p>
          <a:p>
            <a:pPr defTabSz="469682">
              <a:defRPr/>
            </a:pPr>
            <a:r>
              <a:rPr lang="en-US" baseline="0" dirty="0" smtClean="0"/>
              <a:t>After a planned in-person meeting was cancelled in April of 2020, the Steering Committee regrouped, meeting in full session via teleconference on 13 separate occasions, which included development and launch of a nationwide survey generating nearly 3500 responses.  </a:t>
            </a:r>
            <a:r>
              <a:rPr lang="en-US" baseline="0" dirty="0" smtClean="0"/>
              <a:t>As Risa indicated, results </a:t>
            </a:r>
            <a:r>
              <a:rPr lang="en-US" baseline="0" dirty="0" smtClean="0"/>
              <a:t>of the survey significantly shaped the content and context of the Guide….</a:t>
            </a:r>
          </a:p>
          <a:p>
            <a:pPr defTabSz="469682">
              <a:defRPr/>
            </a:pPr>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fld id="{EAE738CF-17FB-514B-9B6A-B8A6BA159A5E}" type="slidenum">
              <a:rPr lang="en-US" altLang="x-none" smtClean="0"/>
              <a:pPr/>
              <a:t>26</a:t>
            </a:fld>
            <a:endParaRPr lang="en-US" altLang="x-none"/>
          </a:p>
        </p:txBody>
      </p:sp>
    </p:spTree>
    <p:extLst>
      <p:ext uri="{BB962C8B-B14F-4D97-AF65-F5344CB8AC3E}">
        <p14:creationId xmlns:p14="http://schemas.microsoft.com/office/powerpoint/2010/main" val="4014182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3: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I would be remiss if I did not recognize our Grant Technical manager, Tom Dardis, and the NASBLA staff and contractors </a:t>
            </a:r>
            <a:r>
              <a:rPr lang="en-US" dirty="0" smtClean="0"/>
              <a:t>pushed this </a:t>
            </a:r>
            <a:r>
              <a:rPr lang="en-US" dirty="0"/>
              <a:t>project forward </a:t>
            </a:r>
            <a:r>
              <a:rPr lang="en-US" dirty="0" smtClean="0"/>
              <a:t>to </a:t>
            </a:r>
            <a:r>
              <a:rPr lang="en-US" dirty="0"/>
              <a:t>completion and availability.  </a:t>
            </a:r>
            <a:r>
              <a:rPr lang="en-US" dirty="0" smtClean="0"/>
              <a:t>We hope this Guide will significantly</a:t>
            </a:r>
            <a:r>
              <a:rPr lang="en-US" baseline="0" dirty="0" smtClean="0"/>
              <a:t> </a:t>
            </a:r>
            <a:r>
              <a:rPr lang="en-US" dirty="0" smtClean="0"/>
              <a:t>advance </a:t>
            </a:r>
            <a:r>
              <a:rPr lang="en-US" dirty="0"/>
              <a:t>understanding of this complex topic.</a:t>
            </a:r>
            <a:endParaRPr dirty="0"/>
          </a:p>
        </p:txBody>
      </p:sp>
      <p:sp>
        <p:nvSpPr>
          <p:cNvPr id="231" name="Google Shape;231;p23: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Thank you. I hope to see many more topics surrounding Shared Waterways discussed in future meetings and conferences.</a:t>
            </a:r>
            <a:endParaRPr dirty="0"/>
          </a:p>
          <a:p>
            <a:pPr marL="0" lvl="0" indent="0" algn="l" rtl="0">
              <a:spcBef>
                <a:spcPts val="360"/>
              </a:spcBef>
              <a:spcAft>
                <a:spcPts val="0"/>
              </a:spcAft>
              <a:buNone/>
            </a:pPr>
            <a:endParaRPr dirty="0"/>
          </a:p>
        </p:txBody>
      </p:sp>
      <p:sp>
        <p:nvSpPr>
          <p:cNvPr id="240" name="Google Shape;240;p24: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smtClean="0"/>
              <a:t>(Two scenarios</a:t>
            </a:r>
            <a:r>
              <a:rPr lang="en-US" baseline="0" dirty="0" smtClean="0"/>
              <a:t> – Break into </a:t>
            </a:r>
            <a:r>
              <a:rPr lang="en-US" dirty="0" smtClean="0"/>
              <a:t>small </a:t>
            </a:r>
            <a:r>
              <a:rPr lang="en-US" dirty="0"/>
              <a:t>groups of </a:t>
            </a:r>
            <a:r>
              <a:rPr lang="en-US" dirty="0" smtClean="0"/>
              <a:t>2-3 </a:t>
            </a:r>
            <a:r>
              <a:rPr lang="en-US" dirty="0"/>
              <a:t>people to discuss for 5-7 </a:t>
            </a:r>
            <a:r>
              <a:rPr lang="en-US" dirty="0" smtClean="0"/>
              <a:t>minutes,</a:t>
            </a:r>
            <a:r>
              <a:rPr lang="en-US" baseline="0" dirty="0" smtClean="0"/>
              <a:t> noting what </a:t>
            </a:r>
            <a:r>
              <a:rPr lang="en-US" dirty="0" smtClean="0"/>
              <a:t>questions, information, data, and process to take</a:t>
            </a:r>
            <a:r>
              <a:rPr lang="en-US" baseline="0" dirty="0" smtClean="0"/>
              <a:t> to address this challenge</a:t>
            </a:r>
            <a:r>
              <a:rPr lang="en-US" dirty="0" smtClean="0"/>
              <a:t>.)</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smtClean="0"/>
              <a:t>As Waterway Managers,</a:t>
            </a:r>
            <a:r>
              <a:rPr lang="en-US" baseline="0" dirty="0" smtClean="0"/>
              <a:t> you are charged with this challenge.  In small teams of 2-3 members, determine a course of action you will take to address the following:</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1" baseline="0" dirty="0" smtClean="0"/>
              <a:t>Group A </a:t>
            </a:r>
            <a:r>
              <a:rPr lang="en-US" baseline="0" dirty="0" smtClean="0"/>
              <a:t>– For several decades, a water-ski club has maintained a slalom course on a narrow public waterway.  Club members use the course at various times during the course of the week.  In recent years, the number of paddlers (canoes, kayaks, and SUPs) on the waterway have grown with many paddlers using the waterski buoys for their own activities. These activities often conflict with the desired use of the area by waterski club members.  Both groups claim their right to use this area on the public waterway.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p:txBody>
      </p:sp>
      <p:sp>
        <p:nvSpPr>
          <p:cNvPr id="49" name="Google Shape;49;p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9542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fontScale="92500" lnSpcReduction="10000"/>
          </a:bodyPr>
          <a:lstStyle/>
          <a:p>
            <a:pPr marL="0" lvl="0" indent="0" algn="l" rtl="0">
              <a:spcBef>
                <a:spcPts val="0"/>
              </a:spcBef>
              <a:spcAft>
                <a:spcPts val="0"/>
              </a:spcAft>
              <a:buNone/>
            </a:pPr>
            <a:r>
              <a:rPr lang="en-US" dirty="0" smtClean="0"/>
              <a:t>(Two scenarios</a:t>
            </a:r>
            <a:r>
              <a:rPr lang="en-US" baseline="0" dirty="0" smtClean="0"/>
              <a:t> – Break into </a:t>
            </a:r>
            <a:r>
              <a:rPr lang="en-US" dirty="0" smtClean="0"/>
              <a:t>small </a:t>
            </a:r>
            <a:r>
              <a:rPr lang="en-US" dirty="0"/>
              <a:t>groups of </a:t>
            </a:r>
            <a:r>
              <a:rPr lang="en-US" dirty="0" smtClean="0"/>
              <a:t>2-4 </a:t>
            </a:r>
            <a:r>
              <a:rPr lang="en-US" dirty="0"/>
              <a:t>people to discuss for 5-7 </a:t>
            </a:r>
            <a:r>
              <a:rPr lang="en-US" dirty="0" smtClean="0"/>
              <a:t>minutes,</a:t>
            </a:r>
            <a:r>
              <a:rPr lang="en-US" baseline="0" dirty="0" smtClean="0"/>
              <a:t> noting what </a:t>
            </a:r>
            <a:r>
              <a:rPr lang="en-US" dirty="0" smtClean="0"/>
              <a:t>questions, information, data, and process to take</a:t>
            </a:r>
            <a:r>
              <a:rPr lang="en-US" baseline="0" dirty="0" smtClean="0"/>
              <a:t> to address this challenge</a:t>
            </a:r>
            <a:r>
              <a:rPr lang="en-US" dirty="0" smtClean="0"/>
              <a:t>.)</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smtClean="0"/>
              <a:t>As Waterway Managers,</a:t>
            </a:r>
            <a:r>
              <a:rPr lang="en-US" baseline="0" dirty="0" smtClean="0"/>
              <a:t> you are charged with this challenge.  In small teams of 2-4 members, determine a course of action you will take to address the following: How would you approach this if you walked,</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1" baseline="0" dirty="0" smtClean="0"/>
              <a:t>Group A </a:t>
            </a:r>
            <a:r>
              <a:rPr lang="en-US" baseline="0" dirty="0" smtClean="0"/>
              <a:t>– For several decades, a water-ski club has maintained a slalom course on a narrow public waterway.  Club members use the course at various times during the course of the week.  In recent years, the number of paddlers (canoes, kayaks, and SUPs) on the waterway have grown with many paddlers using the waterski buoys for their own activities. These activities often conflict with the desired use of the area by waterski club members.  Both groups claim their right to use this area on the public waterway.  </a:t>
            </a:r>
          </a:p>
          <a:p>
            <a:pPr marL="0" lvl="0" indent="0" algn="l" rtl="0">
              <a:spcBef>
                <a:spcPts val="0"/>
              </a:spcBef>
              <a:spcAft>
                <a:spcPts val="0"/>
              </a:spcAft>
              <a:buNone/>
            </a:pPr>
            <a:endParaRPr lang="en-US" baseline="0" dirty="0" smtClean="0"/>
          </a:p>
          <a:p>
            <a:r>
              <a:rPr lang="en-US" sz="2400" b="1" dirty="0" smtClean="0">
                <a:solidFill>
                  <a:schemeClr val="accent1">
                    <a:lumMod val="50000"/>
                  </a:schemeClr>
                </a:solidFill>
              </a:rPr>
              <a:t>Group B</a:t>
            </a:r>
          </a:p>
          <a:p>
            <a:endParaRPr lang="en-US" sz="1200" dirty="0" smtClean="0"/>
          </a:p>
          <a:p>
            <a:r>
              <a:rPr lang="en-US" sz="1200" dirty="0" smtClean="0"/>
              <a:t>An artificial fish attracter is located just off-shore in a public lake near a popular beaching area for PWC operators. In recent years, the amount of fishing, including permitted fishing tournaments, has increased, with heightened interest by anglers to waters surrounding the fish attracter.  Anglers complain they cannot reasonably access the attracters which were purchased and placed with funding from fishing licenses sales, due to PWC activity.  PWC operators claim their rights to use this public waterway and beach area.  </a:t>
            </a:r>
            <a:endParaRPr lang="en-US" sz="1200" dirty="0" smtClean="0"/>
          </a:p>
        </p:txBody>
      </p:sp>
      <p:sp>
        <p:nvSpPr>
          <p:cNvPr id="49" name="Google Shape;49;p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3448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093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8: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smtClean="0"/>
              <a:t>Here’s a new tool for your Waterway Management tool kit.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We are pleased </a:t>
            </a:r>
            <a:r>
              <a:rPr lang="en-US" dirty="0"/>
              <a:t>to announce </a:t>
            </a:r>
            <a:r>
              <a:rPr lang="en-US" dirty="0" smtClean="0"/>
              <a:t>the</a:t>
            </a:r>
            <a:r>
              <a:rPr lang="en-US" baseline="0" dirty="0" smtClean="0"/>
              <a:t> release of A Guide to Multiple Use Waterway Management (</a:t>
            </a:r>
            <a:r>
              <a:rPr lang="en-US" dirty="0" smtClean="0"/>
              <a:t>Third Edition).  The</a:t>
            </a:r>
            <a:r>
              <a:rPr lang="en-US" baseline="0" dirty="0" smtClean="0"/>
              <a:t> Guide is </a:t>
            </a:r>
            <a:r>
              <a:rPr lang="en-US" dirty="0" smtClean="0"/>
              <a:t> available</a:t>
            </a:r>
            <a:r>
              <a:rPr lang="en-US" baseline="0" dirty="0" smtClean="0"/>
              <a:t> for </a:t>
            </a:r>
            <a:r>
              <a:rPr lang="en-US" dirty="0" smtClean="0"/>
              <a:t> </a:t>
            </a:r>
            <a:r>
              <a:rPr lang="en-US" dirty="0"/>
              <a:t>FREE </a:t>
            </a:r>
            <a:r>
              <a:rPr lang="en-US" dirty="0" smtClean="0"/>
              <a:t>download</a:t>
            </a:r>
            <a:r>
              <a:rPr lang="en-US" baseline="0" dirty="0" smtClean="0"/>
              <a:t> from www.waterwaymanagement.org.</a:t>
            </a:r>
            <a:endParaRPr dirty="0"/>
          </a:p>
        </p:txBody>
      </p:sp>
      <p:sp>
        <p:nvSpPr>
          <p:cNvPr id="95" name="Google Shape;95;p8: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43652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smtClean="0"/>
              <a:t>Regarding the two scenarios,</a:t>
            </a:r>
            <a:r>
              <a:rPr lang="en-US" baseline="0" dirty="0" smtClean="0"/>
              <a:t> </a:t>
            </a:r>
            <a:r>
              <a:rPr lang="en-US" dirty="0" smtClean="0"/>
              <a:t>Section </a:t>
            </a:r>
            <a:r>
              <a:rPr lang="en-US" dirty="0"/>
              <a:t>3 provides a six-step planning process based on widely accepted best practices for stakeholder involvement.  This section represents the heart of Waterway Management practices. </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25" name="Google Shape;125;p1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59409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Section 3 provides a six-step planning process based on widely accepted best practices for stakeholder involvement.  This section represents the heart of Waterway Management practices. </a:t>
            </a:r>
            <a:endParaRPr dirty="0"/>
          </a:p>
          <a:p>
            <a:pPr marL="0" lvl="0" indent="0" algn="l" rtl="0">
              <a:spcBef>
                <a:spcPts val="360"/>
              </a:spcBef>
              <a:spcAft>
                <a:spcPts val="0"/>
              </a:spcAft>
              <a:buNone/>
            </a:pPr>
            <a:endParaRPr dirty="0"/>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O R G A N I Z 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 L A N </a:t>
            </a:r>
            <a:r>
              <a:rPr lang="en-US" sz="1800" dirty="0" err="1">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 I N G  T H E  P L A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Initial assessment of problems, constraints,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assets, and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Dissemination of 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Identification of participants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Preparation of work program and budget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360"/>
              </a:spcBef>
              <a:spcAft>
                <a:spcPts val="0"/>
              </a:spcAft>
              <a:buNone/>
            </a:pPr>
            <a:endParaRPr dirty="0"/>
          </a:p>
        </p:txBody>
      </p:sp>
      <p:sp>
        <p:nvSpPr>
          <p:cNvPr id="125" name="Google Shape;125;p1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7665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rmAutofit/>
          </a:bodyPr>
          <a:lstStyle/>
          <a:p>
            <a:pPr marL="0" lvl="0" indent="0" algn="l" rtl="0">
              <a:spcBef>
                <a:spcPts val="0"/>
              </a:spcBef>
              <a:spcAft>
                <a:spcPts val="0"/>
              </a:spcAft>
              <a:buNone/>
            </a:pPr>
            <a:r>
              <a:rPr lang="en-US" dirty="0"/>
              <a:t>Section 3 provides a six-step planning process based on widely accepted best practices for stakeholder involvement.  This section represents the heart of Waterway Management practices. </a:t>
            </a:r>
            <a:endParaRPr dirty="0"/>
          </a:p>
          <a:p>
            <a:pPr marL="0" lvl="0" indent="0" algn="l" rtl="0">
              <a:spcBef>
                <a:spcPts val="360"/>
              </a:spcBef>
              <a:spcAft>
                <a:spcPts val="0"/>
              </a:spcAft>
              <a:buNone/>
            </a:pPr>
            <a:endParaRPr dirty="0"/>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RESEARCH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D I S C O V E R I N G A N D L E A R N I N G – L O </a:t>
            </a:r>
            <a:r>
              <a:rPr lang="en-US" sz="1200" dirty="0" err="1">
                <a:effectLst/>
                <a:latin typeface="Calibri" panose="020F0502020204030204" pitchFamily="34" charset="0"/>
                <a:ea typeface="Calibri" panose="020F0502020204030204" pitchFamily="34" charset="0"/>
                <a:cs typeface="Calibri" panose="020F0502020204030204" pitchFamily="34" charset="0"/>
              </a:rPr>
              <a:t>O</a:t>
            </a:r>
            <a:r>
              <a:rPr lang="en-US" sz="1200" dirty="0">
                <a:effectLst/>
                <a:latin typeface="Calibri" panose="020F0502020204030204" pitchFamily="34" charset="0"/>
                <a:ea typeface="Calibri" panose="020F0502020204030204" pitchFamily="34" charset="0"/>
                <a:cs typeface="Calibri" panose="020F0502020204030204" pitchFamily="34" charset="0"/>
              </a:rPr>
              <a:t> K I N 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O B J E C T I V E L Y  A T  S I T U A T I O N 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Inventory of existing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Preparation of base and analysis maps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Analysis of safety, conflict, and quality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Analysis of economic impact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Analysis of policies, regulations, 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Circumstances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360"/>
              </a:spcBef>
              <a:spcAft>
                <a:spcPts val="0"/>
              </a:spcAft>
              <a:buNone/>
            </a:pPr>
            <a:endParaRPr dirty="0"/>
          </a:p>
        </p:txBody>
      </p:sp>
      <p:sp>
        <p:nvSpPr>
          <p:cNvPr id="125" name="Google Shape;125;p1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99473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6"/>
          <p:cNvSpPr txBox="1">
            <a:spLocks noGrp="1"/>
          </p:cNvSpPr>
          <p:nvPr>
            <p:ph type="subTitle" idx="1"/>
          </p:nvPr>
        </p:nvSpPr>
        <p:spPr>
          <a:xfrm>
            <a:off x="609600" y="4495800"/>
            <a:ext cx="10972800" cy="1045698"/>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rgbClr val="E7A614"/>
              </a:buClr>
              <a:buSzPts val="2500"/>
              <a:buFont typeface="Arial"/>
              <a:buNone/>
              <a:defRPr sz="2500" b="0" i="0" u="none" strike="noStrike" cap="none">
                <a:solidFill>
                  <a:srgbClr val="E7A614"/>
                </a:solidFill>
                <a:latin typeface="Calibri"/>
                <a:ea typeface="Calibri"/>
                <a:cs typeface="Calibri"/>
                <a:sym typeface="Calibri"/>
              </a:defRPr>
            </a:lvl1pPr>
            <a:lvl2pPr marR="0" lvl="1"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2pPr>
            <a:lvl3pPr marR="0" lvl="2"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3pPr>
            <a:lvl4pPr marR="0" lvl="3"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4pPr>
            <a:lvl5pPr marR="0" lvl="4"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5pPr>
            <a:lvl6pPr marR="0" lvl="5" algn="ctr" rtl="0">
              <a:spcBef>
                <a:spcPts val="550"/>
              </a:spcBef>
              <a:spcAft>
                <a:spcPts val="0"/>
              </a:spcAft>
              <a:buClr>
                <a:schemeClr val="lt1"/>
              </a:buClr>
              <a:buSzPts val="1800"/>
              <a:buFont typeface="Noto Sans Symbols"/>
              <a:buNone/>
              <a:defRPr sz="1800" b="0" i="0" u="none" strike="noStrike" cap="none">
                <a:solidFill>
                  <a:schemeClr val="lt1"/>
                </a:solidFill>
                <a:latin typeface="Calibri"/>
                <a:ea typeface="Calibri"/>
                <a:cs typeface="Calibri"/>
                <a:sym typeface="Calibri"/>
              </a:defRPr>
            </a:lvl6pPr>
            <a:lvl7pPr marR="0" lvl="6" algn="ctr" rtl="0">
              <a:spcBef>
                <a:spcPts val="320"/>
              </a:spcBef>
              <a:spcAft>
                <a:spcPts val="0"/>
              </a:spcAft>
              <a:buClr>
                <a:schemeClr val="lt1"/>
              </a:buClr>
              <a:buSzPts val="1600"/>
              <a:buFont typeface="Noto Sans Symbols"/>
              <a:buNone/>
              <a:defRPr sz="1600" b="0" i="0" u="none" strike="noStrike" cap="none">
                <a:solidFill>
                  <a:schemeClr val="lt1"/>
                </a:solidFill>
                <a:latin typeface="Calibri"/>
                <a:ea typeface="Calibri"/>
                <a:cs typeface="Calibri"/>
                <a:sym typeface="Calibri"/>
              </a:defRPr>
            </a:lvl7pPr>
            <a:lvl8pPr marR="0" lvl="7" algn="ctr" rtl="0">
              <a:spcBef>
                <a:spcPts val="280"/>
              </a:spcBef>
              <a:spcAft>
                <a:spcPts val="0"/>
              </a:spcAft>
              <a:buClr>
                <a:schemeClr val="lt1"/>
              </a:buClr>
              <a:buSzPts val="1400"/>
              <a:buFont typeface="Noto Sans Symbols"/>
              <a:buNone/>
              <a:defRPr sz="1400" b="0" i="0" u="none" strike="noStrike" cap="none">
                <a:solidFill>
                  <a:schemeClr val="lt1"/>
                </a:solidFill>
                <a:latin typeface="Calibri"/>
                <a:ea typeface="Calibri"/>
                <a:cs typeface="Calibri"/>
                <a:sym typeface="Calibri"/>
              </a:defRPr>
            </a:lvl8pPr>
            <a:lvl9pPr marR="0" lvl="8" algn="ctr" rtl="0">
              <a:spcBef>
                <a:spcPts val="280"/>
              </a:spcBef>
              <a:spcAft>
                <a:spcPts val="0"/>
              </a:spcAft>
              <a:buClr>
                <a:schemeClr val="lt1"/>
              </a:buClr>
              <a:buSzPts val="1400"/>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13" name="Google Shape;13;p26"/>
          <p:cNvSpPr txBox="1">
            <a:spLocks noGrp="1"/>
          </p:cNvSpPr>
          <p:nvPr>
            <p:ph type="title"/>
          </p:nvPr>
        </p:nvSpPr>
        <p:spPr>
          <a:xfrm>
            <a:off x="609600" y="1600200"/>
            <a:ext cx="10972800" cy="2667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55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
        <p:cNvGrpSpPr/>
        <p:nvPr/>
      </p:nvGrpSpPr>
      <p:grpSpPr>
        <a:xfrm>
          <a:off x="0" y="0"/>
          <a:ext cx="0" cy="0"/>
          <a:chOff x="0" y="0"/>
          <a:chExt cx="0" cy="0"/>
        </a:xfrm>
      </p:grpSpPr>
      <p:sp>
        <p:nvSpPr>
          <p:cNvPr id="15" name="Google Shape;15;p27"/>
          <p:cNvSpPr txBox="1">
            <a:spLocks noGrp="1"/>
          </p:cNvSpPr>
          <p:nvPr>
            <p:ph type="subTitle" idx="1"/>
          </p:nvPr>
        </p:nvSpPr>
        <p:spPr>
          <a:xfrm>
            <a:off x="609600" y="4343400"/>
            <a:ext cx="10972800" cy="1045698"/>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rgbClr val="E7A614"/>
              </a:buClr>
              <a:buSzPts val="2500"/>
              <a:buFont typeface="Arial"/>
              <a:buNone/>
              <a:defRPr sz="2500" b="0" i="0" u="none" strike="noStrike" cap="none">
                <a:solidFill>
                  <a:schemeClr val="lt1"/>
                </a:solidFill>
                <a:latin typeface="Calibri"/>
                <a:ea typeface="Calibri"/>
                <a:cs typeface="Calibri"/>
                <a:sym typeface="Calibri"/>
              </a:defRPr>
            </a:lvl1pPr>
            <a:lvl2pPr marR="0" lvl="1"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2pPr>
            <a:lvl3pPr marR="0" lvl="2"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3pPr>
            <a:lvl4pPr marR="0" lvl="3"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4pPr>
            <a:lvl5pPr marR="0" lvl="4"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5pPr>
            <a:lvl6pPr marR="0" lvl="5" algn="ctr" rtl="0">
              <a:spcBef>
                <a:spcPts val="550"/>
              </a:spcBef>
              <a:spcAft>
                <a:spcPts val="0"/>
              </a:spcAft>
              <a:buClr>
                <a:schemeClr val="lt1"/>
              </a:buClr>
              <a:buSzPts val="1800"/>
              <a:buFont typeface="Noto Sans Symbols"/>
              <a:buNone/>
              <a:defRPr sz="1800" b="0" i="0" u="none" strike="noStrike" cap="none">
                <a:solidFill>
                  <a:schemeClr val="lt1"/>
                </a:solidFill>
                <a:latin typeface="Calibri"/>
                <a:ea typeface="Calibri"/>
                <a:cs typeface="Calibri"/>
                <a:sym typeface="Calibri"/>
              </a:defRPr>
            </a:lvl6pPr>
            <a:lvl7pPr marR="0" lvl="6" algn="ctr" rtl="0">
              <a:spcBef>
                <a:spcPts val="320"/>
              </a:spcBef>
              <a:spcAft>
                <a:spcPts val="0"/>
              </a:spcAft>
              <a:buClr>
                <a:schemeClr val="lt1"/>
              </a:buClr>
              <a:buSzPts val="1600"/>
              <a:buFont typeface="Noto Sans Symbols"/>
              <a:buNone/>
              <a:defRPr sz="1600" b="0" i="0" u="none" strike="noStrike" cap="none">
                <a:solidFill>
                  <a:schemeClr val="lt1"/>
                </a:solidFill>
                <a:latin typeface="Calibri"/>
                <a:ea typeface="Calibri"/>
                <a:cs typeface="Calibri"/>
                <a:sym typeface="Calibri"/>
              </a:defRPr>
            </a:lvl7pPr>
            <a:lvl8pPr marR="0" lvl="7" algn="ctr" rtl="0">
              <a:spcBef>
                <a:spcPts val="280"/>
              </a:spcBef>
              <a:spcAft>
                <a:spcPts val="0"/>
              </a:spcAft>
              <a:buClr>
                <a:schemeClr val="lt1"/>
              </a:buClr>
              <a:buSzPts val="1400"/>
              <a:buFont typeface="Noto Sans Symbols"/>
              <a:buNone/>
              <a:defRPr sz="1400" b="0" i="0" u="none" strike="noStrike" cap="none">
                <a:solidFill>
                  <a:schemeClr val="lt1"/>
                </a:solidFill>
                <a:latin typeface="Calibri"/>
                <a:ea typeface="Calibri"/>
                <a:cs typeface="Calibri"/>
                <a:sym typeface="Calibri"/>
              </a:defRPr>
            </a:lvl8pPr>
            <a:lvl9pPr marR="0" lvl="8" algn="ctr" rtl="0">
              <a:spcBef>
                <a:spcPts val="280"/>
              </a:spcBef>
              <a:spcAft>
                <a:spcPts val="0"/>
              </a:spcAft>
              <a:buClr>
                <a:schemeClr val="lt1"/>
              </a:buClr>
              <a:buSzPts val="1400"/>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16" name="Google Shape;16;p27"/>
          <p:cNvSpPr txBox="1">
            <a:spLocks noGrp="1"/>
          </p:cNvSpPr>
          <p:nvPr>
            <p:ph type="title"/>
          </p:nvPr>
        </p:nvSpPr>
        <p:spPr>
          <a:xfrm>
            <a:off x="609600" y="1828800"/>
            <a:ext cx="10972800" cy="2286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5000" cap="none">
                <a:solidFill>
                  <a:srgbClr val="E7A614"/>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3149600" y="274638"/>
            <a:ext cx="843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000">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8"/>
          <p:cNvSpPr txBox="1">
            <a:spLocks noGrp="1"/>
          </p:cNvSpPr>
          <p:nvPr>
            <p:ph type="body" idx="1"/>
          </p:nvPr>
        </p:nvSpPr>
        <p:spPr>
          <a:xfrm>
            <a:off x="609600" y="1828800"/>
            <a:ext cx="10972800" cy="3962400"/>
          </a:xfrm>
          <a:prstGeom prst="rect">
            <a:avLst/>
          </a:prstGeom>
          <a:noFill/>
          <a:ln>
            <a:noFill/>
          </a:ln>
        </p:spPr>
        <p:txBody>
          <a:bodyPr spcFirstLastPara="1" wrap="square" lIns="91425" tIns="45700" rIns="91425" bIns="45700" anchor="t" anchorCtr="0">
            <a:noAutofit/>
          </a:bodyPr>
          <a:lstStyle>
            <a:lvl1pPr marL="457200" marR="0" lvl="0" indent="-387350" algn="l" rtl="0">
              <a:spcBef>
                <a:spcPts val="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1pPr>
            <a:lvl2pPr marL="914400" marR="0" lvl="1" indent="-387350" algn="l" rtl="0">
              <a:spcBef>
                <a:spcPts val="55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2pPr>
            <a:lvl3pPr marL="1371600" marR="0" lvl="2" indent="-387350" algn="l" rtl="0">
              <a:spcBef>
                <a:spcPts val="55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3pPr>
            <a:lvl4pPr marL="1828800" marR="0" lvl="3" indent="-387350" algn="l" rtl="0">
              <a:spcBef>
                <a:spcPts val="55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4pPr>
            <a:lvl5pPr marL="2286000" marR="0" lvl="4" indent="-387350" algn="l" rtl="0">
              <a:spcBef>
                <a:spcPts val="55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5pPr>
            <a:lvl6pPr marL="2743200" marR="0" lvl="5" indent="-342900" algn="l" rtl="0">
              <a:spcBef>
                <a:spcPts val="55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Calibri"/>
                <a:ea typeface="Calibri"/>
                <a:cs typeface="Calibri"/>
                <a:sym typeface="Calibri"/>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Calibri"/>
                <a:ea typeface="Calibri"/>
                <a:cs typeface="Calibri"/>
                <a:sym typeface="Calibri"/>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0"/>
        <p:cNvGrpSpPr/>
        <p:nvPr/>
      </p:nvGrpSpPr>
      <p:grpSpPr>
        <a:xfrm>
          <a:off x="0" y="0"/>
          <a:ext cx="0" cy="0"/>
          <a:chOff x="0" y="0"/>
          <a:chExt cx="0" cy="0"/>
        </a:xfrm>
      </p:grpSpPr>
      <p:sp>
        <p:nvSpPr>
          <p:cNvPr id="21" name="Google Shape;21;p29"/>
          <p:cNvSpPr txBox="1">
            <a:spLocks noGrp="1"/>
          </p:cNvSpPr>
          <p:nvPr>
            <p:ph type="body" idx="1"/>
          </p:nvPr>
        </p:nvSpPr>
        <p:spPr>
          <a:xfrm>
            <a:off x="609601" y="2743201"/>
            <a:ext cx="4011084" cy="3048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E7A614"/>
              </a:buClr>
              <a:buSzPts val="1650"/>
              <a:buFont typeface="Arial"/>
              <a:buNone/>
              <a:defRPr sz="1650" b="0" i="0" u="none" strike="noStrike" cap="none">
                <a:solidFill>
                  <a:schemeClr val="lt1"/>
                </a:solidFill>
                <a:latin typeface="Calibri"/>
                <a:ea typeface="Calibri"/>
                <a:cs typeface="Calibri"/>
                <a:sym typeface="Calibri"/>
              </a:defRPr>
            </a:lvl1pPr>
            <a:lvl2pPr marL="914400" marR="0" lvl="1" indent="-228600" algn="l" rtl="0">
              <a:spcBef>
                <a:spcPts val="550"/>
              </a:spcBef>
              <a:spcAft>
                <a:spcPts val="0"/>
              </a:spcAft>
              <a:buClr>
                <a:srgbClr val="E7A614"/>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550"/>
              </a:spcBef>
              <a:spcAft>
                <a:spcPts val="0"/>
              </a:spcAft>
              <a:buClr>
                <a:srgbClr val="E7A614"/>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550"/>
              </a:spcBef>
              <a:spcAft>
                <a:spcPts val="0"/>
              </a:spcAft>
              <a:buClr>
                <a:srgbClr val="E7A614"/>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550"/>
              </a:spcBef>
              <a:spcAft>
                <a:spcPts val="0"/>
              </a:spcAft>
              <a:buClr>
                <a:srgbClr val="E7A614"/>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342900" algn="l" rtl="0">
              <a:spcBef>
                <a:spcPts val="55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Calibri"/>
                <a:ea typeface="Calibri"/>
                <a:cs typeface="Calibri"/>
                <a:sym typeface="Calibri"/>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Calibri"/>
                <a:ea typeface="Calibri"/>
                <a:cs typeface="Calibri"/>
                <a:sym typeface="Calibri"/>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Calibri"/>
                <a:ea typeface="Calibri"/>
                <a:cs typeface="Calibri"/>
                <a:sym typeface="Calibri"/>
              </a:defRPr>
            </a:lvl9pPr>
          </a:lstStyle>
          <a:p>
            <a:endParaRPr/>
          </a:p>
        </p:txBody>
      </p:sp>
      <p:sp>
        <p:nvSpPr>
          <p:cNvPr id="22" name="Google Shape;22;p29"/>
          <p:cNvSpPr txBox="1">
            <a:spLocks noGrp="1"/>
          </p:cNvSpPr>
          <p:nvPr>
            <p:ph type="title"/>
          </p:nvPr>
        </p:nvSpPr>
        <p:spPr>
          <a:xfrm>
            <a:off x="3149600" y="274638"/>
            <a:ext cx="843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9"/>
          <p:cNvSpPr txBox="1">
            <a:spLocks noGrp="1"/>
          </p:cNvSpPr>
          <p:nvPr>
            <p:ph type="body" idx="2"/>
          </p:nvPr>
        </p:nvSpPr>
        <p:spPr>
          <a:xfrm>
            <a:off x="4978400" y="2743200"/>
            <a:ext cx="6604000" cy="3048000"/>
          </a:xfrm>
          <a:prstGeom prst="rect">
            <a:avLst/>
          </a:prstGeom>
          <a:noFill/>
          <a:ln>
            <a:noFill/>
          </a:ln>
        </p:spPr>
        <p:txBody>
          <a:bodyPr spcFirstLastPara="1" wrap="square" lIns="91425" tIns="45700" rIns="91425" bIns="45700" anchor="t" anchorCtr="0">
            <a:noAutofit/>
          </a:bodyPr>
          <a:lstStyle>
            <a:lvl1pPr marL="457200" marR="0" lvl="0" indent="-387350" algn="l" rtl="0">
              <a:spcBef>
                <a:spcPts val="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1pPr>
            <a:lvl2pPr marL="914400" marR="0" lvl="1" indent="-387350" algn="l" rtl="0">
              <a:spcBef>
                <a:spcPts val="55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2pPr>
            <a:lvl3pPr marL="1371600" marR="0" lvl="2" indent="-387350" algn="l" rtl="0">
              <a:spcBef>
                <a:spcPts val="55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3pPr>
            <a:lvl4pPr marL="1828800" marR="0" lvl="3" indent="-387350" algn="l" rtl="0">
              <a:spcBef>
                <a:spcPts val="55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4pPr>
            <a:lvl5pPr marL="2286000" marR="0" lvl="4" indent="-387350" algn="l" rtl="0">
              <a:spcBef>
                <a:spcPts val="550"/>
              </a:spcBef>
              <a:spcAft>
                <a:spcPts val="0"/>
              </a:spcAft>
              <a:buClr>
                <a:srgbClr val="E7A614"/>
              </a:buClr>
              <a:buSzPts val="2500"/>
              <a:buFont typeface="Arial"/>
              <a:buChar char="•"/>
              <a:defRPr sz="2500" b="0" i="0" u="none" strike="noStrike" cap="none">
                <a:solidFill>
                  <a:schemeClr val="lt1"/>
                </a:solidFill>
                <a:latin typeface="Calibri"/>
                <a:ea typeface="Calibri"/>
                <a:cs typeface="Calibri"/>
                <a:sym typeface="Calibri"/>
              </a:defRPr>
            </a:lvl5pPr>
            <a:lvl6pPr marL="2743200" marR="0" lvl="5" indent="-342900" algn="l" rtl="0">
              <a:spcBef>
                <a:spcPts val="55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Calibri"/>
                <a:ea typeface="Calibri"/>
                <a:cs typeface="Calibri"/>
                <a:sym typeface="Calibri"/>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Calibri"/>
                <a:ea typeface="Calibri"/>
                <a:cs typeface="Calibri"/>
                <a:sym typeface="Calibri"/>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Calibri"/>
                <a:ea typeface="Calibri"/>
                <a:cs typeface="Calibri"/>
                <a:sym typeface="Calibri"/>
              </a:defRPr>
            </a:lvl9pPr>
          </a:lstStyle>
          <a:p>
            <a:endParaRPr/>
          </a:p>
        </p:txBody>
      </p:sp>
      <p:sp>
        <p:nvSpPr>
          <p:cNvPr id="24" name="Google Shape;24;p29"/>
          <p:cNvSpPr txBox="1">
            <a:spLocks noGrp="1"/>
          </p:cNvSpPr>
          <p:nvPr>
            <p:ph type="subTitle" idx="3"/>
          </p:nvPr>
        </p:nvSpPr>
        <p:spPr>
          <a:xfrm>
            <a:off x="609600" y="1981200"/>
            <a:ext cx="10972800" cy="457200"/>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rgbClr val="E7A614"/>
              </a:buClr>
              <a:buSzPts val="2500"/>
              <a:buFont typeface="Arial"/>
              <a:buNone/>
              <a:defRPr sz="2500" b="0" i="0" u="none" strike="noStrike" cap="none">
                <a:solidFill>
                  <a:srgbClr val="E7A614"/>
                </a:solidFill>
                <a:latin typeface="Calibri"/>
                <a:ea typeface="Calibri"/>
                <a:cs typeface="Calibri"/>
                <a:sym typeface="Calibri"/>
              </a:defRPr>
            </a:lvl1pPr>
            <a:lvl2pPr marR="0" lvl="1"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2pPr>
            <a:lvl3pPr marR="0" lvl="2"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3pPr>
            <a:lvl4pPr marR="0" lvl="3"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4pPr>
            <a:lvl5pPr marR="0" lvl="4" algn="ctr" rtl="0">
              <a:spcBef>
                <a:spcPts val="550"/>
              </a:spcBef>
              <a:spcAft>
                <a:spcPts val="0"/>
              </a:spcAft>
              <a:buClr>
                <a:srgbClr val="E7A614"/>
              </a:buClr>
              <a:buSzPts val="2200"/>
              <a:buFont typeface="Arial"/>
              <a:buNone/>
              <a:defRPr sz="2200" b="0" i="0" u="none" strike="noStrike" cap="none">
                <a:solidFill>
                  <a:schemeClr val="lt1"/>
                </a:solidFill>
                <a:latin typeface="Calibri"/>
                <a:ea typeface="Calibri"/>
                <a:cs typeface="Calibri"/>
                <a:sym typeface="Calibri"/>
              </a:defRPr>
            </a:lvl5pPr>
            <a:lvl6pPr marR="0" lvl="5" algn="ctr" rtl="0">
              <a:spcBef>
                <a:spcPts val="550"/>
              </a:spcBef>
              <a:spcAft>
                <a:spcPts val="0"/>
              </a:spcAft>
              <a:buClr>
                <a:schemeClr val="lt1"/>
              </a:buClr>
              <a:buSzPts val="1800"/>
              <a:buFont typeface="Noto Sans Symbols"/>
              <a:buNone/>
              <a:defRPr sz="1800" b="0" i="0" u="none" strike="noStrike" cap="none">
                <a:solidFill>
                  <a:schemeClr val="lt1"/>
                </a:solidFill>
                <a:latin typeface="Calibri"/>
                <a:ea typeface="Calibri"/>
                <a:cs typeface="Calibri"/>
                <a:sym typeface="Calibri"/>
              </a:defRPr>
            </a:lvl6pPr>
            <a:lvl7pPr marR="0" lvl="6" algn="ctr" rtl="0">
              <a:spcBef>
                <a:spcPts val="320"/>
              </a:spcBef>
              <a:spcAft>
                <a:spcPts val="0"/>
              </a:spcAft>
              <a:buClr>
                <a:schemeClr val="lt1"/>
              </a:buClr>
              <a:buSzPts val="1600"/>
              <a:buFont typeface="Noto Sans Symbols"/>
              <a:buNone/>
              <a:defRPr sz="1600" b="0" i="0" u="none" strike="noStrike" cap="none">
                <a:solidFill>
                  <a:schemeClr val="lt1"/>
                </a:solidFill>
                <a:latin typeface="Calibri"/>
                <a:ea typeface="Calibri"/>
                <a:cs typeface="Calibri"/>
                <a:sym typeface="Calibri"/>
              </a:defRPr>
            </a:lvl7pPr>
            <a:lvl8pPr marR="0" lvl="7" algn="ctr" rtl="0">
              <a:spcBef>
                <a:spcPts val="280"/>
              </a:spcBef>
              <a:spcAft>
                <a:spcPts val="0"/>
              </a:spcAft>
              <a:buClr>
                <a:schemeClr val="lt1"/>
              </a:buClr>
              <a:buSzPts val="1400"/>
              <a:buFont typeface="Noto Sans Symbols"/>
              <a:buNone/>
              <a:defRPr sz="1400" b="0" i="0" u="none" strike="noStrike" cap="none">
                <a:solidFill>
                  <a:schemeClr val="lt1"/>
                </a:solidFill>
                <a:latin typeface="Calibri"/>
                <a:ea typeface="Calibri"/>
                <a:cs typeface="Calibri"/>
                <a:sym typeface="Calibri"/>
              </a:defRPr>
            </a:lvl8pPr>
            <a:lvl9pPr marR="0" lvl="8" algn="ctr" rtl="0">
              <a:spcBef>
                <a:spcPts val="280"/>
              </a:spcBef>
              <a:spcAft>
                <a:spcPts val="0"/>
              </a:spcAft>
              <a:buClr>
                <a:schemeClr val="lt1"/>
              </a:buClr>
              <a:buSzPts val="1400"/>
              <a:buFont typeface="Noto Sans Symbols"/>
              <a:buNone/>
              <a:defRPr sz="1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AF5D-0E75-6149-8A30-0B475FC559B9}"/>
              </a:ext>
            </a:extLst>
          </p:cNvPr>
          <p:cNvSpPr>
            <a:spLocks noGrp="1"/>
          </p:cNvSpPr>
          <p:nvPr>
            <p:ph type="ctrTitle"/>
          </p:nvPr>
        </p:nvSpPr>
        <p:spPr>
          <a:xfrm>
            <a:off x="1524000" y="1122363"/>
            <a:ext cx="9144000" cy="23876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C2AC7ECF-CF31-BF43-A040-7C674D6115F6}"/>
              </a:ext>
            </a:extLst>
          </p:cNvPr>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1E8B7924-A901-F54F-9D18-FB08FDE0FE34}"/>
              </a:ext>
            </a:extLst>
          </p:cNvPr>
          <p:cNvSpPr>
            <a:spLocks noGrp="1"/>
          </p:cNvSpPr>
          <p:nvPr>
            <p:ph type="dt" sz="half" idx="10"/>
          </p:nvPr>
        </p:nvSpPr>
        <p:spPr/>
        <p:txBody>
          <a:bodyPr/>
          <a:lstStyle/>
          <a:p>
            <a:fld id="{BD445113-08D4-1E41-AD7D-6C03693F275F}" type="datetimeFigureOut">
              <a:rPr lang="en-US" smtClean="0"/>
              <a:t>3/9/2022</a:t>
            </a:fld>
            <a:endParaRPr lang="en-US"/>
          </a:p>
        </p:txBody>
      </p:sp>
      <p:sp>
        <p:nvSpPr>
          <p:cNvPr id="5" name="Footer Placeholder 4">
            <a:extLst>
              <a:ext uri="{FF2B5EF4-FFF2-40B4-BE49-F238E27FC236}">
                <a16:creationId xmlns:a16="http://schemas.microsoft.com/office/drawing/2014/main" id="{6634ACEB-2A14-A541-87C6-4C5F480B4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BC774-8B69-2B40-A176-B8D5353FDF24}"/>
              </a:ext>
            </a:extLst>
          </p:cNvPr>
          <p:cNvSpPr>
            <a:spLocks noGrp="1"/>
          </p:cNvSpPr>
          <p:nvPr>
            <p:ph type="sldNum" sz="quarter" idx="12"/>
          </p:nvPr>
        </p:nvSpPr>
        <p:spPr/>
        <p:txBody>
          <a:bodyPr/>
          <a:lstStyle/>
          <a:p>
            <a:fld id="{53BE6B12-492E-6F41-8AFB-8CE7C850B802}" type="slidenum">
              <a:rPr lang="en-US" smtClean="0"/>
              <a:t>‹#›</a:t>
            </a:fld>
            <a:endParaRPr lang="en-US"/>
          </a:p>
        </p:txBody>
      </p:sp>
    </p:spTree>
    <p:extLst>
      <p:ext uri="{BB962C8B-B14F-4D97-AF65-F5344CB8AC3E}">
        <p14:creationId xmlns:p14="http://schemas.microsoft.com/office/powerpoint/2010/main" val="88783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9600" y="274638"/>
            <a:ext cx="8432800" cy="1143000"/>
          </a:xfrm>
        </p:spPr>
        <p:txBody>
          <a:bodyPr/>
          <a:lstStyle>
            <a:lvl1pPr>
              <a:defRPr sz="4000">
                <a:latin typeface="Calibri"/>
                <a:cs typeface="Calibri"/>
              </a:defRPr>
            </a:lvl1pPr>
          </a:lstStyle>
          <a:p>
            <a:r>
              <a:rPr lang="en-US" smtClean="0"/>
              <a:t>Click to edit Master title style</a:t>
            </a:r>
            <a:endParaRPr lang="en-US" dirty="0"/>
          </a:p>
        </p:txBody>
      </p:sp>
      <p:sp>
        <p:nvSpPr>
          <p:cNvPr id="7" name="Text Placeholder 12"/>
          <p:cNvSpPr>
            <a:spLocks noGrp="1"/>
          </p:cNvSpPr>
          <p:nvPr>
            <p:ph idx="1"/>
          </p:nvPr>
        </p:nvSpPr>
        <p:spPr>
          <a:xfrm>
            <a:off x="609600" y="1828800"/>
            <a:ext cx="10972800" cy="3962400"/>
          </a:xfrm>
          <a:prstGeom prst="rect">
            <a:avLst/>
          </a:prstGeom>
        </p:spPr>
        <p:txBody>
          <a:bodyPr vert="horz">
            <a:noAutofit/>
          </a:bodyPr>
          <a:lstStyle>
            <a:lvl1pPr algn="l" eaLnBrk="1" latinLnBrk="0" hangingPunct="1">
              <a:buClr>
                <a:srgbClr val="E7A614"/>
              </a:buClr>
              <a:buFont typeface="Arial"/>
              <a:buChar char="•"/>
              <a:defRPr sz="2500" b="0" cap="none">
                <a:effectLst/>
                <a:latin typeface="Calibri"/>
                <a:cs typeface="Calibri"/>
              </a:defRPr>
            </a:lvl1pPr>
            <a:lvl2pPr marL="457200">
              <a:buClr>
                <a:srgbClr val="E7A614"/>
              </a:buClr>
              <a:buFont typeface="Arial"/>
              <a:buChar char="•"/>
              <a:defRPr sz="2500">
                <a:solidFill>
                  <a:schemeClr val="tx1"/>
                </a:solidFill>
                <a:latin typeface="Calibri"/>
                <a:cs typeface="Calibri"/>
              </a:defRPr>
            </a:lvl2pPr>
            <a:lvl3pPr marL="914400">
              <a:buClr>
                <a:srgbClr val="E7A614"/>
              </a:buClr>
              <a:buFont typeface="Arial"/>
              <a:buChar char="•"/>
              <a:defRPr sz="2500">
                <a:solidFill>
                  <a:schemeClr val="tx1"/>
                </a:solidFill>
                <a:latin typeface="Calibri"/>
                <a:cs typeface="Calibri"/>
              </a:defRPr>
            </a:lvl3pPr>
            <a:lvl4pPr marL="1371600">
              <a:buClr>
                <a:srgbClr val="E7A614"/>
              </a:buClr>
              <a:buFont typeface="Arial"/>
              <a:buChar char="•"/>
              <a:defRPr sz="2500">
                <a:solidFill>
                  <a:schemeClr val="tx1"/>
                </a:solidFill>
                <a:latin typeface="Calibri"/>
                <a:cs typeface="Calibri"/>
              </a:defRPr>
            </a:lvl4pPr>
            <a:lvl5pPr marL="1828800">
              <a:buClr>
                <a:srgbClr val="E7A614"/>
              </a:buClr>
              <a:buFont typeface="Arial"/>
              <a:buChar char="•"/>
              <a:defRPr sz="2500">
                <a:solidFill>
                  <a:schemeClr val="tx1"/>
                </a:solidFill>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4577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0E80"/>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3149600" y="274638"/>
            <a:ext cx="843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000" b="1"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jp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jp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jp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www.waterwaymanagement.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mailto:executivedirector@rms.org" TargetMode="External"/><Relationship Id="rId4" Type="http://schemas.openxmlformats.org/officeDocument/2006/relationships/hyperlink" Target="mailto:pam@nasbla.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waterwaymanagement.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D65069-F02E-AA43-8A6E-87D7FC4BED45}"/>
              </a:ext>
            </a:extLst>
          </p:cNvPr>
          <p:cNvPicPr>
            <a:picLocks noChangeAspect="1"/>
          </p:cNvPicPr>
          <p:nvPr/>
        </p:nvPicPr>
        <p:blipFill>
          <a:blip r:embed="rId3"/>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D3B029A8-B9BA-2A4B-B728-9F2CE226F1B6}"/>
              </a:ext>
            </a:extLst>
          </p:cNvPr>
          <p:cNvPicPr>
            <a:picLocks noChangeAspect="1"/>
          </p:cNvPicPr>
          <p:nvPr/>
        </p:nvPicPr>
        <p:blipFill>
          <a:blip r:embed="rId4"/>
          <a:stretch>
            <a:fillRect/>
          </a:stretch>
        </p:blipFill>
        <p:spPr>
          <a:xfrm>
            <a:off x="2431989" y="2054904"/>
            <a:ext cx="2335661" cy="2577878"/>
          </a:xfrm>
          <a:prstGeom prst="rect">
            <a:avLst/>
          </a:prstGeom>
        </p:spPr>
      </p:pic>
      <p:sp>
        <p:nvSpPr>
          <p:cNvPr id="7" name="TextBox 6">
            <a:extLst>
              <a:ext uri="{FF2B5EF4-FFF2-40B4-BE49-F238E27FC236}">
                <a16:creationId xmlns:a16="http://schemas.microsoft.com/office/drawing/2014/main" id="{573C1E1C-7FC5-A749-8767-C3BB0E860FBA}"/>
              </a:ext>
            </a:extLst>
          </p:cNvPr>
          <p:cNvSpPr txBox="1"/>
          <p:nvPr/>
        </p:nvSpPr>
        <p:spPr>
          <a:xfrm>
            <a:off x="5448660" y="4632782"/>
            <a:ext cx="4910273" cy="1015663"/>
          </a:xfrm>
          <a:prstGeom prst="rect">
            <a:avLst/>
          </a:prstGeom>
          <a:noFill/>
        </p:spPr>
        <p:txBody>
          <a:bodyPr wrap="square" rtlCol="0">
            <a:spAutoFit/>
          </a:bodyPr>
          <a:lstStyle/>
          <a:p>
            <a:r>
              <a:rPr lang="it-IT" sz="1500" b="1" dirty="0">
                <a:solidFill>
                  <a:schemeClr val="bg1"/>
                </a:solidFill>
                <a:latin typeface="Arial" panose="020B0604020202020204" pitchFamily="34" charset="0"/>
                <a:cs typeface="Arial" panose="020B0604020202020204" pitchFamily="34" charset="0"/>
              </a:rPr>
              <a:t>Pamela Dillon, NASBLA</a:t>
            </a:r>
          </a:p>
          <a:p>
            <a:r>
              <a:rPr lang="it-IT" sz="1500" b="1" dirty="0">
                <a:solidFill>
                  <a:schemeClr val="bg1"/>
                </a:solidFill>
                <a:latin typeface="Arial" panose="020B0604020202020204" pitchFamily="34" charset="0"/>
                <a:cs typeface="Arial" panose="020B0604020202020204" pitchFamily="34" charset="0"/>
              </a:rPr>
              <a:t>Risa Shimoda, River Management Society</a:t>
            </a:r>
          </a:p>
          <a:p>
            <a:endParaRPr lang="en-US" sz="1500" b="1" dirty="0">
              <a:solidFill>
                <a:schemeClr val="bg1"/>
              </a:solidFill>
              <a:latin typeface="Arial" panose="020B0604020202020204" pitchFamily="34" charset="0"/>
              <a:cs typeface="Arial" panose="020B0604020202020204" pitchFamily="34" charset="0"/>
            </a:endParaRPr>
          </a:p>
          <a:p>
            <a:r>
              <a:rPr lang="en-US" sz="1500" b="1" dirty="0">
                <a:solidFill>
                  <a:schemeClr val="bg1"/>
                </a:solidFill>
                <a:latin typeface="Arial" panose="020B0604020202020204" pitchFamily="34" charset="0"/>
                <a:cs typeface="Arial" panose="020B0604020202020204" pitchFamily="34" charset="0"/>
              </a:rPr>
              <a:t>March 15, 2022</a:t>
            </a:r>
            <a:endParaRPr lang="en-US" sz="15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E8A90-276D-E943-90A5-169C02DCC5C7}"/>
              </a:ext>
            </a:extLst>
          </p:cNvPr>
          <p:cNvSpPr txBox="1"/>
          <p:nvPr/>
        </p:nvSpPr>
        <p:spPr>
          <a:xfrm>
            <a:off x="5448660" y="2355630"/>
            <a:ext cx="5149003" cy="1338828"/>
          </a:xfrm>
          <a:prstGeom prst="rect">
            <a:avLst/>
          </a:prstGeom>
          <a:noFill/>
        </p:spPr>
        <p:txBody>
          <a:bodyPr wrap="square" rtlCol="0">
            <a:spAutoFit/>
          </a:bodyPr>
          <a:lstStyle/>
          <a:p>
            <a:r>
              <a:rPr lang="en-US" sz="4050" b="1" dirty="0">
                <a:solidFill>
                  <a:schemeClr val="bg1"/>
                </a:solidFill>
                <a:latin typeface="Arial" panose="020B0604020202020204" pitchFamily="34" charset="0"/>
                <a:cs typeface="Arial" panose="020B0604020202020204" pitchFamily="34" charset="0"/>
              </a:rPr>
              <a:t>SHARED WATERWAYS</a:t>
            </a:r>
            <a:endParaRPr lang="en-US" sz="4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09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28" name="Google Shape;128;p12"/>
          <p:cNvPicPr preferRelativeResize="0"/>
          <p:nvPr/>
        </p:nvPicPr>
        <p:blipFill rotWithShape="1">
          <a:blip r:embed="rId3">
            <a:alphaModFix/>
          </a:blip>
          <a:srcRect/>
          <a:stretch/>
        </p:blipFill>
        <p:spPr>
          <a:xfrm>
            <a:off x="1554480" y="148703"/>
            <a:ext cx="8434388" cy="1682806"/>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1735693" y="888476"/>
            <a:ext cx="8434388" cy="1529766"/>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2031206" y="1453186"/>
            <a:ext cx="8434388" cy="1059458"/>
          </a:xfrm>
          <a:prstGeom prst="rect">
            <a:avLst/>
          </a:prstGeom>
          <a:noFill/>
          <a:ln>
            <a:noFill/>
          </a:ln>
        </p:spPr>
      </p:pic>
      <p:sp>
        <p:nvSpPr>
          <p:cNvPr id="2" name="TextBox 1"/>
          <p:cNvSpPr txBox="1"/>
          <p:nvPr/>
        </p:nvSpPr>
        <p:spPr>
          <a:xfrm>
            <a:off x="2503178" y="2971203"/>
            <a:ext cx="7102233" cy="2246769"/>
          </a:xfrm>
          <a:prstGeom prst="rect">
            <a:avLst/>
          </a:prstGeom>
          <a:solidFill>
            <a:schemeClr val="bg1"/>
          </a:solidFill>
        </p:spPr>
        <p:txBody>
          <a:bodyPr wrap="square" rtlCol="0">
            <a:spAutoFit/>
          </a:bodyPr>
          <a:lstStyle/>
          <a:p>
            <a:r>
              <a:rPr lang="en-US" sz="2800" dirty="0"/>
              <a:t>Six Step Planning Process:</a:t>
            </a:r>
          </a:p>
          <a:p>
            <a:endParaRPr lang="en-US" sz="2800" dirty="0"/>
          </a:p>
          <a:p>
            <a:pPr marL="457200" indent="-457200">
              <a:buFont typeface="Wingdings" panose="05000000000000000000" pitchFamily="2" charset="2"/>
              <a:buChar char="q"/>
            </a:pPr>
            <a:r>
              <a:rPr lang="en-US" sz="2800" dirty="0"/>
              <a:t>Step 1 – ORGANIZE</a:t>
            </a:r>
          </a:p>
          <a:p>
            <a:pPr marL="457200" indent="-457200">
              <a:buFont typeface="Wingdings" panose="05000000000000000000" pitchFamily="2" charset="2"/>
              <a:buChar char="q"/>
            </a:pPr>
            <a:r>
              <a:rPr lang="en-US" sz="2800" dirty="0"/>
              <a:t>Step 2 – RESEARCH</a:t>
            </a:r>
          </a:p>
          <a:p>
            <a:pPr marL="457200" indent="-457200">
              <a:buFont typeface="Wingdings" panose="05000000000000000000" pitchFamily="2" charset="2"/>
              <a:buChar char="q"/>
            </a:pPr>
            <a:r>
              <a:rPr lang="en-US" sz="2800" dirty="0"/>
              <a:t>Step 3 – PLAN</a:t>
            </a:r>
          </a:p>
        </p:txBody>
      </p:sp>
    </p:spTree>
    <p:extLst>
      <p:ext uri="{BB962C8B-B14F-4D97-AF65-F5344CB8AC3E}">
        <p14:creationId xmlns:p14="http://schemas.microsoft.com/office/powerpoint/2010/main" val="779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28" name="Google Shape;128;p12"/>
          <p:cNvPicPr preferRelativeResize="0"/>
          <p:nvPr/>
        </p:nvPicPr>
        <p:blipFill rotWithShape="1">
          <a:blip r:embed="rId3">
            <a:alphaModFix/>
          </a:blip>
          <a:srcRect/>
          <a:stretch/>
        </p:blipFill>
        <p:spPr>
          <a:xfrm>
            <a:off x="1554480" y="148703"/>
            <a:ext cx="8434388" cy="1682806"/>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1735693" y="888476"/>
            <a:ext cx="8434388" cy="1529766"/>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2031206" y="1453186"/>
            <a:ext cx="8434388" cy="1059458"/>
          </a:xfrm>
          <a:prstGeom prst="rect">
            <a:avLst/>
          </a:prstGeom>
          <a:noFill/>
          <a:ln>
            <a:noFill/>
          </a:ln>
        </p:spPr>
      </p:pic>
      <p:sp>
        <p:nvSpPr>
          <p:cNvPr id="2" name="TextBox 1"/>
          <p:cNvSpPr txBox="1"/>
          <p:nvPr/>
        </p:nvSpPr>
        <p:spPr>
          <a:xfrm>
            <a:off x="2503178" y="2971202"/>
            <a:ext cx="7102233" cy="2677656"/>
          </a:xfrm>
          <a:prstGeom prst="rect">
            <a:avLst/>
          </a:prstGeom>
          <a:solidFill>
            <a:schemeClr val="bg1"/>
          </a:solidFill>
        </p:spPr>
        <p:txBody>
          <a:bodyPr wrap="square" rtlCol="0">
            <a:spAutoFit/>
          </a:bodyPr>
          <a:lstStyle/>
          <a:p>
            <a:r>
              <a:rPr lang="en-US" sz="2800" dirty="0"/>
              <a:t>Six Step Planning Process: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Step 1 – ORGANIZE</a:t>
            </a:r>
          </a:p>
          <a:p>
            <a:pPr marL="457200" indent="-457200">
              <a:buFont typeface="Wingdings" panose="05000000000000000000" pitchFamily="2" charset="2"/>
              <a:buChar char="q"/>
            </a:pPr>
            <a:r>
              <a:rPr lang="en-US" sz="2800" dirty="0"/>
              <a:t>Step 2 – RESEARCH</a:t>
            </a:r>
          </a:p>
          <a:p>
            <a:pPr marL="457200" indent="-457200">
              <a:buFont typeface="Wingdings" panose="05000000000000000000" pitchFamily="2" charset="2"/>
              <a:buChar char="q"/>
            </a:pPr>
            <a:r>
              <a:rPr lang="en-US" sz="2800" dirty="0"/>
              <a:t>Step 3 – PLAN</a:t>
            </a:r>
          </a:p>
          <a:p>
            <a:pPr marL="457200" indent="-457200">
              <a:buFont typeface="Wingdings" panose="05000000000000000000" pitchFamily="2" charset="2"/>
              <a:buChar char="q"/>
            </a:pPr>
            <a:r>
              <a:rPr lang="en-US" sz="2800" dirty="0"/>
              <a:t>Step 4 – DECIDE</a:t>
            </a:r>
          </a:p>
        </p:txBody>
      </p:sp>
    </p:spTree>
    <p:extLst>
      <p:ext uri="{BB962C8B-B14F-4D97-AF65-F5344CB8AC3E}">
        <p14:creationId xmlns:p14="http://schemas.microsoft.com/office/powerpoint/2010/main" val="35191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28" name="Google Shape;128;p12"/>
          <p:cNvPicPr preferRelativeResize="0"/>
          <p:nvPr/>
        </p:nvPicPr>
        <p:blipFill rotWithShape="1">
          <a:blip r:embed="rId3">
            <a:alphaModFix/>
          </a:blip>
          <a:srcRect/>
          <a:stretch/>
        </p:blipFill>
        <p:spPr>
          <a:xfrm>
            <a:off x="1554480" y="148703"/>
            <a:ext cx="8434388" cy="1682806"/>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1735693" y="888476"/>
            <a:ext cx="8434388" cy="1529766"/>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2031206" y="1453186"/>
            <a:ext cx="8434388" cy="1059458"/>
          </a:xfrm>
          <a:prstGeom prst="rect">
            <a:avLst/>
          </a:prstGeom>
          <a:noFill/>
          <a:ln>
            <a:noFill/>
          </a:ln>
        </p:spPr>
      </p:pic>
      <p:sp>
        <p:nvSpPr>
          <p:cNvPr id="2" name="TextBox 1"/>
          <p:cNvSpPr txBox="1"/>
          <p:nvPr/>
        </p:nvSpPr>
        <p:spPr>
          <a:xfrm>
            <a:off x="2503178" y="2971203"/>
            <a:ext cx="7102233" cy="3108543"/>
          </a:xfrm>
          <a:prstGeom prst="rect">
            <a:avLst/>
          </a:prstGeom>
          <a:solidFill>
            <a:schemeClr val="bg1"/>
          </a:solidFill>
        </p:spPr>
        <p:txBody>
          <a:bodyPr wrap="square" rtlCol="0">
            <a:spAutoFit/>
          </a:bodyPr>
          <a:lstStyle/>
          <a:p>
            <a:r>
              <a:rPr lang="en-US" sz="2800" dirty="0"/>
              <a:t>Six Step Planning Process:</a:t>
            </a:r>
          </a:p>
          <a:p>
            <a:endParaRPr lang="en-US" sz="2800" dirty="0"/>
          </a:p>
          <a:p>
            <a:pPr marL="457200" indent="-457200">
              <a:buFont typeface="Wingdings" panose="05000000000000000000" pitchFamily="2" charset="2"/>
              <a:buChar char="q"/>
            </a:pPr>
            <a:r>
              <a:rPr lang="en-US" sz="2800" dirty="0"/>
              <a:t>Step 1 – ORGANIZE</a:t>
            </a:r>
          </a:p>
          <a:p>
            <a:pPr marL="457200" indent="-457200">
              <a:buFont typeface="Wingdings" panose="05000000000000000000" pitchFamily="2" charset="2"/>
              <a:buChar char="q"/>
            </a:pPr>
            <a:r>
              <a:rPr lang="en-US" sz="2800" dirty="0"/>
              <a:t>Step 2 – RESEARCH</a:t>
            </a:r>
          </a:p>
          <a:p>
            <a:pPr marL="457200" indent="-457200">
              <a:buFont typeface="Wingdings" panose="05000000000000000000" pitchFamily="2" charset="2"/>
              <a:buChar char="q"/>
            </a:pPr>
            <a:r>
              <a:rPr lang="en-US" sz="2800" dirty="0"/>
              <a:t>Step 3 – PLAN</a:t>
            </a:r>
          </a:p>
          <a:p>
            <a:pPr marL="457200" indent="-457200">
              <a:buFont typeface="Wingdings" panose="05000000000000000000" pitchFamily="2" charset="2"/>
              <a:buChar char="q"/>
            </a:pPr>
            <a:r>
              <a:rPr lang="en-US" sz="2800" dirty="0"/>
              <a:t>Step 4 – DECIDE</a:t>
            </a:r>
          </a:p>
          <a:p>
            <a:pPr marL="457200" indent="-457200">
              <a:buFont typeface="Wingdings" panose="05000000000000000000" pitchFamily="2" charset="2"/>
              <a:buChar char="q"/>
            </a:pPr>
            <a:r>
              <a:rPr lang="en-US" sz="2800" dirty="0"/>
              <a:t>Step 5 – ACTION</a:t>
            </a:r>
          </a:p>
        </p:txBody>
      </p:sp>
    </p:spTree>
    <p:extLst>
      <p:ext uri="{BB962C8B-B14F-4D97-AF65-F5344CB8AC3E}">
        <p14:creationId xmlns:p14="http://schemas.microsoft.com/office/powerpoint/2010/main" val="268648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28" name="Google Shape;128;p12"/>
          <p:cNvPicPr preferRelativeResize="0"/>
          <p:nvPr/>
        </p:nvPicPr>
        <p:blipFill rotWithShape="1">
          <a:blip r:embed="rId3">
            <a:alphaModFix/>
          </a:blip>
          <a:srcRect/>
          <a:stretch/>
        </p:blipFill>
        <p:spPr>
          <a:xfrm>
            <a:off x="1554480" y="148703"/>
            <a:ext cx="8434388" cy="1682806"/>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1735693" y="888476"/>
            <a:ext cx="8434388" cy="1529766"/>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2031206" y="1453186"/>
            <a:ext cx="8434388" cy="1059458"/>
          </a:xfrm>
          <a:prstGeom prst="rect">
            <a:avLst/>
          </a:prstGeom>
          <a:noFill/>
          <a:ln>
            <a:noFill/>
          </a:ln>
        </p:spPr>
      </p:pic>
      <p:sp>
        <p:nvSpPr>
          <p:cNvPr id="2" name="TextBox 1"/>
          <p:cNvSpPr txBox="1"/>
          <p:nvPr/>
        </p:nvSpPr>
        <p:spPr>
          <a:xfrm>
            <a:off x="2503178" y="2971202"/>
            <a:ext cx="7102233" cy="3539430"/>
          </a:xfrm>
          <a:prstGeom prst="rect">
            <a:avLst/>
          </a:prstGeom>
          <a:solidFill>
            <a:schemeClr val="bg1"/>
          </a:solidFill>
        </p:spPr>
        <p:txBody>
          <a:bodyPr wrap="square" rtlCol="0">
            <a:spAutoFit/>
          </a:bodyPr>
          <a:lstStyle/>
          <a:p>
            <a:r>
              <a:rPr lang="en-US" sz="2800" dirty="0"/>
              <a:t>Six Step Planning Process: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Step 1 – ORGANIZE</a:t>
            </a:r>
          </a:p>
          <a:p>
            <a:pPr marL="457200" indent="-457200">
              <a:buFont typeface="Wingdings" panose="05000000000000000000" pitchFamily="2" charset="2"/>
              <a:buChar char="q"/>
            </a:pPr>
            <a:r>
              <a:rPr lang="en-US" sz="2800" dirty="0"/>
              <a:t>Step 2 – RESEARCH</a:t>
            </a:r>
          </a:p>
          <a:p>
            <a:pPr marL="457200" indent="-457200">
              <a:buFont typeface="Wingdings" panose="05000000000000000000" pitchFamily="2" charset="2"/>
              <a:buChar char="q"/>
            </a:pPr>
            <a:r>
              <a:rPr lang="en-US" sz="2800" dirty="0"/>
              <a:t>Step 3 – PLAN</a:t>
            </a:r>
          </a:p>
          <a:p>
            <a:pPr marL="457200" indent="-457200">
              <a:buFont typeface="Wingdings" panose="05000000000000000000" pitchFamily="2" charset="2"/>
              <a:buChar char="q"/>
            </a:pPr>
            <a:r>
              <a:rPr lang="en-US" sz="2800" dirty="0"/>
              <a:t>Step 4 – DECIDE</a:t>
            </a:r>
          </a:p>
          <a:p>
            <a:pPr marL="457200" indent="-457200">
              <a:buFont typeface="Wingdings" panose="05000000000000000000" pitchFamily="2" charset="2"/>
              <a:buChar char="q"/>
            </a:pPr>
            <a:r>
              <a:rPr lang="en-US" sz="2800" dirty="0"/>
              <a:t>Step 5 </a:t>
            </a:r>
            <a:r>
              <a:rPr lang="en-US" sz="2800" dirty="0" smtClean="0"/>
              <a:t>– ACTION</a:t>
            </a:r>
            <a:endParaRPr lang="en-US" sz="2800" dirty="0"/>
          </a:p>
          <a:p>
            <a:pPr marL="457200" indent="-457200">
              <a:buFont typeface="Wingdings" panose="05000000000000000000" pitchFamily="2" charset="2"/>
              <a:buChar char="q"/>
            </a:pPr>
            <a:r>
              <a:rPr lang="en-US" sz="2800" dirty="0"/>
              <a:t>Step 6 </a:t>
            </a:r>
            <a:r>
              <a:rPr lang="en-US" sz="2800" dirty="0"/>
              <a:t>–</a:t>
            </a:r>
            <a:r>
              <a:rPr lang="en-US" sz="2800" dirty="0" smtClean="0"/>
              <a:t> </a:t>
            </a:r>
            <a:r>
              <a:rPr lang="en-US" sz="2800" dirty="0"/>
              <a:t>MONITOR</a:t>
            </a:r>
            <a:endParaRPr lang="en-US" sz="1600" dirty="0"/>
          </a:p>
        </p:txBody>
      </p:sp>
    </p:spTree>
    <p:extLst>
      <p:ext uri="{BB962C8B-B14F-4D97-AF65-F5344CB8AC3E}">
        <p14:creationId xmlns:p14="http://schemas.microsoft.com/office/powerpoint/2010/main" val="138159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0"/>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13" name="Google Shape;113;p10"/>
          <p:cNvPicPr preferRelativeResize="0"/>
          <p:nvPr/>
        </p:nvPicPr>
        <p:blipFill rotWithShape="1">
          <a:blip r:embed="rId4">
            <a:alphaModFix/>
          </a:blip>
          <a:srcRect/>
          <a:stretch/>
        </p:blipFill>
        <p:spPr>
          <a:xfrm>
            <a:off x="1554480" y="148703"/>
            <a:ext cx="8434388" cy="16828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1"/>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20" name="Google Shape;120;p11"/>
          <p:cNvPicPr preferRelativeResize="0"/>
          <p:nvPr/>
        </p:nvPicPr>
        <p:blipFill rotWithShape="1">
          <a:blip r:embed="rId4">
            <a:alphaModFix/>
          </a:blip>
          <a:srcRect/>
          <a:stretch/>
        </p:blipFill>
        <p:spPr>
          <a:xfrm>
            <a:off x="1554480" y="148703"/>
            <a:ext cx="8434388" cy="1682806"/>
          </a:xfrm>
          <a:prstGeom prst="rect">
            <a:avLst/>
          </a:prstGeom>
          <a:noFill/>
          <a:ln>
            <a:noFill/>
          </a:ln>
        </p:spPr>
      </p:pic>
      <p:pic>
        <p:nvPicPr>
          <p:cNvPr id="121" name="Google Shape;121;p11"/>
          <p:cNvPicPr preferRelativeResize="0"/>
          <p:nvPr/>
        </p:nvPicPr>
        <p:blipFill rotWithShape="1">
          <a:blip r:embed="rId5">
            <a:alphaModFix/>
          </a:blip>
          <a:srcRect/>
          <a:stretch/>
        </p:blipFill>
        <p:spPr>
          <a:xfrm>
            <a:off x="1735693" y="888476"/>
            <a:ext cx="8434388" cy="15297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3"/>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37" name="Google Shape;137;p13"/>
          <p:cNvPicPr preferRelativeResize="0"/>
          <p:nvPr/>
        </p:nvPicPr>
        <p:blipFill rotWithShape="1">
          <a:blip r:embed="rId4">
            <a:alphaModFix/>
          </a:blip>
          <a:srcRect/>
          <a:stretch/>
        </p:blipFill>
        <p:spPr>
          <a:xfrm>
            <a:off x="1554480" y="148703"/>
            <a:ext cx="8434388" cy="1682806"/>
          </a:xfrm>
          <a:prstGeom prst="rect">
            <a:avLst/>
          </a:prstGeom>
          <a:noFill/>
          <a:ln>
            <a:noFill/>
          </a:ln>
        </p:spPr>
      </p:pic>
      <p:pic>
        <p:nvPicPr>
          <p:cNvPr id="138" name="Google Shape;138;p13"/>
          <p:cNvPicPr preferRelativeResize="0"/>
          <p:nvPr/>
        </p:nvPicPr>
        <p:blipFill rotWithShape="1">
          <a:blip r:embed="rId5">
            <a:alphaModFix/>
          </a:blip>
          <a:srcRect/>
          <a:stretch/>
        </p:blipFill>
        <p:spPr>
          <a:xfrm>
            <a:off x="1735693" y="888476"/>
            <a:ext cx="8434388" cy="1529766"/>
          </a:xfrm>
          <a:prstGeom prst="rect">
            <a:avLst/>
          </a:prstGeom>
          <a:noFill/>
          <a:ln>
            <a:noFill/>
          </a:ln>
        </p:spPr>
      </p:pic>
      <p:pic>
        <p:nvPicPr>
          <p:cNvPr id="139" name="Google Shape;139;p13"/>
          <p:cNvPicPr preferRelativeResize="0"/>
          <p:nvPr/>
        </p:nvPicPr>
        <p:blipFill rotWithShape="1">
          <a:blip r:embed="rId6">
            <a:alphaModFix/>
          </a:blip>
          <a:srcRect/>
          <a:stretch/>
        </p:blipFill>
        <p:spPr>
          <a:xfrm>
            <a:off x="2031206" y="1453186"/>
            <a:ext cx="8434388" cy="10594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3"/>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37" name="Google Shape;137;p13"/>
          <p:cNvPicPr preferRelativeResize="0"/>
          <p:nvPr/>
        </p:nvPicPr>
        <p:blipFill rotWithShape="1">
          <a:blip r:embed="rId4">
            <a:alphaModFix/>
          </a:blip>
          <a:srcRect/>
          <a:stretch/>
        </p:blipFill>
        <p:spPr>
          <a:xfrm>
            <a:off x="1554480" y="148703"/>
            <a:ext cx="8434388" cy="1682806"/>
          </a:xfrm>
          <a:prstGeom prst="rect">
            <a:avLst/>
          </a:prstGeom>
          <a:noFill/>
          <a:ln>
            <a:noFill/>
          </a:ln>
        </p:spPr>
      </p:pic>
      <p:pic>
        <p:nvPicPr>
          <p:cNvPr id="138" name="Google Shape;138;p13"/>
          <p:cNvPicPr preferRelativeResize="0"/>
          <p:nvPr/>
        </p:nvPicPr>
        <p:blipFill rotWithShape="1">
          <a:blip r:embed="rId5">
            <a:alphaModFix/>
          </a:blip>
          <a:srcRect/>
          <a:stretch/>
        </p:blipFill>
        <p:spPr>
          <a:xfrm>
            <a:off x="1735693" y="888476"/>
            <a:ext cx="8434388" cy="1529766"/>
          </a:xfrm>
          <a:prstGeom prst="rect">
            <a:avLst/>
          </a:prstGeom>
          <a:noFill/>
          <a:ln>
            <a:noFill/>
          </a:ln>
        </p:spPr>
      </p:pic>
      <p:pic>
        <p:nvPicPr>
          <p:cNvPr id="139" name="Google Shape;139;p13"/>
          <p:cNvPicPr preferRelativeResize="0"/>
          <p:nvPr/>
        </p:nvPicPr>
        <p:blipFill rotWithShape="1">
          <a:blip r:embed="rId6">
            <a:alphaModFix/>
          </a:blip>
          <a:srcRect/>
          <a:stretch/>
        </p:blipFill>
        <p:spPr>
          <a:xfrm>
            <a:off x="2031206" y="1453186"/>
            <a:ext cx="8434388" cy="1059458"/>
          </a:xfrm>
          <a:prstGeom prst="rect">
            <a:avLst/>
          </a:prstGeom>
          <a:noFill/>
          <a:ln>
            <a:noFill/>
          </a:ln>
        </p:spPr>
      </p:pic>
      <p:pic>
        <p:nvPicPr>
          <p:cNvPr id="140" name="Google Shape;140;p13"/>
          <p:cNvPicPr preferRelativeResize="0"/>
          <p:nvPr/>
        </p:nvPicPr>
        <p:blipFill rotWithShape="1">
          <a:blip r:embed="rId7">
            <a:alphaModFix/>
          </a:blip>
          <a:srcRect/>
          <a:stretch/>
        </p:blipFill>
        <p:spPr>
          <a:xfrm>
            <a:off x="2361009" y="1882774"/>
            <a:ext cx="8434388" cy="1326375"/>
          </a:xfrm>
          <a:prstGeom prst="rect">
            <a:avLst/>
          </a:prstGeom>
          <a:noFill/>
          <a:ln>
            <a:noFill/>
          </a:ln>
        </p:spPr>
      </p:pic>
    </p:spTree>
    <p:extLst>
      <p:ext uri="{BB962C8B-B14F-4D97-AF65-F5344CB8AC3E}">
        <p14:creationId xmlns:p14="http://schemas.microsoft.com/office/powerpoint/2010/main" val="267156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4"/>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47" name="Google Shape;147;p14"/>
          <p:cNvPicPr preferRelativeResize="0"/>
          <p:nvPr/>
        </p:nvPicPr>
        <p:blipFill rotWithShape="1">
          <a:blip r:embed="rId4">
            <a:alphaModFix/>
          </a:blip>
          <a:srcRect/>
          <a:stretch/>
        </p:blipFill>
        <p:spPr>
          <a:xfrm>
            <a:off x="1554480" y="148703"/>
            <a:ext cx="8434388" cy="1682806"/>
          </a:xfrm>
          <a:prstGeom prst="rect">
            <a:avLst/>
          </a:prstGeom>
          <a:noFill/>
          <a:ln>
            <a:noFill/>
          </a:ln>
        </p:spPr>
      </p:pic>
      <p:pic>
        <p:nvPicPr>
          <p:cNvPr id="148" name="Google Shape;148;p14"/>
          <p:cNvPicPr preferRelativeResize="0"/>
          <p:nvPr/>
        </p:nvPicPr>
        <p:blipFill rotWithShape="1">
          <a:blip r:embed="rId5">
            <a:alphaModFix/>
          </a:blip>
          <a:srcRect/>
          <a:stretch/>
        </p:blipFill>
        <p:spPr>
          <a:xfrm>
            <a:off x="1735693" y="888476"/>
            <a:ext cx="8434388" cy="1529766"/>
          </a:xfrm>
          <a:prstGeom prst="rect">
            <a:avLst/>
          </a:prstGeom>
          <a:noFill/>
          <a:ln>
            <a:noFill/>
          </a:ln>
        </p:spPr>
      </p:pic>
      <p:pic>
        <p:nvPicPr>
          <p:cNvPr id="149" name="Google Shape;149;p14"/>
          <p:cNvPicPr preferRelativeResize="0"/>
          <p:nvPr/>
        </p:nvPicPr>
        <p:blipFill rotWithShape="1">
          <a:blip r:embed="rId6">
            <a:alphaModFix/>
          </a:blip>
          <a:srcRect/>
          <a:stretch/>
        </p:blipFill>
        <p:spPr>
          <a:xfrm>
            <a:off x="2031206" y="1453186"/>
            <a:ext cx="8434388" cy="1059458"/>
          </a:xfrm>
          <a:prstGeom prst="rect">
            <a:avLst/>
          </a:prstGeom>
          <a:noFill/>
          <a:ln>
            <a:noFill/>
          </a:ln>
        </p:spPr>
      </p:pic>
      <p:pic>
        <p:nvPicPr>
          <p:cNvPr id="150" name="Google Shape;150;p14"/>
          <p:cNvPicPr preferRelativeResize="0"/>
          <p:nvPr/>
        </p:nvPicPr>
        <p:blipFill rotWithShape="1">
          <a:blip r:embed="rId7">
            <a:alphaModFix/>
          </a:blip>
          <a:srcRect/>
          <a:stretch/>
        </p:blipFill>
        <p:spPr>
          <a:xfrm>
            <a:off x="2361009" y="1882774"/>
            <a:ext cx="8434388" cy="1326375"/>
          </a:xfrm>
          <a:prstGeom prst="rect">
            <a:avLst/>
          </a:prstGeom>
          <a:noFill/>
          <a:ln>
            <a:noFill/>
          </a:ln>
        </p:spPr>
      </p:pic>
      <p:pic>
        <p:nvPicPr>
          <p:cNvPr id="151" name="Google Shape;151;p14"/>
          <p:cNvPicPr preferRelativeResize="0"/>
          <p:nvPr/>
        </p:nvPicPr>
        <p:blipFill rotWithShape="1">
          <a:blip r:embed="rId8">
            <a:alphaModFix/>
          </a:blip>
          <a:srcRect/>
          <a:stretch/>
        </p:blipFill>
        <p:spPr>
          <a:xfrm>
            <a:off x="2667000" y="2264823"/>
            <a:ext cx="8586950" cy="13739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15"/>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58" name="Google Shape;158;p15"/>
          <p:cNvPicPr preferRelativeResize="0"/>
          <p:nvPr/>
        </p:nvPicPr>
        <p:blipFill rotWithShape="1">
          <a:blip r:embed="rId4">
            <a:alphaModFix/>
          </a:blip>
          <a:srcRect/>
          <a:stretch/>
        </p:blipFill>
        <p:spPr>
          <a:xfrm>
            <a:off x="1554480" y="148703"/>
            <a:ext cx="8434388" cy="1682806"/>
          </a:xfrm>
          <a:prstGeom prst="rect">
            <a:avLst/>
          </a:prstGeom>
          <a:noFill/>
          <a:ln>
            <a:noFill/>
          </a:ln>
        </p:spPr>
      </p:pic>
      <p:pic>
        <p:nvPicPr>
          <p:cNvPr id="159" name="Google Shape;159;p15"/>
          <p:cNvPicPr preferRelativeResize="0"/>
          <p:nvPr/>
        </p:nvPicPr>
        <p:blipFill rotWithShape="1">
          <a:blip r:embed="rId5">
            <a:alphaModFix/>
          </a:blip>
          <a:srcRect/>
          <a:stretch/>
        </p:blipFill>
        <p:spPr>
          <a:xfrm>
            <a:off x="1735693" y="888476"/>
            <a:ext cx="8434388" cy="1529766"/>
          </a:xfrm>
          <a:prstGeom prst="rect">
            <a:avLst/>
          </a:prstGeom>
          <a:noFill/>
          <a:ln>
            <a:noFill/>
          </a:ln>
        </p:spPr>
      </p:pic>
      <p:pic>
        <p:nvPicPr>
          <p:cNvPr id="160" name="Google Shape;160;p15"/>
          <p:cNvPicPr preferRelativeResize="0"/>
          <p:nvPr/>
        </p:nvPicPr>
        <p:blipFill rotWithShape="1">
          <a:blip r:embed="rId6">
            <a:alphaModFix/>
          </a:blip>
          <a:srcRect/>
          <a:stretch/>
        </p:blipFill>
        <p:spPr>
          <a:xfrm>
            <a:off x="2031206" y="1453186"/>
            <a:ext cx="8434388" cy="1059458"/>
          </a:xfrm>
          <a:prstGeom prst="rect">
            <a:avLst/>
          </a:prstGeom>
          <a:noFill/>
          <a:ln>
            <a:noFill/>
          </a:ln>
        </p:spPr>
      </p:pic>
      <p:pic>
        <p:nvPicPr>
          <p:cNvPr id="161" name="Google Shape;161;p15"/>
          <p:cNvPicPr preferRelativeResize="0"/>
          <p:nvPr/>
        </p:nvPicPr>
        <p:blipFill rotWithShape="1">
          <a:blip r:embed="rId7">
            <a:alphaModFix/>
          </a:blip>
          <a:srcRect/>
          <a:stretch/>
        </p:blipFill>
        <p:spPr>
          <a:xfrm>
            <a:off x="2361009" y="1882774"/>
            <a:ext cx="8434388" cy="1326375"/>
          </a:xfrm>
          <a:prstGeom prst="rect">
            <a:avLst/>
          </a:prstGeom>
          <a:noFill/>
          <a:ln>
            <a:noFill/>
          </a:ln>
        </p:spPr>
      </p:pic>
      <p:pic>
        <p:nvPicPr>
          <p:cNvPr id="162" name="Google Shape;162;p15"/>
          <p:cNvPicPr preferRelativeResize="0"/>
          <p:nvPr/>
        </p:nvPicPr>
        <p:blipFill rotWithShape="1">
          <a:blip r:embed="rId8">
            <a:alphaModFix/>
          </a:blip>
          <a:srcRect/>
          <a:stretch/>
        </p:blipFill>
        <p:spPr>
          <a:xfrm>
            <a:off x="2667000" y="2264823"/>
            <a:ext cx="8586950" cy="1373912"/>
          </a:xfrm>
          <a:prstGeom prst="rect">
            <a:avLst/>
          </a:prstGeom>
          <a:noFill/>
          <a:ln>
            <a:noFill/>
          </a:ln>
        </p:spPr>
      </p:pic>
      <p:pic>
        <p:nvPicPr>
          <p:cNvPr id="163" name="Google Shape;163;p15"/>
          <p:cNvPicPr preferRelativeResize="0"/>
          <p:nvPr/>
        </p:nvPicPr>
        <p:blipFill rotWithShape="1">
          <a:blip r:embed="rId9">
            <a:alphaModFix/>
          </a:blip>
          <a:srcRect/>
          <a:stretch/>
        </p:blipFill>
        <p:spPr>
          <a:xfrm>
            <a:off x="2895600" y="2649110"/>
            <a:ext cx="9144000" cy="1394721"/>
          </a:xfrm>
          <a:prstGeom prst="rect">
            <a:avLst/>
          </a:prstGeom>
          <a:noFill/>
          <a:ln>
            <a:noFill/>
          </a:ln>
        </p:spPr>
      </p:pic>
      <p:sp>
        <p:nvSpPr>
          <p:cNvPr id="2" name="TextBox 1"/>
          <p:cNvSpPr txBox="1"/>
          <p:nvPr/>
        </p:nvSpPr>
        <p:spPr>
          <a:xfrm>
            <a:off x="5094514" y="4891314"/>
            <a:ext cx="6945086" cy="1569660"/>
          </a:xfrm>
          <a:prstGeom prst="rect">
            <a:avLst/>
          </a:prstGeom>
          <a:solidFill>
            <a:schemeClr val="bg1"/>
          </a:solidFill>
          <a:ln>
            <a:solidFill>
              <a:schemeClr val="accent1"/>
            </a:solidFill>
          </a:ln>
        </p:spPr>
        <p:txBody>
          <a:bodyPr wrap="square" rtlCol="0">
            <a:spAutoFit/>
          </a:bodyPr>
          <a:lstStyle/>
          <a:p>
            <a:r>
              <a:rPr lang="en-US" sz="2400" dirty="0" smtClean="0">
                <a:solidFill>
                  <a:schemeClr val="tx1"/>
                </a:solidFill>
              </a:rPr>
              <a:t>#1 – Ballasted Boats</a:t>
            </a:r>
          </a:p>
          <a:p>
            <a:r>
              <a:rPr lang="en-US" sz="2400" dirty="0" smtClean="0">
                <a:solidFill>
                  <a:schemeClr val="tx1"/>
                </a:solidFill>
              </a:rPr>
              <a:t>#2 </a:t>
            </a:r>
            <a:r>
              <a:rPr lang="en-US" sz="2400" dirty="0">
                <a:solidFill>
                  <a:schemeClr val="tx1"/>
                </a:solidFill>
              </a:rPr>
              <a:t>–</a:t>
            </a:r>
            <a:r>
              <a:rPr lang="en-US" sz="2400" dirty="0" smtClean="0">
                <a:solidFill>
                  <a:schemeClr val="tx1"/>
                </a:solidFill>
              </a:rPr>
              <a:t> Jupiter Inlet, Florida</a:t>
            </a:r>
          </a:p>
          <a:p>
            <a:r>
              <a:rPr lang="en-US" sz="2400" dirty="0" smtClean="0">
                <a:solidFill>
                  <a:schemeClr val="tx1"/>
                </a:solidFill>
              </a:rPr>
              <a:t>#3 – Regulated Navigation Area, Pittsburgh, PA</a:t>
            </a:r>
          </a:p>
          <a:p>
            <a:r>
              <a:rPr lang="en-US" sz="2400" dirty="0" smtClean="0">
                <a:solidFill>
                  <a:schemeClr val="tx1"/>
                </a:solidFill>
              </a:rPr>
              <a:t>#4 – Nonmotorized Access Program - Oregon</a:t>
            </a:r>
            <a:endParaRPr lang="en-US" sz="2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2" name="Google Shape;52;p2"/>
          <p:cNvSpPr txBox="1">
            <a:spLocks noGrp="1"/>
          </p:cNvSpPr>
          <p:nvPr>
            <p:ph type="title"/>
          </p:nvPr>
        </p:nvSpPr>
        <p:spPr>
          <a:xfrm>
            <a:off x="1877962" y="1786397"/>
            <a:ext cx="7875638" cy="2677447"/>
          </a:xfrm>
          <a:prstGeom prst="rect">
            <a:avLst/>
          </a:prstGeom>
          <a:noFill/>
          <a:ln>
            <a:noFill/>
          </a:ln>
        </p:spPr>
        <p:txBody>
          <a:bodyPr spcFirstLastPara="1" wrap="square" lIns="68569" tIns="34275" rIns="68569" bIns="34275" anchor="b" anchorCtr="0">
            <a:noAutofit/>
          </a:bodyPr>
          <a:lstStyle/>
          <a:p>
            <a:r>
              <a:rPr lang="en-US" sz="6000" dirty="0"/>
              <a:t>WHAT ARE WE TALKING ABOUT HERE?</a:t>
            </a:r>
            <a:endParaRPr sz="6000" dirty="0"/>
          </a:p>
        </p:txBody>
      </p:sp>
    </p:spTree>
    <p:extLst>
      <p:ext uri="{BB962C8B-B14F-4D97-AF65-F5344CB8AC3E}">
        <p14:creationId xmlns:p14="http://schemas.microsoft.com/office/powerpoint/2010/main" val="352136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16"/>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70" name="Google Shape;170;p16"/>
          <p:cNvPicPr preferRelativeResize="0"/>
          <p:nvPr/>
        </p:nvPicPr>
        <p:blipFill rotWithShape="1">
          <a:blip r:embed="rId4">
            <a:alphaModFix/>
          </a:blip>
          <a:srcRect/>
          <a:stretch/>
        </p:blipFill>
        <p:spPr>
          <a:xfrm>
            <a:off x="1554480" y="148703"/>
            <a:ext cx="8434388" cy="1682806"/>
          </a:xfrm>
          <a:prstGeom prst="rect">
            <a:avLst/>
          </a:prstGeom>
          <a:noFill/>
          <a:ln>
            <a:noFill/>
          </a:ln>
        </p:spPr>
      </p:pic>
      <p:pic>
        <p:nvPicPr>
          <p:cNvPr id="171" name="Google Shape;171;p16"/>
          <p:cNvPicPr preferRelativeResize="0"/>
          <p:nvPr/>
        </p:nvPicPr>
        <p:blipFill rotWithShape="1">
          <a:blip r:embed="rId5">
            <a:alphaModFix/>
          </a:blip>
          <a:srcRect/>
          <a:stretch/>
        </p:blipFill>
        <p:spPr>
          <a:xfrm>
            <a:off x="1735693" y="888476"/>
            <a:ext cx="8434388" cy="1529766"/>
          </a:xfrm>
          <a:prstGeom prst="rect">
            <a:avLst/>
          </a:prstGeom>
          <a:noFill/>
          <a:ln>
            <a:noFill/>
          </a:ln>
        </p:spPr>
      </p:pic>
      <p:pic>
        <p:nvPicPr>
          <p:cNvPr id="172" name="Google Shape;172;p16"/>
          <p:cNvPicPr preferRelativeResize="0"/>
          <p:nvPr/>
        </p:nvPicPr>
        <p:blipFill rotWithShape="1">
          <a:blip r:embed="rId6">
            <a:alphaModFix/>
          </a:blip>
          <a:srcRect/>
          <a:stretch/>
        </p:blipFill>
        <p:spPr>
          <a:xfrm>
            <a:off x="2031206" y="1453186"/>
            <a:ext cx="8434388" cy="1059458"/>
          </a:xfrm>
          <a:prstGeom prst="rect">
            <a:avLst/>
          </a:prstGeom>
          <a:noFill/>
          <a:ln>
            <a:noFill/>
          </a:ln>
        </p:spPr>
      </p:pic>
      <p:pic>
        <p:nvPicPr>
          <p:cNvPr id="173" name="Google Shape;173;p16"/>
          <p:cNvPicPr preferRelativeResize="0"/>
          <p:nvPr/>
        </p:nvPicPr>
        <p:blipFill rotWithShape="1">
          <a:blip r:embed="rId7">
            <a:alphaModFix/>
          </a:blip>
          <a:srcRect/>
          <a:stretch/>
        </p:blipFill>
        <p:spPr>
          <a:xfrm>
            <a:off x="2361009" y="1882774"/>
            <a:ext cx="8434388" cy="1326375"/>
          </a:xfrm>
          <a:prstGeom prst="rect">
            <a:avLst/>
          </a:prstGeom>
          <a:noFill/>
          <a:ln>
            <a:noFill/>
          </a:ln>
        </p:spPr>
      </p:pic>
      <p:pic>
        <p:nvPicPr>
          <p:cNvPr id="174" name="Google Shape;174;p16"/>
          <p:cNvPicPr preferRelativeResize="0"/>
          <p:nvPr/>
        </p:nvPicPr>
        <p:blipFill rotWithShape="1">
          <a:blip r:embed="rId8">
            <a:alphaModFix/>
          </a:blip>
          <a:srcRect/>
          <a:stretch/>
        </p:blipFill>
        <p:spPr>
          <a:xfrm>
            <a:off x="2667000" y="2264823"/>
            <a:ext cx="8586950" cy="1373912"/>
          </a:xfrm>
          <a:prstGeom prst="rect">
            <a:avLst/>
          </a:prstGeom>
          <a:noFill/>
          <a:ln>
            <a:noFill/>
          </a:ln>
        </p:spPr>
      </p:pic>
      <p:pic>
        <p:nvPicPr>
          <p:cNvPr id="175" name="Google Shape;175;p16"/>
          <p:cNvPicPr preferRelativeResize="0"/>
          <p:nvPr/>
        </p:nvPicPr>
        <p:blipFill rotWithShape="1">
          <a:blip r:embed="rId9">
            <a:alphaModFix/>
          </a:blip>
          <a:srcRect/>
          <a:stretch/>
        </p:blipFill>
        <p:spPr>
          <a:xfrm>
            <a:off x="2895600" y="2649110"/>
            <a:ext cx="9144000" cy="1394721"/>
          </a:xfrm>
          <a:prstGeom prst="rect">
            <a:avLst/>
          </a:prstGeom>
          <a:noFill/>
          <a:ln>
            <a:noFill/>
          </a:ln>
        </p:spPr>
      </p:pic>
      <p:pic>
        <p:nvPicPr>
          <p:cNvPr id="176" name="Google Shape;176;p16"/>
          <p:cNvPicPr preferRelativeResize="0"/>
          <p:nvPr/>
        </p:nvPicPr>
        <p:blipFill rotWithShape="1">
          <a:blip r:embed="rId10">
            <a:alphaModFix/>
          </a:blip>
          <a:srcRect/>
          <a:stretch/>
        </p:blipFill>
        <p:spPr>
          <a:xfrm>
            <a:off x="3102864" y="3124307"/>
            <a:ext cx="9144000" cy="10993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7"/>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83" name="Google Shape;183;p17"/>
          <p:cNvPicPr preferRelativeResize="0"/>
          <p:nvPr/>
        </p:nvPicPr>
        <p:blipFill rotWithShape="1">
          <a:blip r:embed="rId3">
            <a:alphaModFix/>
          </a:blip>
          <a:srcRect/>
          <a:stretch/>
        </p:blipFill>
        <p:spPr>
          <a:xfrm>
            <a:off x="1676400" y="266700"/>
            <a:ext cx="8839200" cy="6591300"/>
          </a:xfrm>
          <a:prstGeom prst="rect">
            <a:avLst/>
          </a:prstGeom>
          <a:noFill/>
          <a:ln>
            <a:noFill/>
          </a:ln>
        </p:spPr>
      </p:pic>
      <p:sp>
        <p:nvSpPr>
          <p:cNvPr id="184" name="Google Shape;184;p17"/>
          <p:cNvSpPr txBox="1"/>
          <p:nvPr/>
        </p:nvSpPr>
        <p:spPr>
          <a:xfrm>
            <a:off x="2133600" y="3886200"/>
            <a:ext cx="3657600" cy="1569660"/>
          </a:xfrm>
          <a:prstGeom prst="rect">
            <a:avLst/>
          </a:prstGeom>
          <a:solidFill>
            <a:schemeClr val="lt1"/>
          </a:solidFill>
          <a:ln w="476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algn="ctr"/>
            <a:r>
              <a:rPr lang="en-US" sz="3200">
                <a:solidFill>
                  <a:srgbClr val="FF0000"/>
                </a:solidFill>
              </a:rPr>
              <a:t>Deeper Dives by Subject Matter Experts</a:t>
            </a:r>
            <a:endParaRPr sz="32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91" name="Google Shape;191;p18"/>
          <p:cNvPicPr preferRelativeResize="0"/>
          <p:nvPr/>
        </p:nvPicPr>
        <p:blipFill rotWithShape="1">
          <a:blip r:embed="rId3">
            <a:alphaModFix/>
          </a:blip>
          <a:srcRect/>
          <a:stretch/>
        </p:blipFill>
        <p:spPr>
          <a:xfrm>
            <a:off x="2438401" y="153939"/>
            <a:ext cx="7238999" cy="6481892"/>
          </a:xfrm>
          <a:prstGeom prst="rect">
            <a:avLst/>
          </a:prstGeom>
          <a:noFill/>
          <a:ln>
            <a:noFill/>
          </a:ln>
        </p:spPr>
      </p:pic>
      <p:sp>
        <p:nvSpPr>
          <p:cNvPr id="192" name="Google Shape;192;p18"/>
          <p:cNvSpPr txBox="1"/>
          <p:nvPr/>
        </p:nvSpPr>
        <p:spPr>
          <a:xfrm>
            <a:off x="2590800" y="2743200"/>
            <a:ext cx="3657600" cy="1569660"/>
          </a:xfrm>
          <a:prstGeom prst="rect">
            <a:avLst/>
          </a:prstGeom>
          <a:solidFill>
            <a:schemeClr val="lt1"/>
          </a:solidFill>
          <a:ln w="476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algn="ctr"/>
            <a:r>
              <a:rPr lang="en-US" sz="3200">
                <a:solidFill>
                  <a:srgbClr val="FF0000"/>
                </a:solidFill>
              </a:rPr>
              <a:t>Quotes from Survey Respondents</a:t>
            </a:r>
            <a:endParaRPr sz="320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216" name="Google Shape;216;p21"/>
          <p:cNvPicPr preferRelativeResize="0">
            <a:picLocks noGrp="1"/>
          </p:cNvPicPr>
          <p:nvPr>
            <p:ph type="body" idx="1"/>
          </p:nvPr>
        </p:nvPicPr>
        <p:blipFill rotWithShape="1">
          <a:blip r:embed="rId3">
            <a:alphaModFix/>
          </a:blip>
          <a:srcRect/>
          <a:stretch/>
        </p:blipFill>
        <p:spPr>
          <a:xfrm>
            <a:off x="1835468" y="0"/>
            <a:ext cx="8680133" cy="9849796"/>
          </a:xfrm>
          <a:prstGeom prst="rect">
            <a:avLst/>
          </a:prstGeom>
          <a:noFill/>
          <a:ln>
            <a:noFill/>
          </a:ln>
        </p:spPr>
      </p:pic>
      <p:sp>
        <p:nvSpPr>
          <p:cNvPr id="217" name="Google Shape;217;p21"/>
          <p:cNvSpPr txBox="1">
            <a:spLocks noGrp="1"/>
          </p:cNvSpPr>
          <p:nvPr>
            <p:ph type="title"/>
          </p:nvPr>
        </p:nvSpPr>
        <p:spPr>
          <a:xfrm>
            <a:off x="1959864" y="4181948"/>
            <a:ext cx="6193536" cy="1456852"/>
          </a:xfrm>
          <a:prstGeom prst="rect">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r>
              <a:rPr lang="en-US">
                <a:solidFill>
                  <a:srgbClr val="FF0000"/>
                </a:solidFill>
              </a:rPr>
              <a:t>….SECTION REFERENCES!</a:t>
            </a:r>
            <a:endParaRPr>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224" name="Google Shape;224;p22"/>
          <p:cNvPicPr preferRelativeResize="0">
            <a:picLocks noGrp="1"/>
          </p:cNvPicPr>
          <p:nvPr>
            <p:ph type="body" idx="1"/>
          </p:nvPr>
        </p:nvPicPr>
        <p:blipFill rotWithShape="1">
          <a:blip r:embed="rId3">
            <a:alphaModFix/>
          </a:blip>
          <a:srcRect/>
          <a:stretch/>
        </p:blipFill>
        <p:spPr>
          <a:xfrm>
            <a:off x="1552004" y="-685800"/>
            <a:ext cx="8680133" cy="9849796"/>
          </a:xfrm>
          <a:prstGeom prst="rect">
            <a:avLst/>
          </a:prstGeom>
          <a:noFill/>
          <a:ln>
            <a:noFill/>
          </a:ln>
        </p:spPr>
      </p:pic>
      <p:pic>
        <p:nvPicPr>
          <p:cNvPr id="225" name="Google Shape;225;p22"/>
          <p:cNvPicPr preferRelativeResize="0"/>
          <p:nvPr/>
        </p:nvPicPr>
        <p:blipFill rotWithShape="1">
          <a:blip r:embed="rId4">
            <a:alphaModFix/>
          </a:blip>
          <a:srcRect/>
          <a:stretch/>
        </p:blipFill>
        <p:spPr>
          <a:xfrm>
            <a:off x="4673728" y="917449"/>
            <a:ext cx="5537073" cy="6253161"/>
          </a:xfrm>
          <a:prstGeom prst="rect">
            <a:avLst/>
          </a:prstGeom>
          <a:solidFill>
            <a:srgbClr val="FF0000">
              <a:alpha val="90980"/>
            </a:srgbClr>
          </a:solidFill>
          <a:ln w="28575" cap="flat" cmpd="sng">
            <a:solidFill>
              <a:srgbClr val="FF0000"/>
            </a:solidFill>
            <a:prstDash val="solid"/>
            <a:round/>
            <a:headEnd type="none" w="sm" len="sm"/>
            <a:tailEnd type="none" w="sm" len="sm"/>
          </a:ln>
        </p:spPr>
      </p:pic>
      <p:sp>
        <p:nvSpPr>
          <p:cNvPr id="226" name="Google Shape;226;p22"/>
          <p:cNvSpPr txBox="1"/>
          <p:nvPr/>
        </p:nvSpPr>
        <p:spPr>
          <a:xfrm>
            <a:off x="1517905" y="2057401"/>
            <a:ext cx="3663696" cy="2666887"/>
          </a:xfrm>
          <a:prstGeom prst="rect">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r>
              <a:rPr lang="en-US" sz="4000" b="1">
                <a:solidFill>
                  <a:srgbClr val="FF0000"/>
                </a:solidFill>
                <a:latin typeface="Calibri"/>
                <a:ea typeface="Calibri"/>
                <a:cs typeface="Calibri"/>
                <a:sym typeface="Calibri"/>
              </a:rPr>
              <a:t>…. OVER 100 ANNOTATED REFERENCES IN SECTION 7!</a:t>
            </a:r>
            <a:endParaRPr sz="4000" b="1">
              <a:solidFill>
                <a:srgbClr val="FF0000"/>
              </a:solidFill>
              <a:latin typeface="Calibri"/>
              <a:ea typeface="Calibri"/>
              <a:cs typeface="Calibri"/>
              <a:sym typeface="Calibri"/>
            </a:endParaRPr>
          </a:p>
        </p:txBody>
      </p:sp>
      <p:sp>
        <p:nvSpPr>
          <p:cNvPr id="227" name="Google Shape;227;p22"/>
          <p:cNvSpPr txBox="1">
            <a:spLocks noGrp="1"/>
          </p:cNvSpPr>
          <p:nvPr>
            <p:ph type="title"/>
          </p:nvPr>
        </p:nvSpPr>
        <p:spPr>
          <a:xfrm>
            <a:off x="3886200" y="274638"/>
            <a:ext cx="6324600" cy="1143000"/>
          </a:xfrm>
          <a:prstGeom prst="rect">
            <a:avLst/>
          </a:prstGeom>
          <a:noFill/>
          <a:ln>
            <a:noFill/>
          </a:ln>
        </p:spPr>
        <p:txBody>
          <a:bodyPr spcFirstLastPara="1" wrap="square" lIns="91425" tIns="45700" rIns="91425" bIns="45700" anchor="ctr" anchorCtr="0">
            <a:noAutofit/>
          </a:bodyPr>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224" name="Google Shape;224;p22"/>
          <p:cNvPicPr preferRelativeResize="0">
            <a:picLocks noGrp="1"/>
          </p:cNvPicPr>
          <p:nvPr>
            <p:ph type="body" idx="1"/>
          </p:nvPr>
        </p:nvPicPr>
        <p:blipFill rotWithShape="1">
          <a:blip r:embed="rId3">
            <a:alphaModFix/>
          </a:blip>
          <a:srcRect/>
          <a:stretch/>
        </p:blipFill>
        <p:spPr>
          <a:xfrm>
            <a:off x="1552004" y="-685800"/>
            <a:ext cx="8680133" cy="9849796"/>
          </a:xfrm>
          <a:prstGeom prst="rect">
            <a:avLst/>
          </a:prstGeom>
          <a:noFill/>
          <a:ln>
            <a:noFill/>
          </a:ln>
        </p:spPr>
      </p:pic>
      <p:pic>
        <p:nvPicPr>
          <p:cNvPr id="225" name="Google Shape;225;p22"/>
          <p:cNvPicPr preferRelativeResize="0"/>
          <p:nvPr/>
        </p:nvPicPr>
        <p:blipFill rotWithShape="1">
          <a:blip r:embed="rId4">
            <a:alphaModFix/>
          </a:blip>
          <a:srcRect/>
          <a:stretch/>
        </p:blipFill>
        <p:spPr>
          <a:xfrm>
            <a:off x="4673728" y="917449"/>
            <a:ext cx="5537073" cy="6253161"/>
          </a:xfrm>
          <a:prstGeom prst="rect">
            <a:avLst/>
          </a:prstGeom>
          <a:solidFill>
            <a:srgbClr val="FF0000">
              <a:alpha val="90980"/>
            </a:srgbClr>
          </a:solidFill>
          <a:ln w="28575" cap="flat" cmpd="sng">
            <a:solidFill>
              <a:srgbClr val="FF0000"/>
            </a:solidFill>
            <a:prstDash val="solid"/>
            <a:round/>
            <a:headEnd type="none" w="sm" len="sm"/>
            <a:tailEnd type="none" w="sm" len="sm"/>
          </a:ln>
        </p:spPr>
      </p:pic>
      <p:sp>
        <p:nvSpPr>
          <p:cNvPr id="227" name="Google Shape;227;p22"/>
          <p:cNvSpPr txBox="1">
            <a:spLocks noGrp="1"/>
          </p:cNvSpPr>
          <p:nvPr>
            <p:ph type="title"/>
          </p:nvPr>
        </p:nvSpPr>
        <p:spPr>
          <a:xfrm>
            <a:off x="3886200" y="274638"/>
            <a:ext cx="6324600" cy="1143000"/>
          </a:xfrm>
          <a:prstGeom prst="rect">
            <a:avLst/>
          </a:prstGeom>
          <a:noFill/>
          <a:ln>
            <a:noFill/>
          </a:ln>
        </p:spPr>
        <p:txBody>
          <a:bodyPr spcFirstLastPara="1" wrap="square" lIns="91425" tIns="45700" rIns="91425" bIns="45700" anchor="ctr" anchorCtr="0">
            <a:noAutofit/>
          </a:bodyPr>
          <a:lstStyle/>
          <a:p>
            <a:endParaRPr/>
          </a:p>
        </p:txBody>
      </p:sp>
      <p:pic>
        <p:nvPicPr>
          <p:cNvPr id="2" name="Picture 1"/>
          <p:cNvPicPr>
            <a:picLocks noChangeAspect="1"/>
          </p:cNvPicPr>
          <p:nvPr/>
        </p:nvPicPr>
        <p:blipFill>
          <a:blip r:embed="rId5"/>
          <a:stretch>
            <a:fillRect/>
          </a:stretch>
        </p:blipFill>
        <p:spPr>
          <a:xfrm>
            <a:off x="2931770" y="274638"/>
            <a:ext cx="5062999" cy="6460131"/>
          </a:xfrm>
          <a:prstGeom prst="rect">
            <a:avLst/>
          </a:prstGeom>
          <a:solidFill>
            <a:srgbClr val="020E80"/>
          </a:solidFill>
          <a:ln w="25400">
            <a:solidFill>
              <a:srgbClr val="FF0000"/>
            </a:solidFill>
          </a:ln>
        </p:spPr>
      </p:pic>
    </p:spTree>
    <p:extLst>
      <p:ext uri="{BB962C8B-B14F-4D97-AF65-F5344CB8AC3E}">
        <p14:creationId xmlns:p14="http://schemas.microsoft.com/office/powerpoint/2010/main" val="1703302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10"/>
          <p:cNvSpPr txBox="1">
            <a:spLocks/>
          </p:cNvSpPr>
          <p:nvPr/>
        </p:nvSpPr>
        <p:spPr bwMode="auto">
          <a:xfrm>
            <a:off x="1981200" y="685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lnSpc>
                <a:spcPct val="90000"/>
              </a:lnSpc>
              <a:spcAft>
                <a:spcPts val="550"/>
              </a:spcAft>
              <a:buClr>
                <a:srgbClr val="E7A614"/>
              </a:buClr>
              <a:buSzPct val="100000"/>
            </a:pPr>
            <a:endParaRPr lang="en-US" altLang="x-none" sz="2500" dirty="0">
              <a:latin typeface="Calibri" charset="0"/>
            </a:endParaRPr>
          </a:p>
        </p:txBody>
      </p:sp>
      <p:pic>
        <p:nvPicPr>
          <p:cNvPr id="3" name="Picture 2"/>
          <p:cNvPicPr>
            <a:picLocks noChangeAspect="1"/>
          </p:cNvPicPr>
          <p:nvPr/>
        </p:nvPicPr>
        <p:blipFill>
          <a:blip r:embed="rId3"/>
          <a:stretch>
            <a:fillRect/>
          </a:stretch>
        </p:blipFill>
        <p:spPr>
          <a:xfrm>
            <a:off x="1074057" y="222373"/>
            <a:ext cx="9826171" cy="6515523"/>
          </a:xfrm>
          <a:prstGeom prst="rect">
            <a:avLst/>
          </a:prstGeom>
        </p:spPr>
      </p:pic>
    </p:spTree>
    <p:extLst>
      <p:ext uri="{BB962C8B-B14F-4D97-AF65-F5344CB8AC3E}">
        <p14:creationId xmlns:p14="http://schemas.microsoft.com/office/powerpoint/2010/main" val="71803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3"/>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chemeClr val="lt1"/>
              </a:solidFill>
              <a:latin typeface="Calibri"/>
              <a:ea typeface="Calibri"/>
              <a:cs typeface="Calibri"/>
              <a:sym typeface="Calibri"/>
            </a:endParaRPr>
          </a:p>
        </p:txBody>
      </p:sp>
      <p:pic>
        <p:nvPicPr>
          <p:cNvPr id="234" name="Google Shape;234;p23"/>
          <p:cNvPicPr preferRelativeResize="0"/>
          <p:nvPr/>
        </p:nvPicPr>
        <p:blipFill rotWithShape="1">
          <a:blip r:embed="rId3">
            <a:alphaModFix/>
          </a:blip>
          <a:srcRect/>
          <a:stretch/>
        </p:blipFill>
        <p:spPr>
          <a:xfrm>
            <a:off x="1219200" y="2166696"/>
            <a:ext cx="4285596" cy="1524936"/>
          </a:xfrm>
          <a:prstGeom prst="rect">
            <a:avLst/>
          </a:prstGeom>
          <a:solidFill>
            <a:schemeClr val="lt1"/>
          </a:solidFill>
          <a:ln>
            <a:noFill/>
          </a:ln>
        </p:spPr>
      </p:pic>
      <p:sp>
        <p:nvSpPr>
          <p:cNvPr id="235" name="Google Shape;235;p23"/>
          <p:cNvSpPr txBox="1">
            <a:spLocks noGrp="1"/>
          </p:cNvSpPr>
          <p:nvPr>
            <p:ph type="title"/>
          </p:nvPr>
        </p:nvSpPr>
        <p:spPr>
          <a:xfrm>
            <a:off x="3316514" y="1143000"/>
            <a:ext cx="8077200" cy="1143000"/>
          </a:xfrm>
          <a:prstGeom prst="rect">
            <a:avLst/>
          </a:prstGeom>
          <a:noFill/>
          <a:ln>
            <a:noFill/>
          </a:ln>
        </p:spPr>
        <p:txBody>
          <a:bodyPr spcFirstLastPara="1" wrap="square" lIns="91425" tIns="45700" rIns="91425" bIns="45700" anchor="ctr" anchorCtr="0">
            <a:noAutofit/>
          </a:bodyPr>
          <a:lstStyle/>
          <a:p>
            <a:pPr algn="r"/>
            <a:r>
              <a:rPr lang="en-US" dirty="0"/>
              <a:t/>
            </a:r>
            <a:br>
              <a:rPr lang="en-US" dirty="0"/>
            </a:br>
            <a:r>
              <a:rPr lang="en-US" dirty="0"/>
              <a:t>A GUIDE </a:t>
            </a:r>
            <a:r>
              <a:rPr lang="en-US" dirty="0" smtClean="0"/>
              <a:t>For </a:t>
            </a:r>
            <a:r>
              <a:rPr lang="en-US" dirty="0"/>
              <a:t>MULTIPLE USE WATERWAY MANAGEMENT </a:t>
            </a:r>
            <a:r>
              <a:rPr lang="en-US" sz="2000" dirty="0"/>
              <a:t>(THIRD EDITION)</a:t>
            </a:r>
            <a:br>
              <a:rPr lang="en-US" sz="2000" dirty="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t>
            </a:r>
            <a:r>
              <a:rPr lang="en-US" dirty="0">
                <a:solidFill>
                  <a:srgbClr val="E7A614"/>
                </a:solidFill>
              </a:rPr>
              <a:t/>
            </a:r>
            <a:br>
              <a:rPr lang="en-US" dirty="0">
                <a:solidFill>
                  <a:srgbClr val="E7A614"/>
                </a:solidFill>
              </a:rPr>
            </a:br>
            <a:r>
              <a:rPr lang="en-US" sz="3200" dirty="0">
                <a:solidFill>
                  <a:srgbClr val="E7A614"/>
                </a:solidFill>
              </a:rPr>
              <a:t>USCG GRANT 1192.08</a:t>
            </a:r>
            <a:br>
              <a:rPr lang="en-US" sz="3200" dirty="0">
                <a:solidFill>
                  <a:srgbClr val="E7A614"/>
                </a:solidFill>
              </a:rPr>
            </a:br>
            <a:r>
              <a:rPr lang="en-US" sz="2800" dirty="0" smtClean="0">
                <a:solidFill>
                  <a:srgbClr val="E7A614"/>
                </a:solidFill>
              </a:rPr>
              <a:t>TOM </a:t>
            </a:r>
            <a:r>
              <a:rPr lang="en-US" sz="2800" dirty="0">
                <a:solidFill>
                  <a:srgbClr val="E7A614"/>
                </a:solidFill>
              </a:rPr>
              <a:t>DARDIS, GTM</a:t>
            </a:r>
            <a:endParaRPr sz="2800" dirty="0">
              <a:solidFill>
                <a:srgbClr val="E7A614"/>
              </a:solidFill>
            </a:endParaRPr>
          </a:p>
        </p:txBody>
      </p:sp>
      <p:pic>
        <p:nvPicPr>
          <p:cNvPr id="236" name="Google Shape;236;p23"/>
          <p:cNvPicPr preferRelativeResize="0"/>
          <p:nvPr/>
        </p:nvPicPr>
        <p:blipFill rotWithShape="1">
          <a:blip r:embed="rId4">
            <a:alphaModFix/>
          </a:blip>
          <a:srcRect/>
          <a:stretch/>
        </p:blipFill>
        <p:spPr>
          <a:xfrm>
            <a:off x="1219200" y="3976914"/>
            <a:ext cx="10174514" cy="22722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subTitle" idx="1"/>
          </p:nvPr>
        </p:nvSpPr>
        <p:spPr>
          <a:xfrm>
            <a:off x="0" y="420914"/>
            <a:ext cx="11669486" cy="1843984"/>
          </a:xfrm>
          <a:prstGeom prst="rect">
            <a:avLst/>
          </a:prstGeom>
          <a:noFill/>
          <a:ln>
            <a:noFill/>
          </a:ln>
        </p:spPr>
        <p:txBody>
          <a:bodyPr spcFirstLastPara="1" wrap="square" lIns="91425" tIns="45700" rIns="91425" bIns="45700" anchor="t" anchorCtr="0">
            <a:noAutofit/>
          </a:bodyPr>
          <a:lstStyle/>
          <a:p>
            <a:pPr>
              <a:spcBef>
                <a:spcPts val="550"/>
              </a:spcBef>
              <a:buSzPts val="6600"/>
            </a:pPr>
            <a:r>
              <a:rPr lang="en-US" sz="6600" dirty="0" smtClean="0">
                <a:solidFill>
                  <a:srgbClr val="FFFF00"/>
                </a:solidFill>
              </a:rPr>
              <a:t>Questions?</a:t>
            </a:r>
          </a:p>
          <a:p>
            <a:pPr>
              <a:spcBef>
                <a:spcPts val="550"/>
              </a:spcBef>
              <a:buSzPts val="6600"/>
            </a:pPr>
            <a:endParaRPr lang="en-US" sz="4000" dirty="0" smtClean="0"/>
          </a:p>
          <a:p>
            <a:pPr>
              <a:spcBef>
                <a:spcPts val="550"/>
              </a:spcBef>
              <a:buSzPts val="6600"/>
            </a:pPr>
            <a:r>
              <a:rPr lang="en-US" sz="1800" dirty="0"/>
              <a:t/>
            </a:r>
            <a:br>
              <a:rPr lang="en-US" sz="1800" dirty="0"/>
            </a:br>
            <a:r>
              <a:rPr lang="en-US" sz="1100" dirty="0"/>
              <a:t/>
            </a:r>
            <a:br>
              <a:rPr lang="en-US" sz="1100" dirty="0"/>
            </a:br>
            <a:r>
              <a:rPr lang="en-US" sz="1100" dirty="0"/>
              <a:t> </a:t>
            </a:r>
            <a:r>
              <a:rPr lang="en-US" dirty="0"/>
              <a:t/>
            </a:r>
            <a:br>
              <a:rPr lang="en-US" dirty="0"/>
            </a:br>
            <a:endParaRPr lang="en-US" dirty="0" smtClean="0"/>
          </a:p>
          <a:p>
            <a:pPr>
              <a:spcBef>
                <a:spcPts val="550"/>
              </a:spcBef>
              <a:buSzPts val="6600"/>
            </a:pPr>
            <a:endParaRPr lang="en-US" sz="2400" dirty="0"/>
          </a:p>
          <a:p>
            <a:pPr>
              <a:spcBef>
                <a:spcPts val="550"/>
              </a:spcBef>
              <a:buSzPts val="6600"/>
            </a:pPr>
            <a:r>
              <a:rPr lang="en-US" sz="2400" dirty="0" smtClean="0"/>
              <a:t>DOWNLOAD at </a:t>
            </a:r>
            <a:r>
              <a:rPr lang="en-US" sz="2800" dirty="0" smtClean="0">
                <a:hlinkClick r:id="rId3"/>
              </a:rPr>
              <a:t>www.waterwaymanagement.org</a:t>
            </a:r>
            <a:r>
              <a:rPr lang="en-US" sz="1200" dirty="0"/>
              <a:t/>
            </a:r>
            <a:br>
              <a:rPr lang="en-US" sz="1200" dirty="0"/>
            </a:br>
            <a:r>
              <a:rPr lang="en-US" sz="1600" dirty="0"/>
              <a:t/>
            </a:r>
            <a:br>
              <a:rPr lang="en-US" sz="1600" dirty="0"/>
            </a:br>
            <a:endParaRPr lang="en-US" sz="1600" dirty="0"/>
          </a:p>
          <a:p>
            <a:pPr>
              <a:spcBef>
                <a:spcPts val="550"/>
              </a:spcBef>
              <a:buSzPts val="6600"/>
            </a:pPr>
            <a:endParaRPr sz="2000" dirty="0"/>
          </a:p>
          <a:p>
            <a:pPr marL="571500" indent="-571500">
              <a:spcBef>
                <a:spcPts val="550"/>
              </a:spcBef>
              <a:buSzPts val="3600"/>
              <a:buFont typeface="Wingdings" panose="05000000000000000000" pitchFamily="2" charset="2"/>
              <a:buChar char="v"/>
            </a:pPr>
            <a:r>
              <a:rPr lang="en-US" sz="2800" dirty="0" smtClean="0">
                <a:solidFill>
                  <a:srgbClr val="FFFF00"/>
                </a:solidFill>
              </a:rPr>
              <a:t>Pamela </a:t>
            </a:r>
            <a:r>
              <a:rPr lang="en-US" sz="2800" dirty="0">
                <a:solidFill>
                  <a:srgbClr val="FFFF00"/>
                </a:solidFill>
              </a:rPr>
              <a:t>Dillon, </a:t>
            </a:r>
            <a:r>
              <a:rPr lang="en-US" sz="2000" u="sng" dirty="0" smtClean="0">
                <a:solidFill>
                  <a:srgbClr val="FFFF00"/>
                </a:solidFill>
                <a:hlinkClick r:id="rId4"/>
              </a:rPr>
              <a:t>pam@nasbla.org</a:t>
            </a:r>
            <a:endParaRPr lang="en-US" sz="2000" dirty="0">
              <a:solidFill>
                <a:srgbClr val="FFFF00"/>
              </a:solidFill>
            </a:endParaRPr>
          </a:p>
          <a:p>
            <a:pPr marL="571500" indent="-571500">
              <a:spcBef>
                <a:spcPts val="550"/>
              </a:spcBef>
              <a:buSzPts val="3600"/>
              <a:buFont typeface="Wingdings" panose="05000000000000000000" pitchFamily="2" charset="2"/>
              <a:buChar char="v"/>
            </a:pPr>
            <a:r>
              <a:rPr lang="en-US" sz="2800" dirty="0" smtClean="0">
                <a:solidFill>
                  <a:srgbClr val="FFFF00"/>
                </a:solidFill>
              </a:rPr>
              <a:t>Risa </a:t>
            </a:r>
            <a:r>
              <a:rPr lang="en-US" sz="2800" dirty="0">
                <a:solidFill>
                  <a:srgbClr val="FFFF00"/>
                </a:solidFill>
              </a:rPr>
              <a:t>Shimoda, </a:t>
            </a:r>
            <a:r>
              <a:rPr lang="en-US" sz="2000" u="sng" dirty="0">
                <a:solidFill>
                  <a:srgbClr val="FFFF00"/>
                </a:solidFill>
                <a:hlinkClick r:id="rId5">
                  <a:extLst>
                    <a:ext uri="{A12FA001-AC4F-418D-AE19-62706E023703}">
                      <ahyp:hlinkClr xmlns:ahyp="http://schemas.microsoft.com/office/drawing/2018/hyperlinkcolor" xmlns="" val="tx"/>
                    </a:ext>
                  </a:extLst>
                </a:hlinkClick>
              </a:rPr>
              <a:t>executivedirector@river-management.org</a:t>
            </a:r>
            <a:endParaRPr sz="2000" dirty="0">
              <a:solidFill>
                <a:srgbClr val="FFFF00"/>
              </a:solidFill>
            </a:endParaRPr>
          </a:p>
          <a:p>
            <a:pPr>
              <a:spcBef>
                <a:spcPts val="550"/>
              </a:spcBef>
              <a:buSzPts val="3600"/>
            </a:pPr>
            <a:endParaRPr sz="3600" dirty="0">
              <a:solidFill>
                <a:srgbClr val="FFFF00"/>
              </a:solidFill>
            </a:endParaRPr>
          </a:p>
          <a:p>
            <a:pPr>
              <a:spcBef>
                <a:spcPts val="550"/>
              </a:spcBef>
              <a:buSzPts val="6600"/>
            </a:pPr>
            <a:endParaRPr sz="6600" dirty="0">
              <a:solidFill>
                <a:srgbClr val="FFFF00"/>
              </a:solidFill>
            </a:endParaRPr>
          </a:p>
          <a:p>
            <a:pPr>
              <a:spcBef>
                <a:spcPts val="550"/>
              </a:spcBef>
              <a:buSzPts val="6600"/>
            </a:pPr>
            <a:endParaRPr sz="66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4529" y="420914"/>
            <a:ext cx="6941683" cy="29750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3" name="TextBox 2"/>
          <p:cNvSpPr txBox="1"/>
          <p:nvPr/>
        </p:nvSpPr>
        <p:spPr>
          <a:xfrm>
            <a:off x="737420" y="568791"/>
            <a:ext cx="10982632" cy="5755422"/>
          </a:xfrm>
          <a:prstGeom prst="rect">
            <a:avLst/>
          </a:prstGeom>
          <a:solidFill>
            <a:schemeClr val="bg1"/>
          </a:solidFill>
        </p:spPr>
        <p:txBody>
          <a:bodyPr wrap="square" rtlCol="0">
            <a:spAutoFit/>
          </a:bodyPr>
          <a:lstStyle/>
          <a:p>
            <a:r>
              <a:rPr lang="en-US" sz="4800" b="1" dirty="0" smtClean="0">
                <a:solidFill>
                  <a:schemeClr val="accent1"/>
                </a:solidFill>
              </a:rPr>
              <a:t>Scenario </a:t>
            </a:r>
            <a:r>
              <a:rPr lang="en-US" sz="4800" b="1" dirty="0">
                <a:solidFill>
                  <a:schemeClr val="accent1"/>
                </a:solidFill>
              </a:rPr>
              <a:t>A</a:t>
            </a:r>
          </a:p>
          <a:p>
            <a:endParaRPr lang="en-US" sz="3200" dirty="0"/>
          </a:p>
          <a:p>
            <a:r>
              <a:rPr lang="en-US" sz="3200" dirty="0"/>
              <a:t>For </a:t>
            </a:r>
            <a:r>
              <a:rPr lang="en-US" sz="3200" dirty="0" smtClean="0"/>
              <a:t>four </a:t>
            </a:r>
            <a:r>
              <a:rPr lang="en-US" sz="3200" dirty="0"/>
              <a:t>decades, a waterski club has maintained an slalom course on a public waterway. </a:t>
            </a:r>
            <a:r>
              <a:rPr lang="en-US" sz="3200" dirty="0" smtClean="0"/>
              <a:t>Club </a:t>
            </a:r>
            <a:r>
              <a:rPr lang="en-US" sz="3200" dirty="0"/>
              <a:t>members use the course at various times. In recent years, the number of paddlers on the waterway has </a:t>
            </a:r>
            <a:r>
              <a:rPr lang="en-US" sz="3200" dirty="0" smtClean="0"/>
              <a:t>grown, </a:t>
            </a:r>
            <a:r>
              <a:rPr lang="en-US" sz="3200" dirty="0"/>
              <a:t>with paddlers using the slalom buoys for their own </a:t>
            </a:r>
            <a:r>
              <a:rPr lang="en-US" sz="3200" dirty="0" smtClean="0"/>
              <a:t>activities </a:t>
            </a:r>
            <a:r>
              <a:rPr lang="en-US" sz="3200" dirty="0"/>
              <a:t>often in conflict with the desired use of the area by waterski club members</a:t>
            </a:r>
            <a:r>
              <a:rPr lang="en-US" sz="3200" dirty="0" smtClean="0"/>
              <a:t>.</a:t>
            </a:r>
          </a:p>
          <a:p>
            <a:endParaRPr lang="en-US" sz="3200" dirty="0"/>
          </a:p>
          <a:p>
            <a:r>
              <a:rPr lang="en-US" sz="3200" dirty="0" smtClean="0"/>
              <a:t>Both </a:t>
            </a:r>
            <a:r>
              <a:rPr lang="en-US" sz="3200" dirty="0"/>
              <a:t>groups claim their right to use this area on the public waterway. </a:t>
            </a:r>
          </a:p>
        </p:txBody>
      </p:sp>
    </p:spTree>
    <p:extLst>
      <p:ext uri="{BB962C8B-B14F-4D97-AF65-F5344CB8AC3E}">
        <p14:creationId xmlns:p14="http://schemas.microsoft.com/office/powerpoint/2010/main" val="89516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3" name="TextBox 2"/>
          <p:cNvSpPr txBox="1"/>
          <p:nvPr/>
        </p:nvSpPr>
        <p:spPr>
          <a:xfrm>
            <a:off x="566059" y="210691"/>
            <a:ext cx="11176000" cy="6463308"/>
          </a:xfrm>
          <a:prstGeom prst="rect">
            <a:avLst/>
          </a:prstGeom>
          <a:solidFill>
            <a:schemeClr val="bg1"/>
          </a:solidFill>
        </p:spPr>
        <p:txBody>
          <a:bodyPr wrap="square" rtlCol="0">
            <a:spAutoFit/>
          </a:bodyPr>
          <a:lstStyle/>
          <a:p>
            <a:r>
              <a:rPr lang="en-US" sz="4400" b="1" dirty="0" smtClean="0">
                <a:solidFill>
                  <a:srgbClr val="FF0000"/>
                </a:solidFill>
              </a:rPr>
              <a:t>Scenario </a:t>
            </a:r>
            <a:r>
              <a:rPr lang="en-US" sz="4400" b="1" dirty="0">
                <a:solidFill>
                  <a:srgbClr val="FF0000"/>
                </a:solidFill>
              </a:rPr>
              <a:t>B</a:t>
            </a:r>
          </a:p>
          <a:p>
            <a:endParaRPr lang="en-US" sz="1800" dirty="0"/>
          </a:p>
          <a:p>
            <a:r>
              <a:rPr lang="en-US" sz="3200" dirty="0"/>
              <a:t>An artificial fish attracter is located just off-shore in a public lake near a popular beaching area for personal watercraft (PWC) operation. </a:t>
            </a:r>
            <a:r>
              <a:rPr lang="en-US" sz="3200" dirty="0"/>
              <a:t>In recent years, the amount of fishing, including permitted fishing tournaments, has increased, with heightened interest by anglers to </a:t>
            </a:r>
            <a:r>
              <a:rPr lang="en-US" sz="3200" dirty="0" smtClean="0"/>
              <a:t>the waters </a:t>
            </a:r>
            <a:r>
              <a:rPr lang="en-US" sz="3200" dirty="0"/>
              <a:t>surrounding the fish attracter. </a:t>
            </a:r>
            <a:r>
              <a:rPr lang="en-US" sz="3200" dirty="0" smtClean="0"/>
              <a:t>Anglers </a:t>
            </a:r>
            <a:r>
              <a:rPr lang="en-US" sz="3200" dirty="0"/>
              <a:t>complain </a:t>
            </a:r>
            <a:r>
              <a:rPr lang="en-US" sz="3200" dirty="0" smtClean="0"/>
              <a:t>the </a:t>
            </a:r>
            <a:r>
              <a:rPr lang="en-US" sz="3200" dirty="0"/>
              <a:t>attracter was purchased and placed with funding from fishing license </a:t>
            </a:r>
            <a:r>
              <a:rPr lang="en-US" sz="3200" dirty="0" smtClean="0"/>
              <a:t>sales, but </a:t>
            </a:r>
            <a:r>
              <a:rPr lang="en-US" sz="3200" dirty="0"/>
              <a:t>they cannot reasonably fish the attracter due to PWC activity.</a:t>
            </a:r>
            <a:endParaRPr lang="en-US" sz="3200" dirty="0" smtClean="0"/>
          </a:p>
          <a:p>
            <a:endParaRPr lang="en-US" sz="3200" dirty="0" smtClean="0"/>
          </a:p>
          <a:p>
            <a:r>
              <a:rPr lang="en-US" sz="3200" dirty="0" smtClean="0"/>
              <a:t>PWC </a:t>
            </a:r>
            <a:r>
              <a:rPr lang="en-US" sz="3200" dirty="0"/>
              <a:t>operators claim their rights to continue use of this public waterway and beach area.  </a:t>
            </a:r>
          </a:p>
        </p:txBody>
      </p:sp>
    </p:spTree>
    <p:extLst>
      <p:ext uri="{BB962C8B-B14F-4D97-AF65-F5344CB8AC3E}">
        <p14:creationId xmlns:p14="http://schemas.microsoft.com/office/powerpoint/2010/main" val="78157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7087" y="3105765"/>
            <a:ext cx="8229600" cy="2000250"/>
          </a:xfrm>
        </p:spPr>
        <p:txBody>
          <a:bodyPr/>
          <a:lstStyle/>
          <a:p>
            <a:r>
              <a:rPr lang="en-US" dirty="0" smtClean="0"/>
              <a:t>How do you proceed?</a:t>
            </a:r>
            <a:br>
              <a:rPr lang="en-US" dirty="0" smtClean="0"/>
            </a:br>
            <a:r>
              <a:rPr lang="en-US" dirty="0" smtClean="0"/>
              <a:t/>
            </a:r>
            <a:br>
              <a:rPr lang="en-US" dirty="0" smtClean="0"/>
            </a:br>
            <a:r>
              <a:rPr lang="en-US" dirty="0" smtClean="0"/>
              <a:t>Is there a solution to each scenario?</a:t>
            </a:r>
            <a:endParaRPr lang="en-US" dirty="0"/>
          </a:p>
        </p:txBody>
      </p:sp>
    </p:spTree>
    <p:extLst>
      <p:ext uri="{BB962C8B-B14F-4D97-AF65-F5344CB8AC3E}">
        <p14:creationId xmlns:p14="http://schemas.microsoft.com/office/powerpoint/2010/main" val="381269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p:nvPr/>
        </p:nvSpPr>
        <p:spPr>
          <a:xfrm>
            <a:off x="3009900" y="1371600"/>
            <a:ext cx="6400800" cy="342900"/>
          </a:xfrm>
          <a:prstGeom prst="rect">
            <a:avLst/>
          </a:prstGeom>
          <a:noFill/>
          <a:ln>
            <a:noFill/>
          </a:ln>
        </p:spPr>
        <p:txBody>
          <a:bodyPr spcFirstLastPara="1" wrap="square" lIns="68569" tIns="34275" rIns="68569" bIns="34275" anchor="t" anchorCtr="0">
            <a:noAutofit/>
          </a:bodyPr>
          <a:lstStyle/>
          <a:p>
            <a:pPr algn="r">
              <a:lnSpc>
                <a:spcPct val="90000"/>
              </a:lnSpc>
              <a:buClr>
                <a:srgbClr val="E7A614"/>
              </a:buClr>
              <a:buSzPts val="2500"/>
            </a:pPr>
            <a:endParaRPr sz="1875">
              <a:solidFill>
                <a:schemeClr val="lt1"/>
              </a:solidFill>
              <a:latin typeface="Calibri"/>
              <a:ea typeface="Calibri"/>
              <a:cs typeface="Calibri"/>
              <a:sym typeface="Calibri"/>
            </a:endParaRPr>
          </a:p>
        </p:txBody>
      </p:sp>
      <p:sp>
        <p:nvSpPr>
          <p:cNvPr id="98" name="Google Shape;98;p8"/>
          <p:cNvSpPr txBox="1">
            <a:spLocks noGrp="1"/>
          </p:cNvSpPr>
          <p:nvPr>
            <p:ph type="title"/>
          </p:nvPr>
        </p:nvSpPr>
        <p:spPr>
          <a:xfrm>
            <a:off x="6198870" y="2537460"/>
            <a:ext cx="5064216" cy="2034540"/>
          </a:xfrm>
          <a:prstGeom prst="rect">
            <a:avLst/>
          </a:prstGeom>
          <a:noFill/>
          <a:ln>
            <a:noFill/>
          </a:ln>
        </p:spPr>
        <p:txBody>
          <a:bodyPr spcFirstLastPara="1" wrap="square" lIns="68569" tIns="34275" rIns="68569" bIns="34275" anchor="ctr" anchorCtr="0">
            <a:noAutofit/>
          </a:bodyPr>
          <a:lstStyle/>
          <a:p>
            <a:pPr algn="r"/>
            <a:r>
              <a:rPr lang="en-US" dirty="0"/>
              <a:t>A GUIDE </a:t>
            </a:r>
            <a:r>
              <a:rPr lang="en-US" dirty="0" smtClean="0"/>
              <a:t>For </a:t>
            </a:r>
            <a:r>
              <a:rPr lang="en-US" dirty="0"/>
              <a:t>MULTIPLE USE WATERWAY MANAGEMENT </a:t>
            </a:r>
            <a:r>
              <a:rPr lang="en-US" dirty="0" smtClean="0"/>
              <a:t/>
            </a:r>
            <a:br>
              <a:rPr lang="en-US" dirty="0" smtClean="0"/>
            </a:br>
            <a:r>
              <a:rPr lang="en-US" sz="1500" dirty="0"/>
              <a:t>(</a:t>
            </a:r>
            <a:r>
              <a:rPr lang="en-US" sz="1500" dirty="0"/>
              <a:t>THIRD EDITION)</a:t>
            </a:r>
            <a:br>
              <a:rPr lang="en-US" sz="1500" dirty="0"/>
            </a:br>
            <a:r>
              <a:rPr lang="en-US" sz="1500" dirty="0"/>
              <a:t/>
            </a:r>
            <a:br>
              <a:rPr lang="en-US" sz="1500" dirty="0"/>
            </a:br>
            <a:r>
              <a:rPr lang="en-US" sz="1500" dirty="0" smtClean="0"/>
              <a:t/>
            </a:r>
            <a:br>
              <a:rPr lang="en-US" sz="1500" dirty="0" smtClean="0"/>
            </a:br>
            <a:r>
              <a:rPr lang="en-US" sz="1500" dirty="0"/>
              <a:t/>
            </a:r>
            <a:br>
              <a:rPr lang="en-US" sz="1500" dirty="0"/>
            </a:br>
            <a:r>
              <a:rPr lang="en-US" sz="1500" dirty="0" smtClean="0"/>
              <a:t> </a:t>
            </a:r>
            <a:r>
              <a:rPr lang="en-US" dirty="0">
                <a:solidFill>
                  <a:srgbClr val="E7A614"/>
                </a:solidFill>
              </a:rPr>
              <a:t/>
            </a:r>
            <a:br>
              <a:rPr lang="en-US" dirty="0">
                <a:solidFill>
                  <a:srgbClr val="E7A614"/>
                </a:solidFill>
              </a:rPr>
            </a:br>
            <a:r>
              <a:rPr lang="en-US" sz="2100" dirty="0">
                <a:solidFill>
                  <a:srgbClr val="E7A614"/>
                </a:solidFill>
              </a:rPr>
              <a:t>AVAILABLE FOR FREE DOWNLOAD</a:t>
            </a:r>
            <a:r>
              <a:rPr lang="en-US" sz="2400" dirty="0">
                <a:solidFill>
                  <a:srgbClr val="E7A614"/>
                </a:solidFill>
              </a:rPr>
              <a:t/>
            </a:r>
            <a:br>
              <a:rPr lang="en-US" sz="2400" dirty="0">
                <a:solidFill>
                  <a:srgbClr val="E7A614"/>
                </a:solidFill>
              </a:rPr>
            </a:br>
            <a:r>
              <a:rPr lang="en-US" sz="2400" dirty="0">
                <a:solidFill>
                  <a:srgbClr val="E7A614"/>
                </a:solidFill>
              </a:rPr>
              <a:t/>
            </a:r>
            <a:br>
              <a:rPr lang="en-US" sz="2400" dirty="0">
                <a:solidFill>
                  <a:srgbClr val="E7A614"/>
                </a:solidFill>
              </a:rPr>
            </a:br>
            <a:r>
              <a:rPr lang="en-US" sz="2800" dirty="0">
                <a:solidFill>
                  <a:srgbClr val="E7A614"/>
                </a:solidFill>
                <a:hlinkClick r:id="rId3"/>
              </a:rPr>
              <a:t>www.waterwaymanagement.org</a:t>
            </a:r>
            <a:r>
              <a:rPr lang="en-US" sz="1800" dirty="0">
                <a:solidFill>
                  <a:srgbClr val="E7A614"/>
                </a:solidFill>
              </a:rPr>
              <a:t/>
            </a:r>
            <a:br>
              <a:rPr lang="en-US" sz="1800" dirty="0">
                <a:solidFill>
                  <a:srgbClr val="E7A614"/>
                </a:solidFill>
              </a:rPr>
            </a:br>
            <a:r>
              <a:rPr lang="en-US" sz="2400" dirty="0">
                <a:solidFill>
                  <a:srgbClr val="E7A614"/>
                </a:solidFill>
              </a:rPr>
              <a:t/>
            </a:r>
            <a:br>
              <a:rPr lang="en-US" sz="2400" dirty="0">
                <a:solidFill>
                  <a:srgbClr val="E7A614"/>
                </a:solidFill>
              </a:rPr>
            </a:br>
            <a:endParaRPr sz="2400" dirty="0">
              <a:solidFill>
                <a:srgbClr val="E7A614"/>
              </a:solidFill>
            </a:endParaRPr>
          </a:p>
        </p:txBody>
      </p:sp>
      <p:pic>
        <p:nvPicPr>
          <p:cNvPr id="99" name="Google Shape;99;p8"/>
          <p:cNvPicPr preferRelativeResize="0"/>
          <p:nvPr/>
        </p:nvPicPr>
        <p:blipFill rotWithShape="1">
          <a:blip r:embed="rId4">
            <a:alphaModFix/>
          </a:blip>
          <a:srcRect/>
          <a:stretch/>
        </p:blipFill>
        <p:spPr>
          <a:xfrm>
            <a:off x="901593" y="510539"/>
            <a:ext cx="4643800" cy="5890260"/>
          </a:xfrm>
          <a:prstGeom prst="rect">
            <a:avLst/>
          </a:prstGeom>
          <a:noFill/>
          <a:ln>
            <a:noFill/>
          </a:ln>
        </p:spPr>
      </p:pic>
    </p:spTree>
    <p:extLst>
      <p:ext uri="{BB962C8B-B14F-4D97-AF65-F5344CB8AC3E}">
        <p14:creationId xmlns:p14="http://schemas.microsoft.com/office/powerpoint/2010/main" val="373742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28" name="Google Shape;128;p12"/>
          <p:cNvPicPr preferRelativeResize="0"/>
          <p:nvPr/>
        </p:nvPicPr>
        <p:blipFill rotWithShape="1">
          <a:blip r:embed="rId3">
            <a:alphaModFix/>
          </a:blip>
          <a:srcRect/>
          <a:stretch/>
        </p:blipFill>
        <p:spPr>
          <a:xfrm>
            <a:off x="1554480" y="148703"/>
            <a:ext cx="8434388" cy="1682806"/>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1735693" y="888476"/>
            <a:ext cx="8434388" cy="1529766"/>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2031206" y="1453186"/>
            <a:ext cx="8434388" cy="1059458"/>
          </a:xfrm>
          <a:prstGeom prst="rect">
            <a:avLst/>
          </a:prstGeom>
          <a:noFill/>
          <a:ln>
            <a:noFill/>
          </a:ln>
        </p:spPr>
      </p:pic>
    </p:spTree>
    <p:extLst>
      <p:ext uri="{BB962C8B-B14F-4D97-AF65-F5344CB8AC3E}">
        <p14:creationId xmlns:p14="http://schemas.microsoft.com/office/powerpoint/2010/main" val="299027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28" name="Google Shape;128;p12"/>
          <p:cNvPicPr preferRelativeResize="0"/>
          <p:nvPr/>
        </p:nvPicPr>
        <p:blipFill rotWithShape="1">
          <a:blip r:embed="rId3">
            <a:alphaModFix/>
          </a:blip>
          <a:srcRect/>
          <a:stretch/>
        </p:blipFill>
        <p:spPr>
          <a:xfrm>
            <a:off x="1554480" y="148703"/>
            <a:ext cx="8434388" cy="1682806"/>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1735693" y="888476"/>
            <a:ext cx="8434388" cy="1529766"/>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2031206" y="1453186"/>
            <a:ext cx="8434388" cy="1059458"/>
          </a:xfrm>
          <a:prstGeom prst="rect">
            <a:avLst/>
          </a:prstGeom>
          <a:noFill/>
          <a:ln>
            <a:noFill/>
          </a:ln>
        </p:spPr>
      </p:pic>
      <p:sp>
        <p:nvSpPr>
          <p:cNvPr id="2" name="TextBox 1"/>
          <p:cNvSpPr txBox="1"/>
          <p:nvPr/>
        </p:nvSpPr>
        <p:spPr>
          <a:xfrm>
            <a:off x="2503178" y="2971203"/>
            <a:ext cx="7102233" cy="1384995"/>
          </a:xfrm>
          <a:prstGeom prst="rect">
            <a:avLst/>
          </a:prstGeom>
          <a:solidFill>
            <a:schemeClr val="bg1"/>
          </a:solidFill>
        </p:spPr>
        <p:txBody>
          <a:bodyPr wrap="square" rtlCol="0">
            <a:spAutoFit/>
          </a:bodyPr>
          <a:lstStyle/>
          <a:p>
            <a:r>
              <a:rPr lang="en-US" sz="2800" dirty="0"/>
              <a:t>Six Step Planning Process:</a:t>
            </a:r>
          </a:p>
          <a:p>
            <a:endParaRPr lang="en-US" sz="2800" dirty="0"/>
          </a:p>
          <a:p>
            <a:pPr marL="457200" indent="-457200">
              <a:buFont typeface="Wingdings" panose="05000000000000000000" pitchFamily="2" charset="2"/>
              <a:buChar char="q"/>
            </a:pPr>
            <a:r>
              <a:rPr lang="en-US" sz="2800" dirty="0"/>
              <a:t>Step 1 – ORGANIZE</a:t>
            </a:r>
          </a:p>
        </p:txBody>
      </p:sp>
    </p:spTree>
    <p:extLst>
      <p:ext uri="{BB962C8B-B14F-4D97-AF65-F5344CB8AC3E}">
        <p14:creationId xmlns:p14="http://schemas.microsoft.com/office/powerpoint/2010/main" val="175130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p:nvPr/>
        </p:nvSpPr>
        <p:spPr>
          <a:xfrm>
            <a:off x="1981200" y="685800"/>
            <a:ext cx="8534400" cy="457200"/>
          </a:xfrm>
          <a:prstGeom prst="rect">
            <a:avLst/>
          </a:prstGeom>
          <a:noFill/>
          <a:ln>
            <a:noFill/>
          </a:ln>
        </p:spPr>
        <p:txBody>
          <a:bodyPr spcFirstLastPara="1" wrap="square" lIns="91425" tIns="45700" rIns="91425" bIns="45700" anchor="t" anchorCtr="0">
            <a:noAutofit/>
          </a:bodyPr>
          <a:lstStyle/>
          <a:p>
            <a:pPr algn="r">
              <a:lnSpc>
                <a:spcPct val="90000"/>
              </a:lnSpc>
              <a:buClr>
                <a:srgbClr val="E7A614"/>
              </a:buClr>
              <a:buSzPts val="2500"/>
            </a:pPr>
            <a:endParaRPr sz="2500">
              <a:solidFill>
                <a:srgbClr val="FFC000"/>
              </a:solidFill>
              <a:latin typeface="Calibri"/>
              <a:ea typeface="Calibri"/>
              <a:cs typeface="Calibri"/>
              <a:sym typeface="Calibri"/>
            </a:endParaRPr>
          </a:p>
        </p:txBody>
      </p:sp>
      <p:pic>
        <p:nvPicPr>
          <p:cNvPr id="128" name="Google Shape;128;p12"/>
          <p:cNvPicPr preferRelativeResize="0"/>
          <p:nvPr/>
        </p:nvPicPr>
        <p:blipFill rotWithShape="1">
          <a:blip r:embed="rId3">
            <a:alphaModFix/>
          </a:blip>
          <a:srcRect/>
          <a:stretch/>
        </p:blipFill>
        <p:spPr>
          <a:xfrm>
            <a:off x="1554480" y="148703"/>
            <a:ext cx="8434388" cy="1682806"/>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1735693" y="888476"/>
            <a:ext cx="8434388" cy="1529766"/>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2031206" y="1453186"/>
            <a:ext cx="8434388" cy="1059458"/>
          </a:xfrm>
          <a:prstGeom prst="rect">
            <a:avLst/>
          </a:prstGeom>
          <a:noFill/>
          <a:ln>
            <a:noFill/>
          </a:ln>
        </p:spPr>
      </p:pic>
      <p:sp>
        <p:nvSpPr>
          <p:cNvPr id="2" name="TextBox 1"/>
          <p:cNvSpPr txBox="1"/>
          <p:nvPr/>
        </p:nvSpPr>
        <p:spPr>
          <a:xfrm>
            <a:off x="2503178" y="2971202"/>
            <a:ext cx="7102233" cy="1815882"/>
          </a:xfrm>
          <a:prstGeom prst="rect">
            <a:avLst/>
          </a:prstGeom>
          <a:solidFill>
            <a:schemeClr val="bg1"/>
          </a:solidFill>
        </p:spPr>
        <p:txBody>
          <a:bodyPr wrap="square" rtlCol="0">
            <a:spAutoFit/>
          </a:bodyPr>
          <a:lstStyle/>
          <a:p>
            <a:r>
              <a:rPr lang="en-US" sz="2800" dirty="0"/>
              <a:t>Six Step Planning Process:</a:t>
            </a:r>
          </a:p>
          <a:p>
            <a:endParaRPr lang="en-US" sz="2800" dirty="0"/>
          </a:p>
          <a:p>
            <a:pPr marL="457200" indent="-457200">
              <a:buFont typeface="Wingdings" panose="05000000000000000000" pitchFamily="2" charset="2"/>
              <a:buChar char="q"/>
            </a:pPr>
            <a:r>
              <a:rPr lang="en-US" sz="2800" dirty="0"/>
              <a:t>Step 1 – ORGANIZE</a:t>
            </a:r>
          </a:p>
          <a:p>
            <a:pPr marL="457200" indent="-457200">
              <a:buFont typeface="Wingdings" panose="05000000000000000000" pitchFamily="2" charset="2"/>
              <a:buChar char="q"/>
            </a:pPr>
            <a:r>
              <a:rPr lang="en-US" sz="2800" dirty="0"/>
              <a:t>Step 2 – RESEARCH</a:t>
            </a:r>
          </a:p>
        </p:txBody>
      </p:sp>
    </p:spTree>
    <p:extLst>
      <p:ext uri="{BB962C8B-B14F-4D97-AF65-F5344CB8AC3E}">
        <p14:creationId xmlns:p14="http://schemas.microsoft.com/office/powerpoint/2010/main" val="3976256064"/>
      </p:ext>
    </p:extLst>
  </p:cSld>
  <p:clrMapOvr>
    <a:masterClrMapping/>
  </p:clrMapOvr>
</p:sld>
</file>

<file path=ppt/theme/theme1.xml><?xml version="1.0" encoding="utf-8"?>
<a:theme xmlns:a="http://schemas.openxmlformats.org/drawingml/2006/main" name="2016NASBLAConferenc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2201</Words>
  <Application>Microsoft Office PowerPoint</Application>
  <PresentationFormat>Widescreen</PresentationFormat>
  <Paragraphs>218</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Calibri Light</vt:lpstr>
      <vt:lpstr>Noto Sans Symbols</vt:lpstr>
      <vt:lpstr>Times New Roman</vt:lpstr>
      <vt:lpstr>Wingdings</vt:lpstr>
      <vt:lpstr>2016NASBLAConference</vt:lpstr>
      <vt:lpstr>PowerPoint Presentation</vt:lpstr>
      <vt:lpstr>WHAT ARE WE TALKING ABOUT HERE?</vt:lpstr>
      <vt:lpstr>PowerPoint Presentation</vt:lpstr>
      <vt:lpstr>PowerPoint Presentation</vt:lpstr>
      <vt:lpstr>How do you proceed?  Is there a solution to each scenario?</vt:lpstr>
      <vt:lpstr>A GUIDE For MULTIPLE USE WATERWAY MANAGEMENT  (THIRD EDITION)      AVAILABLE FOR FREE DOWNLOAD  www.waterwaymanagement.org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REFERENCES!</vt:lpstr>
      <vt:lpstr>PowerPoint Presentation</vt:lpstr>
      <vt:lpstr>PowerPoint Presentation</vt:lpstr>
      <vt:lpstr>PowerPoint Presentation</vt:lpstr>
      <vt:lpstr> A GUIDE For MULTIPLE USE WATERWAY MANAGEMENT (THIRD EDITION)      USCG GRANT 1192.08 TOM DARDIS, GTM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WATERWAYS</dc:title>
  <dc:creator>pdillon</dc:creator>
  <cp:lastModifiedBy>Pam Dillon</cp:lastModifiedBy>
  <cp:revision>21</cp:revision>
  <dcterms:created xsi:type="dcterms:W3CDTF">2019-09-20T15:59:08Z</dcterms:created>
  <dcterms:modified xsi:type="dcterms:W3CDTF">2022-03-09T17:32:46Z</dcterms:modified>
</cp:coreProperties>
</file>