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6" r:id="rId2"/>
    <p:sldId id="276" r:id="rId3"/>
    <p:sldId id="262" r:id="rId4"/>
    <p:sldId id="275"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312" r:id="rId41"/>
    <p:sldId id="313" r:id="rId42"/>
    <p:sldId id="314" r:id="rId43"/>
    <p:sldId id="315" r:id="rId44"/>
    <p:sldId id="316" r:id="rId45"/>
    <p:sldId id="317" r:id="rId46"/>
    <p:sldId id="318" r:id="rId47"/>
    <p:sldId id="319" r:id="rId48"/>
    <p:sldId id="320" r:id="rId49"/>
    <p:sldId id="321" r:id="rId50"/>
    <p:sldId id="322" r:id="rId51"/>
    <p:sldId id="323" r:id="rId52"/>
    <p:sldId id="324" r:id="rId53"/>
    <p:sldId id="325"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4846"/>
    <a:srgbClr val="004D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78"/>
    <p:restoredTop sz="94694"/>
  </p:normalViewPr>
  <p:slideViewPr>
    <p:cSldViewPr snapToGrid="0" snapToObjects="1">
      <p:cViewPr varScale="1">
        <p:scale>
          <a:sx n="127" d="100"/>
          <a:sy n="127" d="100"/>
        </p:scale>
        <p:origin x="20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6AF5D-0E75-6149-8A30-0B475FC559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AC7ECF-CF31-BF43-A040-7C674D6115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E8B7924-A901-F54F-9D18-FB08FDE0FE34}"/>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5" name="Footer Placeholder 4">
            <a:extLst>
              <a:ext uri="{FF2B5EF4-FFF2-40B4-BE49-F238E27FC236}">
                <a16:creationId xmlns:a16="http://schemas.microsoft.com/office/drawing/2014/main" id="{6634ACEB-2A14-A541-87C6-4C5F480B4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BC774-8B69-2B40-A176-B8D5353FDF24}"/>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2830563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E964B-4702-1046-8106-21816AF886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B00B7A-D5C6-F347-931C-29C1582CCE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302C90-F59B-5B44-B44A-06C28978E3CF}"/>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5" name="Footer Placeholder 4">
            <a:extLst>
              <a:ext uri="{FF2B5EF4-FFF2-40B4-BE49-F238E27FC236}">
                <a16:creationId xmlns:a16="http://schemas.microsoft.com/office/drawing/2014/main" id="{E1E39935-D30C-FA4F-B99E-874EB82777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3F16AE-24A6-074C-B072-AE16B7A981F0}"/>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1555545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2E7CB3-ACF9-A54B-AD8D-9C1332DC8A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E92234-78D1-3D4B-AC67-EF0CB9C4AE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0FE4B2-1709-DC44-A5BE-C0CE1407340D}"/>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5" name="Footer Placeholder 4">
            <a:extLst>
              <a:ext uri="{FF2B5EF4-FFF2-40B4-BE49-F238E27FC236}">
                <a16:creationId xmlns:a16="http://schemas.microsoft.com/office/drawing/2014/main" id="{06E13099-FF32-9643-86FF-DD3F6C57A5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723113-E6EC-A84B-A728-B660DFBF9E8A}"/>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2851781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5B444-5C0A-3548-BD7D-E54470C4EB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274E91-BFF1-6D4D-89DB-C4F0CDCF2F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CE0612-8FBC-2141-A953-043F63AF78F2}"/>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5" name="Footer Placeholder 4">
            <a:extLst>
              <a:ext uri="{FF2B5EF4-FFF2-40B4-BE49-F238E27FC236}">
                <a16:creationId xmlns:a16="http://schemas.microsoft.com/office/drawing/2014/main" id="{A8AFC30C-F533-3840-8ACE-8846D40D9A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1D3825-C118-9249-A2B5-78359E88E8D0}"/>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259052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50E3-C531-8C46-8D9C-F07CFACBE0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952B47-E8E3-5F44-81A2-31807316E6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3FF78D-05F5-BE42-B1C1-3C79CED3D7C4}"/>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5" name="Footer Placeholder 4">
            <a:extLst>
              <a:ext uri="{FF2B5EF4-FFF2-40B4-BE49-F238E27FC236}">
                <a16:creationId xmlns:a16="http://schemas.microsoft.com/office/drawing/2014/main" id="{1D37D5A2-B074-8F4A-8C65-231C568F86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1220CE-CEA0-0148-A827-B9CEEF91C9CE}"/>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206919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550FC-42AB-0A4E-8F50-BF9D7AF77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09C822-03BC-3241-A796-D4B42B30FE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2034C2-AC63-4149-8D31-17E3BB72AB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9234BE1-D846-BF45-9DD7-F3CA26357C72}"/>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6" name="Footer Placeholder 5">
            <a:extLst>
              <a:ext uri="{FF2B5EF4-FFF2-40B4-BE49-F238E27FC236}">
                <a16:creationId xmlns:a16="http://schemas.microsoft.com/office/drawing/2014/main" id="{944BBDB4-823D-994F-ADEC-879AA43900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1345D5-E340-9546-B6D6-76A83CEE55B9}"/>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113220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E3AD1-8FE3-7447-942B-ACE51E0B4F3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8D33D05-FD98-4B41-8646-F74BE8C3FB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90D00B7-F8AF-334F-8EA5-34DF4D4128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D210EA-9865-7845-928E-7AFC973F72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36F45A-733B-D74E-BFBA-BDF6DF226E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FB8CA7-B41C-5B4A-85C6-1982E2596273}"/>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8" name="Footer Placeholder 7">
            <a:extLst>
              <a:ext uri="{FF2B5EF4-FFF2-40B4-BE49-F238E27FC236}">
                <a16:creationId xmlns:a16="http://schemas.microsoft.com/office/drawing/2014/main" id="{B4A783C3-5089-DA45-B8C9-6B10FC3296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591B49-F84C-2340-A36C-2B80CA5BF6FC}"/>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2530301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DCCFF-920E-F34E-BDEC-54F3CAA212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F15D44-2506-3F4B-B127-65F828E4CE89}"/>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4" name="Footer Placeholder 3">
            <a:extLst>
              <a:ext uri="{FF2B5EF4-FFF2-40B4-BE49-F238E27FC236}">
                <a16:creationId xmlns:a16="http://schemas.microsoft.com/office/drawing/2014/main" id="{ABC34672-4925-634C-A97F-F6DDE83342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E34423-0BD4-CF44-83F4-1B1D44CAA308}"/>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663850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F8BE3ED-3DAC-254E-AC32-5C3A151AE9D6}"/>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3" name="Footer Placeholder 2">
            <a:extLst>
              <a:ext uri="{FF2B5EF4-FFF2-40B4-BE49-F238E27FC236}">
                <a16:creationId xmlns:a16="http://schemas.microsoft.com/office/drawing/2014/main" id="{8FD1CE09-97B5-AB48-B53A-EF9D77C8B3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6F0E29-2534-D14B-B2D1-1C6AAD67851E}"/>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2312334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06A95-70D9-3344-A311-7BC26F260F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DED97B-6435-974A-8C43-0B0E19EF42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DEC9C3-A9EC-0143-B6B0-EFC1914842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E23E03-46B5-9C41-8190-2F40BC8A9A77}"/>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6" name="Footer Placeholder 5">
            <a:extLst>
              <a:ext uri="{FF2B5EF4-FFF2-40B4-BE49-F238E27FC236}">
                <a16:creationId xmlns:a16="http://schemas.microsoft.com/office/drawing/2014/main" id="{5E19B462-7B50-1F4E-A7A4-2C1DBD2064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749015-C722-F844-A5F7-1FBDE120EAD4}"/>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62946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B3115-8B22-E24E-8369-B196ADC05D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1029FD-239E-9245-8345-847C3AB7CC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138732-C7EF-2E4A-A9A0-704E6275BD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78246D-F637-624D-AC56-4A55DAFC5250}"/>
              </a:ext>
            </a:extLst>
          </p:cNvPr>
          <p:cNvSpPr>
            <a:spLocks noGrp="1"/>
          </p:cNvSpPr>
          <p:nvPr>
            <p:ph type="dt" sz="half" idx="10"/>
          </p:nvPr>
        </p:nvSpPr>
        <p:spPr/>
        <p:txBody>
          <a:bodyPr/>
          <a:lstStyle/>
          <a:p>
            <a:fld id="{BD445113-08D4-1E41-AD7D-6C03693F275F}" type="datetimeFigureOut">
              <a:rPr lang="en-US" smtClean="0"/>
              <a:t>3/8/22</a:t>
            </a:fld>
            <a:endParaRPr lang="en-US"/>
          </a:p>
        </p:txBody>
      </p:sp>
      <p:sp>
        <p:nvSpPr>
          <p:cNvPr id="6" name="Footer Placeholder 5">
            <a:extLst>
              <a:ext uri="{FF2B5EF4-FFF2-40B4-BE49-F238E27FC236}">
                <a16:creationId xmlns:a16="http://schemas.microsoft.com/office/drawing/2014/main" id="{99715F4C-6349-DE4B-8561-E59F2132BA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576CC0-4108-CD4D-ABA0-72525FF6E15E}"/>
              </a:ext>
            </a:extLst>
          </p:cNvPr>
          <p:cNvSpPr>
            <a:spLocks noGrp="1"/>
          </p:cNvSpPr>
          <p:nvPr>
            <p:ph type="sldNum" sz="quarter" idx="12"/>
          </p:nvPr>
        </p:nvSpPr>
        <p:spPr/>
        <p:txBody>
          <a:bodyPr/>
          <a:lstStyle/>
          <a:p>
            <a:fld id="{53BE6B12-492E-6F41-8AFB-8CE7C850B802}" type="slidenum">
              <a:rPr lang="en-US" smtClean="0"/>
              <a:t>‹#›</a:t>
            </a:fld>
            <a:endParaRPr lang="en-US"/>
          </a:p>
        </p:txBody>
      </p:sp>
    </p:spTree>
    <p:extLst>
      <p:ext uri="{BB962C8B-B14F-4D97-AF65-F5344CB8AC3E}">
        <p14:creationId xmlns:p14="http://schemas.microsoft.com/office/powerpoint/2010/main" val="2161792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50020B-8694-E642-8A62-0F0799EF30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41E804F-7AF5-634B-8886-70FD18391F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68797E-E99F-484C-BCF1-648389D1C5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445113-08D4-1E41-AD7D-6C03693F275F}" type="datetimeFigureOut">
              <a:rPr lang="en-US" smtClean="0"/>
              <a:t>3/8/22</a:t>
            </a:fld>
            <a:endParaRPr lang="en-US"/>
          </a:p>
        </p:txBody>
      </p:sp>
      <p:sp>
        <p:nvSpPr>
          <p:cNvPr id="5" name="Footer Placeholder 4">
            <a:extLst>
              <a:ext uri="{FF2B5EF4-FFF2-40B4-BE49-F238E27FC236}">
                <a16:creationId xmlns:a16="http://schemas.microsoft.com/office/drawing/2014/main" id="{02C2C9DF-9004-0C4B-90DD-4BF572E947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12BCAF-6BE3-974F-8D4A-72A05E89CD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E6B12-492E-6F41-8AFB-8CE7C850B802}" type="slidenum">
              <a:rPr lang="en-US" smtClean="0"/>
              <a:t>‹#›</a:t>
            </a:fld>
            <a:endParaRPr lang="en-US"/>
          </a:p>
        </p:txBody>
      </p:sp>
    </p:spTree>
    <p:extLst>
      <p:ext uri="{BB962C8B-B14F-4D97-AF65-F5344CB8AC3E}">
        <p14:creationId xmlns:p14="http://schemas.microsoft.com/office/powerpoint/2010/main" val="32464251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E38A6DB-1F65-374C-806F-54B37091C7CE}"/>
              </a:ext>
            </a:extLst>
          </p:cNvPr>
          <p:cNvPicPr>
            <a:picLocks noChangeAspect="1"/>
          </p:cNvPicPr>
          <p:nvPr/>
        </p:nvPicPr>
        <p:blipFill rotWithShape="1">
          <a:blip r:embed="rId2"/>
          <a:srcRect l="53302" r="1"/>
          <a:stretch/>
        </p:blipFill>
        <p:spPr>
          <a:xfrm>
            <a:off x="-132521" y="0"/>
            <a:ext cx="5786740" cy="6970643"/>
          </a:xfrm>
          <a:prstGeom prst="rect">
            <a:avLst/>
          </a:prstGeom>
        </p:spPr>
      </p:pic>
      <p:sp>
        <p:nvSpPr>
          <p:cNvPr id="5" name="Content Placeholder 2">
            <a:extLst>
              <a:ext uri="{FF2B5EF4-FFF2-40B4-BE49-F238E27FC236}">
                <a16:creationId xmlns:a16="http://schemas.microsoft.com/office/drawing/2014/main" id="{FF043508-1037-584F-9FA5-317017E2001B}"/>
              </a:ext>
            </a:extLst>
          </p:cNvPr>
          <p:cNvSpPr txBox="1">
            <a:spLocks/>
          </p:cNvSpPr>
          <p:nvPr/>
        </p:nvSpPr>
        <p:spPr>
          <a:xfrm>
            <a:off x="5973549" y="2363330"/>
            <a:ext cx="603292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lnSpc>
                <a:spcPts val="5440"/>
              </a:lnSpc>
              <a:spcBef>
                <a:spcPts val="0"/>
              </a:spcBef>
              <a:spcAft>
                <a:spcPts val="3600"/>
              </a:spcAft>
            </a:pPr>
            <a:r>
              <a:rPr lang="en-US" sz="6000" b="1" kern="0" spc="-100" dirty="0">
                <a:solidFill>
                  <a:srgbClr val="4B4846"/>
                </a:solidFill>
                <a:latin typeface="Arial" panose="020B0604020202020204" pitchFamily="34" charset="0"/>
                <a:ea typeface="Helvetica" charset="0"/>
                <a:cs typeface="Arial" panose="020B0604020202020204" pitchFamily="34" charset="0"/>
              </a:rPr>
              <a:t>State of the</a:t>
            </a:r>
          </a:p>
          <a:p>
            <a:pPr algn="l">
              <a:lnSpc>
                <a:spcPts val="5440"/>
              </a:lnSpc>
              <a:spcBef>
                <a:spcPts val="0"/>
              </a:spcBef>
              <a:spcAft>
                <a:spcPts val="3600"/>
              </a:spcAft>
            </a:pPr>
            <a:r>
              <a:rPr lang="en-US" sz="11500" b="1" kern="0" spc="-100" dirty="0">
                <a:solidFill>
                  <a:srgbClr val="4B4846"/>
                </a:solidFill>
                <a:latin typeface="Arial" panose="020B0604020202020204" pitchFamily="34" charset="0"/>
                <a:ea typeface="Helvetica" charset="0"/>
                <a:cs typeface="Arial" panose="020B0604020202020204" pitchFamily="34" charset="0"/>
              </a:rPr>
              <a:t>NSBC</a:t>
            </a:r>
          </a:p>
          <a:p>
            <a:pPr algn="l">
              <a:lnSpc>
                <a:spcPts val="5440"/>
              </a:lnSpc>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lnSpc>
                <a:spcPts val="5440"/>
              </a:lnSpc>
              <a:spcBef>
                <a:spcPts val="0"/>
              </a:spcBef>
            </a:pPr>
            <a:endParaRPr lang="en-US" sz="8000" b="1" kern="1100" spc="-100" dirty="0">
              <a:solidFill>
                <a:srgbClr val="4B4846"/>
              </a:solidFill>
              <a:latin typeface="Arial" panose="020B0604020202020204" pitchFamily="34" charset="0"/>
              <a:ea typeface="Helvetica" charset="0"/>
              <a:cs typeface="Arial" panose="020B0604020202020204" pitchFamily="34" charset="0"/>
            </a:endParaRPr>
          </a:p>
        </p:txBody>
      </p:sp>
      <p:pic>
        <p:nvPicPr>
          <p:cNvPr id="6" name="Picture 5" descr="Logo&#10;&#10;Description automatically generated">
            <a:extLst>
              <a:ext uri="{FF2B5EF4-FFF2-40B4-BE49-F238E27FC236}">
                <a16:creationId xmlns:a16="http://schemas.microsoft.com/office/drawing/2014/main" id="{940BF477-21F9-344F-B18D-EB7BD77D5785}"/>
              </a:ext>
            </a:extLst>
          </p:cNvPr>
          <p:cNvPicPr>
            <a:picLocks noChangeAspect="1"/>
          </p:cNvPicPr>
          <p:nvPr/>
        </p:nvPicPr>
        <p:blipFill>
          <a:blip r:embed="rId3"/>
          <a:stretch>
            <a:fillRect/>
          </a:stretch>
        </p:blipFill>
        <p:spPr>
          <a:xfrm>
            <a:off x="904487" y="1546769"/>
            <a:ext cx="3788560" cy="3805324"/>
          </a:xfrm>
          <a:prstGeom prst="rect">
            <a:avLst/>
          </a:prstGeom>
        </p:spPr>
      </p:pic>
      <p:sp>
        <p:nvSpPr>
          <p:cNvPr id="7" name="TextBox 6">
            <a:extLst>
              <a:ext uri="{FF2B5EF4-FFF2-40B4-BE49-F238E27FC236}">
                <a16:creationId xmlns:a16="http://schemas.microsoft.com/office/drawing/2014/main" id="{F320C1DF-5FDE-3544-AC2A-DFB56FC69BEF}"/>
              </a:ext>
            </a:extLst>
          </p:cNvPr>
          <p:cNvSpPr txBox="1"/>
          <p:nvPr/>
        </p:nvSpPr>
        <p:spPr>
          <a:xfrm>
            <a:off x="6033837" y="4350937"/>
            <a:ext cx="4139921" cy="369332"/>
          </a:xfrm>
          <a:prstGeom prst="rect">
            <a:avLst/>
          </a:prstGeom>
          <a:noFill/>
        </p:spPr>
        <p:txBody>
          <a:bodyPr wrap="square" rtlCol="0">
            <a:spAutoFit/>
          </a:bodyPr>
          <a:lstStyle/>
          <a:p>
            <a:r>
              <a:rPr lang="en-US" b="1" i="1" dirty="0">
                <a:solidFill>
                  <a:srgbClr val="4B4846"/>
                </a:solidFill>
                <a:latin typeface="Arial" panose="020B0604020202020204" pitchFamily="34" charset="0"/>
                <a:cs typeface="Arial" panose="020B0604020202020204" pitchFamily="34" charset="0"/>
              </a:rPr>
              <a:t>TRIVIA</a:t>
            </a:r>
          </a:p>
        </p:txBody>
      </p:sp>
    </p:spTree>
    <p:extLst>
      <p:ext uri="{BB962C8B-B14F-4D97-AF65-F5344CB8AC3E}">
        <p14:creationId xmlns:p14="http://schemas.microsoft.com/office/powerpoint/2010/main" val="4141361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Ages 13-19</a:t>
            </a:r>
            <a:r>
              <a:rPr lang="en-US" sz="5000" b="1" dirty="0">
                <a:solidFill>
                  <a:srgbClr val="4B4846"/>
                </a:solidFill>
                <a:latin typeface="Arial" panose="020B0604020202020204" pitchFamily="34" charset="0"/>
                <a:cs typeface="Arial" panose="020B0604020202020204" pitchFamily="34" charset="0"/>
              </a:rPr>
              <a:t> </a:t>
            </a:r>
            <a:endParaRPr lang="en-US" sz="50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1320847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What is Waves of Hope?</a:t>
            </a:r>
            <a:br>
              <a:rPr lang="en-US" sz="4000" dirty="0">
                <a:solidFill>
                  <a:srgbClr val="4B4846"/>
                </a:solidFill>
                <a:latin typeface="Arial" panose="020B0604020202020204" pitchFamily="34" charset="0"/>
                <a:cs typeface="Arial" panose="020B0604020202020204" pitchFamily="34" charset="0"/>
              </a:rPr>
            </a:br>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164337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b="1" i="1" dirty="0">
              <a:solidFill>
                <a:srgbClr val="4B4846"/>
              </a:solidFill>
              <a:latin typeface="Arial" panose="020B0604020202020204" pitchFamily="34"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A coalition of families and friends working to prevent boating and water tragedies.</a:t>
            </a:r>
            <a:r>
              <a:rPr lang="en-US" sz="5000" b="1" dirty="0">
                <a:solidFill>
                  <a:srgbClr val="4B4846"/>
                </a:solidFill>
                <a:latin typeface="Arial" panose="020B0604020202020204" pitchFamily="34" charset="0"/>
                <a:cs typeface="Arial" panose="020B0604020202020204" pitchFamily="34" charset="0"/>
              </a:rPr>
              <a:t> </a:t>
            </a:r>
            <a:endParaRPr lang="en-US" sz="50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3651431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On what date, as part of the National Defense Authorization Act, did it become required for individuals operating vessels required to have an engine cut-off switch to use them? </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3033439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r>
              <a:rPr lang="en-US" sz="5000" b="1" i="1" dirty="0">
                <a:solidFill>
                  <a:srgbClr val="4B4846"/>
                </a:solidFill>
                <a:latin typeface="Arial" panose="020B0604020202020204" pitchFamily="34" charset="0"/>
                <a:cs typeface="Arial" panose="020B0604020202020204" pitchFamily="34" charset="0"/>
              </a:rPr>
              <a:t>April 1, 2021</a:t>
            </a:r>
            <a:endParaRPr lang="en-US" sz="5000" b="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2504385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Which of the National Safe Boating Council’s online programs teach the basic navigation rules of boating? </a:t>
            </a:r>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3440489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Boat on Course!</a:t>
            </a:r>
            <a:r>
              <a:rPr lang="en-US" sz="5000" dirty="0">
                <a:latin typeface="Arial" panose="020B0604020202020204" pitchFamily="34" charset="0"/>
                <a:cs typeface="Arial" panose="020B0604020202020204" pitchFamily="34" charset="0"/>
              </a:rPr>
              <a:t> </a:t>
            </a:r>
            <a:endParaRPr lang="en-US" sz="50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1596054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The NSBC’s Saved by the Beacon national campaign educates recreational boaters on … what? </a:t>
            </a:r>
          </a:p>
          <a:p>
            <a:pPr algn="l"/>
            <a:br>
              <a:rPr lang="en-US" sz="4000" dirty="0">
                <a:solidFill>
                  <a:srgbClr val="4B4846"/>
                </a:solidFill>
                <a:latin typeface="Arial" panose="020B0604020202020204" pitchFamily="34" charset="0"/>
                <a:cs typeface="Arial" panose="020B0604020202020204" pitchFamily="34" charset="0"/>
              </a:rPr>
            </a:br>
            <a:endParaRPr lang="en-US" sz="4000"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7391390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4500" b="1" i="1" dirty="0">
                <a:solidFill>
                  <a:srgbClr val="4B4846"/>
                </a:solidFill>
                <a:latin typeface="Arial" panose="020B0604020202020204" pitchFamily="34" charset="0"/>
                <a:cs typeface="Arial" panose="020B0604020202020204" pitchFamily="34" charset="0"/>
              </a:rPr>
              <a:t>The importance of 406 MHz beacons and how to use them correctly in the case of a boating emergency.</a:t>
            </a:r>
            <a:br>
              <a:rPr lang="en-US" sz="4500" dirty="0">
                <a:latin typeface="Arial" panose="020B0604020202020204" pitchFamily="34" charset="0"/>
                <a:cs typeface="Arial" panose="020B0604020202020204" pitchFamily="34" charset="0"/>
              </a:rPr>
            </a:br>
            <a:endParaRPr lang="en-US" sz="45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1769740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The annual campaign kicks off the weekend before </a:t>
            </a:r>
            <a:r>
              <a:rPr lang="en-US" sz="4000" b="1" i="1" dirty="0">
                <a:solidFill>
                  <a:srgbClr val="4B4846"/>
                </a:solidFill>
                <a:latin typeface="Arial" panose="020B0604020202020204" pitchFamily="34" charset="0"/>
                <a:cs typeface="Arial" panose="020B0604020202020204" pitchFamily="34" charset="0"/>
              </a:rPr>
              <a:t>[what holiday]</a:t>
            </a:r>
            <a:r>
              <a:rPr lang="en-US" sz="4000" dirty="0">
                <a:solidFill>
                  <a:srgbClr val="4B4846"/>
                </a:solidFill>
                <a:latin typeface="Arial" panose="020B0604020202020204" pitchFamily="34" charset="0"/>
                <a:cs typeface="Arial" panose="020B0604020202020204" pitchFamily="34" charset="0"/>
              </a:rPr>
              <a:t> with National Safe Boating Week and continues throughout the year.</a:t>
            </a:r>
          </a:p>
          <a:p>
            <a:pPr algn="l"/>
            <a:br>
              <a:rPr lang="en-US" sz="4000" dirty="0">
                <a:solidFill>
                  <a:srgbClr val="4B4846"/>
                </a:solidFill>
                <a:latin typeface="Arial" panose="020B0604020202020204" pitchFamily="34" charset="0"/>
                <a:cs typeface="Arial" panose="020B0604020202020204" pitchFamily="34" charset="0"/>
              </a:rPr>
            </a:br>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4134009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08571"/>
            <a:ext cx="9448800" cy="4840858"/>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lnSpc>
                <a:spcPts val="5440"/>
              </a:lnSpc>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Let’s play some trivia!</a:t>
            </a:r>
            <a:endParaRPr lang="en-US" sz="12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endParaRPr lang="en-US" sz="3000" kern="1100" spc="-100" dirty="0">
              <a:solidFill>
                <a:srgbClr val="4B4846"/>
              </a:solidFill>
              <a:latin typeface="Arial" panose="020B0604020202020204" pitchFamily="34" charset="0"/>
              <a:ea typeface="Helvetica" charset="0"/>
              <a:cs typeface="Arial" panose="020B0604020202020204" pitchFamily="34" charset="0"/>
            </a:endParaRPr>
          </a:p>
          <a:p>
            <a:pPr marL="857250" indent="-857250" algn="l">
              <a:spcBef>
                <a:spcPts val="0"/>
              </a:spcBef>
              <a:buFont typeface="Arial" panose="020B0604020202020204" pitchFamily="34" charset="0"/>
              <a:buChar char="•"/>
            </a:pPr>
            <a:r>
              <a:rPr lang="en-US" sz="3000" kern="1100" spc="-100" dirty="0">
                <a:solidFill>
                  <a:srgbClr val="4B4846"/>
                </a:solidFill>
                <a:latin typeface="Arial" panose="020B0604020202020204" pitchFamily="34" charset="0"/>
                <a:cs typeface="Arial" panose="020B0604020202020204" pitchFamily="34" charset="0"/>
              </a:rPr>
              <a:t>Please form 2 lines</a:t>
            </a:r>
          </a:p>
          <a:p>
            <a:pPr marL="857250" indent="-857250" algn="l">
              <a:spcBef>
                <a:spcPts val="0"/>
              </a:spcBef>
              <a:buFont typeface="Arial" panose="020B0604020202020204" pitchFamily="34" charset="0"/>
              <a:buChar char="•"/>
            </a:pPr>
            <a:r>
              <a:rPr lang="en-US" sz="3000" kern="1100" spc="-100" dirty="0">
                <a:solidFill>
                  <a:srgbClr val="4B4846"/>
                </a:solidFill>
                <a:latin typeface="Arial" panose="020B0604020202020204" pitchFamily="34" charset="0"/>
                <a:ea typeface="Helvetica" charset="0"/>
                <a:cs typeface="Arial" panose="020B0604020202020204" pitchFamily="34" charset="0"/>
              </a:rPr>
              <a:t>Person at the front of each line must listen carefully to the question</a:t>
            </a:r>
          </a:p>
          <a:p>
            <a:pPr marL="857250" indent="-857250" algn="l">
              <a:spcBef>
                <a:spcPts val="0"/>
              </a:spcBef>
              <a:buFont typeface="Arial" panose="020B0604020202020204" pitchFamily="34" charset="0"/>
              <a:buChar char="•"/>
            </a:pPr>
            <a:r>
              <a:rPr lang="en-US" sz="3000" kern="1100" spc="-100" dirty="0">
                <a:solidFill>
                  <a:srgbClr val="4B4846"/>
                </a:solidFill>
                <a:latin typeface="Arial" panose="020B0604020202020204" pitchFamily="34" charset="0"/>
                <a:ea typeface="Helvetica" charset="0"/>
                <a:cs typeface="Arial" panose="020B0604020202020204" pitchFamily="34" charset="0"/>
              </a:rPr>
              <a:t>First person to raise their hand may answer the question</a:t>
            </a:r>
          </a:p>
          <a:p>
            <a:pPr marL="857250" indent="-857250" algn="l">
              <a:spcBef>
                <a:spcPts val="0"/>
              </a:spcBef>
              <a:buFont typeface="Arial" panose="020B0604020202020204" pitchFamily="34" charset="0"/>
              <a:buChar char="•"/>
            </a:pPr>
            <a:r>
              <a:rPr lang="en-US" sz="3000" kern="1100" spc="-100" dirty="0">
                <a:solidFill>
                  <a:srgbClr val="4B4846"/>
                </a:solidFill>
                <a:latin typeface="Arial" panose="020B0604020202020204" pitchFamily="34" charset="0"/>
                <a:ea typeface="Helvetica" charset="0"/>
                <a:cs typeface="Arial" panose="020B0604020202020204" pitchFamily="34" charset="0"/>
              </a:rPr>
              <a:t>If they answer correctly, the team receives a point</a:t>
            </a:r>
          </a:p>
          <a:p>
            <a:pPr marL="857250" indent="-857250" algn="l">
              <a:spcBef>
                <a:spcPts val="0"/>
              </a:spcBef>
              <a:buFont typeface="Arial" panose="020B0604020202020204" pitchFamily="34" charset="0"/>
              <a:buChar char="•"/>
            </a:pPr>
            <a:r>
              <a:rPr lang="en-US" sz="3000" kern="1100" spc="-100" dirty="0">
                <a:solidFill>
                  <a:srgbClr val="4B4846"/>
                </a:solidFill>
                <a:latin typeface="Arial" panose="020B0604020202020204" pitchFamily="34" charset="0"/>
                <a:ea typeface="Helvetica" charset="0"/>
                <a:cs typeface="Arial" panose="020B0604020202020204" pitchFamily="34" charset="0"/>
              </a:rPr>
              <a:t>If they answer incorrectly, the other team has a chance to answer</a:t>
            </a:r>
          </a:p>
          <a:p>
            <a:pPr marL="857250" indent="-857250" algn="l">
              <a:spcBef>
                <a:spcPts val="0"/>
              </a:spcBef>
              <a:buFont typeface="Arial" panose="020B0604020202020204" pitchFamily="34" charset="0"/>
              <a:buChar char="•"/>
            </a:pPr>
            <a:r>
              <a:rPr lang="en-US" sz="3000" kern="1100" spc="-100" dirty="0">
                <a:solidFill>
                  <a:srgbClr val="4B4846"/>
                </a:solidFill>
                <a:latin typeface="Arial" panose="020B0604020202020204" pitchFamily="34" charset="0"/>
                <a:ea typeface="Helvetica" charset="0"/>
                <a:cs typeface="Arial" panose="020B0604020202020204" pitchFamily="34" charset="0"/>
              </a:rPr>
              <a:t>Team with the most points wins!</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624496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Memorial Day</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2168905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What award is offered at IBWSS showcasing outstanding outreach efforts of organizations, agencies, and groups who advocate for boating and water safety?</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3935696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4500" b="1" i="1" dirty="0">
                <a:solidFill>
                  <a:srgbClr val="4B4846"/>
                </a:solidFill>
                <a:latin typeface="Arial" panose="020B0604020202020204" pitchFamily="34" charset="0"/>
                <a:cs typeface="Arial" panose="020B0604020202020204" pitchFamily="34" charset="0"/>
              </a:rPr>
              <a:t>IBWSS Communication Awards</a:t>
            </a:r>
            <a:r>
              <a:rPr lang="en-US" sz="4500" b="1" dirty="0">
                <a:solidFill>
                  <a:srgbClr val="4B4846"/>
                </a:solidFill>
                <a:latin typeface="Arial" panose="020B0604020202020204" pitchFamily="34" charset="0"/>
                <a:cs typeface="Arial" panose="020B0604020202020204" pitchFamily="34" charset="0"/>
              </a:rPr>
              <a:t> </a:t>
            </a:r>
            <a:endParaRPr lang="en-US" sz="45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40132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1744918"/>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dirty="0">
                <a:solidFill>
                  <a:srgbClr val="4B4846"/>
                </a:solidFill>
                <a:latin typeface="Arial" panose="020B0604020202020204" pitchFamily="34" charset="0"/>
                <a:cs typeface="Arial" panose="020B0604020202020204" pitchFamily="34" charset="0"/>
              </a:rPr>
              <a:t>During what decade were there more people boating than ever before and high number of boating-related accidents and fatalities?</a:t>
            </a:r>
            <a:br>
              <a:rPr lang="en-US" dirty="0">
                <a:solidFill>
                  <a:srgbClr val="4B4846"/>
                </a:solidFill>
                <a:latin typeface="Arial" panose="020B0604020202020204" pitchFamily="34" charset="0"/>
                <a:cs typeface="Arial" panose="020B0604020202020204" pitchFamily="34" charset="0"/>
              </a:rPr>
            </a:br>
            <a:br>
              <a:rPr lang="en-US" dirty="0">
                <a:solidFill>
                  <a:srgbClr val="4B4846"/>
                </a:solidFill>
                <a:latin typeface="Arial" panose="020B0604020202020204" pitchFamily="34" charset="0"/>
                <a:cs typeface="Arial" panose="020B0604020202020204" pitchFamily="34" charset="0"/>
              </a:rPr>
            </a:br>
            <a:r>
              <a:rPr lang="en-US" dirty="0">
                <a:solidFill>
                  <a:srgbClr val="4B4846"/>
                </a:solidFill>
                <a:latin typeface="Arial" panose="020B0604020202020204" pitchFamily="34" charset="0"/>
                <a:cs typeface="Arial" panose="020B0604020202020204" pitchFamily="34" charset="0"/>
              </a:rPr>
              <a:t>A) The 1940’s</a:t>
            </a:r>
            <a:br>
              <a:rPr lang="en-US" dirty="0">
                <a:solidFill>
                  <a:srgbClr val="4B4846"/>
                </a:solidFill>
                <a:latin typeface="Arial" panose="020B0604020202020204" pitchFamily="34" charset="0"/>
                <a:cs typeface="Arial" panose="020B0604020202020204" pitchFamily="34" charset="0"/>
              </a:rPr>
            </a:br>
            <a:r>
              <a:rPr lang="en-US" dirty="0">
                <a:solidFill>
                  <a:srgbClr val="4B4846"/>
                </a:solidFill>
                <a:latin typeface="Arial" panose="020B0604020202020204" pitchFamily="34" charset="0"/>
                <a:cs typeface="Arial" panose="020B0604020202020204" pitchFamily="34" charset="0"/>
              </a:rPr>
              <a:t>B) The 1950’s</a:t>
            </a:r>
            <a:br>
              <a:rPr lang="en-US" dirty="0">
                <a:solidFill>
                  <a:srgbClr val="4B4846"/>
                </a:solidFill>
                <a:latin typeface="Arial" panose="020B0604020202020204" pitchFamily="34" charset="0"/>
                <a:cs typeface="Arial" panose="020B0604020202020204" pitchFamily="34" charset="0"/>
              </a:rPr>
            </a:br>
            <a:r>
              <a:rPr lang="en-US" dirty="0">
                <a:solidFill>
                  <a:srgbClr val="4B4846"/>
                </a:solidFill>
                <a:latin typeface="Arial" panose="020B0604020202020204" pitchFamily="34" charset="0"/>
                <a:cs typeface="Arial" panose="020B0604020202020204" pitchFamily="34" charset="0"/>
              </a:rPr>
              <a:t>C) The 1960’s</a:t>
            </a:r>
            <a:br>
              <a:rPr lang="en-US" dirty="0">
                <a:solidFill>
                  <a:srgbClr val="4B4846"/>
                </a:solidFill>
                <a:latin typeface="Arial" panose="020B0604020202020204" pitchFamily="34" charset="0"/>
                <a:cs typeface="Arial" panose="020B0604020202020204" pitchFamily="34" charset="0"/>
              </a:rPr>
            </a:br>
            <a:r>
              <a:rPr lang="en-US" dirty="0">
                <a:solidFill>
                  <a:srgbClr val="4B4846"/>
                </a:solidFill>
                <a:latin typeface="Arial" panose="020B0604020202020204" pitchFamily="34" charset="0"/>
                <a:cs typeface="Arial" panose="020B0604020202020204" pitchFamily="34" charset="0"/>
              </a:rPr>
              <a:t>D) The 1970’s </a:t>
            </a:r>
            <a:br>
              <a:rPr lang="en-US" dirty="0">
                <a:solidFill>
                  <a:srgbClr val="4B4846"/>
                </a:solidFill>
                <a:latin typeface="Arial" panose="020B0604020202020204" pitchFamily="34" charset="0"/>
                <a:cs typeface="Arial" panose="020B0604020202020204" pitchFamily="34" charset="0"/>
              </a:rPr>
            </a:br>
            <a:endParaRPr lang="en-US"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2403716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C) The 1960’s </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2294531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In the Skipper Club, what is the student to instructor ratio? </a:t>
            </a:r>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2106404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4500" b="1" i="1" dirty="0">
                <a:solidFill>
                  <a:srgbClr val="4B4846"/>
                </a:solidFill>
                <a:latin typeface="Arial" panose="020B0604020202020204" pitchFamily="34" charset="0"/>
                <a:cs typeface="Arial" panose="020B0604020202020204" pitchFamily="34" charset="0"/>
              </a:rPr>
              <a:t>The student to instructor ratio is 4:1</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30592740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True or False? Waves of Hope provides a platform for survivors and families to take action, share their stories, and educate others. </a:t>
            </a:r>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2491080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True</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64249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3475070"/>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This might be a tricky one! As of 2019, a provision of </a:t>
            </a:r>
            <a:r>
              <a:rPr lang="en-US" sz="4000" b="1" i="1" dirty="0">
                <a:solidFill>
                  <a:srgbClr val="4B4846"/>
                </a:solidFill>
                <a:latin typeface="Arial" panose="020B0604020202020204" pitchFamily="34" charset="0"/>
                <a:cs typeface="Arial" panose="020B0604020202020204" pitchFamily="34" charset="0"/>
              </a:rPr>
              <a:t>[what act]</a:t>
            </a:r>
            <a:r>
              <a:rPr lang="en-US" sz="4000" dirty="0">
                <a:solidFill>
                  <a:srgbClr val="4B4846"/>
                </a:solidFill>
                <a:latin typeface="Arial" panose="020B0604020202020204" pitchFamily="34" charset="0"/>
                <a:cs typeface="Arial" panose="020B0604020202020204" pitchFamily="34" charset="0"/>
              </a:rPr>
              <a:t> requires boat manufacturers, dealers, and distributors to ensure boats less than 26 feet and with engines capable of more than 115 pounds of thrust have an engine cut-off switch?</a:t>
            </a:r>
            <a:br>
              <a:rPr lang="en-US" sz="4000" dirty="0">
                <a:solidFill>
                  <a:srgbClr val="4B4846"/>
                </a:solidFill>
                <a:latin typeface="Arial" panose="020B0604020202020204" pitchFamily="34" charset="0"/>
                <a:cs typeface="Arial" panose="020B0604020202020204" pitchFamily="34" charset="0"/>
              </a:rPr>
            </a:br>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2378496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1934618"/>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The Safe Boating Campaign is a worldwide effort focused on responsible boating, encouraging boaters to always wear a </a:t>
            </a:r>
            <a:r>
              <a:rPr lang="en-US" sz="4000" b="1" dirty="0">
                <a:solidFill>
                  <a:srgbClr val="4B4846"/>
                </a:solidFill>
                <a:latin typeface="Arial" panose="020B0604020202020204" pitchFamily="34" charset="0"/>
                <a:cs typeface="Arial" panose="020B0604020202020204" pitchFamily="34" charset="0"/>
              </a:rPr>
              <a:t>[what]</a:t>
            </a:r>
            <a:r>
              <a:rPr lang="en-US" sz="4000" dirty="0">
                <a:solidFill>
                  <a:srgbClr val="4B4846"/>
                </a:solidFill>
                <a:latin typeface="Arial" panose="020B0604020202020204" pitchFamily="34" charset="0"/>
                <a:cs typeface="Arial" panose="020B0604020202020204" pitchFamily="34" charset="0"/>
              </a:rPr>
              <a:t> while on the water.</a:t>
            </a:r>
          </a:p>
        </p:txBody>
      </p:sp>
    </p:spTree>
    <p:extLst>
      <p:ext uri="{BB962C8B-B14F-4D97-AF65-F5344CB8AC3E}">
        <p14:creationId xmlns:p14="http://schemas.microsoft.com/office/powerpoint/2010/main" val="36400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4500" b="1" i="1" dirty="0">
                <a:solidFill>
                  <a:srgbClr val="4B4846"/>
                </a:solidFill>
                <a:latin typeface="Arial" panose="020B0604020202020204" pitchFamily="34" charset="0"/>
                <a:cs typeface="Arial" panose="020B0604020202020204" pitchFamily="34" charset="0"/>
              </a:rPr>
              <a:t>The Frank LoBiondo Coast Guard Authorization Act</a:t>
            </a:r>
            <a:r>
              <a:rPr lang="en-US" sz="4500" b="1" dirty="0">
                <a:solidFill>
                  <a:srgbClr val="4B4846"/>
                </a:solidFill>
                <a:latin typeface="Arial" panose="020B0604020202020204" pitchFamily="34" charset="0"/>
                <a:cs typeface="Arial" panose="020B0604020202020204" pitchFamily="34" charset="0"/>
              </a:rPr>
              <a:t> </a:t>
            </a:r>
            <a:endParaRPr lang="en-US" sz="45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2693631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1934618"/>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dirty="0">
                <a:solidFill>
                  <a:srgbClr val="4B4846"/>
                </a:solidFill>
                <a:latin typeface="Arial" panose="020B0604020202020204" pitchFamily="34" charset="0"/>
                <a:cs typeface="Arial" panose="020B0604020202020204" pitchFamily="34" charset="0"/>
              </a:rPr>
              <a:t>When heading out for a fun day on the water, you should always dress for:</a:t>
            </a:r>
            <a:br>
              <a:rPr lang="en-US" dirty="0">
                <a:solidFill>
                  <a:srgbClr val="4B4846"/>
                </a:solidFill>
                <a:latin typeface="Arial" panose="020B0604020202020204" pitchFamily="34" charset="0"/>
                <a:cs typeface="Arial" panose="020B0604020202020204" pitchFamily="34" charset="0"/>
              </a:rPr>
            </a:br>
            <a:br>
              <a:rPr lang="en-US" dirty="0">
                <a:solidFill>
                  <a:srgbClr val="4B4846"/>
                </a:solidFill>
                <a:latin typeface="Arial" panose="020B0604020202020204" pitchFamily="34" charset="0"/>
                <a:cs typeface="Arial" panose="020B0604020202020204" pitchFamily="34" charset="0"/>
              </a:rPr>
            </a:br>
            <a:r>
              <a:rPr lang="en-US" dirty="0">
                <a:solidFill>
                  <a:srgbClr val="4B4846"/>
                </a:solidFill>
                <a:latin typeface="Arial" panose="020B0604020202020204" pitchFamily="34" charset="0"/>
                <a:cs typeface="Arial" panose="020B0604020202020204" pitchFamily="34" charset="0"/>
              </a:rPr>
              <a:t>A) Getting a tan</a:t>
            </a:r>
            <a:br>
              <a:rPr lang="en-US" dirty="0">
                <a:solidFill>
                  <a:srgbClr val="4B4846"/>
                </a:solidFill>
                <a:latin typeface="Arial" panose="020B0604020202020204" pitchFamily="34" charset="0"/>
                <a:cs typeface="Arial" panose="020B0604020202020204" pitchFamily="34" charset="0"/>
              </a:rPr>
            </a:br>
            <a:r>
              <a:rPr lang="en-US" dirty="0">
                <a:solidFill>
                  <a:srgbClr val="4B4846"/>
                </a:solidFill>
                <a:latin typeface="Arial" panose="020B0604020202020204" pitchFamily="34" charset="0"/>
                <a:cs typeface="Arial" panose="020B0604020202020204" pitchFamily="34" charset="0"/>
              </a:rPr>
              <a:t>B) Submersion</a:t>
            </a:r>
            <a:br>
              <a:rPr lang="en-US" dirty="0">
                <a:solidFill>
                  <a:srgbClr val="4B4846"/>
                </a:solidFill>
                <a:latin typeface="Arial" panose="020B0604020202020204" pitchFamily="34" charset="0"/>
                <a:cs typeface="Arial" panose="020B0604020202020204" pitchFamily="34" charset="0"/>
              </a:rPr>
            </a:br>
            <a:r>
              <a:rPr lang="en-US" dirty="0">
                <a:solidFill>
                  <a:srgbClr val="4B4846"/>
                </a:solidFill>
                <a:latin typeface="Arial" panose="020B0604020202020204" pitchFamily="34" charset="0"/>
                <a:cs typeface="Arial" panose="020B0604020202020204" pitchFamily="34" charset="0"/>
              </a:rPr>
              <a:t>C) Immersion</a:t>
            </a:r>
            <a:br>
              <a:rPr lang="en-US" dirty="0">
                <a:solidFill>
                  <a:srgbClr val="4B4846"/>
                </a:solidFill>
                <a:latin typeface="Arial" panose="020B0604020202020204" pitchFamily="34" charset="0"/>
                <a:cs typeface="Arial" panose="020B0604020202020204" pitchFamily="34" charset="0"/>
              </a:rPr>
            </a:br>
            <a:r>
              <a:rPr lang="en-US" dirty="0">
                <a:solidFill>
                  <a:srgbClr val="4B4846"/>
                </a:solidFill>
                <a:latin typeface="Arial" panose="020B0604020202020204" pitchFamily="34" charset="0"/>
                <a:cs typeface="Arial" panose="020B0604020202020204" pitchFamily="34" charset="0"/>
              </a:rPr>
              <a:t>D) Success</a:t>
            </a:r>
            <a:br>
              <a:rPr lang="en-US" dirty="0">
                <a:solidFill>
                  <a:srgbClr val="4B4846"/>
                </a:solidFill>
                <a:latin typeface="Arial" panose="020B0604020202020204" pitchFamily="34" charset="0"/>
                <a:cs typeface="Arial" panose="020B0604020202020204" pitchFamily="34" charset="0"/>
              </a:rPr>
            </a:br>
            <a:br>
              <a:rPr lang="en-US" dirty="0">
                <a:solidFill>
                  <a:srgbClr val="4B4846"/>
                </a:solidFill>
                <a:latin typeface="Arial" panose="020B0604020202020204" pitchFamily="34" charset="0"/>
                <a:cs typeface="Arial" panose="020B0604020202020204" pitchFamily="34" charset="0"/>
              </a:rPr>
            </a:br>
            <a:endParaRPr lang="en-US"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7605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B) Submersion </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14932721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What is an emergency locator beacon used for?</a:t>
            </a:r>
          </a:p>
          <a:p>
            <a:pPr algn="l"/>
            <a:r>
              <a:rPr lang="en-US" sz="4000" dirty="0">
                <a:solidFill>
                  <a:srgbClr val="4B4846"/>
                </a:solidFill>
                <a:latin typeface="Arial" panose="020B0604020202020204" pitchFamily="34" charset="0"/>
                <a:cs typeface="Arial" panose="020B0604020202020204" pitchFamily="34" charset="0"/>
              </a:rPr>
              <a:t> </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1524459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endParaRPr lang="en-US" sz="3000" b="1" i="1" dirty="0">
              <a:solidFill>
                <a:srgbClr val="4B4846"/>
              </a:solidFill>
              <a:latin typeface="Arial" panose="020B0604020202020204" pitchFamily="34" charset="0"/>
              <a:cs typeface="Arial" panose="020B0604020202020204" pitchFamily="34" charset="0"/>
            </a:endParaRPr>
          </a:p>
          <a:p>
            <a:pPr algn="l"/>
            <a:r>
              <a:rPr lang="en-US" sz="4000" b="1" i="1" dirty="0">
                <a:solidFill>
                  <a:srgbClr val="4B4846"/>
                </a:solidFill>
                <a:latin typeface="Arial" panose="020B0604020202020204" pitchFamily="34" charset="0"/>
                <a:cs typeface="Arial" panose="020B0604020202020204" pitchFamily="34" charset="0"/>
              </a:rPr>
              <a:t>An emergency locator beacon is used to alert Search and Rescue assets by transmitting a coded message on the via satellite to the nearest Rescue Coordination Center</a:t>
            </a:r>
            <a:r>
              <a:rPr lang="en-US" sz="4500" i="1" dirty="0"/>
              <a:t>.</a:t>
            </a:r>
            <a:endParaRPr lang="en-US" sz="4500" dirty="0"/>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39915388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When is Wear Your Life Jacket at Work Day this year?  </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16999381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May 20, 2022</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4252890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Who is this year’s premier sponsor of the International Boating and Water Safety Summit?</a:t>
            </a:r>
            <a:br>
              <a:rPr lang="en-US" sz="4000" dirty="0">
                <a:solidFill>
                  <a:srgbClr val="4B4846"/>
                </a:solidFill>
                <a:latin typeface="Arial" panose="020B0604020202020204" pitchFamily="34" charset="0"/>
                <a:cs typeface="Arial" panose="020B0604020202020204" pitchFamily="34" charset="0"/>
              </a:rPr>
            </a:br>
            <a:endParaRPr lang="en-US" sz="4000" dirty="0">
              <a:solidFill>
                <a:srgbClr val="4B4846"/>
              </a:solidFill>
              <a:latin typeface="Arial" panose="020B0604020202020204" pitchFamily="34" charset="0"/>
              <a:cs typeface="Arial" panose="020B0604020202020204" pitchFamily="34" charset="0"/>
            </a:endParaRPr>
          </a:p>
          <a:p>
            <a:pPr algn="l"/>
            <a:r>
              <a:rPr lang="en-US" sz="4000" dirty="0">
                <a:solidFill>
                  <a:srgbClr val="4B4846"/>
                </a:solidFill>
                <a:latin typeface="Arial" panose="020B0604020202020204" pitchFamily="34" charset="0"/>
                <a:cs typeface="Arial" panose="020B0604020202020204" pitchFamily="34" charset="0"/>
              </a:rPr>
              <a:t> </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1222574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err="1">
                <a:solidFill>
                  <a:srgbClr val="4B4846"/>
                </a:solidFill>
                <a:latin typeface="Arial" panose="020B0604020202020204" pitchFamily="34" charset="0"/>
                <a:cs typeface="Arial" panose="020B0604020202020204" pitchFamily="34" charset="0"/>
              </a:rPr>
              <a:t>Deckee</a:t>
            </a:r>
            <a:endParaRPr lang="en-US" sz="50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38837514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What program did the FBSA help establish?  </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202268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6000" b="1" i="1" kern="1100" spc="-100" dirty="0">
                <a:solidFill>
                  <a:srgbClr val="4B4846"/>
                </a:solidFill>
                <a:latin typeface="Arial" panose="020B0604020202020204" pitchFamily="34" charset="0"/>
                <a:ea typeface="Helvetica" charset="0"/>
                <a:cs typeface="Arial" panose="020B0604020202020204" pitchFamily="34" charset="0"/>
              </a:rPr>
              <a:t>Life Jacket </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4681774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35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The National Recreational Boating Safety Program</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30792282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Prior to taking the course, students are required to complete what approved online boating safety course as well as meet the legal requirements of the state where the course is being held?</a:t>
            </a:r>
          </a:p>
          <a:p>
            <a:br>
              <a:rPr lang="en-US" sz="4000" dirty="0"/>
            </a:br>
            <a:r>
              <a:rPr lang="en-US" sz="4000" dirty="0">
                <a:solidFill>
                  <a:srgbClr val="4B4846"/>
                </a:solidFill>
                <a:latin typeface="Arial" panose="020B0604020202020204" pitchFamily="34" charset="0"/>
                <a:cs typeface="Arial" panose="020B0604020202020204" pitchFamily="34" charset="0"/>
              </a:rPr>
              <a:t> </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11994163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A NASBLA-approved online boating safety course</a:t>
            </a:r>
            <a:br>
              <a:rPr lang="en-US" sz="5000" b="1" dirty="0">
                <a:solidFill>
                  <a:srgbClr val="4B4846"/>
                </a:solidFill>
                <a:latin typeface="Arial" panose="020B0604020202020204" pitchFamily="34" charset="0"/>
                <a:cs typeface="Arial" panose="020B0604020202020204" pitchFamily="34" charset="0"/>
              </a:rPr>
            </a:br>
            <a:br>
              <a:rPr lang="en-US" sz="5000" b="1" dirty="0">
                <a:solidFill>
                  <a:srgbClr val="4B4846"/>
                </a:solidFill>
                <a:latin typeface="Arial" panose="020B0604020202020204" pitchFamily="34" charset="0"/>
                <a:cs typeface="Arial" panose="020B0604020202020204" pitchFamily="34" charset="0"/>
              </a:rPr>
            </a:br>
            <a:endParaRPr lang="en-US" sz="50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40547110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What is one way you can inspire hope and be a responsible boater? </a:t>
            </a:r>
          </a:p>
          <a:p>
            <a:pPr algn="l"/>
            <a:r>
              <a:rPr lang="en-US" sz="4000" dirty="0">
                <a:solidFill>
                  <a:srgbClr val="4B4846"/>
                </a:solidFill>
                <a:latin typeface="Arial" panose="020B0604020202020204" pitchFamily="34" charset="0"/>
                <a:cs typeface="Arial" panose="020B0604020202020204" pitchFamily="34" charset="0"/>
              </a:rPr>
              <a:t> </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26256502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4500" b="1" i="1" dirty="0">
                <a:solidFill>
                  <a:srgbClr val="4B4846"/>
                </a:solidFill>
                <a:latin typeface="Arial" panose="020B0604020202020204" pitchFamily="34" charset="0"/>
                <a:cs typeface="Arial" panose="020B0604020202020204" pitchFamily="34" charset="0"/>
              </a:rPr>
              <a:t>Take a boating safety course, wear a life jacket, assign a water watcher, use an engine cut-off switch, be responsible, and be educated.</a:t>
            </a:r>
            <a:r>
              <a:rPr lang="en-US" sz="4500" b="1" dirty="0">
                <a:solidFill>
                  <a:srgbClr val="4B4846"/>
                </a:solidFill>
                <a:latin typeface="Arial" panose="020B0604020202020204" pitchFamily="34" charset="0"/>
                <a:cs typeface="Arial" panose="020B0604020202020204" pitchFamily="34" charset="0"/>
              </a:rPr>
              <a:t> </a:t>
            </a:r>
            <a:endParaRPr lang="en-US" sz="45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23141003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True or False? Most propeller injuries and fatalities are preventable.</a:t>
            </a:r>
          </a:p>
          <a:p>
            <a:pPr algn="l"/>
            <a:br>
              <a:rPr lang="en-US" sz="4000" dirty="0">
                <a:solidFill>
                  <a:srgbClr val="4B4846"/>
                </a:solidFill>
                <a:latin typeface="Arial" panose="020B0604020202020204" pitchFamily="34" charset="0"/>
                <a:cs typeface="Arial" panose="020B0604020202020204" pitchFamily="34" charset="0"/>
              </a:rPr>
            </a:br>
            <a:endParaRPr lang="en-US" sz="4000" dirty="0">
              <a:solidFill>
                <a:srgbClr val="4B4846"/>
              </a:solidFill>
              <a:latin typeface="Arial" panose="020B0604020202020204" pitchFamily="34" charset="0"/>
              <a:cs typeface="Arial" panose="020B0604020202020204" pitchFamily="34" charset="0"/>
            </a:endParaRPr>
          </a:p>
          <a:p>
            <a:pPr algn="l"/>
            <a:r>
              <a:rPr lang="en-US" sz="4000" dirty="0">
                <a:solidFill>
                  <a:srgbClr val="4B4846"/>
                </a:solidFill>
                <a:latin typeface="Arial" panose="020B0604020202020204" pitchFamily="34" charset="0"/>
                <a:cs typeface="Arial" panose="020B0604020202020204" pitchFamily="34" charset="0"/>
              </a:rPr>
              <a:t> </a:t>
            </a:r>
          </a:p>
          <a:p>
            <a:pPr algn="l"/>
            <a:br>
              <a:rPr lang="en-US" sz="4000" dirty="0">
                <a:solidFill>
                  <a:srgbClr val="4B4846"/>
                </a:solidFill>
                <a:latin typeface="Arial" panose="020B0604020202020204" pitchFamily="34" charset="0"/>
                <a:cs typeface="Arial" panose="020B0604020202020204" pitchFamily="34" charset="0"/>
              </a:rPr>
            </a:br>
            <a:endParaRPr lang="en-US" sz="4000"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42042970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4500" b="1" i="1" dirty="0">
                <a:solidFill>
                  <a:srgbClr val="4B4846"/>
                </a:solidFill>
                <a:latin typeface="Arial" panose="020B0604020202020204" pitchFamily="34" charset="0"/>
                <a:cs typeface="Arial" panose="020B0604020202020204" pitchFamily="34" charset="0"/>
              </a:rPr>
              <a:t>True! Most propeller injuries and fatalities result from operator inattention, improper lookout, operator inexperience, excessive speed, and alcohol. </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133778803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True or False? Following each Boat on Course video, there is a free quiz to help test your knowledge.</a:t>
            </a:r>
            <a:br>
              <a:rPr lang="en-US" sz="4000" dirty="0">
                <a:solidFill>
                  <a:srgbClr val="4B4846"/>
                </a:solidFill>
                <a:latin typeface="Arial" panose="020B0604020202020204" pitchFamily="34" charset="0"/>
                <a:cs typeface="Arial" panose="020B0604020202020204" pitchFamily="34" charset="0"/>
              </a:rPr>
            </a:br>
            <a:br>
              <a:rPr lang="en-US" sz="4000" dirty="0">
                <a:solidFill>
                  <a:srgbClr val="4B4846"/>
                </a:solidFill>
                <a:latin typeface="Arial" panose="020B0604020202020204" pitchFamily="34" charset="0"/>
                <a:cs typeface="Arial" panose="020B0604020202020204" pitchFamily="34" charset="0"/>
              </a:rPr>
            </a:br>
            <a:r>
              <a:rPr lang="en-US" sz="4000" dirty="0">
                <a:solidFill>
                  <a:srgbClr val="4B4846"/>
                </a:solidFill>
                <a:latin typeface="Arial" panose="020B0604020202020204" pitchFamily="34" charset="0"/>
                <a:cs typeface="Arial" panose="020B0604020202020204" pitchFamily="34" charset="0"/>
              </a:rPr>
              <a:t> </a:t>
            </a:r>
          </a:p>
          <a:p>
            <a:pPr algn="l"/>
            <a:br>
              <a:rPr lang="en-US" sz="4000" dirty="0">
                <a:solidFill>
                  <a:srgbClr val="4B4846"/>
                </a:solidFill>
                <a:latin typeface="Arial" panose="020B0604020202020204" pitchFamily="34" charset="0"/>
                <a:cs typeface="Arial" panose="020B0604020202020204" pitchFamily="34" charset="0"/>
              </a:rPr>
            </a:br>
            <a:endParaRPr lang="en-US" sz="4000"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23621185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True</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18860447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What is the coded message distress frequency?  </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4286283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1070149"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4000" dirty="0">
                <a:solidFill>
                  <a:srgbClr val="4B4846"/>
                </a:solidFill>
                <a:latin typeface="Arial" panose="020B0604020202020204" pitchFamily="34" charset="0"/>
                <a:cs typeface="Arial" panose="020B0604020202020204" pitchFamily="34" charset="0"/>
              </a:rPr>
              <a:t>When was IBWSS founded? </a:t>
            </a: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33453443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599" y="1045859"/>
            <a:ext cx="9972989"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The 406 MHz distress frequency </a:t>
            </a: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14903381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What is the website where you can find Safe Boating Campaign resources? </a:t>
            </a:r>
          </a:p>
          <a:p>
            <a:pPr algn="l"/>
            <a:r>
              <a:rPr lang="en-US" sz="4000" dirty="0">
                <a:solidFill>
                  <a:srgbClr val="4B4846"/>
                </a:solidFill>
                <a:latin typeface="Arial" panose="020B0604020202020204" pitchFamily="34" charset="0"/>
                <a:cs typeface="Arial" panose="020B0604020202020204" pitchFamily="34" charset="0"/>
              </a:rPr>
              <a:t> </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33779298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045859"/>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r>
              <a:rPr lang="en-US" sz="4500" b="1" i="1" dirty="0" err="1">
                <a:solidFill>
                  <a:srgbClr val="4B4846"/>
                </a:solidFill>
                <a:latin typeface="Arial" panose="020B0604020202020204" pitchFamily="34" charset="0"/>
                <a:cs typeface="Arial" panose="020B0604020202020204" pitchFamily="34" charset="0"/>
              </a:rPr>
              <a:t>www.SafeBoatingCampaign.com</a:t>
            </a:r>
            <a:br>
              <a:rPr lang="en-US" sz="4500" b="1" i="1" dirty="0">
                <a:solidFill>
                  <a:srgbClr val="4B4846"/>
                </a:solidFill>
                <a:latin typeface="Arial" panose="020B0604020202020204" pitchFamily="34" charset="0"/>
                <a:cs typeface="Arial" panose="020B0604020202020204" pitchFamily="34" charset="0"/>
              </a:rPr>
            </a:br>
            <a:endParaRPr lang="en-US" sz="45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38345869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E38A6DB-1F65-374C-806F-54B37091C7CE}"/>
              </a:ext>
            </a:extLst>
          </p:cNvPr>
          <p:cNvPicPr>
            <a:picLocks noChangeAspect="1"/>
          </p:cNvPicPr>
          <p:nvPr/>
        </p:nvPicPr>
        <p:blipFill rotWithShape="1">
          <a:blip r:embed="rId2"/>
          <a:srcRect l="53302" r="1"/>
          <a:stretch/>
        </p:blipFill>
        <p:spPr>
          <a:xfrm>
            <a:off x="-132521" y="0"/>
            <a:ext cx="5786740" cy="6970643"/>
          </a:xfrm>
          <a:prstGeom prst="rect">
            <a:avLst/>
          </a:prstGeom>
        </p:spPr>
      </p:pic>
      <p:sp>
        <p:nvSpPr>
          <p:cNvPr id="5" name="Content Placeholder 2">
            <a:extLst>
              <a:ext uri="{FF2B5EF4-FFF2-40B4-BE49-F238E27FC236}">
                <a16:creationId xmlns:a16="http://schemas.microsoft.com/office/drawing/2014/main" id="{FF043508-1037-584F-9FA5-317017E2001B}"/>
              </a:ext>
            </a:extLst>
          </p:cNvPr>
          <p:cNvSpPr txBox="1">
            <a:spLocks/>
          </p:cNvSpPr>
          <p:nvPr/>
        </p:nvSpPr>
        <p:spPr>
          <a:xfrm>
            <a:off x="5973549" y="2363331"/>
            <a:ext cx="6032920" cy="198760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lnSpc>
                <a:spcPts val="5440"/>
              </a:lnSpc>
              <a:spcBef>
                <a:spcPts val="0"/>
              </a:spcBef>
              <a:spcAft>
                <a:spcPts val="3600"/>
              </a:spcAft>
            </a:pPr>
            <a:r>
              <a:rPr lang="en-US" sz="6000" b="1" kern="0" spc="-100" dirty="0">
                <a:solidFill>
                  <a:srgbClr val="4B4846"/>
                </a:solidFill>
                <a:latin typeface="Arial" panose="020B0604020202020204" pitchFamily="34" charset="0"/>
                <a:ea typeface="Helvetica" charset="0"/>
                <a:cs typeface="Arial" panose="020B0604020202020204" pitchFamily="34" charset="0"/>
              </a:rPr>
              <a:t>State of the</a:t>
            </a:r>
          </a:p>
          <a:p>
            <a:pPr algn="l">
              <a:lnSpc>
                <a:spcPts val="5440"/>
              </a:lnSpc>
              <a:spcBef>
                <a:spcPts val="0"/>
              </a:spcBef>
              <a:spcAft>
                <a:spcPts val="3600"/>
              </a:spcAft>
            </a:pPr>
            <a:r>
              <a:rPr lang="en-US" sz="11500" b="1" kern="0" spc="-100" dirty="0">
                <a:solidFill>
                  <a:srgbClr val="4B4846"/>
                </a:solidFill>
                <a:latin typeface="Arial" panose="020B0604020202020204" pitchFamily="34" charset="0"/>
                <a:ea typeface="Helvetica" charset="0"/>
                <a:cs typeface="Arial" panose="020B0604020202020204" pitchFamily="34" charset="0"/>
              </a:rPr>
              <a:t>NSBC</a:t>
            </a:r>
          </a:p>
          <a:p>
            <a:pPr algn="l">
              <a:lnSpc>
                <a:spcPts val="5440"/>
              </a:lnSpc>
              <a:spcBef>
                <a:spcPts val="0"/>
              </a:spcBef>
              <a:spcAft>
                <a:spcPts val="3600"/>
              </a:spcAft>
            </a:pPr>
            <a:endParaRPr lang="en-US" sz="11500" b="1" i="1" kern="0" spc="-100" dirty="0">
              <a:solidFill>
                <a:srgbClr val="4B4846"/>
              </a:solidFill>
              <a:latin typeface="Arial" panose="020B0604020202020204" pitchFamily="34" charset="0"/>
              <a:ea typeface="Helvetica" charset="0"/>
              <a:cs typeface="Arial" panose="020B0604020202020204" pitchFamily="34" charset="0"/>
            </a:endParaRPr>
          </a:p>
          <a:p>
            <a:pPr algn="l">
              <a:lnSpc>
                <a:spcPts val="5440"/>
              </a:lnSpc>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lnSpc>
                <a:spcPts val="5440"/>
              </a:lnSpc>
              <a:spcBef>
                <a:spcPts val="0"/>
              </a:spcBef>
            </a:pPr>
            <a:endParaRPr lang="en-US" sz="8000" b="1" kern="1100" spc="-100" dirty="0">
              <a:solidFill>
                <a:srgbClr val="4B4846"/>
              </a:solidFill>
              <a:latin typeface="Arial" panose="020B0604020202020204" pitchFamily="34" charset="0"/>
              <a:ea typeface="Helvetica" charset="0"/>
              <a:cs typeface="Arial" panose="020B0604020202020204" pitchFamily="34" charset="0"/>
            </a:endParaRPr>
          </a:p>
        </p:txBody>
      </p:sp>
      <p:pic>
        <p:nvPicPr>
          <p:cNvPr id="6" name="Picture 5" descr="Logo&#10;&#10;Description automatically generated">
            <a:extLst>
              <a:ext uri="{FF2B5EF4-FFF2-40B4-BE49-F238E27FC236}">
                <a16:creationId xmlns:a16="http://schemas.microsoft.com/office/drawing/2014/main" id="{940BF477-21F9-344F-B18D-EB7BD77D5785}"/>
              </a:ext>
            </a:extLst>
          </p:cNvPr>
          <p:cNvPicPr>
            <a:picLocks noChangeAspect="1"/>
          </p:cNvPicPr>
          <p:nvPr/>
        </p:nvPicPr>
        <p:blipFill>
          <a:blip r:embed="rId3"/>
          <a:stretch>
            <a:fillRect/>
          </a:stretch>
        </p:blipFill>
        <p:spPr>
          <a:xfrm>
            <a:off x="904487" y="1546769"/>
            <a:ext cx="3788560" cy="3805324"/>
          </a:xfrm>
          <a:prstGeom prst="rect">
            <a:avLst/>
          </a:prstGeom>
        </p:spPr>
      </p:pic>
      <p:sp>
        <p:nvSpPr>
          <p:cNvPr id="2" name="TextBox 1">
            <a:extLst>
              <a:ext uri="{FF2B5EF4-FFF2-40B4-BE49-F238E27FC236}">
                <a16:creationId xmlns:a16="http://schemas.microsoft.com/office/drawing/2014/main" id="{74DC7A00-E99C-7742-85E8-93CF1FD95CAD}"/>
              </a:ext>
            </a:extLst>
          </p:cNvPr>
          <p:cNvSpPr txBox="1"/>
          <p:nvPr/>
        </p:nvSpPr>
        <p:spPr>
          <a:xfrm>
            <a:off x="6033837" y="4350937"/>
            <a:ext cx="4139921" cy="369332"/>
          </a:xfrm>
          <a:prstGeom prst="rect">
            <a:avLst/>
          </a:prstGeom>
          <a:noFill/>
        </p:spPr>
        <p:txBody>
          <a:bodyPr wrap="square" rtlCol="0">
            <a:spAutoFit/>
          </a:bodyPr>
          <a:lstStyle/>
          <a:p>
            <a:r>
              <a:rPr lang="en-US" b="1" i="1" dirty="0">
                <a:solidFill>
                  <a:srgbClr val="4B4846"/>
                </a:solidFill>
                <a:latin typeface="Arial" panose="020B0604020202020204" pitchFamily="34" charset="0"/>
                <a:cs typeface="Arial" panose="020B0604020202020204" pitchFamily="34" charset="0"/>
              </a:rPr>
              <a:t>Thanks for playing! </a:t>
            </a:r>
          </a:p>
        </p:txBody>
      </p:sp>
    </p:spTree>
    <p:extLst>
      <p:ext uri="{BB962C8B-B14F-4D97-AF65-F5344CB8AC3E}">
        <p14:creationId xmlns:p14="http://schemas.microsoft.com/office/powerpoint/2010/main" val="131461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01261" y="1103222"/>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2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4500" b="1" i="1" dirty="0">
                <a:solidFill>
                  <a:srgbClr val="4B4846"/>
                </a:solidFill>
                <a:latin typeface="Arial" panose="020B0604020202020204" pitchFamily="34" charset="0"/>
                <a:cs typeface="Arial" panose="020B0604020202020204" pitchFamily="34" charset="0"/>
              </a:rPr>
              <a:t>In 1997. The first International Boating and Water Safety Summit was hosted in San Diego, CA in 1997. This is a tricky question because IBWSS was canceled in 2020. </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3684349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728505" y="2074334"/>
            <a:ext cx="9448800" cy="135466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4000" dirty="0">
                <a:solidFill>
                  <a:srgbClr val="4B4846"/>
                </a:solidFill>
                <a:latin typeface="Arial" panose="020B0604020202020204" pitchFamily="34" charset="0"/>
                <a:cs typeface="Arial" panose="020B0604020202020204" pitchFamily="34" charset="0"/>
              </a:rPr>
              <a:t>On August 10, 1971, which U.S. President signed the Federal Boat Safety Act (FBSA)? </a:t>
            </a: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1378839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40CAD1D-7F18-AC44-B2CD-10D4F0C71E57}"/>
              </a:ext>
            </a:extLst>
          </p:cNvPr>
          <p:cNvPicPr>
            <a:picLocks noChangeAspect="1"/>
          </p:cNvPicPr>
          <p:nvPr/>
        </p:nvPicPr>
        <p:blipFill>
          <a:blip r:embed="rId2"/>
          <a:src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64DBCE23-751A-8D4D-9A90-1B7123F554D1}"/>
              </a:ext>
            </a:extLst>
          </p:cNvPr>
          <p:cNvSpPr txBox="1">
            <a:spLocks/>
          </p:cNvSpPr>
          <p:nvPr/>
        </p:nvSpPr>
        <p:spPr>
          <a:xfrm>
            <a:off x="1371600" y="1103222"/>
            <a:ext cx="9448800" cy="4651556"/>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spcBef>
                <a:spcPts val="0"/>
              </a:spcBef>
            </a:pPr>
            <a:r>
              <a:rPr lang="en-US" sz="6000" b="1" kern="1100" spc="-100" dirty="0">
                <a:solidFill>
                  <a:srgbClr val="4B4846"/>
                </a:solidFill>
                <a:latin typeface="Arial" panose="020B0604020202020204" pitchFamily="34" charset="0"/>
                <a:ea typeface="Helvetica" charset="0"/>
                <a:cs typeface="Arial" panose="020B0604020202020204" pitchFamily="34" charset="0"/>
              </a:rPr>
              <a:t>ANSWER</a:t>
            </a:r>
          </a:p>
          <a:p>
            <a:pPr algn="l">
              <a:spcBef>
                <a:spcPts val="0"/>
              </a:spcBef>
            </a:pPr>
            <a:endParaRPr lang="en-US" sz="6000" b="1" kern="1100" spc="-100" dirty="0">
              <a:solidFill>
                <a:srgbClr val="4B4846"/>
              </a:solidFill>
              <a:latin typeface="Arial" panose="020B0604020202020204" pitchFamily="34" charset="0"/>
              <a:ea typeface="Helvetica" charset="0"/>
              <a:cs typeface="Arial" panose="020B0604020202020204" pitchFamily="34" charset="0"/>
            </a:endParaRPr>
          </a:p>
          <a:p>
            <a:pPr algn="l">
              <a:spcBef>
                <a:spcPts val="0"/>
              </a:spcBef>
            </a:pPr>
            <a:r>
              <a:rPr lang="en-US" sz="5000" b="1" i="1" dirty="0">
                <a:solidFill>
                  <a:srgbClr val="4B4846"/>
                </a:solidFill>
                <a:latin typeface="Arial" panose="020B0604020202020204" pitchFamily="34" charset="0"/>
                <a:cs typeface="Arial" panose="020B0604020202020204" pitchFamily="34" charset="0"/>
              </a:rPr>
              <a:t>President Richard Nixon</a:t>
            </a:r>
            <a:r>
              <a:rPr lang="en-US" sz="5000" b="1" dirty="0">
                <a:solidFill>
                  <a:srgbClr val="4B4846"/>
                </a:solidFill>
                <a:latin typeface="Arial" panose="020B0604020202020204" pitchFamily="34" charset="0"/>
                <a:cs typeface="Arial" panose="020B0604020202020204" pitchFamily="34" charset="0"/>
              </a:rPr>
              <a:t> </a:t>
            </a:r>
            <a:endParaRPr lang="en-US" sz="5000" b="1" i="1" dirty="0">
              <a:solidFill>
                <a:srgbClr val="4B4846"/>
              </a:solidFill>
              <a:latin typeface="Arial" panose="020B0604020202020204" pitchFamily="34" charset="0"/>
              <a:cs typeface="Arial" panose="020B0604020202020204" pitchFamily="34" charset="0"/>
            </a:endParaRPr>
          </a:p>
        </p:txBody>
      </p:sp>
      <p:pic>
        <p:nvPicPr>
          <p:cNvPr id="5" name="Picture 4" descr="Logo&#10;&#10;Description automatically generated">
            <a:extLst>
              <a:ext uri="{FF2B5EF4-FFF2-40B4-BE49-F238E27FC236}">
                <a16:creationId xmlns:a16="http://schemas.microsoft.com/office/drawing/2014/main" id="{3C22B3BC-1DFC-6146-AEA6-08C2602B6C95}"/>
              </a:ext>
            </a:extLst>
          </p:cNvPr>
          <p:cNvPicPr>
            <a:picLocks noChangeAspect="1"/>
          </p:cNvPicPr>
          <p:nvPr/>
        </p:nvPicPr>
        <p:blipFill>
          <a:blip r:embed="rId3"/>
          <a:stretch>
            <a:fillRect/>
          </a:stretch>
        </p:blipFill>
        <p:spPr>
          <a:xfrm>
            <a:off x="10390292" y="5080480"/>
            <a:ext cx="1687529" cy="1694996"/>
          </a:xfrm>
          <a:prstGeom prst="rect">
            <a:avLst/>
          </a:prstGeom>
        </p:spPr>
      </p:pic>
    </p:spTree>
    <p:extLst>
      <p:ext uri="{BB962C8B-B14F-4D97-AF65-F5344CB8AC3E}">
        <p14:creationId xmlns:p14="http://schemas.microsoft.com/office/powerpoint/2010/main" val="3121456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04AD055-ECCC-8244-8543-1E333FD50C79}"/>
              </a:ext>
            </a:extLst>
          </p:cNvPr>
          <p:cNvPicPr>
            <a:picLocks noChangeAspect="1"/>
          </p:cNvPicPr>
          <p:nvPr/>
        </p:nvPicPr>
        <p:blipFill>
          <a:blip r:embed="rId2"/>
          <a:srcRect/>
          <a:stretch/>
        </p:blipFill>
        <p:spPr>
          <a:xfrm>
            <a:off x="0" y="11973"/>
            <a:ext cx="12192000" cy="1354666"/>
          </a:xfrm>
          <a:prstGeom prst="rect">
            <a:avLst/>
          </a:prstGeom>
        </p:spPr>
      </p:pic>
      <p:pic>
        <p:nvPicPr>
          <p:cNvPr id="7" name="Picture 6" descr="Logo&#10;&#10;Description automatically generated">
            <a:extLst>
              <a:ext uri="{FF2B5EF4-FFF2-40B4-BE49-F238E27FC236}">
                <a16:creationId xmlns:a16="http://schemas.microsoft.com/office/drawing/2014/main" id="{3FE6D094-25E1-964E-87A3-9007358DD23F}"/>
              </a:ext>
            </a:extLst>
          </p:cNvPr>
          <p:cNvPicPr>
            <a:picLocks noChangeAspect="1"/>
          </p:cNvPicPr>
          <p:nvPr/>
        </p:nvPicPr>
        <p:blipFill>
          <a:blip r:embed="rId3"/>
          <a:stretch>
            <a:fillRect/>
          </a:stretch>
        </p:blipFill>
        <p:spPr>
          <a:xfrm>
            <a:off x="10390292" y="5080480"/>
            <a:ext cx="1687529" cy="1694996"/>
          </a:xfrm>
          <a:prstGeom prst="rect">
            <a:avLst/>
          </a:prstGeom>
        </p:spPr>
      </p:pic>
      <p:sp>
        <p:nvSpPr>
          <p:cNvPr id="8" name="TextBox 7">
            <a:extLst>
              <a:ext uri="{FF2B5EF4-FFF2-40B4-BE49-F238E27FC236}">
                <a16:creationId xmlns:a16="http://schemas.microsoft.com/office/drawing/2014/main" id="{0E8F4FBC-833C-5F4F-A989-6C075A830CA3}"/>
              </a:ext>
            </a:extLst>
          </p:cNvPr>
          <p:cNvSpPr txBox="1"/>
          <p:nvPr/>
        </p:nvSpPr>
        <p:spPr>
          <a:xfrm>
            <a:off x="377687" y="188843"/>
            <a:ext cx="3400290" cy="830997"/>
          </a:xfrm>
          <a:prstGeom prst="rect">
            <a:avLst/>
          </a:prstGeom>
          <a:noFill/>
        </p:spPr>
        <p:txBody>
          <a:bodyPr wrap="none" rtlCol="0">
            <a:spAutoFit/>
          </a:bodyPr>
          <a:lstStyle/>
          <a:p>
            <a:r>
              <a:rPr lang="en-US" sz="4800" b="1" cap="all" dirty="0">
                <a:solidFill>
                  <a:srgbClr val="4B4846"/>
                </a:solidFill>
                <a:latin typeface="Arial" panose="020B0604020202020204" pitchFamily="34" charset="0"/>
                <a:cs typeface="Arial" panose="020B0604020202020204" pitchFamily="34" charset="0"/>
              </a:rPr>
              <a:t>Question</a:t>
            </a:r>
          </a:p>
        </p:txBody>
      </p:sp>
      <p:sp>
        <p:nvSpPr>
          <p:cNvPr id="9" name="Content Placeholder 2">
            <a:extLst>
              <a:ext uri="{FF2B5EF4-FFF2-40B4-BE49-F238E27FC236}">
                <a16:creationId xmlns:a16="http://schemas.microsoft.com/office/drawing/2014/main" id="{7612DA9E-32AC-5E4B-A52F-3EB65D361D86}"/>
              </a:ext>
            </a:extLst>
          </p:cNvPr>
          <p:cNvSpPr txBox="1">
            <a:spLocks/>
          </p:cNvSpPr>
          <p:nvPr/>
        </p:nvSpPr>
        <p:spPr>
          <a:xfrm>
            <a:off x="941492" y="2091717"/>
            <a:ext cx="9448800" cy="2988763"/>
          </a:xfrm>
          <a:prstGeom prst="rect">
            <a:avLst/>
          </a:prstGeom>
        </p:spPr>
        <p:txBody>
          <a:bodyPr>
            <a:noAutofit/>
          </a:bodyPr>
          <a:lstStyle>
            <a:lvl1pPr marL="0" indent="0" algn="ctr" defTabSz="457200" rtl="0" eaLnBrk="1" latinLnBrk="0" hangingPunct="1">
              <a:spcBef>
                <a:spcPct val="20000"/>
              </a:spcBef>
              <a:buFont typeface="Arial"/>
              <a:buNone/>
              <a:defRPr sz="36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l"/>
            <a:r>
              <a:rPr lang="en-US" sz="4000" dirty="0">
                <a:solidFill>
                  <a:srgbClr val="4B4846"/>
                </a:solidFill>
                <a:latin typeface="Arial" panose="020B0604020202020204" pitchFamily="34" charset="0"/>
                <a:cs typeface="Arial" panose="020B0604020202020204" pitchFamily="34" charset="0"/>
              </a:rPr>
              <a:t>The National Safe Boating Council’s Skipper Club™ is for what ages interested in learning on-water powerboating skills and maneuvers?</a:t>
            </a:r>
          </a:p>
          <a:p>
            <a:pPr algn="l"/>
            <a:br>
              <a:rPr lang="en-US" sz="4000" dirty="0">
                <a:solidFill>
                  <a:srgbClr val="4B4846"/>
                </a:solidFill>
                <a:latin typeface="Arial" panose="020B0604020202020204" pitchFamily="34" charset="0"/>
                <a:cs typeface="Arial" panose="020B0604020202020204" pitchFamily="34" charset="0"/>
              </a:rPr>
            </a:br>
            <a:endParaRPr lang="en-US" sz="4000" b="1" kern="1100" spc="-100" dirty="0">
              <a:solidFill>
                <a:srgbClr val="4B4846"/>
              </a:solidFill>
              <a:latin typeface="Arial" panose="020B0604020202020204" pitchFamily="34" charset="0"/>
              <a:ea typeface="Helvetica" charset="0"/>
              <a:cs typeface="Arial" panose="020B0604020202020204" pitchFamily="34" charset="0"/>
            </a:endParaRPr>
          </a:p>
        </p:txBody>
      </p:sp>
    </p:spTree>
    <p:extLst>
      <p:ext uri="{BB962C8B-B14F-4D97-AF65-F5344CB8AC3E}">
        <p14:creationId xmlns:p14="http://schemas.microsoft.com/office/powerpoint/2010/main" val="13195524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1683</TotalTime>
  <Words>890</Words>
  <Application>Microsoft Macintosh PowerPoint</Application>
  <PresentationFormat>Widescreen</PresentationFormat>
  <Paragraphs>162</Paragraphs>
  <Slides>53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Allison Buskirk</dc:creator>
  <cp:lastModifiedBy>Yvonne Pentz</cp:lastModifiedBy>
  <cp:revision>22</cp:revision>
  <dcterms:created xsi:type="dcterms:W3CDTF">2019-09-08T14:45:38Z</dcterms:created>
  <dcterms:modified xsi:type="dcterms:W3CDTF">2022-03-09T04:41:21Z</dcterms:modified>
</cp:coreProperties>
</file>