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 ContentType="image/t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handoutMasterIdLst>
    <p:handoutMasterId r:id="rId32"/>
  </p:handoutMasterIdLst>
  <p:sldIdLst>
    <p:sldId id="256" r:id="rId2"/>
    <p:sldId id="271" r:id="rId3"/>
    <p:sldId id="258" r:id="rId4"/>
    <p:sldId id="259" r:id="rId5"/>
    <p:sldId id="282" r:id="rId6"/>
    <p:sldId id="286" r:id="rId7"/>
    <p:sldId id="285" r:id="rId8"/>
    <p:sldId id="278" r:id="rId9"/>
    <p:sldId id="283" r:id="rId10"/>
    <p:sldId id="279" r:id="rId11"/>
    <p:sldId id="262" r:id="rId12"/>
    <p:sldId id="274" r:id="rId13"/>
    <p:sldId id="287" r:id="rId14"/>
    <p:sldId id="266" r:id="rId15"/>
    <p:sldId id="288" r:id="rId16"/>
    <p:sldId id="272" r:id="rId17"/>
    <p:sldId id="289" r:id="rId18"/>
    <p:sldId id="273" r:id="rId19"/>
    <p:sldId id="290" r:id="rId20"/>
    <p:sldId id="275" r:id="rId21"/>
    <p:sldId id="291" r:id="rId22"/>
    <p:sldId id="277" r:id="rId23"/>
    <p:sldId id="280" r:id="rId24"/>
    <p:sldId id="292" r:id="rId25"/>
    <p:sldId id="281" r:id="rId26"/>
    <p:sldId id="260" r:id="rId27"/>
    <p:sldId id="261" r:id="rId28"/>
    <p:sldId id="270" r:id="rId29"/>
    <p:sldId id="293" r:id="rId30"/>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1pPr>
    <a:lvl2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2pPr>
    <a:lvl3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3pPr>
    <a:lvl4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4pPr>
    <a:lvl5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5pPr>
    <a:lvl6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6pPr>
    <a:lvl7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7pPr>
    <a:lvl8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8pPr>
    <a:lvl9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32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Medium"/>
          <a:ea typeface="Helvetica Neue Medium"/>
          <a:cs typeface="Helvetica Neue Medium"/>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wholeTbl>
    <a:band2H>
      <a:tcTxStyle/>
      <a:tcStyle>
        <a:tcBdr/>
        <a:fill>
          <a:solidFill>
            <a:srgbClr val="FFFFFF"/>
          </a:solidFill>
        </a:fill>
      </a:tcStyle>
    </a:band2H>
    <a:firstCol>
      <a:tcTxStyle b="off" i="off">
        <a:font>
          <a:latin typeface="Helvetica Neue Medium"/>
          <a:ea typeface="Helvetica Neue Medium"/>
          <a:cs typeface="Helvetica Neue Medium"/>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Col>
    <a:lastRow>
      <a:tcTxStyle b="off" i="off">
        <a:font>
          <a:latin typeface="Helvetica Neue Medium"/>
          <a:ea typeface="Helvetica Neue Medium"/>
          <a:cs typeface="Helvetica Neue Medium"/>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C7B018BB-80A7-4F77-B60F-C8B233D01FF8}"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9D1E1"/>
          </a:solidFill>
        </a:fill>
      </a:tcStyle>
    </a:wholeTbl>
    <a:band2H>
      <a:tcTxStyle/>
      <a:tcStyle>
        <a:tcBdr/>
        <a:fill>
          <a:solidFill>
            <a:srgbClr val="FCE9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
          <a:latin typeface="Helvetica Neue Medium"/>
          <a:ea typeface="Helvetica Neue Medium"/>
          <a:cs typeface="Helvetica Neue Medium"/>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695"/>
    <p:restoredTop sz="67762"/>
  </p:normalViewPr>
  <p:slideViewPr>
    <p:cSldViewPr snapToGrid="0" snapToObjects="1">
      <p:cViewPr varScale="1">
        <p:scale>
          <a:sx n="76" d="100"/>
          <a:sy n="76" d="100"/>
        </p:scale>
        <p:origin x="2568"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E3A07CA-FCB2-0E4E-94B4-7668A1F9081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8EF3B06-A0D1-594A-AF09-B97AB116FBD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26AB348-C780-4B49-8596-8336E8F0373B}" type="datetimeFigureOut">
              <a:rPr lang="en-US" smtClean="0"/>
              <a:t>3/10/22</a:t>
            </a:fld>
            <a:endParaRPr lang="en-US"/>
          </a:p>
        </p:txBody>
      </p:sp>
      <p:sp>
        <p:nvSpPr>
          <p:cNvPr id="4" name="Footer Placeholder 3">
            <a:extLst>
              <a:ext uri="{FF2B5EF4-FFF2-40B4-BE49-F238E27FC236}">
                <a16:creationId xmlns:a16="http://schemas.microsoft.com/office/drawing/2014/main" id="{DBC4BEE9-AE2C-8E4D-A864-839BD8ED4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CFD2865-027A-4C4A-B64F-5BB174D408A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60AA574-EEE7-9748-843C-78A83D90448C}" type="slidenum">
              <a:rPr lang="en-US" smtClean="0"/>
              <a:t>‹#›</a:t>
            </a:fld>
            <a:endParaRPr lang="en-US"/>
          </a:p>
        </p:txBody>
      </p:sp>
    </p:spTree>
    <p:extLst>
      <p:ext uri="{BB962C8B-B14F-4D97-AF65-F5344CB8AC3E}">
        <p14:creationId xmlns:p14="http://schemas.microsoft.com/office/powerpoint/2010/main" val="26478245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1" name="Shape 181"/>
          <p:cNvSpPr>
            <a:spLocks noGrp="1" noRot="1" noChangeAspect="1"/>
          </p:cNvSpPr>
          <p:nvPr>
            <p:ph type="sldImg"/>
          </p:nvPr>
        </p:nvSpPr>
        <p:spPr>
          <a:xfrm>
            <a:off x="1143000" y="685800"/>
            <a:ext cx="4572000" cy="3429000"/>
          </a:xfrm>
          <a:prstGeom prst="rect">
            <a:avLst/>
          </a:prstGeom>
        </p:spPr>
        <p:txBody>
          <a:bodyPr/>
          <a:lstStyle/>
          <a:p>
            <a:endParaRPr/>
          </a:p>
        </p:txBody>
      </p:sp>
      <p:sp>
        <p:nvSpPr>
          <p:cNvPr id="182" name="Shape 18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Shape 190"/>
          <p:cNvSpPr>
            <a:spLocks noGrp="1" noRot="1" noChangeAspect="1"/>
          </p:cNvSpPr>
          <p:nvPr>
            <p:ph type="sldImg"/>
          </p:nvPr>
        </p:nvSpPr>
        <p:spPr>
          <a:xfrm>
            <a:off x="381000" y="685800"/>
            <a:ext cx="6096000" cy="3429000"/>
          </a:xfrm>
          <a:prstGeom prst="rect">
            <a:avLst/>
          </a:prstGeom>
        </p:spPr>
        <p:txBody>
          <a:bodyPr/>
          <a:lstStyle/>
          <a:p>
            <a:endParaRPr/>
          </a:p>
        </p:txBody>
      </p:sp>
      <p:sp>
        <p:nvSpPr>
          <p:cNvPr id="191" name="Shape 191"/>
          <p:cNvSpPr>
            <a:spLocks noGrp="1"/>
          </p:cNvSpPr>
          <p:nvPr>
            <p:ph type="body" sz="quarter" idx="1"/>
          </p:nvPr>
        </p:nvSpPr>
        <p:spPr>
          <a:prstGeom prst="rect">
            <a:avLst/>
          </a:prstGeom>
        </p:spPr>
        <p:txBody>
          <a:bodyPr/>
          <a:lstStyle/>
          <a:p>
            <a:r>
              <a:rPr sz="1600" dirty="0"/>
              <a:t>Good afternoon.   </a:t>
            </a:r>
            <a:endParaRPr lang="en-US" sz="1600" dirty="0"/>
          </a:p>
          <a:p>
            <a:endParaRPr lang="en-US" sz="1600" dirty="0"/>
          </a:p>
          <a:p>
            <a:r>
              <a:rPr lang="en-US" sz="1600" dirty="0"/>
              <a:t>I’m….</a:t>
            </a:r>
          </a:p>
          <a:p>
            <a:r>
              <a:rPr lang="en-US" sz="1600" dirty="0"/>
              <a:t>Pam Dillon…</a:t>
            </a:r>
          </a:p>
          <a:p>
            <a:r>
              <a:rPr lang="en-US" sz="1600" dirty="0"/>
              <a:t>Tom Hayward….</a:t>
            </a:r>
          </a:p>
          <a:p>
            <a:r>
              <a:rPr lang="en-US" sz="1600" dirty="0"/>
              <a:t> Curt Lewis, boating law administrator for Illinois and member of the NASBLA Executive Board. I am also a Certified Recreational Boating Professional.</a:t>
            </a:r>
            <a:endParaRPr sz="1600" dirty="0"/>
          </a:p>
          <a:p>
            <a:endParaRPr sz="1600" dirty="0"/>
          </a:p>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Shape 215"/>
          <p:cNvSpPr>
            <a:spLocks noGrp="1" noRot="1" noChangeAspect="1"/>
          </p:cNvSpPr>
          <p:nvPr>
            <p:ph type="sldImg"/>
          </p:nvPr>
        </p:nvSpPr>
        <p:spPr>
          <a:xfrm>
            <a:off x="381000" y="685800"/>
            <a:ext cx="6096000" cy="3429000"/>
          </a:xfrm>
          <a:prstGeom prst="rect">
            <a:avLst/>
          </a:prstGeom>
        </p:spPr>
        <p:txBody>
          <a:bodyPr/>
          <a:lstStyle/>
          <a:p>
            <a:endParaRPr/>
          </a:p>
        </p:txBody>
      </p:sp>
      <p:sp>
        <p:nvSpPr>
          <p:cNvPr id="216" name="Shape 216"/>
          <p:cNvSpPr>
            <a:spLocks noGrp="1"/>
          </p:cNvSpPr>
          <p:nvPr>
            <p:ph type="body" sz="quarter" idx="1"/>
          </p:nvPr>
        </p:nvSpPr>
        <p:spPr>
          <a:prstGeom prst="rect">
            <a:avLst/>
          </a:prstGeom>
        </p:spPr>
        <p:txBody>
          <a:bodyPr/>
          <a:lstStyle/>
          <a:p>
            <a:pPr marL="0" indent="0" algn="l">
              <a:lnSpc>
                <a:spcPct val="150000"/>
              </a:lnSpc>
              <a:buSzPct val="100000"/>
              <a:buFontTx/>
              <a:buNone/>
              <a:defRPr sz="3600">
                <a:solidFill>
                  <a:srgbClr val="FFFFFF"/>
                </a:solidFill>
                <a:latin typeface="Lato Light"/>
                <a:ea typeface="Lato Light"/>
                <a:cs typeface="Lato Light"/>
                <a:sym typeface="Lato Light"/>
              </a:defRPr>
            </a:pPr>
            <a:r>
              <a:rPr lang="en-US" sz="1600" dirty="0">
                <a:solidFill>
                  <a:srgbClr val="002060"/>
                </a:solidFill>
                <a:latin typeface="+mn-lt"/>
              </a:rPr>
              <a:t>Now that we can haver the WHAT and the WHY… let’s talk about what you will learn and what information is covered.</a:t>
            </a:r>
          </a:p>
        </p:txBody>
      </p:sp>
    </p:spTree>
    <p:extLst>
      <p:ext uri="{BB962C8B-B14F-4D97-AF65-F5344CB8AC3E}">
        <p14:creationId xmlns:p14="http://schemas.microsoft.com/office/powerpoint/2010/main" val="42627759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Shape 244"/>
          <p:cNvSpPr>
            <a:spLocks noGrp="1" noRot="1" noChangeAspect="1"/>
          </p:cNvSpPr>
          <p:nvPr>
            <p:ph type="sldImg"/>
          </p:nvPr>
        </p:nvSpPr>
        <p:spPr>
          <a:xfrm>
            <a:off x="381000" y="685800"/>
            <a:ext cx="6096000" cy="3429000"/>
          </a:xfrm>
          <a:prstGeom prst="rect">
            <a:avLst/>
          </a:prstGeom>
        </p:spPr>
        <p:txBody>
          <a:bodyPr/>
          <a:lstStyle/>
          <a:p>
            <a:endParaRPr/>
          </a:p>
        </p:txBody>
      </p:sp>
      <p:sp>
        <p:nvSpPr>
          <p:cNvPr id="245" name="Shape 245"/>
          <p:cNvSpPr>
            <a:spLocks noGrp="1"/>
          </p:cNvSpPr>
          <p:nvPr>
            <p:ph type="body" sz="quarter" idx="1"/>
          </p:nvPr>
        </p:nvSpPr>
        <p:spPr>
          <a:prstGeom prst="rect">
            <a:avLst/>
          </a:prstGeom>
        </p:spPr>
        <p:txBody>
          <a:bodyPr/>
          <a:lstStyle/>
          <a:p>
            <a:r>
              <a:rPr lang="en-US" sz="2200" b="0" i="0" dirty="0">
                <a:effectLst/>
                <a:latin typeface="+mn-lt"/>
                <a:ea typeface="+mn-ea"/>
                <a:cs typeface="+mn-cs"/>
                <a:sym typeface="Helvetica Neue"/>
              </a:rPr>
              <a:t>The composition of the CRBP exam is guided by extensive research of job competencies performed and knowledge needed by recreational boating professionals. Here is the list of the  10 domains, or content areas, used to guide the composition of the CRBP exam.</a:t>
            </a:r>
          </a:p>
          <a:p>
            <a:r>
              <a:rPr lang="en-US" sz="1600" dirty="0"/>
              <a:t>1	Management, Leadership, Ethics and Character	</a:t>
            </a:r>
          </a:p>
          <a:p>
            <a:r>
              <a:rPr lang="en-US" sz="1600" dirty="0"/>
              <a:t>2	Boating Law Administration	</a:t>
            </a:r>
          </a:p>
          <a:p>
            <a:r>
              <a:rPr lang="en-US" sz="1600" dirty="0"/>
              <a:t>3	Boating Laws and Compliance	</a:t>
            </a:r>
          </a:p>
          <a:p>
            <a:r>
              <a:rPr lang="en-US" sz="1600" dirty="0"/>
              <a:t>4	Federal Programs	</a:t>
            </a:r>
          </a:p>
          <a:p>
            <a:r>
              <a:rPr lang="en-US" sz="1600" dirty="0"/>
              <a:t>5	Partnerships	</a:t>
            </a:r>
          </a:p>
          <a:p>
            <a:r>
              <a:rPr lang="en-US" sz="1600" dirty="0"/>
              <a:t>6	Boating Safety Marketing, Outreach and Public Relations	</a:t>
            </a:r>
          </a:p>
          <a:p>
            <a:r>
              <a:rPr lang="en-US" sz="1600" dirty="0"/>
              <a:t>7	Boating Safety Education	</a:t>
            </a:r>
          </a:p>
          <a:p>
            <a:r>
              <a:rPr lang="en-US" sz="1600" dirty="0"/>
              <a:t>8	Boating Safety Training and Program Development	</a:t>
            </a:r>
          </a:p>
          <a:p>
            <a:r>
              <a:rPr lang="en-US" sz="1600" dirty="0"/>
              <a:t>9	Waterways Management and Access	</a:t>
            </a:r>
          </a:p>
          <a:p>
            <a:pPr marL="342900" indent="-342900">
              <a:buAutoNum type="arabicPlain" startAt="10"/>
            </a:pPr>
            <a:r>
              <a:rPr lang="en-US" sz="1600" dirty="0"/>
              <a:t>Vessel Numbering, Titling and Vessel Identification System (VIS)	</a:t>
            </a:r>
          </a:p>
          <a:p>
            <a:pPr marL="342900" indent="-342900">
              <a:buAutoNum type="arabicPlain" startAt="10"/>
            </a:pPr>
            <a:endParaRPr lang="en-US" sz="1600" dirty="0"/>
          </a:p>
          <a:p>
            <a:pPr marL="342900" indent="-342900">
              <a:buAutoNum type="arabicPlain" startAt="10"/>
            </a:pPr>
            <a:endParaRPr lang="en-US" sz="1600" dirty="0"/>
          </a:p>
          <a:p>
            <a:pPr marL="0" indent="0">
              <a:buNone/>
            </a:pPr>
            <a:r>
              <a:rPr lang="en-US" sz="1600" dirty="0"/>
              <a:t>Numerous questions related to each of these domain makes up the CRBP exam. Let’s take a look at some sample questions…</a:t>
            </a:r>
            <a:endParaRPr sz="16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Shape 273"/>
          <p:cNvSpPr>
            <a:spLocks noGrp="1" noRot="1" noChangeAspect="1"/>
          </p:cNvSpPr>
          <p:nvPr>
            <p:ph type="sldImg"/>
          </p:nvPr>
        </p:nvSpPr>
        <p:spPr>
          <a:xfrm>
            <a:off x="381000" y="685800"/>
            <a:ext cx="6096000" cy="3429000"/>
          </a:xfrm>
          <a:prstGeom prst="rect">
            <a:avLst/>
          </a:prstGeom>
        </p:spPr>
        <p:txBody>
          <a:bodyPr/>
          <a:lstStyle/>
          <a:p>
            <a:endParaRPr/>
          </a:p>
        </p:txBody>
      </p:sp>
      <p:sp>
        <p:nvSpPr>
          <p:cNvPr id="274" name="Shape 274"/>
          <p:cNvSpPr>
            <a:spLocks noGrp="1"/>
          </p:cNvSpPr>
          <p:nvPr>
            <p:ph type="body" sz="quarter" idx="1"/>
          </p:nvPr>
        </p:nvSpPr>
        <p:spPr>
          <a:prstGeom prst="rect">
            <a:avLst/>
          </a:prstGeom>
        </p:spPr>
        <p:txBody>
          <a:bodyPr/>
          <a:lstStyle/>
          <a:p>
            <a:pPr lvl="0" algn="l"/>
            <a:r>
              <a:rPr lang="en-US" sz="1600" dirty="0"/>
              <a:t>What is the name of the fund that allows the Coast Guard to distribute money to the states, territories, and nonprofit grant applicants?</a:t>
            </a:r>
          </a:p>
          <a:p>
            <a:pPr lvl="1" algn="l"/>
            <a:endParaRPr lang="en-US" sz="1600" dirty="0"/>
          </a:p>
          <a:p>
            <a:pPr lvl="1" algn="l"/>
            <a:r>
              <a:rPr lang="en-US" sz="1600" dirty="0"/>
              <a:t>A.  Recreational Fishing and Boating Fund</a:t>
            </a:r>
          </a:p>
          <a:p>
            <a:pPr lvl="1" algn="l"/>
            <a:r>
              <a:rPr lang="en-US" sz="1600" dirty="0"/>
              <a:t>B.  Sporting Fish and Recreational Boating Fund</a:t>
            </a:r>
          </a:p>
          <a:p>
            <a:pPr lvl="1" algn="l"/>
            <a:r>
              <a:rPr lang="en-US" sz="1600" dirty="0"/>
              <a:t>C.  Sport Fish Restoration and Boating Trust Fund</a:t>
            </a:r>
          </a:p>
          <a:p>
            <a:pPr lvl="1" algn="l"/>
            <a:r>
              <a:rPr lang="en-US" sz="1600" dirty="0"/>
              <a:t>D.  Fishing and Recreational Boating Trust fund</a:t>
            </a:r>
          </a:p>
          <a:p>
            <a:pPr lvl="1" algn="l"/>
            <a:endParaRPr lang="en-US" sz="1600" dirty="0"/>
          </a:p>
          <a:p>
            <a:pPr lvl="1" algn="l"/>
            <a:endParaRPr lang="en-US" sz="1600" dirty="0"/>
          </a:p>
          <a:p>
            <a:pPr lvl="1" algn="l"/>
            <a:endParaRPr lang="en-US" sz="1600" dirty="0"/>
          </a:p>
          <a:p>
            <a:pPr lvl="1" algn="l"/>
            <a:r>
              <a:rPr lang="en-US" sz="1600" dirty="0"/>
              <a:t>C.  Sport Fish Restoration and Boating Trust Fund</a:t>
            </a:r>
            <a:endParaRPr sz="1600" dirty="0"/>
          </a:p>
        </p:txBody>
      </p:sp>
    </p:spTree>
    <p:extLst>
      <p:ext uri="{BB962C8B-B14F-4D97-AF65-F5344CB8AC3E}">
        <p14:creationId xmlns:p14="http://schemas.microsoft.com/office/powerpoint/2010/main" val="18879593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Shape 273"/>
          <p:cNvSpPr>
            <a:spLocks noGrp="1" noRot="1" noChangeAspect="1"/>
          </p:cNvSpPr>
          <p:nvPr>
            <p:ph type="sldImg"/>
          </p:nvPr>
        </p:nvSpPr>
        <p:spPr>
          <a:xfrm>
            <a:off x="381000" y="685800"/>
            <a:ext cx="6096000" cy="3429000"/>
          </a:xfrm>
          <a:prstGeom prst="rect">
            <a:avLst/>
          </a:prstGeom>
        </p:spPr>
        <p:txBody>
          <a:bodyPr/>
          <a:lstStyle/>
          <a:p>
            <a:endParaRPr/>
          </a:p>
        </p:txBody>
      </p:sp>
      <p:sp>
        <p:nvSpPr>
          <p:cNvPr id="274" name="Shape 274"/>
          <p:cNvSpPr>
            <a:spLocks noGrp="1"/>
          </p:cNvSpPr>
          <p:nvPr>
            <p:ph type="body" sz="quarter" idx="1"/>
          </p:nvPr>
        </p:nvSpPr>
        <p:spPr>
          <a:prstGeom prst="rect">
            <a:avLst/>
          </a:prstGeom>
        </p:spPr>
        <p:txBody>
          <a:bodyPr/>
          <a:lstStyle/>
          <a:p>
            <a:pPr lvl="0" algn="l"/>
            <a:r>
              <a:rPr lang="en-US" sz="1600" dirty="0"/>
              <a:t>What is the name of the fund that allows the Coast Guard to distribute money to the states, territories, and nonprofit grant applicants?</a:t>
            </a:r>
          </a:p>
          <a:p>
            <a:pPr lvl="1" algn="l"/>
            <a:endParaRPr lang="en-US" sz="1600" dirty="0"/>
          </a:p>
          <a:p>
            <a:pPr lvl="1" algn="l"/>
            <a:r>
              <a:rPr lang="en-US" sz="1600" dirty="0"/>
              <a:t>A.  Recreational Fishing and Boating Fund</a:t>
            </a:r>
          </a:p>
          <a:p>
            <a:pPr lvl="1" algn="l"/>
            <a:r>
              <a:rPr lang="en-US" sz="1600" dirty="0"/>
              <a:t>B.  Sporting Fish and Recreational Boating Fund</a:t>
            </a:r>
          </a:p>
          <a:p>
            <a:pPr lvl="1" algn="l"/>
            <a:r>
              <a:rPr lang="en-US" sz="1600" dirty="0"/>
              <a:t>C.  Sport Fish Restoration and Boating Trust Fund</a:t>
            </a:r>
          </a:p>
          <a:p>
            <a:pPr lvl="1" algn="l"/>
            <a:r>
              <a:rPr lang="en-US" sz="1600" dirty="0"/>
              <a:t>D.  Fishing and Recreational Boating Trust fund</a:t>
            </a:r>
          </a:p>
          <a:p>
            <a:pPr lvl="1" algn="l"/>
            <a:endParaRPr lang="en-US" sz="1600" dirty="0"/>
          </a:p>
          <a:p>
            <a:pPr lvl="1" algn="l"/>
            <a:endParaRPr lang="en-US" sz="1600" dirty="0"/>
          </a:p>
          <a:p>
            <a:pPr lvl="1" algn="l"/>
            <a:endParaRPr lang="en-US" sz="1600" dirty="0"/>
          </a:p>
          <a:p>
            <a:pPr lvl="1" algn="l"/>
            <a:r>
              <a:rPr lang="en-US" sz="1600" dirty="0"/>
              <a:t>C.  Sport Fish Restoration and Boating Trust Fund</a:t>
            </a:r>
            <a:endParaRPr sz="1600" dirty="0"/>
          </a:p>
        </p:txBody>
      </p:sp>
    </p:spTree>
    <p:extLst>
      <p:ext uri="{BB962C8B-B14F-4D97-AF65-F5344CB8AC3E}">
        <p14:creationId xmlns:p14="http://schemas.microsoft.com/office/powerpoint/2010/main" val="4910208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Shape 273"/>
          <p:cNvSpPr>
            <a:spLocks noGrp="1" noRot="1" noChangeAspect="1"/>
          </p:cNvSpPr>
          <p:nvPr>
            <p:ph type="sldImg"/>
          </p:nvPr>
        </p:nvSpPr>
        <p:spPr>
          <a:xfrm>
            <a:off x="381000" y="685800"/>
            <a:ext cx="6096000" cy="3429000"/>
          </a:xfrm>
          <a:prstGeom prst="rect">
            <a:avLst/>
          </a:prstGeom>
        </p:spPr>
        <p:txBody>
          <a:bodyPr/>
          <a:lstStyle/>
          <a:p>
            <a:endParaRPr/>
          </a:p>
        </p:txBody>
      </p:sp>
      <p:sp>
        <p:nvSpPr>
          <p:cNvPr id="274" name="Shape 274"/>
          <p:cNvSpPr>
            <a:spLocks noGrp="1"/>
          </p:cNvSpPr>
          <p:nvPr>
            <p:ph type="body" sz="quarter" idx="1"/>
          </p:nvPr>
        </p:nvSpPr>
        <p:spPr>
          <a:prstGeom prst="rect">
            <a:avLst/>
          </a:prstGeom>
        </p:spPr>
        <p:txBody>
          <a:bodyPr/>
          <a:lstStyle/>
          <a:p>
            <a:pPr lvl="1" algn="l"/>
            <a:r>
              <a:rPr lang="en-US" sz="1600" dirty="0"/>
              <a:t>A notice or proposed rule or other item open for comments will specify a deadline and all acceptable methods for submitting comments.  Often the most efficient and timely way to comment will be on the related docket online at _____.</a:t>
            </a:r>
            <a:br>
              <a:rPr lang="en-US" sz="1600" dirty="0"/>
            </a:br>
            <a:br>
              <a:rPr lang="en-US" sz="1600" dirty="0"/>
            </a:br>
            <a:r>
              <a:rPr lang="en-US" sz="1600" dirty="0"/>
              <a:t>	A.	</a:t>
            </a:r>
            <a:r>
              <a:rPr lang="en-US" sz="1600" dirty="0" err="1"/>
              <a:t>Regulations.gov</a:t>
            </a:r>
            <a:endParaRPr lang="en-US" sz="1600" dirty="0"/>
          </a:p>
          <a:p>
            <a:pPr lvl="1" algn="l"/>
            <a:r>
              <a:rPr lang="en-US" sz="1600" dirty="0"/>
              <a:t>	B.  </a:t>
            </a:r>
            <a:r>
              <a:rPr lang="en-US" sz="1600" dirty="0" err="1"/>
              <a:t>Grants.gov</a:t>
            </a:r>
            <a:endParaRPr lang="en-US" sz="1600" dirty="0"/>
          </a:p>
          <a:p>
            <a:pPr lvl="1" algn="l"/>
            <a:r>
              <a:rPr lang="en-US" sz="1600" dirty="0"/>
              <a:t>	C.  </a:t>
            </a:r>
            <a:r>
              <a:rPr lang="en-US" sz="1600" dirty="0" err="1"/>
              <a:t>FederalResources.com</a:t>
            </a:r>
            <a:endParaRPr lang="en-US" sz="1600" dirty="0"/>
          </a:p>
          <a:p>
            <a:pPr lvl="1" algn="l"/>
            <a:r>
              <a:rPr lang="en-US" sz="1600" dirty="0"/>
              <a:t>	D.  </a:t>
            </a:r>
            <a:r>
              <a:rPr lang="en-US" sz="1600" dirty="0" err="1"/>
              <a:t>USCG.mil</a:t>
            </a:r>
            <a:endParaRPr lang="en-US" sz="1600" dirty="0"/>
          </a:p>
          <a:p>
            <a:endParaRPr lang="en-US" sz="1600" dirty="0"/>
          </a:p>
          <a:p>
            <a:endParaRPr lang="en-US" sz="1600" dirty="0"/>
          </a:p>
          <a:p>
            <a:r>
              <a:rPr lang="en-US" sz="1600" dirty="0"/>
              <a:t>A. </a:t>
            </a:r>
            <a:r>
              <a:rPr lang="en-US" sz="1600" dirty="0" err="1"/>
              <a:t>Regulations.gov</a:t>
            </a:r>
            <a:endParaRPr sz="16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Shape 273"/>
          <p:cNvSpPr>
            <a:spLocks noGrp="1" noRot="1" noChangeAspect="1"/>
          </p:cNvSpPr>
          <p:nvPr>
            <p:ph type="sldImg"/>
          </p:nvPr>
        </p:nvSpPr>
        <p:spPr>
          <a:xfrm>
            <a:off x="381000" y="685800"/>
            <a:ext cx="6096000" cy="3429000"/>
          </a:xfrm>
          <a:prstGeom prst="rect">
            <a:avLst/>
          </a:prstGeom>
        </p:spPr>
        <p:txBody>
          <a:bodyPr/>
          <a:lstStyle/>
          <a:p>
            <a:endParaRPr/>
          </a:p>
        </p:txBody>
      </p:sp>
      <p:sp>
        <p:nvSpPr>
          <p:cNvPr id="274" name="Shape 274"/>
          <p:cNvSpPr>
            <a:spLocks noGrp="1"/>
          </p:cNvSpPr>
          <p:nvPr>
            <p:ph type="body" sz="quarter" idx="1"/>
          </p:nvPr>
        </p:nvSpPr>
        <p:spPr>
          <a:prstGeom prst="rect">
            <a:avLst/>
          </a:prstGeom>
        </p:spPr>
        <p:txBody>
          <a:bodyPr/>
          <a:lstStyle/>
          <a:p>
            <a:pPr lvl="1" algn="l"/>
            <a:r>
              <a:rPr lang="en-US" sz="1600" dirty="0"/>
              <a:t>A notice or proposed rule or other item open for comments will specify a deadline and all acceptable methods for submitting comments.  Often the most efficient and timely way to comment will be on the related docket online at _____.</a:t>
            </a:r>
            <a:br>
              <a:rPr lang="en-US" sz="1600" dirty="0"/>
            </a:br>
            <a:br>
              <a:rPr lang="en-US" sz="1600" dirty="0"/>
            </a:br>
            <a:r>
              <a:rPr lang="en-US" sz="1600" dirty="0"/>
              <a:t>	A.	</a:t>
            </a:r>
            <a:r>
              <a:rPr lang="en-US" sz="1600" dirty="0" err="1"/>
              <a:t>Regulations.gov</a:t>
            </a:r>
            <a:endParaRPr lang="en-US" sz="1600" dirty="0"/>
          </a:p>
          <a:p>
            <a:pPr lvl="1" algn="l"/>
            <a:r>
              <a:rPr lang="en-US" sz="1600" dirty="0"/>
              <a:t>	B.  </a:t>
            </a:r>
            <a:r>
              <a:rPr lang="en-US" sz="1600" dirty="0" err="1"/>
              <a:t>Grants.gov</a:t>
            </a:r>
            <a:endParaRPr lang="en-US" sz="1600" dirty="0"/>
          </a:p>
          <a:p>
            <a:pPr lvl="1" algn="l"/>
            <a:r>
              <a:rPr lang="en-US" sz="1600" dirty="0"/>
              <a:t>	C.  </a:t>
            </a:r>
            <a:r>
              <a:rPr lang="en-US" sz="1600" dirty="0" err="1"/>
              <a:t>FederalResources.com</a:t>
            </a:r>
            <a:endParaRPr lang="en-US" sz="1600" dirty="0"/>
          </a:p>
          <a:p>
            <a:pPr lvl="1" algn="l"/>
            <a:r>
              <a:rPr lang="en-US" sz="1600" dirty="0"/>
              <a:t>	D.  </a:t>
            </a:r>
            <a:r>
              <a:rPr lang="en-US" sz="1600" dirty="0" err="1"/>
              <a:t>USCG.mil</a:t>
            </a:r>
            <a:endParaRPr lang="en-US" sz="1600" dirty="0"/>
          </a:p>
          <a:p>
            <a:endParaRPr lang="en-US" sz="1600" dirty="0"/>
          </a:p>
          <a:p>
            <a:endParaRPr lang="en-US" sz="1600" dirty="0"/>
          </a:p>
          <a:p>
            <a:r>
              <a:rPr lang="en-US" sz="1600" dirty="0"/>
              <a:t>A. </a:t>
            </a:r>
            <a:r>
              <a:rPr lang="en-US" sz="1600" dirty="0" err="1"/>
              <a:t>Regulations.gov</a:t>
            </a:r>
            <a:endParaRPr sz="1600" dirty="0"/>
          </a:p>
        </p:txBody>
      </p:sp>
    </p:spTree>
    <p:extLst>
      <p:ext uri="{BB962C8B-B14F-4D97-AF65-F5344CB8AC3E}">
        <p14:creationId xmlns:p14="http://schemas.microsoft.com/office/powerpoint/2010/main" val="3984158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Shape 273"/>
          <p:cNvSpPr>
            <a:spLocks noGrp="1" noRot="1" noChangeAspect="1"/>
          </p:cNvSpPr>
          <p:nvPr>
            <p:ph type="sldImg"/>
          </p:nvPr>
        </p:nvSpPr>
        <p:spPr>
          <a:xfrm>
            <a:off x="381000" y="685800"/>
            <a:ext cx="6096000" cy="3429000"/>
          </a:xfrm>
          <a:prstGeom prst="rect">
            <a:avLst/>
          </a:prstGeom>
        </p:spPr>
        <p:txBody>
          <a:bodyPr/>
          <a:lstStyle/>
          <a:p>
            <a:endParaRPr/>
          </a:p>
        </p:txBody>
      </p:sp>
      <p:sp>
        <p:nvSpPr>
          <p:cNvPr id="274" name="Shape 274"/>
          <p:cNvSpPr>
            <a:spLocks noGrp="1"/>
          </p:cNvSpPr>
          <p:nvPr>
            <p:ph type="body" sz="quarter" idx="1"/>
          </p:nvPr>
        </p:nvSpPr>
        <p:spPr>
          <a:prstGeom prst="rect">
            <a:avLst/>
          </a:prstGeom>
        </p:spPr>
        <p:txBody>
          <a:bodyPr/>
          <a:lstStyle/>
          <a:p>
            <a:pPr lvl="0" algn="l"/>
            <a:r>
              <a:rPr lang="en-US" sz="1600" dirty="0"/>
              <a:t>The main role of a leader is to:		</a:t>
            </a:r>
          </a:p>
          <a:p>
            <a:pPr lvl="0" algn="l"/>
            <a:endParaRPr lang="en-US" sz="1600" dirty="0"/>
          </a:p>
          <a:p>
            <a:pPr lvl="0" algn="l"/>
            <a:r>
              <a:rPr lang="en-US" sz="1600" dirty="0"/>
              <a:t>A.  Develop workplans for employees to get the job done	</a:t>
            </a:r>
          </a:p>
          <a:p>
            <a:pPr lvl="0" algn="l"/>
            <a:r>
              <a:rPr lang="en-US" sz="1600" dirty="0"/>
              <a:t>B.  Create an environment in which good ideas can flourish	</a:t>
            </a:r>
          </a:p>
          <a:p>
            <a:pPr lvl="0" algn="l"/>
            <a:r>
              <a:rPr lang="en-US" sz="1600" dirty="0"/>
              <a:t>C.  Make the customer happy	</a:t>
            </a:r>
          </a:p>
          <a:p>
            <a:pPr marL="342900" lvl="0" indent="-342900" algn="l">
              <a:buAutoNum type="alphaUcPeriod" startAt="4"/>
            </a:pPr>
            <a:r>
              <a:rPr lang="en-US" sz="1600" dirty="0"/>
              <a:t>Keep everything on-time 	</a:t>
            </a:r>
          </a:p>
          <a:p>
            <a:pPr marL="342900" lvl="0" indent="-342900" algn="l">
              <a:buAutoNum type="alphaUcPeriod" startAt="4"/>
            </a:pPr>
            <a:endParaRPr lang="en-US" sz="1600" dirty="0"/>
          </a:p>
          <a:p>
            <a:pPr marL="342900" lvl="0" indent="-342900" algn="l">
              <a:buAutoNum type="alphaUcPeriod" startAt="4"/>
            </a:pPr>
            <a:endParaRPr lang="en-US" sz="1600" dirty="0"/>
          </a:p>
          <a:p>
            <a:pPr marL="342900" lvl="0" indent="-342900" algn="l">
              <a:buAutoNum type="alphaUcPeriod" startAt="4"/>
            </a:pPr>
            <a:endParaRPr lang="en-US" sz="1600" dirty="0"/>
          </a:p>
          <a:p>
            <a:pPr marL="0" lvl="0" indent="0" algn="l">
              <a:buFontTx/>
              <a:buNone/>
            </a:pPr>
            <a:r>
              <a:rPr lang="en-US" sz="1600" dirty="0"/>
              <a:t>B.  Create an environment in which good ideas can flourish</a:t>
            </a:r>
          </a:p>
          <a:p>
            <a:pPr marL="0" lvl="0" indent="0" algn="l">
              <a:buFontTx/>
              <a:buNone/>
            </a:pPr>
            <a:endParaRPr lang="en-US" sz="1600" dirty="0"/>
          </a:p>
          <a:p>
            <a:pPr marL="342900" lvl="0" indent="-342900" algn="l">
              <a:buAutoNum type="alphaUcPeriod" startAt="4"/>
            </a:pPr>
            <a:endParaRPr lang="en-US" sz="1600" dirty="0"/>
          </a:p>
        </p:txBody>
      </p:sp>
    </p:spTree>
    <p:extLst>
      <p:ext uri="{BB962C8B-B14F-4D97-AF65-F5344CB8AC3E}">
        <p14:creationId xmlns:p14="http://schemas.microsoft.com/office/powerpoint/2010/main" val="15709851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Shape 273"/>
          <p:cNvSpPr>
            <a:spLocks noGrp="1" noRot="1" noChangeAspect="1"/>
          </p:cNvSpPr>
          <p:nvPr>
            <p:ph type="sldImg"/>
          </p:nvPr>
        </p:nvSpPr>
        <p:spPr>
          <a:xfrm>
            <a:off x="381000" y="685800"/>
            <a:ext cx="6096000" cy="3429000"/>
          </a:xfrm>
          <a:prstGeom prst="rect">
            <a:avLst/>
          </a:prstGeom>
        </p:spPr>
        <p:txBody>
          <a:bodyPr/>
          <a:lstStyle/>
          <a:p>
            <a:endParaRPr/>
          </a:p>
        </p:txBody>
      </p:sp>
      <p:sp>
        <p:nvSpPr>
          <p:cNvPr id="274" name="Shape 274"/>
          <p:cNvSpPr>
            <a:spLocks noGrp="1"/>
          </p:cNvSpPr>
          <p:nvPr>
            <p:ph type="body" sz="quarter" idx="1"/>
          </p:nvPr>
        </p:nvSpPr>
        <p:spPr>
          <a:prstGeom prst="rect">
            <a:avLst/>
          </a:prstGeom>
        </p:spPr>
        <p:txBody>
          <a:bodyPr/>
          <a:lstStyle/>
          <a:p>
            <a:pPr lvl="0" algn="l"/>
            <a:r>
              <a:rPr lang="en-US" sz="1600" dirty="0"/>
              <a:t>The main role of a leader is to:		</a:t>
            </a:r>
          </a:p>
          <a:p>
            <a:pPr lvl="0" algn="l"/>
            <a:endParaRPr lang="en-US" sz="1600" dirty="0"/>
          </a:p>
          <a:p>
            <a:pPr lvl="0" algn="l"/>
            <a:r>
              <a:rPr lang="en-US" sz="1600" dirty="0"/>
              <a:t>A.  Develop workplans for employees to get the job done	</a:t>
            </a:r>
          </a:p>
          <a:p>
            <a:pPr lvl="0" algn="l"/>
            <a:r>
              <a:rPr lang="en-US" sz="1600" dirty="0"/>
              <a:t>B.  Create an environment in which good ideas can flourish	</a:t>
            </a:r>
          </a:p>
          <a:p>
            <a:pPr lvl="0" algn="l"/>
            <a:r>
              <a:rPr lang="en-US" sz="1600" dirty="0"/>
              <a:t>C.  Make the customer happy	</a:t>
            </a:r>
          </a:p>
          <a:p>
            <a:pPr marL="342900" lvl="0" indent="-342900" algn="l">
              <a:buAutoNum type="alphaUcPeriod" startAt="4"/>
            </a:pPr>
            <a:r>
              <a:rPr lang="en-US" sz="1600" dirty="0"/>
              <a:t>Keep everything on-time 	</a:t>
            </a:r>
          </a:p>
          <a:p>
            <a:pPr marL="342900" lvl="0" indent="-342900" algn="l">
              <a:buAutoNum type="alphaUcPeriod" startAt="4"/>
            </a:pPr>
            <a:endParaRPr lang="en-US" sz="1600" dirty="0"/>
          </a:p>
          <a:p>
            <a:pPr marL="342900" lvl="0" indent="-342900" algn="l">
              <a:buAutoNum type="alphaUcPeriod" startAt="4"/>
            </a:pPr>
            <a:endParaRPr lang="en-US" sz="1600" dirty="0"/>
          </a:p>
          <a:p>
            <a:pPr marL="342900" lvl="0" indent="-342900" algn="l">
              <a:buAutoNum type="alphaUcPeriod" startAt="4"/>
            </a:pPr>
            <a:endParaRPr lang="en-US" sz="1600" dirty="0"/>
          </a:p>
          <a:p>
            <a:pPr marL="0" lvl="0" indent="0" algn="l">
              <a:buFontTx/>
              <a:buNone/>
            </a:pPr>
            <a:r>
              <a:rPr lang="en-US" sz="1600" dirty="0"/>
              <a:t>B.  Create an environment in which good ideas can flourish</a:t>
            </a:r>
          </a:p>
          <a:p>
            <a:pPr marL="0" lvl="0" indent="0" algn="l">
              <a:buFontTx/>
              <a:buNone/>
            </a:pPr>
            <a:endParaRPr lang="en-US" sz="1600" dirty="0"/>
          </a:p>
          <a:p>
            <a:pPr marL="342900" lvl="0" indent="-342900" algn="l">
              <a:buAutoNum type="alphaUcPeriod" startAt="4"/>
            </a:pPr>
            <a:endParaRPr lang="en-US" sz="1600" dirty="0"/>
          </a:p>
        </p:txBody>
      </p:sp>
    </p:spTree>
    <p:extLst>
      <p:ext uri="{BB962C8B-B14F-4D97-AF65-F5344CB8AC3E}">
        <p14:creationId xmlns:p14="http://schemas.microsoft.com/office/powerpoint/2010/main" val="12270434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Shape 273"/>
          <p:cNvSpPr>
            <a:spLocks noGrp="1" noRot="1" noChangeAspect="1"/>
          </p:cNvSpPr>
          <p:nvPr>
            <p:ph type="sldImg"/>
          </p:nvPr>
        </p:nvSpPr>
        <p:spPr>
          <a:xfrm>
            <a:off x="381000" y="685800"/>
            <a:ext cx="6096000" cy="3429000"/>
          </a:xfrm>
          <a:prstGeom prst="rect">
            <a:avLst/>
          </a:prstGeom>
        </p:spPr>
        <p:txBody>
          <a:bodyPr/>
          <a:lstStyle/>
          <a:p>
            <a:endParaRPr/>
          </a:p>
        </p:txBody>
      </p:sp>
      <p:sp>
        <p:nvSpPr>
          <p:cNvPr id="274" name="Shape 274"/>
          <p:cNvSpPr>
            <a:spLocks noGrp="1"/>
          </p:cNvSpPr>
          <p:nvPr>
            <p:ph type="body" sz="quarter" idx="1"/>
          </p:nvPr>
        </p:nvSpPr>
        <p:spPr>
          <a:prstGeom prst="rect">
            <a:avLst/>
          </a:prstGeom>
        </p:spPr>
        <p:txBody>
          <a:bodyPr/>
          <a:lstStyle/>
          <a:p>
            <a:pPr lvl="0" algn="l"/>
            <a:r>
              <a:rPr lang="en-US" sz="1600" dirty="0"/>
              <a:t>The level of recreational use that a body of water can withstand before both the recreational experience for the boaters and degradation of the resources begins is called:</a:t>
            </a:r>
          </a:p>
          <a:p>
            <a:pPr algn="l"/>
            <a:r>
              <a:rPr lang="en-US" sz="1600" dirty="0"/>
              <a:t> </a:t>
            </a:r>
          </a:p>
          <a:p>
            <a:pPr lvl="1" algn="l"/>
            <a:r>
              <a:rPr lang="en-US" sz="1600" dirty="0"/>
              <a:t>A.  Crowding experience </a:t>
            </a:r>
          </a:p>
          <a:p>
            <a:pPr lvl="1" algn="l"/>
            <a:r>
              <a:rPr lang="en-US" sz="1600" dirty="0"/>
              <a:t>B.  Marine threshold </a:t>
            </a:r>
          </a:p>
          <a:p>
            <a:pPr lvl="1" algn="l"/>
            <a:r>
              <a:rPr lang="en-US" sz="1600" dirty="0"/>
              <a:t>C.  Applicability assessment.</a:t>
            </a:r>
          </a:p>
          <a:p>
            <a:pPr lvl="1" algn="l"/>
            <a:r>
              <a:rPr lang="en-US" sz="1600" dirty="0"/>
              <a:t>D.  Carrying capacity.</a:t>
            </a:r>
          </a:p>
          <a:p>
            <a:endParaRPr lang="en-US" sz="1600" dirty="0"/>
          </a:p>
          <a:p>
            <a:endParaRPr lang="en-US" sz="1600" dirty="0"/>
          </a:p>
          <a:p>
            <a:r>
              <a:rPr lang="en-US" sz="1600" dirty="0"/>
              <a:t>D. Carrying capacity</a:t>
            </a:r>
            <a:endParaRPr sz="1600" dirty="0"/>
          </a:p>
        </p:txBody>
      </p:sp>
    </p:spTree>
    <p:extLst>
      <p:ext uri="{BB962C8B-B14F-4D97-AF65-F5344CB8AC3E}">
        <p14:creationId xmlns:p14="http://schemas.microsoft.com/office/powerpoint/2010/main" val="10399066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Shape 273"/>
          <p:cNvSpPr>
            <a:spLocks noGrp="1" noRot="1" noChangeAspect="1"/>
          </p:cNvSpPr>
          <p:nvPr>
            <p:ph type="sldImg"/>
          </p:nvPr>
        </p:nvSpPr>
        <p:spPr>
          <a:xfrm>
            <a:off x="381000" y="685800"/>
            <a:ext cx="6096000" cy="3429000"/>
          </a:xfrm>
          <a:prstGeom prst="rect">
            <a:avLst/>
          </a:prstGeom>
        </p:spPr>
        <p:txBody>
          <a:bodyPr/>
          <a:lstStyle/>
          <a:p>
            <a:endParaRPr/>
          </a:p>
        </p:txBody>
      </p:sp>
      <p:sp>
        <p:nvSpPr>
          <p:cNvPr id="274" name="Shape 274"/>
          <p:cNvSpPr>
            <a:spLocks noGrp="1"/>
          </p:cNvSpPr>
          <p:nvPr>
            <p:ph type="body" sz="quarter" idx="1"/>
          </p:nvPr>
        </p:nvSpPr>
        <p:spPr>
          <a:prstGeom prst="rect">
            <a:avLst/>
          </a:prstGeom>
        </p:spPr>
        <p:txBody>
          <a:bodyPr/>
          <a:lstStyle/>
          <a:p>
            <a:pPr lvl="0" algn="l"/>
            <a:r>
              <a:rPr lang="en-US" sz="1600" dirty="0"/>
              <a:t>The level of recreational use that a body of water can withstand before both the recreational experience for the boaters and degradation of the resources begins is called:</a:t>
            </a:r>
          </a:p>
          <a:p>
            <a:pPr algn="l"/>
            <a:r>
              <a:rPr lang="en-US" sz="1600" dirty="0"/>
              <a:t> </a:t>
            </a:r>
          </a:p>
          <a:p>
            <a:pPr lvl="1" algn="l"/>
            <a:r>
              <a:rPr lang="en-US" sz="1600" dirty="0"/>
              <a:t>A.  Crowding experience </a:t>
            </a:r>
          </a:p>
          <a:p>
            <a:pPr lvl="1" algn="l"/>
            <a:r>
              <a:rPr lang="en-US" sz="1600" dirty="0"/>
              <a:t>B.  Marine threshold </a:t>
            </a:r>
          </a:p>
          <a:p>
            <a:pPr lvl="1" algn="l"/>
            <a:r>
              <a:rPr lang="en-US" sz="1600" dirty="0"/>
              <a:t>C.  Applicability assessment.</a:t>
            </a:r>
          </a:p>
          <a:p>
            <a:pPr lvl="1" algn="l"/>
            <a:r>
              <a:rPr lang="en-US" sz="1600" dirty="0"/>
              <a:t>D.  Carrying capacity.</a:t>
            </a:r>
          </a:p>
          <a:p>
            <a:endParaRPr lang="en-US" sz="1600" dirty="0"/>
          </a:p>
          <a:p>
            <a:endParaRPr lang="en-US" sz="1600" dirty="0"/>
          </a:p>
          <a:p>
            <a:r>
              <a:rPr lang="en-US" sz="1600" dirty="0"/>
              <a:t>D. Carrying capacity</a:t>
            </a:r>
            <a:endParaRPr sz="1600" dirty="0"/>
          </a:p>
        </p:txBody>
      </p:sp>
    </p:spTree>
    <p:extLst>
      <p:ext uri="{BB962C8B-B14F-4D97-AF65-F5344CB8AC3E}">
        <p14:creationId xmlns:p14="http://schemas.microsoft.com/office/powerpoint/2010/main" val="3952275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Shape 273"/>
          <p:cNvSpPr>
            <a:spLocks noGrp="1" noRot="1" noChangeAspect="1"/>
          </p:cNvSpPr>
          <p:nvPr>
            <p:ph type="sldImg"/>
          </p:nvPr>
        </p:nvSpPr>
        <p:spPr>
          <a:xfrm>
            <a:off x="381000" y="685800"/>
            <a:ext cx="6096000" cy="3429000"/>
          </a:xfrm>
          <a:prstGeom prst="rect">
            <a:avLst/>
          </a:prstGeom>
        </p:spPr>
        <p:txBody>
          <a:bodyPr/>
          <a:lstStyle/>
          <a:p>
            <a:endParaRPr/>
          </a:p>
        </p:txBody>
      </p:sp>
      <p:sp>
        <p:nvSpPr>
          <p:cNvPr id="274" name="Shape 274"/>
          <p:cNvSpPr>
            <a:spLocks noGrp="1"/>
          </p:cNvSpPr>
          <p:nvPr>
            <p:ph type="body" sz="quarter" idx="1"/>
          </p:nvPr>
        </p:nvSpPr>
        <p:spPr>
          <a:prstGeom prst="rect">
            <a:avLst/>
          </a:prstGeom>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1600" dirty="0"/>
              <a:t>We’re hear to talk with you today about the Certified Recreational Boating Professional credential and why it may be valuable to you</a:t>
            </a:r>
          </a:p>
          <a:p>
            <a:endParaRPr sz="1600" dirty="0"/>
          </a:p>
        </p:txBody>
      </p:sp>
    </p:spTree>
    <p:extLst>
      <p:ext uri="{BB962C8B-B14F-4D97-AF65-F5344CB8AC3E}">
        <p14:creationId xmlns:p14="http://schemas.microsoft.com/office/powerpoint/2010/main" val="19740129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Shape 273"/>
          <p:cNvSpPr>
            <a:spLocks noGrp="1" noRot="1" noChangeAspect="1"/>
          </p:cNvSpPr>
          <p:nvPr>
            <p:ph type="sldImg"/>
          </p:nvPr>
        </p:nvSpPr>
        <p:spPr>
          <a:xfrm>
            <a:off x="381000" y="685800"/>
            <a:ext cx="6096000" cy="3429000"/>
          </a:xfrm>
          <a:prstGeom prst="rect">
            <a:avLst/>
          </a:prstGeom>
        </p:spPr>
        <p:txBody>
          <a:bodyPr/>
          <a:lstStyle/>
          <a:p>
            <a:endParaRPr/>
          </a:p>
        </p:txBody>
      </p:sp>
      <p:sp>
        <p:nvSpPr>
          <p:cNvPr id="274" name="Shape 274"/>
          <p:cNvSpPr>
            <a:spLocks noGrp="1"/>
          </p:cNvSpPr>
          <p:nvPr>
            <p:ph type="body" sz="quarter" idx="1"/>
          </p:nvPr>
        </p:nvSpPr>
        <p:spPr>
          <a:prstGeom prst="rect">
            <a:avLst/>
          </a:prstGeom>
        </p:spPr>
        <p:txBody>
          <a:bodyPr/>
          <a:lstStyle/>
          <a:p>
            <a:pPr lvl="0" algn="l"/>
            <a:r>
              <a:rPr lang="en-US" sz="1600" dirty="0"/>
              <a:t>To create an effective and innovative advertising message, the first thing to be done is to ___________________</a:t>
            </a:r>
          </a:p>
          <a:p>
            <a:pPr lvl="0" algn="l"/>
            <a:r>
              <a:rPr lang="en-US" sz="1600" dirty="0"/>
              <a:t>	</a:t>
            </a:r>
          </a:p>
          <a:p>
            <a:pPr lvl="0" algn="l"/>
            <a:r>
              <a:rPr lang="en-US" sz="1600" dirty="0"/>
              <a:t>	A.  Develop a survey	</a:t>
            </a:r>
          </a:p>
          <a:p>
            <a:pPr lvl="0" algn="l"/>
            <a:r>
              <a:rPr lang="en-US" sz="1600" dirty="0"/>
              <a:t>	B.  Determine the audience	</a:t>
            </a:r>
          </a:p>
          <a:p>
            <a:pPr lvl="0" algn="l"/>
            <a:r>
              <a:rPr lang="en-US" sz="1600" dirty="0"/>
              <a:t>	C.  Consult with boating staff	</a:t>
            </a:r>
          </a:p>
          <a:p>
            <a:pPr lvl="0" algn="l"/>
            <a:r>
              <a:rPr lang="en-US" sz="1600" dirty="0"/>
              <a:t>	D.  Obtain permission from the budget director	</a:t>
            </a:r>
          </a:p>
          <a:p>
            <a:endParaRPr lang="en-US" sz="1600" dirty="0"/>
          </a:p>
          <a:p>
            <a:r>
              <a:rPr lang="en-US" sz="1600" dirty="0"/>
              <a:t>B.  Determine the audience</a:t>
            </a:r>
            <a:endParaRPr sz="1600" dirty="0"/>
          </a:p>
        </p:txBody>
      </p:sp>
    </p:spTree>
    <p:extLst>
      <p:ext uri="{BB962C8B-B14F-4D97-AF65-F5344CB8AC3E}">
        <p14:creationId xmlns:p14="http://schemas.microsoft.com/office/powerpoint/2010/main" val="17638485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Shape 273"/>
          <p:cNvSpPr>
            <a:spLocks noGrp="1" noRot="1" noChangeAspect="1"/>
          </p:cNvSpPr>
          <p:nvPr>
            <p:ph type="sldImg"/>
          </p:nvPr>
        </p:nvSpPr>
        <p:spPr>
          <a:xfrm>
            <a:off x="381000" y="685800"/>
            <a:ext cx="6096000" cy="3429000"/>
          </a:xfrm>
          <a:prstGeom prst="rect">
            <a:avLst/>
          </a:prstGeom>
        </p:spPr>
        <p:txBody>
          <a:bodyPr/>
          <a:lstStyle/>
          <a:p>
            <a:endParaRPr/>
          </a:p>
        </p:txBody>
      </p:sp>
      <p:sp>
        <p:nvSpPr>
          <p:cNvPr id="274" name="Shape 274"/>
          <p:cNvSpPr>
            <a:spLocks noGrp="1"/>
          </p:cNvSpPr>
          <p:nvPr>
            <p:ph type="body" sz="quarter" idx="1"/>
          </p:nvPr>
        </p:nvSpPr>
        <p:spPr>
          <a:prstGeom prst="rect">
            <a:avLst/>
          </a:prstGeom>
        </p:spPr>
        <p:txBody>
          <a:bodyPr/>
          <a:lstStyle/>
          <a:p>
            <a:pPr lvl="0" algn="l"/>
            <a:r>
              <a:rPr lang="en-US" sz="1600" dirty="0"/>
              <a:t>To create an effective and innovative advertising message, the first thing to be done is to ___________________</a:t>
            </a:r>
          </a:p>
          <a:p>
            <a:pPr lvl="0" algn="l"/>
            <a:r>
              <a:rPr lang="en-US" sz="1600" dirty="0"/>
              <a:t>	</a:t>
            </a:r>
          </a:p>
          <a:p>
            <a:pPr lvl="0" algn="l"/>
            <a:r>
              <a:rPr lang="en-US" sz="1600" dirty="0"/>
              <a:t>	A.  Develop a survey	</a:t>
            </a:r>
          </a:p>
          <a:p>
            <a:pPr lvl="0" algn="l"/>
            <a:r>
              <a:rPr lang="en-US" sz="1600" dirty="0"/>
              <a:t>	B.  Determine the audience	</a:t>
            </a:r>
          </a:p>
          <a:p>
            <a:pPr lvl="0" algn="l"/>
            <a:r>
              <a:rPr lang="en-US" sz="1600" dirty="0"/>
              <a:t>	C.  Consult with boating staff	</a:t>
            </a:r>
          </a:p>
          <a:p>
            <a:pPr lvl="0" algn="l"/>
            <a:r>
              <a:rPr lang="en-US" sz="1600" dirty="0"/>
              <a:t>	D.  Obtain permission from the budget director	</a:t>
            </a:r>
          </a:p>
          <a:p>
            <a:endParaRPr lang="en-US" sz="1600" dirty="0"/>
          </a:p>
          <a:p>
            <a:r>
              <a:rPr lang="en-US" sz="1600" dirty="0"/>
              <a:t>B.  Determine the audience</a:t>
            </a:r>
            <a:endParaRPr sz="1600" dirty="0"/>
          </a:p>
        </p:txBody>
      </p:sp>
    </p:spTree>
    <p:extLst>
      <p:ext uri="{BB962C8B-B14F-4D97-AF65-F5344CB8AC3E}">
        <p14:creationId xmlns:p14="http://schemas.microsoft.com/office/powerpoint/2010/main" val="36361741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600" b="0" u="none" dirty="0"/>
              <a:t>So those were a few examples of the types of questions you will see on the CRBP exam.</a:t>
            </a:r>
          </a:p>
          <a:p>
            <a:r>
              <a:rPr lang="en-US" sz="1600" b="0" u="none" dirty="0"/>
              <a:t>To prepare for the example, a list of core </a:t>
            </a:r>
            <a:r>
              <a:rPr lang="en-US" sz="1600" dirty="0"/>
              <a:t>resources has been compiled to reflect a sample of literature that is aligned with the CRBP domain assessments and would be useful in preparing to be a recreational boating professional or preparing to earn the CRBP. </a:t>
            </a:r>
          </a:p>
          <a:p>
            <a:endParaRPr lang="en-US" sz="1600" dirty="0"/>
          </a:p>
          <a:p>
            <a:r>
              <a:rPr lang="en-US" sz="1600" dirty="0"/>
              <a:t>While these resources are not required reading and should not be interpreted as constituting the sole source of all CRBP exam questions, candidates may find them useful when preparing for the exam. This list is available on the NASBLA website with links to the resources.</a:t>
            </a:r>
          </a:p>
        </p:txBody>
      </p:sp>
    </p:spTree>
    <p:extLst>
      <p:ext uri="{BB962C8B-B14F-4D97-AF65-F5344CB8AC3E}">
        <p14:creationId xmlns:p14="http://schemas.microsoft.com/office/powerpoint/2010/main" val="34281922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Shape 215"/>
          <p:cNvSpPr>
            <a:spLocks noGrp="1" noRot="1" noChangeAspect="1"/>
          </p:cNvSpPr>
          <p:nvPr>
            <p:ph type="sldImg"/>
          </p:nvPr>
        </p:nvSpPr>
        <p:spPr>
          <a:xfrm>
            <a:off x="381000" y="685800"/>
            <a:ext cx="6096000" cy="3429000"/>
          </a:xfrm>
          <a:prstGeom prst="rect">
            <a:avLst/>
          </a:prstGeom>
        </p:spPr>
        <p:txBody>
          <a:bodyPr/>
          <a:lstStyle/>
          <a:p>
            <a:endParaRPr/>
          </a:p>
        </p:txBody>
      </p:sp>
      <p:sp>
        <p:nvSpPr>
          <p:cNvPr id="216" name="Shape 216"/>
          <p:cNvSpPr>
            <a:spLocks noGrp="1"/>
          </p:cNvSpPr>
          <p:nvPr>
            <p:ph type="body" sz="quarter" idx="1"/>
          </p:nvPr>
        </p:nvSpPr>
        <p:spPr>
          <a:prstGeom prst="rect">
            <a:avLst/>
          </a:prstGeom>
        </p:spPr>
        <p:txBody>
          <a:bodyPr/>
          <a:lstStyle/>
          <a:p>
            <a:r>
              <a:rPr lang="en-US" sz="1600" dirty="0"/>
              <a:t>Who is eligible to apply for the CRBP certification?</a:t>
            </a:r>
          </a:p>
          <a:p>
            <a:endParaRPr lang="en-US" sz="1600" dirty="0"/>
          </a:p>
          <a:p>
            <a:r>
              <a:rPr lang="en-US" sz="1600" dirty="0"/>
              <a:t>Here is a list of pre-application qualifications:</a:t>
            </a:r>
          </a:p>
          <a:p>
            <a:r>
              <a:rPr lang="en-US" sz="1600" dirty="0"/>
              <a:t>You mush have Recreational Boating Professional experience being employed or volunteering at a qualifying organization and you are currently, or within the last six months, have been employed or volunteering at a qualifying organization.</a:t>
            </a:r>
          </a:p>
          <a:p>
            <a:r>
              <a:rPr lang="en-US" sz="1600" dirty="0"/>
              <a:t>A qualifying organization is a state boating agency, U.S. Coast Guard, recreational boating business, recreational boating-related nonprofit organization.</a:t>
            </a:r>
          </a:p>
          <a:p>
            <a:endParaRPr lang="en-US" sz="1600" dirty="0"/>
          </a:p>
          <a:p>
            <a:pPr marL="285750" indent="-285750">
              <a:buFont typeface="Arial" panose="020B0604020202020204" pitchFamily="34" charset="0"/>
              <a:buChar char="•"/>
            </a:pPr>
            <a:r>
              <a:rPr lang="en-US" sz="1600" dirty="0"/>
              <a:t>boating.</a:t>
            </a:r>
            <a:endParaRPr lang="en-US" sz="1600" dirty="0">
              <a:solidFill>
                <a:srgbClr val="002060"/>
              </a:solidFill>
              <a:latin typeface="+mn-lt"/>
            </a:endParaRPr>
          </a:p>
        </p:txBody>
      </p:sp>
    </p:spTree>
    <p:extLst>
      <p:ext uri="{BB962C8B-B14F-4D97-AF65-F5344CB8AC3E}">
        <p14:creationId xmlns:p14="http://schemas.microsoft.com/office/powerpoint/2010/main" val="32999278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Shape 215"/>
          <p:cNvSpPr>
            <a:spLocks noGrp="1" noRot="1" noChangeAspect="1"/>
          </p:cNvSpPr>
          <p:nvPr>
            <p:ph type="sldImg"/>
          </p:nvPr>
        </p:nvSpPr>
        <p:spPr>
          <a:xfrm>
            <a:off x="381000" y="685800"/>
            <a:ext cx="6096000" cy="3429000"/>
          </a:xfrm>
          <a:prstGeom prst="rect">
            <a:avLst/>
          </a:prstGeom>
        </p:spPr>
        <p:txBody>
          <a:bodyPr/>
          <a:lstStyle/>
          <a:p>
            <a:endParaRPr/>
          </a:p>
        </p:txBody>
      </p:sp>
      <p:sp>
        <p:nvSpPr>
          <p:cNvPr id="216" name="Shape 216"/>
          <p:cNvSpPr>
            <a:spLocks noGrp="1"/>
          </p:cNvSpPr>
          <p:nvPr>
            <p:ph type="body" sz="quarter" idx="1"/>
          </p:nvPr>
        </p:nvSpPr>
        <p:spPr>
          <a:prstGeom prst="rect">
            <a:avLst/>
          </a:prstGeom>
        </p:spPr>
        <p:txBody>
          <a:bodyPr/>
          <a:lstStyle/>
          <a:p>
            <a:pPr marL="285750" indent="-285750">
              <a:buFont typeface="Arial" panose="020B0604020202020204" pitchFamily="34" charset="0"/>
              <a:buChar char="•"/>
            </a:pPr>
            <a:r>
              <a:rPr lang="en-US" sz="1600" dirty="0"/>
              <a:t>You have an associate's degree or higher, (or equivalent experience) – there are more detail on the application about what qualifies as equivalent experience</a:t>
            </a:r>
          </a:p>
          <a:p>
            <a:pPr marL="285750" indent="-285750">
              <a:buFont typeface="Arial" panose="020B0604020202020204" pitchFamily="34" charset="0"/>
              <a:buChar char="•"/>
            </a:pPr>
            <a:r>
              <a:rPr lang="en-US" sz="1600" dirty="0"/>
              <a:t>You have completed 25 hours of broad-based qualifying professional development within the last five years.  </a:t>
            </a:r>
          </a:p>
          <a:p>
            <a:pPr marL="285750" indent="-285750">
              <a:buFont typeface="Arial" panose="020B0604020202020204" pitchFamily="34" charset="0"/>
              <a:buChar char="•"/>
            </a:pPr>
            <a:r>
              <a:rPr lang="en-US" sz="1600" dirty="0"/>
              <a:t>** FYI - If you attend all of the sessions at this Summit, you’d get 12.5 hours of continuing education credit toward the 25 hours. </a:t>
            </a:r>
          </a:p>
          <a:p>
            <a:pPr marL="285750" indent="-285750">
              <a:buFont typeface="Arial" panose="020B0604020202020204" pitchFamily="34" charset="0"/>
              <a:buChar char="•"/>
            </a:pPr>
            <a:r>
              <a:rPr lang="en-US" sz="1600" dirty="0"/>
              <a:t>You must also be committed to upholding the CRBP Standards of Conduct and have no felony convictions related to the recreational </a:t>
            </a:r>
            <a:endParaRPr lang="en-US" sz="1600" dirty="0">
              <a:solidFill>
                <a:srgbClr val="002060"/>
              </a:solidFill>
              <a:latin typeface="+mn-lt"/>
            </a:endParaRPr>
          </a:p>
        </p:txBody>
      </p:sp>
    </p:spTree>
    <p:extLst>
      <p:ext uri="{BB962C8B-B14F-4D97-AF65-F5344CB8AC3E}">
        <p14:creationId xmlns:p14="http://schemas.microsoft.com/office/powerpoint/2010/main" val="17891928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Shape 215"/>
          <p:cNvSpPr>
            <a:spLocks noGrp="1" noRot="1" noChangeAspect="1"/>
          </p:cNvSpPr>
          <p:nvPr>
            <p:ph type="sldImg"/>
          </p:nvPr>
        </p:nvSpPr>
        <p:spPr>
          <a:xfrm>
            <a:off x="381000" y="685800"/>
            <a:ext cx="6096000" cy="3429000"/>
          </a:xfrm>
          <a:prstGeom prst="rect">
            <a:avLst/>
          </a:prstGeom>
        </p:spPr>
        <p:txBody>
          <a:bodyPr/>
          <a:lstStyle/>
          <a:p>
            <a:endParaRPr/>
          </a:p>
        </p:txBody>
      </p:sp>
      <p:sp>
        <p:nvSpPr>
          <p:cNvPr id="216" name="Shape 216"/>
          <p:cNvSpPr>
            <a:spLocks noGrp="1"/>
          </p:cNvSpPr>
          <p:nvPr>
            <p:ph type="body" sz="quarter" idx="1"/>
          </p:nvPr>
        </p:nvSpPr>
        <p:spPr>
          <a:prstGeom prst="rect">
            <a:avLst/>
          </a:prstGeom>
        </p:spPr>
        <p:txBody>
          <a:bodyPr/>
          <a:lstStyle/>
          <a:p>
            <a:pPr marL="0" indent="0" algn="l">
              <a:lnSpc>
                <a:spcPct val="150000"/>
              </a:lnSpc>
              <a:buSzPct val="100000"/>
              <a:buFontTx/>
              <a:buNone/>
              <a:defRPr sz="3600">
                <a:solidFill>
                  <a:srgbClr val="FFFFFF"/>
                </a:solidFill>
                <a:latin typeface="Lato Light"/>
                <a:ea typeface="Lato Light"/>
                <a:cs typeface="Lato Light"/>
                <a:sym typeface="Lato Light"/>
              </a:defRPr>
            </a:pPr>
            <a:r>
              <a:rPr lang="en-US" sz="3600" b="0" i="0" dirty="0">
                <a:effectLst/>
                <a:latin typeface="+mn-lt"/>
                <a:ea typeface="+mn-ea"/>
                <a:cs typeface="+mn-cs"/>
                <a:sym typeface="Lato Light"/>
              </a:rPr>
              <a:t>How do I get started?</a:t>
            </a:r>
          </a:p>
          <a:p>
            <a:pPr marL="0" indent="0" algn="l">
              <a:lnSpc>
                <a:spcPct val="150000"/>
              </a:lnSpc>
              <a:buSzPct val="100000"/>
              <a:buFontTx/>
              <a:buNone/>
              <a:defRPr sz="3600">
                <a:solidFill>
                  <a:srgbClr val="FFFFFF"/>
                </a:solidFill>
                <a:latin typeface="Lato Light"/>
                <a:ea typeface="Lato Light"/>
                <a:cs typeface="Lato Light"/>
                <a:sym typeface="Lato Light"/>
              </a:defRPr>
            </a:pPr>
            <a:r>
              <a:rPr lang="en-US" sz="3600" b="0" i="0" dirty="0">
                <a:effectLst/>
                <a:latin typeface="+mn-lt"/>
                <a:ea typeface="+mn-ea"/>
                <a:cs typeface="+mn-cs"/>
                <a:sym typeface="Lato Light"/>
              </a:rPr>
              <a:t>Earning and maintaining the CRBP is a three-part process. </a:t>
            </a:r>
            <a:endParaRPr lang="en-US" sz="1600" dirty="0">
              <a:solidFill>
                <a:srgbClr val="002060"/>
              </a:solidFill>
              <a:latin typeface="+mn-lt"/>
            </a:endParaRPr>
          </a:p>
        </p:txBody>
      </p:sp>
    </p:spTree>
    <p:extLst>
      <p:ext uri="{BB962C8B-B14F-4D97-AF65-F5344CB8AC3E}">
        <p14:creationId xmlns:p14="http://schemas.microsoft.com/office/powerpoint/2010/main" val="35134302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Shape 220"/>
          <p:cNvSpPr>
            <a:spLocks noGrp="1" noRot="1" noChangeAspect="1"/>
          </p:cNvSpPr>
          <p:nvPr>
            <p:ph type="sldImg"/>
          </p:nvPr>
        </p:nvSpPr>
        <p:spPr>
          <a:xfrm>
            <a:off x="381000" y="685800"/>
            <a:ext cx="6096000" cy="3429000"/>
          </a:xfrm>
          <a:prstGeom prst="rect">
            <a:avLst/>
          </a:prstGeom>
        </p:spPr>
        <p:txBody>
          <a:bodyPr/>
          <a:lstStyle/>
          <a:p>
            <a:endParaRPr/>
          </a:p>
        </p:txBody>
      </p:sp>
      <p:sp>
        <p:nvSpPr>
          <p:cNvPr id="221" name="Shape 221"/>
          <p:cNvSpPr>
            <a:spLocks noGrp="1"/>
          </p:cNvSpPr>
          <p:nvPr>
            <p:ph type="body" sz="quarter" idx="1"/>
          </p:nvPr>
        </p:nvSpPr>
        <p:spPr>
          <a:prstGeom prst="rect">
            <a:avLst/>
          </a:prstGeom>
        </p:spPr>
        <p:txBody>
          <a:bodyPr/>
          <a:lstStyle/>
          <a:p>
            <a:pPr algn="l">
              <a:lnSpc>
                <a:spcPct val="150000"/>
              </a:lnSpc>
              <a:buSzPct val="100000"/>
              <a:defRPr sz="3600">
                <a:solidFill>
                  <a:srgbClr val="FFFFFF"/>
                </a:solidFill>
                <a:latin typeface="Lato Light"/>
                <a:ea typeface="Lato Light"/>
                <a:cs typeface="Lato Light"/>
                <a:sym typeface="Lato Light"/>
              </a:defRPr>
            </a:pPr>
            <a:r>
              <a:rPr lang="en-US" sz="1600" dirty="0">
                <a:solidFill>
                  <a:srgbClr val="22329F"/>
                </a:solidFill>
              </a:rPr>
              <a:t>First, you must meet eligibility requirements we just discussed and submit an application. </a:t>
            </a:r>
          </a:p>
          <a:p>
            <a:pPr algn="l">
              <a:lnSpc>
                <a:spcPct val="150000"/>
              </a:lnSpc>
              <a:buSzPct val="100000"/>
              <a:defRPr sz="3600">
                <a:solidFill>
                  <a:srgbClr val="FFFFFF"/>
                </a:solidFill>
                <a:latin typeface="Lato Light"/>
                <a:ea typeface="Lato Light"/>
                <a:cs typeface="Lato Light"/>
                <a:sym typeface="Lato Light"/>
              </a:defRPr>
            </a:pPr>
            <a:r>
              <a:rPr lang="en-US" sz="1600" dirty="0">
                <a:solidFill>
                  <a:srgbClr val="22329F"/>
                </a:solidFill>
              </a:rPr>
              <a:t>Once your application is accepted you begin your exam prep then when you are ready, take and pass the CRBP exam online. </a:t>
            </a:r>
            <a:r>
              <a:rPr lang="en-US" sz="1600" i="0" dirty="0">
                <a:solidFill>
                  <a:srgbClr val="22329F"/>
                </a:solidFill>
              </a:rPr>
              <a:t>One point to mention is you can choose to take individual domain examinations one at a time or you can decide you want to take them all at once. It is up to you.</a:t>
            </a:r>
          </a:p>
          <a:p>
            <a:pPr algn="l">
              <a:lnSpc>
                <a:spcPct val="150000"/>
              </a:lnSpc>
              <a:buSzPct val="100000"/>
              <a:defRPr sz="3600">
                <a:solidFill>
                  <a:srgbClr val="FFFFFF"/>
                </a:solidFill>
                <a:latin typeface="Lato Light"/>
                <a:ea typeface="Lato Light"/>
                <a:cs typeface="Lato Light"/>
                <a:sym typeface="Lato Light"/>
              </a:defRPr>
            </a:pPr>
            <a:r>
              <a:rPr lang="en-US" sz="1600" dirty="0">
                <a:solidFill>
                  <a:srgbClr val="22329F"/>
                </a:solidFill>
              </a:rPr>
              <a:t>Lastly, after passing your exam you all be responsible for maintain your credential by fulfilling certification renewal requirements every three years.</a:t>
            </a:r>
          </a:p>
          <a:p>
            <a:br>
              <a:rPr lang="en-US" sz="1600" dirty="0"/>
            </a:br>
            <a:br>
              <a:rPr lang="en-US" sz="1600" dirty="0"/>
            </a:br>
            <a:br>
              <a:rPr lang="en-US" sz="1600" dirty="0"/>
            </a:br>
            <a:r>
              <a:rPr lang="en-US" sz="1600" dirty="0"/>
              <a:t>One question we get is “How long does it take?” - That depends on the individual, whether you want to take them individually or all at once, and how much studying you need to do for each domain.  A person new in recreational boating may take longer to build out their knowledge, however someone with more RBS experience may THINK they know this but while some domains are more black and white, some domains will challenge you and what you think you know!</a:t>
            </a:r>
            <a:endParaRPr sz="1600"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Shape 227"/>
          <p:cNvSpPr>
            <a:spLocks noGrp="1" noRot="1" noChangeAspect="1"/>
          </p:cNvSpPr>
          <p:nvPr>
            <p:ph type="sldImg"/>
          </p:nvPr>
        </p:nvSpPr>
        <p:spPr>
          <a:xfrm>
            <a:off x="381000" y="685800"/>
            <a:ext cx="6096000" cy="3429000"/>
          </a:xfrm>
          <a:prstGeom prst="rect">
            <a:avLst/>
          </a:prstGeom>
        </p:spPr>
        <p:txBody>
          <a:bodyPr/>
          <a:lstStyle/>
          <a:p>
            <a:endParaRPr/>
          </a:p>
        </p:txBody>
      </p:sp>
      <p:sp>
        <p:nvSpPr>
          <p:cNvPr id="228" name="Shape 228"/>
          <p:cNvSpPr>
            <a:spLocks noGrp="1"/>
          </p:cNvSpPr>
          <p:nvPr>
            <p:ph type="body" sz="quarter" idx="1"/>
          </p:nvPr>
        </p:nvSpPr>
        <p:spPr>
          <a:prstGeom prst="rect">
            <a:avLst/>
          </a:prstGeom>
        </p:spPr>
        <p:txBody>
          <a:bodyPr/>
          <a:lstStyle/>
          <a:p>
            <a:r>
              <a:rPr sz="1600" dirty="0"/>
              <a:t>To apply and </a:t>
            </a:r>
            <a:r>
              <a:rPr lang="en-US" sz="1600" dirty="0"/>
              <a:t>learn more about </a:t>
            </a:r>
            <a:r>
              <a:rPr sz="1600" dirty="0"/>
              <a:t>the CRBP </a:t>
            </a:r>
          </a:p>
          <a:p>
            <a:endParaRPr sz="1600" dirty="0"/>
          </a:p>
          <a:p>
            <a:r>
              <a:rPr sz="1600" dirty="0"/>
              <a:t>Go to the NASBLA homepage and click on Training in the top right menu.   </a:t>
            </a:r>
            <a:r>
              <a:rPr lang="en-US" sz="1600" dirty="0"/>
              <a:t>That is where you will see the pages for the </a:t>
            </a:r>
            <a:r>
              <a:rPr sz="1600" dirty="0"/>
              <a:t>Certified Recreational Boating Professional.</a:t>
            </a:r>
          </a:p>
          <a:p>
            <a:endParaRPr sz="1600" dirty="0"/>
          </a:p>
          <a:p>
            <a:r>
              <a:rPr lang="en-US" sz="1600" dirty="0"/>
              <a:t>If questions about costs ---</a:t>
            </a:r>
          </a:p>
          <a:p>
            <a:r>
              <a:rPr lang="en-US" sz="1600" dirty="0"/>
              <a:t>$50 application fee</a:t>
            </a:r>
          </a:p>
          <a:p>
            <a:r>
              <a:rPr lang="en-US" sz="1600" dirty="0"/>
              <a:t>$25 per domain assessment ( you pay the per domain fee for each exam when you are ready to take the test for that domain)</a:t>
            </a:r>
          </a:p>
          <a:p>
            <a:endParaRPr sz="1600" dirty="0"/>
          </a:p>
          <a:p>
            <a:endParaRPr dirty="0"/>
          </a:p>
          <a:p>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Shape 273"/>
          <p:cNvSpPr>
            <a:spLocks noGrp="1" noRot="1" noChangeAspect="1"/>
          </p:cNvSpPr>
          <p:nvPr>
            <p:ph type="sldImg"/>
          </p:nvPr>
        </p:nvSpPr>
        <p:spPr>
          <a:xfrm>
            <a:off x="381000" y="685800"/>
            <a:ext cx="6096000" cy="3429000"/>
          </a:xfrm>
          <a:prstGeom prst="rect">
            <a:avLst/>
          </a:prstGeom>
        </p:spPr>
        <p:txBody>
          <a:bodyPr/>
          <a:lstStyle/>
          <a:p>
            <a:endParaRPr/>
          </a:p>
        </p:txBody>
      </p:sp>
      <p:sp>
        <p:nvSpPr>
          <p:cNvPr id="274" name="Shape 274"/>
          <p:cNvSpPr>
            <a:spLocks noGrp="1"/>
          </p:cNvSpPr>
          <p:nvPr>
            <p:ph type="body" sz="quarter" idx="1"/>
          </p:nvPr>
        </p:nvSpPr>
        <p:spPr>
          <a:prstGeom prst="rect">
            <a:avLst/>
          </a:prstGeom>
        </p:spPr>
        <p:txBody>
          <a:bodyPr/>
          <a:lstStyle/>
          <a:p>
            <a:r>
              <a:rPr lang="en-US" sz="1600" dirty="0"/>
              <a:t>We hope this was informative and answered some questions about what the Certified Recreational Boating Professional designation is and why it is valuable in the Recreational Boating Safety community. If you have any more questions were happy to take those now!</a:t>
            </a:r>
            <a:endParaRPr sz="1600" dirty="0"/>
          </a:p>
        </p:txBody>
      </p:sp>
    </p:spTree>
    <p:extLst>
      <p:ext uri="{BB962C8B-B14F-4D97-AF65-F5344CB8AC3E}">
        <p14:creationId xmlns:p14="http://schemas.microsoft.com/office/powerpoint/2010/main" val="30614315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Shape 190"/>
          <p:cNvSpPr>
            <a:spLocks noGrp="1" noRot="1" noChangeAspect="1"/>
          </p:cNvSpPr>
          <p:nvPr>
            <p:ph type="sldImg"/>
          </p:nvPr>
        </p:nvSpPr>
        <p:spPr>
          <a:xfrm>
            <a:off x="381000" y="685800"/>
            <a:ext cx="6096000" cy="3429000"/>
          </a:xfrm>
          <a:prstGeom prst="rect">
            <a:avLst/>
          </a:prstGeom>
        </p:spPr>
        <p:txBody>
          <a:bodyPr/>
          <a:lstStyle/>
          <a:p>
            <a:endParaRPr/>
          </a:p>
        </p:txBody>
      </p:sp>
      <p:sp>
        <p:nvSpPr>
          <p:cNvPr id="191" name="Shape 191"/>
          <p:cNvSpPr>
            <a:spLocks noGrp="1"/>
          </p:cNvSpPr>
          <p:nvPr>
            <p:ph type="body" sz="quarter" idx="1"/>
          </p:nvPr>
        </p:nvSpPr>
        <p:spPr>
          <a:prstGeom prst="rect">
            <a:avLst/>
          </a:prstGeom>
        </p:spPr>
        <p:txBody>
          <a:bodyPr/>
          <a:lstStyle/>
          <a:p>
            <a:r>
              <a:rPr lang="en-US" sz="1600" dirty="0"/>
              <a:t>Contact Information</a:t>
            </a:r>
            <a:endParaRPr dirty="0"/>
          </a:p>
        </p:txBody>
      </p:sp>
    </p:spTree>
    <p:extLst>
      <p:ext uri="{BB962C8B-B14F-4D97-AF65-F5344CB8AC3E}">
        <p14:creationId xmlns:p14="http://schemas.microsoft.com/office/powerpoint/2010/main" val="884174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Shape 208"/>
          <p:cNvSpPr>
            <a:spLocks noGrp="1" noRot="1" noChangeAspect="1"/>
          </p:cNvSpPr>
          <p:nvPr>
            <p:ph type="sldImg"/>
          </p:nvPr>
        </p:nvSpPr>
        <p:spPr>
          <a:xfrm>
            <a:off x="381000" y="685800"/>
            <a:ext cx="6096000" cy="3429000"/>
          </a:xfrm>
          <a:prstGeom prst="rect">
            <a:avLst/>
          </a:prstGeom>
        </p:spPr>
        <p:txBody>
          <a:bodyPr/>
          <a:lstStyle/>
          <a:p>
            <a:endParaRPr/>
          </a:p>
        </p:txBody>
      </p:sp>
      <p:sp>
        <p:nvSpPr>
          <p:cNvPr id="209" name="Shape 209"/>
          <p:cNvSpPr>
            <a:spLocks noGrp="1"/>
          </p:cNvSpPr>
          <p:nvPr>
            <p:ph type="body" sz="quarter" idx="1"/>
          </p:nvPr>
        </p:nvSpPr>
        <p:spPr>
          <a:prstGeom prst="rect">
            <a:avLst/>
          </a:prstGeom>
        </p:spPr>
        <p:txBody>
          <a:bodyPr/>
          <a:lstStyle/>
          <a:p>
            <a:r>
              <a:rPr sz="1600" dirty="0"/>
              <a:t>Quickly, here’s what we’re going to cover in the </a:t>
            </a:r>
            <a:r>
              <a:rPr lang="en-US" sz="1600" dirty="0"/>
              <a:t>time </a:t>
            </a:r>
            <a:r>
              <a:rPr sz="1600" dirty="0"/>
              <a:t>we have </a:t>
            </a:r>
            <a:r>
              <a:rPr lang="en-US" sz="1600" dirty="0"/>
              <a:t>together</a:t>
            </a:r>
            <a:r>
              <a:rPr sz="1600" dirty="0"/>
              <a:t>.</a:t>
            </a:r>
          </a:p>
          <a:p>
            <a:endParaRPr sz="1600" dirty="0"/>
          </a:p>
          <a:p>
            <a:pPr marL="457200" indent="-457200" algn="l">
              <a:buSzPct val="100000"/>
              <a:buFont typeface="Arial"/>
              <a:buChar char="•"/>
              <a:defRPr sz="4000">
                <a:solidFill>
                  <a:srgbClr val="FFFFFF"/>
                </a:solidFill>
                <a:latin typeface="Lato Light"/>
                <a:ea typeface="Lato Light"/>
                <a:cs typeface="Lato Light"/>
                <a:sym typeface="Lato Light"/>
              </a:defRPr>
            </a:pPr>
            <a:r>
              <a:rPr lang="en-US" sz="1600" dirty="0"/>
              <a:t>What is a C-R-B-P?</a:t>
            </a:r>
            <a:endParaRPr lang="en-US" sz="1600" b="1" dirty="0">
              <a:latin typeface="+mn-lt"/>
              <a:ea typeface="+mn-ea"/>
              <a:cs typeface="+mn-cs"/>
              <a:sym typeface="Helvetica Neue"/>
            </a:endParaRPr>
          </a:p>
          <a:p>
            <a:pPr marL="457200" indent="-457200">
              <a:buSzPct val="100000"/>
              <a:buFont typeface="Arial"/>
              <a:buChar char="•"/>
              <a:defRPr sz="4000">
                <a:solidFill>
                  <a:srgbClr val="FFFFFF"/>
                </a:solidFill>
                <a:latin typeface="Lato Light"/>
                <a:ea typeface="Lato Light"/>
                <a:cs typeface="Lato Light"/>
                <a:sym typeface="Lato Light"/>
              </a:defRPr>
            </a:pPr>
            <a:endParaRPr lang="en-US" sz="1600" b="1" dirty="0">
              <a:latin typeface="+mn-lt"/>
              <a:ea typeface="+mn-ea"/>
              <a:cs typeface="+mn-cs"/>
              <a:sym typeface="Helvetica Neue"/>
            </a:endParaRPr>
          </a:p>
          <a:p>
            <a:pPr marL="457200" indent="-457200" algn="l">
              <a:buSzPct val="100000"/>
              <a:buFont typeface="Arial"/>
              <a:buChar char="•"/>
              <a:defRPr sz="4000">
                <a:solidFill>
                  <a:srgbClr val="FFFFFF"/>
                </a:solidFill>
                <a:latin typeface="Lato Light"/>
                <a:ea typeface="Lato Light"/>
                <a:cs typeface="Lato Light"/>
                <a:sym typeface="Lato Light"/>
              </a:defRPr>
            </a:pPr>
            <a:r>
              <a:rPr lang="en-US" sz="1600" dirty="0">
                <a:latin typeface="+mn-lt"/>
                <a:ea typeface="+mn-ea"/>
                <a:cs typeface="+mn-cs"/>
                <a:sym typeface="Helvetica Neue"/>
              </a:rPr>
              <a:t>Why is it valuable?</a:t>
            </a:r>
          </a:p>
          <a:p>
            <a:pPr marL="457200" indent="-457200" algn="l">
              <a:buSzPct val="100000"/>
              <a:buFont typeface="Arial"/>
              <a:buChar char="•"/>
              <a:defRPr sz="4000">
                <a:solidFill>
                  <a:srgbClr val="FFFFFF"/>
                </a:solidFill>
                <a:latin typeface="Lato Light"/>
                <a:ea typeface="Lato Light"/>
                <a:cs typeface="Lato Light"/>
                <a:sym typeface="Lato Light"/>
              </a:defRPr>
            </a:pPr>
            <a:endParaRPr lang="en-US" sz="1600" b="1" dirty="0">
              <a:latin typeface="+mn-lt"/>
              <a:ea typeface="+mn-ea"/>
              <a:cs typeface="+mn-cs"/>
              <a:sym typeface="Helvetica Neue"/>
            </a:endParaRPr>
          </a:p>
          <a:p>
            <a:pPr marL="457200" indent="-457200" algn="l">
              <a:buSzPct val="100000"/>
              <a:buFont typeface="Arial"/>
              <a:buChar char="•"/>
              <a:defRPr sz="4000">
                <a:solidFill>
                  <a:srgbClr val="FFFFFF"/>
                </a:solidFill>
                <a:latin typeface="Lato Light"/>
                <a:ea typeface="Lato Light"/>
                <a:cs typeface="Lato Light"/>
                <a:sym typeface="Lato Light"/>
              </a:defRPr>
            </a:pPr>
            <a:r>
              <a:rPr lang="en-US" sz="1600" dirty="0"/>
              <a:t>What will I learn?</a:t>
            </a:r>
            <a:br>
              <a:rPr lang="en-US" sz="1600" dirty="0"/>
            </a:br>
            <a:endParaRPr lang="en-US" sz="1600" dirty="0"/>
          </a:p>
          <a:p>
            <a:pPr marL="457200" indent="-457200" algn="l">
              <a:buSzPct val="100000"/>
              <a:buFont typeface="Arial"/>
              <a:buChar char="•"/>
              <a:defRPr sz="4000">
                <a:solidFill>
                  <a:srgbClr val="FFFFFF"/>
                </a:solidFill>
                <a:latin typeface="Lato Light"/>
                <a:ea typeface="Lato Light"/>
                <a:cs typeface="Lato Light"/>
                <a:sym typeface="Lato Light"/>
              </a:defRPr>
            </a:pPr>
            <a:r>
              <a:rPr lang="en-US" sz="1600" dirty="0">
                <a:latin typeface="+mn-lt"/>
                <a:ea typeface="+mn-ea"/>
                <a:cs typeface="+mn-cs"/>
                <a:sym typeface="Helvetica Neue"/>
              </a:rPr>
              <a:t>Who is eligible?</a:t>
            </a:r>
          </a:p>
          <a:p>
            <a:pPr marL="457200" indent="-457200" algn="l">
              <a:buSzPct val="100000"/>
              <a:buFont typeface="Arial"/>
              <a:buChar char="•"/>
              <a:defRPr sz="4000">
                <a:solidFill>
                  <a:srgbClr val="FFFFFF"/>
                </a:solidFill>
                <a:latin typeface="Lato Light"/>
                <a:ea typeface="Lato Light"/>
                <a:cs typeface="Lato Light"/>
                <a:sym typeface="Lato Light"/>
              </a:defRPr>
            </a:pPr>
            <a:endParaRPr lang="en-US" sz="1600" b="1" dirty="0">
              <a:latin typeface="+mn-lt"/>
              <a:ea typeface="+mn-ea"/>
              <a:cs typeface="+mn-cs"/>
              <a:sym typeface="Helvetica Neue"/>
            </a:endParaRPr>
          </a:p>
          <a:p>
            <a:pPr marL="457200" indent="-457200" algn="l">
              <a:buSzPct val="100000"/>
              <a:buFont typeface="Arial"/>
              <a:buChar char="•"/>
              <a:defRPr sz="4000">
                <a:solidFill>
                  <a:srgbClr val="FFFFFF"/>
                </a:solidFill>
                <a:latin typeface="Lato Light"/>
                <a:ea typeface="Lato Light"/>
                <a:cs typeface="Lato Light"/>
                <a:sym typeface="Lato Light"/>
              </a:defRPr>
            </a:pPr>
            <a:r>
              <a:rPr lang="en-US" sz="1600" dirty="0"/>
              <a:t>And How do I get it?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Shape 215"/>
          <p:cNvSpPr>
            <a:spLocks noGrp="1" noRot="1" noChangeAspect="1"/>
          </p:cNvSpPr>
          <p:nvPr>
            <p:ph type="sldImg"/>
          </p:nvPr>
        </p:nvSpPr>
        <p:spPr>
          <a:xfrm>
            <a:off x="381000" y="685800"/>
            <a:ext cx="6096000" cy="3429000"/>
          </a:xfrm>
          <a:prstGeom prst="rect">
            <a:avLst/>
          </a:prstGeom>
        </p:spPr>
        <p:txBody>
          <a:bodyPr/>
          <a:lstStyle/>
          <a:p>
            <a:endParaRPr/>
          </a:p>
        </p:txBody>
      </p:sp>
      <p:sp>
        <p:nvSpPr>
          <p:cNvPr id="216" name="Shape 216"/>
          <p:cNvSpPr>
            <a:spLocks noGrp="1"/>
          </p:cNvSpPr>
          <p:nvPr>
            <p:ph type="body" sz="quarter" idx="1"/>
          </p:nvPr>
        </p:nvSpPr>
        <p:spPr>
          <a:prstGeom prst="rect">
            <a:avLst/>
          </a:prstGeom>
        </p:spPr>
        <p:txBody>
          <a:bodyPr/>
          <a:lstStyle/>
          <a:p>
            <a:pPr marL="0" indent="0" algn="l">
              <a:lnSpc>
                <a:spcPct val="150000"/>
              </a:lnSpc>
              <a:buSzPct val="100000"/>
              <a:buFontTx/>
              <a:buNone/>
              <a:defRPr sz="3600">
                <a:solidFill>
                  <a:srgbClr val="FFFFFF"/>
                </a:solidFill>
                <a:latin typeface="Lato Light"/>
                <a:ea typeface="Lato Light"/>
                <a:cs typeface="Lato Light"/>
                <a:sym typeface="Lato Light"/>
              </a:defRPr>
            </a:pPr>
            <a:r>
              <a:rPr lang="en-US" sz="1600" dirty="0">
                <a:solidFill>
                  <a:srgbClr val="002060"/>
                </a:solidFill>
                <a:latin typeface="+mn-lt"/>
              </a:rPr>
              <a:t>What is a CRBP?</a:t>
            </a:r>
          </a:p>
          <a:p>
            <a:pPr marL="0" indent="0" algn="l">
              <a:lnSpc>
                <a:spcPct val="150000"/>
              </a:lnSpc>
              <a:buSzPct val="100000"/>
              <a:buFontTx/>
              <a:buNone/>
              <a:defRPr sz="3600">
                <a:solidFill>
                  <a:srgbClr val="FFFFFF"/>
                </a:solidFill>
                <a:latin typeface="Lato Light"/>
                <a:ea typeface="Lato Light"/>
                <a:cs typeface="Lato Light"/>
                <a:sym typeface="Lato Light"/>
              </a:defRPr>
            </a:pPr>
            <a:endParaRPr lang="en-US" sz="1600" dirty="0">
              <a:solidFill>
                <a:srgbClr val="002060"/>
              </a:solidFill>
              <a:latin typeface="+mn-lt"/>
            </a:endParaRPr>
          </a:p>
          <a:p>
            <a:pPr marL="0" indent="0" algn="l">
              <a:lnSpc>
                <a:spcPct val="150000"/>
              </a:lnSpc>
              <a:buSzPct val="100000"/>
              <a:buFontTx/>
              <a:buNone/>
              <a:defRPr sz="3600">
                <a:solidFill>
                  <a:srgbClr val="FFFFFF"/>
                </a:solidFill>
                <a:latin typeface="Lato Light"/>
                <a:ea typeface="Lato Light"/>
                <a:cs typeface="Lato Light"/>
                <a:sym typeface="Lato Light"/>
              </a:defRPr>
            </a:pPr>
            <a:r>
              <a:rPr lang="en-US" sz="1600" dirty="0">
                <a:solidFill>
                  <a:srgbClr val="002060"/>
                </a:solidFill>
                <a:latin typeface="+mn-lt"/>
              </a:rPr>
              <a:t>The Certified Recreational Boating Professional certification is a voluntary credential for recreational boating professionals  developed by NASBLA. The credential is broad-based and addresses boating professionals’ knowledge, performance and career achievements in the identified program domains. </a:t>
            </a:r>
          </a:p>
          <a:p>
            <a:pPr marL="0" indent="0" algn="l">
              <a:lnSpc>
                <a:spcPct val="150000"/>
              </a:lnSpc>
              <a:buSzPct val="100000"/>
              <a:buFontTx/>
              <a:buNone/>
              <a:defRPr sz="3600">
                <a:solidFill>
                  <a:srgbClr val="FFFFFF"/>
                </a:solidFill>
                <a:latin typeface="Lato Light"/>
                <a:ea typeface="Lato Light"/>
                <a:cs typeface="Lato Light"/>
                <a:sym typeface="Lato Light"/>
              </a:defRPr>
            </a:pPr>
            <a:endParaRPr lang="en-US" sz="1600" dirty="0">
              <a:solidFill>
                <a:srgbClr val="002060"/>
              </a:solidFill>
              <a:latin typeface="+mn-lt"/>
            </a:endParaRPr>
          </a:p>
          <a:p>
            <a:endParaRPr lang="en-US" sz="1600" dirty="0"/>
          </a:p>
          <a:p>
            <a:r>
              <a:rPr lang="en-US" sz="1600" dirty="0"/>
              <a:t>NASBLA developed this career-enriching and program enhancing national certification for salaried and volunteer recreational boating professionals. </a:t>
            </a:r>
            <a:endParaRPr lang="en-US" sz="1600" dirty="0">
              <a:solidFill>
                <a:srgbClr val="002060"/>
              </a:solidFill>
              <a:latin typeface="+mn-l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Shape 215"/>
          <p:cNvSpPr>
            <a:spLocks noGrp="1" noRot="1" noChangeAspect="1"/>
          </p:cNvSpPr>
          <p:nvPr>
            <p:ph type="sldImg"/>
          </p:nvPr>
        </p:nvSpPr>
        <p:spPr>
          <a:xfrm>
            <a:off x="381000" y="685800"/>
            <a:ext cx="6096000" cy="3429000"/>
          </a:xfrm>
          <a:prstGeom prst="rect">
            <a:avLst/>
          </a:prstGeom>
        </p:spPr>
        <p:txBody>
          <a:bodyPr/>
          <a:lstStyle/>
          <a:p>
            <a:endParaRPr/>
          </a:p>
        </p:txBody>
      </p:sp>
      <p:sp>
        <p:nvSpPr>
          <p:cNvPr id="216" name="Shape 216"/>
          <p:cNvSpPr>
            <a:spLocks noGrp="1"/>
          </p:cNvSpPr>
          <p:nvPr>
            <p:ph type="body" sz="quarter" idx="1"/>
          </p:nvPr>
        </p:nvSpPr>
        <p:spPr>
          <a:prstGeom prst="rect">
            <a:avLst/>
          </a:prstGeom>
        </p:spPr>
        <p:txBody>
          <a:bodyPr/>
          <a:lstStyle/>
          <a:p>
            <a:pPr marL="0" marR="0" lvl="0" indent="0" algn="l" defTabSz="457200" eaLnBrk="1" fontAlgn="auto" latinLnBrk="0" hangingPunct="1">
              <a:lnSpc>
                <a:spcPct val="150000"/>
              </a:lnSpc>
              <a:spcBef>
                <a:spcPts val="0"/>
              </a:spcBef>
              <a:spcAft>
                <a:spcPts val="0"/>
              </a:spcAft>
              <a:buClrTx/>
              <a:buSzPct val="100000"/>
              <a:buFontTx/>
              <a:buNone/>
              <a:tabLst/>
              <a:defRPr sz="3600">
                <a:solidFill>
                  <a:srgbClr val="FFFFFF"/>
                </a:solidFill>
                <a:latin typeface="Lato Light"/>
                <a:ea typeface="Lato Light"/>
                <a:cs typeface="Lato Light"/>
                <a:sym typeface="Lato Light"/>
              </a:defRPr>
            </a:pPr>
            <a:r>
              <a:rPr lang="en-US" sz="1600" dirty="0"/>
              <a:t>The CRBP is designed to elevate professional standards, enhance individual performance, and designate recreational boating professionals who demonstrate the knowledge essential to recreational boating program management.</a:t>
            </a:r>
          </a:p>
          <a:p>
            <a:pPr marL="0" indent="0" algn="l">
              <a:lnSpc>
                <a:spcPct val="150000"/>
              </a:lnSpc>
              <a:buSzPct val="100000"/>
              <a:buFontTx/>
              <a:buNone/>
              <a:defRPr sz="3600">
                <a:solidFill>
                  <a:srgbClr val="FFFFFF"/>
                </a:solidFill>
                <a:latin typeface="Lato Light"/>
                <a:ea typeface="Lato Light"/>
                <a:cs typeface="Lato Light"/>
                <a:sym typeface="Lato Light"/>
              </a:defRPr>
            </a:pPr>
            <a:endParaRPr lang="en-US" sz="1600" dirty="0">
              <a:solidFill>
                <a:srgbClr val="002060"/>
              </a:solidFill>
              <a:latin typeface="+mn-lt"/>
            </a:endParaRPr>
          </a:p>
        </p:txBody>
      </p:sp>
    </p:spTree>
    <p:extLst>
      <p:ext uri="{BB962C8B-B14F-4D97-AF65-F5344CB8AC3E}">
        <p14:creationId xmlns:p14="http://schemas.microsoft.com/office/powerpoint/2010/main" val="673234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Shape 215"/>
          <p:cNvSpPr>
            <a:spLocks noGrp="1" noRot="1" noChangeAspect="1"/>
          </p:cNvSpPr>
          <p:nvPr>
            <p:ph type="sldImg"/>
          </p:nvPr>
        </p:nvSpPr>
        <p:spPr>
          <a:xfrm>
            <a:off x="381000" y="685800"/>
            <a:ext cx="6096000" cy="3429000"/>
          </a:xfrm>
          <a:prstGeom prst="rect">
            <a:avLst/>
          </a:prstGeom>
        </p:spPr>
        <p:txBody>
          <a:bodyPr/>
          <a:lstStyle/>
          <a:p>
            <a:endParaRPr/>
          </a:p>
        </p:txBody>
      </p:sp>
      <p:sp>
        <p:nvSpPr>
          <p:cNvPr id="216" name="Shape 216"/>
          <p:cNvSpPr>
            <a:spLocks noGrp="1"/>
          </p:cNvSpPr>
          <p:nvPr>
            <p:ph type="body" sz="quarter" idx="1"/>
          </p:nvPr>
        </p:nvSpPr>
        <p:spPr>
          <a:prstGeom prst="rect">
            <a:avLst/>
          </a:prstGeom>
        </p:spPr>
        <p:txBody>
          <a:bodyPr/>
          <a:lstStyle/>
          <a:p>
            <a:pPr marL="0" indent="0" algn="l">
              <a:lnSpc>
                <a:spcPct val="150000"/>
              </a:lnSpc>
              <a:buSzPct val="100000"/>
              <a:buFontTx/>
              <a:buNone/>
              <a:defRPr sz="3600">
                <a:solidFill>
                  <a:srgbClr val="FFFFFF"/>
                </a:solidFill>
                <a:latin typeface="Lato Light"/>
                <a:ea typeface="Lato Light"/>
                <a:cs typeface="Lato Light"/>
                <a:sym typeface="Lato Light"/>
              </a:defRPr>
            </a:pPr>
            <a:r>
              <a:rPr lang="en-US" sz="1600" b="1" dirty="0">
                <a:solidFill>
                  <a:srgbClr val="22329F"/>
                </a:solidFill>
              </a:rPr>
              <a:t>Why a Certification Program? </a:t>
            </a:r>
          </a:p>
          <a:p>
            <a:pPr marL="0" indent="0" algn="l">
              <a:lnSpc>
                <a:spcPct val="150000"/>
              </a:lnSpc>
              <a:buSzPct val="100000"/>
              <a:buFontTx/>
              <a:buNone/>
              <a:defRPr sz="3600">
                <a:solidFill>
                  <a:srgbClr val="FFFFFF"/>
                </a:solidFill>
                <a:latin typeface="Lato Light"/>
                <a:ea typeface="Lato Light"/>
                <a:cs typeface="Lato Light"/>
                <a:sym typeface="Lato Light"/>
              </a:defRPr>
            </a:pPr>
            <a:endParaRPr lang="en-US" sz="1600" b="1" dirty="0">
              <a:solidFill>
                <a:srgbClr val="22329F"/>
              </a:solidFill>
              <a:latin typeface="+mn-lt"/>
            </a:endParaRPr>
          </a:p>
          <a:p>
            <a:pPr marL="0" indent="0" algn="l">
              <a:lnSpc>
                <a:spcPct val="150000"/>
              </a:lnSpc>
              <a:buSzPct val="100000"/>
              <a:buFontTx/>
              <a:buNone/>
              <a:defRPr sz="3600">
                <a:solidFill>
                  <a:srgbClr val="FFFFFF"/>
                </a:solidFill>
                <a:latin typeface="Lato Light"/>
                <a:ea typeface="Lato Light"/>
                <a:cs typeface="Lato Light"/>
                <a:sym typeface="Lato Light"/>
              </a:defRPr>
            </a:pPr>
            <a:r>
              <a:rPr lang="en-US" sz="1600" dirty="0">
                <a:solidFill>
                  <a:srgbClr val="002060"/>
                </a:solidFill>
                <a:latin typeface="+mn-lt"/>
              </a:rPr>
              <a:t>This credential serves as evidence of knowledge, experience and competency related to the recreational boating safety profession </a:t>
            </a:r>
          </a:p>
          <a:p>
            <a:pPr marL="0" indent="0" algn="l">
              <a:lnSpc>
                <a:spcPct val="150000"/>
              </a:lnSpc>
              <a:buSzPct val="100000"/>
              <a:buFontTx/>
              <a:buNone/>
              <a:defRPr sz="3600">
                <a:solidFill>
                  <a:srgbClr val="FFFFFF"/>
                </a:solidFill>
                <a:latin typeface="Lato Light"/>
                <a:ea typeface="Lato Light"/>
                <a:cs typeface="Lato Light"/>
                <a:sym typeface="Lato Light"/>
              </a:defRPr>
            </a:pPr>
            <a:endParaRPr lang="en-US" sz="1600" dirty="0">
              <a:solidFill>
                <a:srgbClr val="002060"/>
              </a:solidFill>
              <a:latin typeface="+mn-lt"/>
            </a:endParaRPr>
          </a:p>
          <a:p>
            <a:pPr marL="0" indent="0" algn="l">
              <a:lnSpc>
                <a:spcPct val="150000"/>
              </a:lnSpc>
              <a:buSzPct val="100000"/>
              <a:buFontTx/>
              <a:buNone/>
              <a:defRPr sz="3600">
                <a:solidFill>
                  <a:srgbClr val="FFFFFF"/>
                </a:solidFill>
                <a:latin typeface="Lato Light"/>
                <a:ea typeface="Lato Light"/>
                <a:cs typeface="Lato Light"/>
                <a:sym typeface="Lato Light"/>
              </a:defRPr>
            </a:pPr>
            <a:r>
              <a:rPr lang="en-US" sz="1600" dirty="0">
                <a:solidFill>
                  <a:srgbClr val="002060"/>
                </a:solidFill>
                <a:latin typeface="+mn-lt"/>
              </a:rPr>
              <a:t>Those who hold the certification will be sought out for leadership positions in government, nonprofit and for-profit recreational boating agencies and organizations.</a:t>
            </a:r>
          </a:p>
          <a:p>
            <a:pPr marL="0" indent="0" algn="l">
              <a:lnSpc>
                <a:spcPct val="150000"/>
              </a:lnSpc>
              <a:buSzPct val="100000"/>
              <a:buFontTx/>
              <a:buNone/>
              <a:defRPr sz="3600">
                <a:solidFill>
                  <a:srgbClr val="FFFFFF"/>
                </a:solidFill>
                <a:latin typeface="Lato Light"/>
                <a:ea typeface="Lato Light"/>
                <a:cs typeface="Lato Light"/>
                <a:sym typeface="Lato Light"/>
              </a:defRPr>
            </a:pPr>
            <a:endParaRPr lang="en-US" sz="1600" dirty="0">
              <a:solidFill>
                <a:srgbClr val="002060"/>
              </a:solidFill>
              <a:latin typeface="+mn-lt"/>
            </a:endParaRPr>
          </a:p>
          <a:p>
            <a:pPr marL="0" indent="0" algn="l">
              <a:lnSpc>
                <a:spcPct val="150000"/>
              </a:lnSpc>
              <a:buSzPct val="100000"/>
              <a:buFontTx/>
              <a:buNone/>
              <a:defRPr sz="3600">
                <a:solidFill>
                  <a:srgbClr val="FFFFFF"/>
                </a:solidFill>
                <a:latin typeface="Lato Light"/>
                <a:ea typeface="Lato Light"/>
                <a:cs typeface="Lato Light"/>
                <a:sym typeface="Lato Light"/>
              </a:defRPr>
            </a:pPr>
            <a:endParaRPr lang="en-US" sz="1600" dirty="0">
              <a:solidFill>
                <a:srgbClr val="002060"/>
              </a:solidFill>
              <a:latin typeface="+mn-lt"/>
            </a:endParaRPr>
          </a:p>
        </p:txBody>
      </p:sp>
    </p:spTree>
    <p:extLst>
      <p:ext uri="{BB962C8B-B14F-4D97-AF65-F5344CB8AC3E}">
        <p14:creationId xmlns:p14="http://schemas.microsoft.com/office/powerpoint/2010/main" val="3749380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Shape 215"/>
          <p:cNvSpPr>
            <a:spLocks noGrp="1" noRot="1" noChangeAspect="1"/>
          </p:cNvSpPr>
          <p:nvPr>
            <p:ph type="sldImg"/>
          </p:nvPr>
        </p:nvSpPr>
        <p:spPr>
          <a:xfrm>
            <a:off x="381000" y="685800"/>
            <a:ext cx="6096000" cy="3429000"/>
          </a:xfrm>
          <a:prstGeom prst="rect">
            <a:avLst/>
          </a:prstGeom>
        </p:spPr>
        <p:txBody>
          <a:bodyPr/>
          <a:lstStyle/>
          <a:p>
            <a:endParaRPr/>
          </a:p>
        </p:txBody>
      </p:sp>
      <p:sp>
        <p:nvSpPr>
          <p:cNvPr id="216" name="Shape 216"/>
          <p:cNvSpPr>
            <a:spLocks noGrp="1"/>
          </p:cNvSpPr>
          <p:nvPr>
            <p:ph type="body" sz="quarter" idx="1"/>
          </p:nvPr>
        </p:nvSpPr>
        <p:spPr>
          <a:prstGeom prst="rect">
            <a:avLst/>
          </a:prstGeom>
        </p:spPr>
        <p:txBody>
          <a:bodyPr/>
          <a:lstStyle/>
          <a:p>
            <a:pPr marL="0" indent="0" algn="l">
              <a:lnSpc>
                <a:spcPct val="150000"/>
              </a:lnSpc>
              <a:buSzPct val="100000"/>
              <a:buFontTx/>
              <a:buNone/>
              <a:defRPr sz="3600">
                <a:solidFill>
                  <a:srgbClr val="FFFFFF"/>
                </a:solidFill>
                <a:latin typeface="Lato Light"/>
                <a:ea typeface="Lato Light"/>
                <a:cs typeface="Lato Light"/>
                <a:sym typeface="Lato Light"/>
              </a:defRPr>
            </a:pPr>
            <a:r>
              <a:rPr lang="en-US" sz="1600" dirty="0">
                <a:solidFill>
                  <a:srgbClr val="002060"/>
                </a:solidFill>
                <a:latin typeface="+mn-lt"/>
              </a:rPr>
              <a:t>The process an individual has to take to acquire this credential ensure professional competency, provides a defined path for Professional Development and then provides formal recognition of qualified professionals. The combination of education and experience, adherence to high standards of integrity, and an assessed commitment to lifelong learning and professional development is the foundation of this credential. </a:t>
            </a:r>
          </a:p>
          <a:p>
            <a:pPr marL="0" indent="0" algn="l">
              <a:lnSpc>
                <a:spcPct val="150000"/>
              </a:lnSpc>
              <a:buSzPct val="100000"/>
              <a:buFontTx/>
              <a:buNone/>
              <a:defRPr sz="3600">
                <a:solidFill>
                  <a:srgbClr val="FFFFFF"/>
                </a:solidFill>
                <a:latin typeface="Lato Light"/>
                <a:ea typeface="Lato Light"/>
                <a:cs typeface="Lato Light"/>
                <a:sym typeface="Lato Light"/>
              </a:defRPr>
            </a:pPr>
            <a:endParaRPr lang="en-US" sz="1600" dirty="0">
              <a:solidFill>
                <a:srgbClr val="002060"/>
              </a:solidFill>
              <a:latin typeface="+mn-lt"/>
            </a:endParaRPr>
          </a:p>
          <a:p>
            <a:pPr marL="0" indent="0" algn="l">
              <a:lnSpc>
                <a:spcPct val="150000"/>
              </a:lnSpc>
              <a:buSzPct val="100000"/>
              <a:buFontTx/>
              <a:buNone/>
              <a:defRPr sz="3600">
                <a:solidFill>
                  <a:srgbClr val="FFFFFF"/>
                </a:solidFill>
                <a:latin typeface="Lato Light"/>
                <a:ea typeface="Lato Light"/>
                <a:cs typeface="Lato Light"/>
                <a:sym typeface="Lato Light"/>
              </a:defRPr>
            </a:pPr>
            <a:endParaRPr lang="en-US" sz="1600" dirty="0">
              <a:solidFill>
                <a:srgbClr val="002060"/>
              </a:solidFill>
              <a:latin typeface="+mn-lt"/>
            </a:endParaRPr>
          </a:p>
        </p:txBody>
      </p:sp>
    </p:spTree>
    <p:extLst>
      <p:ext uri="{BB962C8B-B14F-4D97-AF65-F5344CB8AC3E}">
        <p14:creationId xmlns:p14="http://schemas.microsoft.com/office/powerpoint/2010/main" val="161931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Shape 215"/>
          <p:cNvSpPr>
            <a:spLocks noGrp="1" noRot="1" noChangeAspect="1"/>
          </p:cNvSpPr>
          <p:nvPr>
            <p:ph type="sldImg"/>
          </p:nvPr>
        </p:nvSpPr>
        <p:spPr>
          <a:xfrm>
            <a:off x="381000" y="685800"/>
            <a:ext cx="6096000" cy="3429000"/>
          </a:xfrm>
          <a:prstGeom prst="rect">
            <a:avLst/>
          </a:prstGeom>
        </p:spPr>
        <p:txBody>
          <a:bodyPr/>
          <a:lstStyle/>
          <a:p>
            <a:endParaRPr/>
          </a:p>
        </p:txBody>
      </p:sp>
      <p:sp>
        <p:nvSpPr>
          <p:cNvPr id="216" name="Shape 216"/>
          <p:cNvSpPr>
            <a:spLocks noGrp="1"/>
          </p:cNvSpPr>
          <p:nvPr>
            <p:ph type="body" sz="quarter" idx="1"/>
          </p:nvPr>
        </p:nvSpPr>
        <p:spPr>
          <a:prstGeom prst="rect">
            <a:avLst/>
          </a:prstGeom>
        </p:spPr>
        <p:txBody>
          <a:bodyPr/>
          <a:lstStyle/>
          <a:p>
            <a:pPr marL="0" indent="0" algn="l">
              <a:lnSpc>
                <a:spcPct val="150000"/>
              </a:lnSpc>
              <a:buSzPct val="100000"/>
              <a:buFontTx/>
              <a:buNone/>
              <a:defRPr sz="3600">
                <a:solidFill>
                  <a:srgbClr val="FFFFFF"/>
                </a:solidFill>
                <a:latin typeface="Lato Light"/>
                <a:ea typeface="Lato Light"/>
                <a:cs typeface="Lato Light"/>
                <a:sym typeface="Lato Light"/>
              </a:defRPr>
            </a:pPr>
            <a:endParaRPr lang="en-US" sz="1600" dirty="0">
              <a:solidFill>
                <a:srgbClr val="002060"/>
              </a:solidFill>
              <a:latin typeface="+mn-lt"/>
            </a:endParaRPr>
          </a:p>
          <a:p>
            <a:pPr marL="0" marR="0" lvl="0" indent="0" algn="l" defTabSz="457200" eaLnBrk="1" fontAlgn="auto" latinLnBrk="0" hangingPunct="1">
              <a:lnSpc>
                <a:spcPct val="150000"/>
              </a:lnSpc>
              <a:spcBef>
                <a:spcPts val="0"/>
              </a:spcBef>
              <a:spcAft>
                <a:spcPts val="0"/>
              </a:spcAft>
              <a:buClrTx/>
              <a:buSzPct val="100000"/>
              <a:buFontTx/>
              <a:buNone/>
              <a:tabLst/>
              <a:defRPr sz="3600">
                <a:solidFill>
                  <a:srgbClr val="FFFFFF"/>
                </a:solidFill>
                <a:latin typeface="Lato Light"/>
                <a:ea typeface="Lato Light"/>
                <a:cs typeface="Lato Light"/>
                <a:sym typeface="Lato Light"/>
              </a:defRPr>
            </a:pPr>
            <a:r>
              <a:rPr lang="en-US" sz="1600" dirty="0">
                <a:solidFill>
                  <a:srgbClr val="22329F"/>
                </a:solidFill>
              </a:rPr>
              <a:t>So – what is the value of holding the CRBP designation? Why would you want to achieve this?</a:t>
            </a:r>
          </a:p>
          <a:p>
            <a:pPr marL="0" indent="0" algn="l">
              <a:lnSpc>
                <a:spcPct val="150000"/>
              </a:lnSpc>
              <a:buSzPct val="100000"/>
              <a:buFontTx/>
              <a:buNone/>
              <a:defRPr sz="3600">
                <a:solidFill>
                  <a:srgbClr val="FFFFFF"/>
                </a:solidFill>
                <a:latin typeface="Lato Light"/>
                <a:ea typeface="Lato Light"/>
                <a:cs typeface="Lato Light"/>
                <a:sym typeface="Lato Light"/>
              </a:defRPr>
            </a:pPr>
            <a:r>
              <a:rPr lang="en-US" sz="1600" dirty="0">
                <a:solidFill>
                  <a:srgbClr val="002060"/>
                </a:solidFill>
                <a:latin typeface="+mn-lt"/>
              </a:rPr>
              <a:t>Becoming a Certified Recreational Boating Professional shows your commitment to the recreational boating safety profession. </a:t>
            </a:r>
          </a:p>
          <a:p>
            <a:pPr marL="0" indent="0" algn="l">
              <a:lnSpc>
                <a:spcPct val="150000"/>
              </a:lnSpc>
              <a:buSzPct val="100000"/>
              <a:buFontTx/>
              <a:buNone/>
              <a:defRPr sz="3600">
                <a:solidFill>
                  <a:srgbClr val="FFFFFF"/>
                </a:solidFill>
                <a:latin typeface="Lato Light"/>
                <a:ea typeface="Lato Light"/>
                <a:cs typeface="Lato Light"/>
                <a:sym typeface="Lato Light"/>
              </a:defRPr>
            </a:pPr>
            <a:r>
              <a:rPr lang="en-US" sz="1600" dirty="0">
                <a:solidFill>
                  <a:srgbClr val="002060"/>
                </a:solidFill>
                <a:latin typeface="+mn-lt"/>
              </a:rPr>
              <a:t>Individuals pursue the CRBP credential for a variety of reasons, including- Professional development, Career planning and professional pride, Dedication to their career, a personal belief in the RBS profession and for their own Self-fulfillment</a:t>
            </a:r>
          </a:p>
          <a:p>
            <a:pPr marL="0" indent="0" algn="l">
              <a:lnSpc>
                <a:spcPct val="150000"/>
              </a:lnSpc>
              <a:buSzPct val="100000"/>
              <a:buFontTx/>
              <a:buNone/>
              <a:defRPr sz="3600">
                <a:solidFill>
                  <a:srgbClr val="FFFFFF"/>
                </a:solidFill>
                <a:latin typeface="Lato Light"/>
                <a:ea typeface="Lato Light"/>
                <a:cs typeface="Lato Light"/>
                <a:sym typeface="Lato Light"/>
              </a:defRPr>
            </a:pPr>
            <a:endParaRPr lang="en-US" sz="1600" dirty="0">
              <a:solidFill>
                <a:srgbClr val="002060"/>
              </a:solidFill>
              <a:latin typeface="+mn-lt"/>
            </a:endParaRPr>
          </a:p>
          <a:p>
            <a:pPr marL="0" indent="0" algn="l">
              <a:lnSpc>
                <a:spcPct val="150000"/>
              </a:lnSpc>
              <a:buSzPct val="100000"/>
              <a:buFontTx/>
              <a:buNone/>
              <a:defRPr sz="3600">
                <a:solidFill>
                  <a:srgbClr val="FFFFFF"/>
                </a:solidFill>
                <a:latin typeface="Lato Light"/>
                <a:ea typeface="Lato Light"/>
                <a:cs typeface="Lato Light"/>
                <a:sym typeface="Lato Light"/>
              </a:defRPr>
            </a:pPr>
            <a:endParaRPr lang="en-US" sz="1600" dirty="0">
              <a:solidFill>
                <a:srgbClr val="002060"/>
              </a:solidFill>
              <a:latin typeface="+mn-lt"/>
            </a:endParaRPr>
          </a:p>
        </p:txBody>
      </p:sp>
    </p:spTree>
    <p:extLst>
      <p:ext uri="{BB962C8B-B14F-4D97-AF65-F5344CB8AC3E}">
        <p14:creationId xmlns:p14="http://schemas.microsoft.com/office/powerpoint/2010/main" val="2319215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Shape 215"/>
          <p:cNvSpPr>
            <a:spLocks noGrp="1" noRot="1" noChangeAspect="1"/>
          </p:cNvSpPr>
          <p:nvPr>
            <p:ph type="sldImg"/>
          </p:nvPr>
        </p:nvSpPr>
        <p:spPr>
          <a:xfrm>
            <a:off x="381000" y="685800"/>
            <a:ext cx="6096000" cy="3429000"/>
          </a:xfrm>
          <a:prstGeom prst="rect">
            <a:avLst/>
          </a:prstGeom>
        </p:spPr>
        <p:txBody>
          <a:bodyPr/>
          <a:lstStyle/>
          <a:p>
            <a:endParaRPr/>
          </a:p>
        </p:txBody>
      </p:sp>
      <p:sp>
        <p:nvSpPr>
          <p:cNvPr id="216" name="Shape 216"/>
          <p:cNvSpPr>
            <a:spLocks noGrp="1"/>
          </p:cNvSpPr>
          <p:nvPr>
            <p:ph type="body" sz="quarter" idx="1"/>
          </p:nvPr>
        </p:nvSpPr>
        <p:spPr>
          <a:prstGeom prst="rect">
            <a:avLst/>
          </a:prstGeom>
        </p:spPr>
        <p:txBody>
          <a:bodyPr/>
          <a:lstStyle/>
          <a:p>
            <a:pPr marL="0" indent="0" algn="l">
              <a:lnSpc>
                <a:spcPct val="150000"/>
              </a:lnSpc>
              <a:buSzPct val="100000"/>
              <a:buFont typeface="Arial" panose="020B0604020202020204" pitchFamily="34" charset="0"/>
              <a:buNone/>
              <a:defRPr sz="3600">
                <a:solidFill>
                  <a:srgbClr val="FFFFFF"/>
                </a:solidFill>
                <a:latin typeface="Lato Light"/>
                <a:ea typeface="Lato Light"/>
                <a:cs typeface="Lato Light"/>
                <a:sym typeface="Lato Light"/>
              </a:defRPr>
            </a:pPr>
            <a:r>
              <a:rPr lang="en-US" sz="1600" dirty="0">
                <a:solidFill>
                  <a:srgbClr val="22329F"/>
                </a:solidFill>
              </a:rPr>
              <a:t>After being successful in receiving the CRBP designation what are some of the benefits you may experience as a result?</a:t>
            </a:r>
          </a:p>
          <a:p>
            <a:pPr marL="571500" indent="-571500" algn="l">
              <a:lnSpc>
                <a:spcPct val="150000"/>
              </a:lnSpc>
              <a:buSzPct val="100000"/>
              <a:buFont typeface="Arial" panose="020B0604020202020204" pitchFamily="34" charset="0"/>
              <a:buChar char="•"/>
              <a:defRPr sz="3600">
                <a:solidFill>
                  <a:srgbClr val="FFFFFF"/>
                </a:solidFill>
                <a:latin typeface="Lato Light"/>
                <a:ea typeface="Lato Light"/>
                <a:cs typeface="Lato Light"/>
                <a:sym typeface="Lato Light"/>
              </a:defRPr>
            </a:pPr>
            <a:r>
              <a:rPr lang="en-US" sz="1600" dirty="0">
                <a:solidFill>
                  <a:srgbClr val="22329F"/>
                </a:solidFill>
              </a:rPr>
              <a:t>Increase, demonstrate, and validate your skills and knowledge</a:t>
            </a:r>
          </a:p>
          <a:p>
            <a:pPr marL="571500" indent="-571500" algn="l">
              <a:lnSpc>
                <a:spcPct val="150000"/>
              </a:lnSpc>
              <a:buSzPct val="100000"/>
              <a:buFont typeface="Arial" panose="020B0604020202020204" pitchFamily="34" charset="0"/>
              <a:buChar char="•"/>
              <a:defRPr sz="3600">
                <a:solidFill>
                  <a:srgbClr val="FFFFFF"/>
                </a:solidFill>
                <a:latin typeface="Lato Light"/>
                <a:ea typeface="Lato Light"/>
                <a:cs typeface="Lato Light"/>
                <a:sym typeface="Lato Light"/>
              </a:defRPr>
            </a:pPr>
            <a:r>
              <a:rPr lang="en-US" sz="1600" dirty="0">
                <a:solidFill>
                  <a:srgbClr val="22329F"/>
                </a:solidFill>
              </a:rPr>
              <a:t>Support continued professional development</a:t>
            </a:r>
          </a:p>
          <a:p>
            <a:pPr marL="571500" indent="-571500" algn="l">
              <a:lnSpc>
                <a:spcPct val="150000"/>
              </a:lnSpc>
              <a:buSzPct val="100000"/>
              <a:buFont typeface="Arial" panose="020B0604020202020204" pitchFamily="34" charset="0"/>
              <a:buChar char="•"/>
              <a:defRPr sz="3600">
                <a:solidFill>
                  <a:srgbClr val="FFFFFF"/>
                </a:solidFill>
                <a:latin typeface="Lato Light"/>
                <a:ea typeface="Lato Light"/>
                <a:cs typeface="Lato Light"/>
                <a:sym typeface="Lato Light"/>
              </a:defRPr>
            </a:pPr>
            <a:r>
              <a:rPr lang="en-US" sz="1600" dirty="0">
                <a:solidFill>
                  <a:srgbClr val="22329F"/>
                </a:solidFill>
              </a:rPr>
              <a:t>Achieve personal accomplishment</a:t>
            </a:r>
          </a:p>
          <a:p>
            <a:pPr marL="571500" indent="-571500" algn="l">
              <a:lnSpc>
                <a:spcPct val="150000"/>
              </a:lnSpc>
              <a:buSzPct val="100000"/>
              <a:buFont typeface="Arial" panose="020B0604020202020204" pitchFamily="34" charset="0"/>
              <a:buChar char="•"/>
              <a:defRPr sz="3600">
                <a:solidFill>
                  <a:srgbClr val="FFFFFF"/>
                </a:solidFill>
                <a:latin typeface="Lato Light"/>
                <a:ea typeface="Lato Light"/>
                <a:cs typeface="Lato Light"/>
                <a:sym typeface="Lato Light"/>
              </a:defRPr>
            </a:pPr>
            <a:r>
              <a:rPr lang="en-US" sz="1600" dirty="0">
                <a:solidFill>
                  <a:srgbClr val="22329F"/>
                </a:solidFill>
              </a:rPr>
              <a:t>Enhance your professional reputation</a:t>
            </a:r>
          </a:p>
          <a:p>
            <a:pPr marL="571500" indent="-571500" algn="l">
              <a:lnSpc>
                <a:spcPct val="150000"/>
              </a:lnSpc>
              <a:buSzPct val="100000"/>
              <a:buFont typeface="Arial" panose="020B0604020202020204" pitchFamily="34" charset="0"/>
              <a:buChar char="•"/>
              <a:defRPr sz="3600">
                <a:solidFill>
                  <a:srgbClr val="FFFFFF"/>
                </a:solidFill>
                <a:latin typeface="Lato Light"/>
                <a:ea typeface="Lato Light"/>
                <a:cs typeface="Lato Light"/>
                <a:sym typeface="Lato Light"/>
              </a:defRPr>
            </a:pPr>
            <a:r>
              <a:rPr lang="en-US" sz="1600" dirty="0">
                <a:solidFill>
                  <a:srgbClr val="22329F"/>
                </a:solidFill>
              </a:rPr>
              <a:t>Demonstrate a high level of commitment to the recreational boating profession</a:t>
            </a:r>
          </a:p>
          <a:p>
            <a:pPr marL="571500" indent="-571500" algn="l">
              <a:lnSpc>
                <a:spcPct val="150000"/>
              </a:lnSpc>
              <a:buSzPct val="100000"/>
              <a:buFont typeface="Arial" panose="020B0604020202020204" pitchFamily="34" charset="0"/>
              <a:buChar char="•"/>
              <a:defRPr sz="3600">
                <a:solidFill>
                  <a:srgbClr val="FFFFFF"/>
                </a:solidFill>
                <a:latin typeface="Lato Light"/>
                <a:ea typeface="Lato Light"/>
                <a:cs typeface="Lato Light"/>
                <a:sym typeface="Lato Light"/>
              </a:defRPr>
            </a:pPr>
            <a:r>
              <a:rPr lang="en-US" sz="1600" dirty="0">
                <a:solidFill>
                  <a:srgbClr val="22329F"/>
                </a:solidFill>
              </a:rPr>
              <a:t>Recognition by peers and associates</a:t>
            </a:r>
          </a:p>
          <a:p>
            <a:pPr marL="571500" indent="-571500" algn="l">
              <a:lnSpc>
                <a:spcPct val="150000"/>
              </a:lnSpc>
              <a:buSzPct val="100000"/>
              <a:buFont typeface="Arial" panose="020B0604020202020204" pitchFamily="34" charset="0"/>
              <a:buChar char="•"/>
              <a:defRPr sz="3600">
                <a:solidFill>
                  <a:srgbClr val="FFFFFF"/>
                </a:solidFill>
                <a:latin typeface="Lato Light"/>
                <a:ea typeface="Lato Light"/>
                <a:cs typeface="Lato Light"/>
                <a:sym typeface="Lato Light"/>
              </a:defRPr>
            </a:pPr>
            <a:r>
              <a:rPr lang="en-US" sz="1600" dirty="0">
                <a:solidFill>
                  <a:srgbClr val="22329F"/>
                </a:solidFill>
              </a:rPr>
              <a:t>Differentiate yourself in a competitive job market</a:t>
            </a:r>
          </a:p>
          <a:p>
            <a:pPr marL="571500" indent="-571500" algn="l">
              <a:lnSpc>
                <a:spcPct val="150000"/>
              </a:lnSpc>
              <a:buSzPct val="100000"/>
              <a:buFont typeface="Arial" panose="020B0604020202020204" pitchFamily="34" charset="0"/>
              <a:buChar char="•"/>
              <a:defRPr sz="3600">
                <a:solidFill>
                  <a:srgbClr val="FFFFFF"/>
                </a:solidFill>
                <a:latin typeface="Lato Light"/>
                <a:ea typeface="Lato Light"/>
                <a:cs typeface="Lato Light"/>
                <a:sym typeface="Lato Light"/>
              </a:defRPr>
            </a:pPr>
            <a:r>
              <a:rPr lang="en-US" sz="1600" dirty="0">
                <a:solidFill>
                  <a:srgbClr val="22329F"/>
                </a:solidFill>
              </a:rPr>
              <a:t>Improve your opportunities for career advancement and increased earnings</a:t>
            </a:r>
          </a:p>
          <a:p>
            <a:pPr marL="0" indent="0" algn="l">
              <a:lnSpc>
                <a:spcPct val="150000"/>
              </a:lnSpc>
              <a:buSzPct val="100000"/>
              <a:buFontTx/>
              <a:buNone/>
              <a:defRPr sz="3600">
                <a:solidFill>
                  <a:srgbClr val="FFFFFF"/>
                </a:solidFill>
                <a:latin typeface="Lato Light"/>
                <a:ea typeface="Lato Light"/>
                <a:cs typeface="Lato Light"/>
                <a:sym typeface="Lato Light"/>
              </a:defRPr>
            </a:pPr>
            <a:endParaRPr lang="en-US" sz="1600" dirty="0">
              <a:solidFill>
                <a:srgbClr val="002060"/>
              </a:solidFill>
              <a:latin typeface="+mn-lt"/>
            </a:endParaRPr>
          </a:p>
        </p:txBody>
      </p:sp>
    </p:spTree>
    <p:extLst>
      <p:ext uri="{BB962C8B-B14F-4D97-AF65-F5344CB8AC3E}">
        <p14:creationId xmlns:p14="http://schemas.microsoft.com/office/powerpoint/2010/main" val="2615580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778000" y="2298700"/>
            <a:ext cx="20828000" cy="4648200"/>
          </a:xfrm>
          <a:prstGeom prst="rect">
            <a:avLst/>
          </a:prstGeom>
        </p:spPr>
        <p:txBody>
          <a:bodyPr anchor="b"/>
          <a:lstStyle/>
          <a:p>
            <a:r>
              <a:t>Title Text</a:t>
            </a:r>
          </a:p>
        </p:txBody>
      </p:sp>
      <p:sp>
        <p:nvSpPr>
          <p:cNvPr id="12" name="Body Level One…"/>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Body Level One…"/>
          <p:cNvSpPr txBox="1">
            <a:spLocks noGrp="1"/>
          </p:cNvSpPr>
          <p:nvPr>
            <p:ph type="body" sz="quarter" idx="1"/>
          </p:nvPr>
        </p:nvSpPr>
        <p:spPr>
          <a:xfrm>
            <a:off x="2387600" y="8953500"/>
            <a:ext cx="19621500" cy="585521"/>
          </a:xfrm>
          <a:prstGeom prst="rect">
            <a:avLst/>
          </a:prstGeom>
        </p:spPr>
        <p:txBody>
          <a:bodyPr anchor="t"/>
          <a:lstStyle>
            <a:lvl1pPr marL="0" indent="0" algn="ctr">
              <a:spcBef>
                <a:spcPts val="0"/>
              </a:spcBef>
              <a:buSzTx/>
              <a:buNone/>
              <a:defRPr sz="3200" i="1"/>
            </a:lvl1pPr>
            <a:lvl2pPr marL="1025769" indent="-390769" algn="ctr">
              <a:spcBef>
                <a:spcPts val="0"/>
              </a:spcBef>
              <a:defRPr sz="3200" i="1"/>
            </a:lvl2pPr>
            <a:lvl3pPr marL="1660769" indent="-390769" algn="ctr">
              <a:spcBef>
                <a:spcPts val="0"/>
              </a:spcBef>
              <a:defRPr sz="3200" i="1"/>
            </a:lvl3pPr>
            <a:lvl4pPr marL="2295769" indent="-390769" algn="ctr">
              <a:spcBef>
                <a:spcPts val="0"/>
              </a:spcBef>
              <a:defRPr sz="3200" i="1"/>
            </a:lvl4pPr>
            <a:lvl5pPr marL="2930769" indent="-390769" algn="ctr">
              <a:spcBef>
                <a:spcPts val="0"/>
              </a:spcBef>
              <a:defRPr sz="3200" i="1"/>
            </a:lvl5pPr>
          </a:lstStyle>
          <a:p>
            <a:r>
              <a:t>Body Level One</a:t>
            </a:r>
          </a:p>
          <a:p>
            <a:pPr lvl="1"/>
            <a:r>
              <a:t>Body Level Two</a:t>
            </a:r>
          </a:p>
          <a:p>
            <a:pPr lvl="2"/>
            <a:r>
              <a:t>Body Level Three</a:t>
            </a:r>
          </a:p>
          <a:p>
            <a:pPr lvl="3"/>
            <a:r>
              <a:t>Body Level Four</a:t>
            </a:r>
          </a:p>
          <a:p>
            <a:pPr lvl="4"/>
            <a:r>
              <a:t>Body Level Five</a:t>
            </a:r>
          </a:p>
        </p:txBody>
      </p:sp>
      <p:sp>
        <p:nvSpPr>
          <p:cNvPr id="94" name="“Type a quote here.”"/>
          <p:cNvSpPr txBox="1">
            <a:spLocks noGrp="1"/>
          </p:cNvSpPr>
          <p:nvPr>
            <p:ph type="body" sz="quarter" idx="13"/>
          </p:nvPr>
        </p:nvSpPr>
        <p:spPr>
          <a:xfrm>
            <a:off x="2387600" y="6076950"/>
            <a:ext cx="19621500" cy="825500"/>
          </a:xfrm>
          <a:prstGeom prst="rect">
            <a:avLst/>
          </a:prstGeom>
        </p:spPr>
        <p:txBody>
          <a:bodyPr/>
          <a:lstStyle/>
          <a:p>
            <a:pPr marL="0" indent="0" algn="ctr">
              <a:spcBef>
                <a:spcPts val="0"/>
              </a:spcBef>
              <a:buSzTx/>
              <a:buNone/>
              <a:defRPr>
                <a:latin typeface="Helvetica Neue Medium"/>
                <a:ea typeface="Helvetica Neue Medium"/>
                <a:cs typeface="Helvetica Neue Medium"/>
                <a:sym typeface="Helvetica Neue Medium"/>
              </a:defRPr>
            </a:pPr>
            <a:endParaRP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24384000" cy="16264468"/>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MAIN">
    <p:spTree>
      <p:nvGrpSpPr>
        <p:cNvPr id="1" name=""/>
        <p:cNvGrpSpPr/>
        <p:nvPr/>
      </p:nvGrpSpPr>
      <p:grpSpPr>
        <a:xfrm>
          <a:off x="0" y="0"/>
          <a:ext cx="0" cy="0"/>
          <a:chOff x="0" y="0"/>
          <a:chExt cx="0" cy="0"/>
        </a:xfrm>
      </p:grpSpPr>
      <p:sp>
        <p:nvSpPr>
          <p:cNvPr id="117" name="Slide Number"/>
          <p:cNvSpPr txBox="1">
            <a:spLocks noGrp="1"/>
          </p:cNvSpPr>
          <p:nvPr>
            <p:ph type="sldNum" sz="quarter" idx="2"/>
          </p:nvPr>
        </p:nvSpPr>
        <p:spPr>
          <a:xfrm>
            <a:off x="22707600" y="12719624"/>
            <a:ext cx="666922" cy="716402"/>
          </a:xfrm>
          <a:prstGeom prst="rect">
            <a:avLst/>
          </a:prstGeom>
        </p:spPr>
        <p:txBody>
          <a:bodyPr lIns="91398" tIns="91398" rIns="91398" bIns="91398" anchor="ctr"/>
          <a:lstStyle>
            <a:lvl1pPr marR="1159810" algn="l" defTabSz="1828800">
              <a:lnSpc>
                <a:spcPts val="4400"/>
              </a:lnSpc>
              <a:spcBef>
                <a:spcPts val="2800"/>
              </a:spcBef>
              <a:defRPr sz="3200">
                <a:solidFill>
                  <a:srgbClr val="010202"/>
                </a:solidFill>
                <a:latin typeface="Lato Light"/>
                <a:ea typeface="Lato Light"/>
                <a:cs typeface="Lato Light"/>
                <a:sym typeface="Lato Light"/>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MAIN">
    <p:spTree>
      <p:nvGrpSpPr>
        <p:cNvPr id="1" name=""/>
        <p:cNvGrpSpPr/>
        <p:nvPr/>
      </p:nvGrpSpPr>
      <p:grpSpPr>
        <a:xfrm>
          <a:off x="0" y="0"/>
          <a:ext cx="0" cy="0"/>
          <a:chOff x="0" y="0"/>
          <a:chExt cx="0" cy="0"/>
        </a:xfrm>
      </p:grpSpPr>
      <p:pic>
        <p:nvPicPr>
          <p:cNvPr id="124" name="Unknown.png" descr="Unknown.png"/>
          <p:cNvPicPr>
            <a:picLocks noChangeAspect="1"/>
          </p:cNvPicPr>
          <p:nvPr/>
        </p:nvPicPr>
        <p:blipFill>
          <a:blip r:embed="rId2"/>
          <a:stretch>
            <a:fillRect/>
          </a:stretch>
        </p:blipFill>
        <p:spPr>
          <a:xfrm>
            <a:off x="22201908" y="12752189"/>
            <a:ext cx="1835026" cy="804486"/>
          </a:xfrm>
          <a:prstGeom prst="rect">
            <a:avLst/>
          </a:prstGeom>
          <a:ln w="12700">
            <a:miter lim="400000"/>
          </a:ln>
        </p:spPr>
      </p:pic>
      <p:sp>
        <p:nvSpPr>
          <p:cNvPr id="125" name="Slide Number"/>
          <p:cNvSpPr txBox="1">
            <a:spLocks noGrp="1"/>
          </p:cNvSpPr>
          <p:nvPr>
            <p:ph type="sldNum" sz="quarter" idx="2"/>
          </p:nvPr>
        </p:nvSpPr>
        <p:spPr>
          <a:xfrm>
            <a:off x="22707600" y="12719624"/>
            <a:ext cx="666922" cy="716402"/>
          </a:xfrm>
          <a:prstGeom prst="rect">
            <a:avLst/>
          </a:prstGeom>
        </p:spPr>
        <p:txBody>
          <a:bodyPr lIns="91398" tIns="91398" rIns="91398" bIns="91398" anchor="ctr"/>
          <a:lstStyle>
            <a:lvl1pPr marR="1159810" algn="l" defTabSz="1828800">
              <a:lnSpc>
                <a:spcPts val="4400"/>
              </a:lnSpc>
              <a:spcBef>
                <a:spcPts val="2800"/>
              </a:spcBef>
              <a:defRPr sz="3200">
                <a:solidFill>
                  <a:srgbClr val="010202"/>
                </a:solidFill>
                <a:latin typeface="Lato Light"/>
                <a:ea typeface="Lato Light"/>
                <a:cs typeface="Lato Light"/>
                <a:sym typeface="Lato Light"/>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MAIN">
    <p:spTree>
      <p:nvGrpSpPr>
        <p:cNvPr id="1" name=""/>
        <p:cNvGrpSpPr/>
        <p:nvPr/>
      </p:nvGrpSpPr>
      <p:grpSpPr>
        <a:xfrm>
          <a:off x="0" y="0"/>
          <a:ext cx="0" cy="0"/>
          <a:chOff x="0" y="0"/>
          <a:chExt cx="0" cy="0"/>
        </a:xfrm>
      </p:grpSpPr>
      <p:pic>
        <p:nvPicPr>
          <p:cNvPr id="132" name="Image" descr="Image"/>
          <p:cNvPicPr>
            <a:picLocks noChangeAspect="1"/>
          </p:cNvPicPr>
          <p:nvPr/>
        </p:nvPicPr>
        <p:blipFill>
          <a:blip r:embed="rId2"/>
          <a:stretch>
            <a:fillRect/>
          </a:stretch>
        </p:blipFill>
        <p:spPr>
          <a:xfrm>
            <a:off x="1361110" y="12412133"/>
            <a:ext cx="257382" cy="400186"/>
          </a:xfrm>
          <a:prstGeom prst="rect">
            <a:avLst/>
          </a:prstGeom>
          <a:ln w="12700">
            <a:miter lim="400000"/>
          </a:ln>
        </p:spPr>
      </p:pic>
      <p:sp>
        <p:nvSpPr>
          <p:cNvPr id="133" name="Slide Number"/>
          <p:cNvSpPr txBox="1">
            <a:spLocks noGrp="1"/>
          </p:cNvSpPr>
          <p:nvPr>
            <p:ph type="sldNum" sz="quarter" idx="2"/>
          </p:nvPr>
        </p:nvSpPr>
        <p:spPr>
          <a:xfrm>
            <a:off x="22707600" y="12719624"/>
            <a:ext cx="666922" cy="716402"/>
          </a:xfrm>
          <a:prstGeom prst="rect">
            <a:avLst/>
          </a:prstGeom>
        </p:spPr>
        <p:txBody>
          <a:bodyPr lIns="91398" tIns="91398" rIns="91398" bIns="91398" anchor="ctr"/>
          <a:lstStyle>
            <a:lvl1pPr marR="1159810" algn="l" defTabSz="1828800">
              <a:lnSpc>
                <a:spcPts val="4400"/>
              </a:lnSpc>
              <a:spcBef>
                <a:spcPts val="2800"/>
              </a:spcBef>
              <a:defRPr sz="3200">
                <a:solidFill>
                  <a:srgbClr val="010202"/>
                </a:solidFill>
                <a:latin typeface="Lato Light"/>
                <a:ea typeface="Lato Light"/>
                <a:cs typeface="Lato Light"/>
                <a:sym typeface="Lato Light"/>
              </a:defRPr>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40" name="Title Text"/>
          <p:cNvSpPr txBox="1">
            <a:spLocks noGrp="1"/>
          </p:cNvSpPr>
          <p:nvPr>
            <p:ph type="title"/>
          </p:nvPr>
        </p:nvSpPr>
        <p:spPr>
          <a:prstGeom prst="rect">
            <a:avLst/>
          </a:prstGeom>
        </p:spPr>
        <p:txBody>
          <a:bodyPr/>
          <a:lstStyle>
            <a:lvl1pPr algn="l">
              <a:defRPr sz="6000" cap="all">
                <a:latin typeface="Lato Regular"/>
                <a:ea typeface="Lato Regular"/>
                <a:cs typeface="Lato Regular"/>
                <a:sym typeface="Lato Regular"/>
              </a:defRPr>
            </a:lvl1pPr>
          </a:lstStyle>
          <a:p>
            <a:r>
              <a:t>Title Text</a:t>
            </a:r>
          </a:p>
        </p:txBody>
      </p:sp>
      <p:sp>
        <p:nvSpPr>
          <p:cNvPr id="1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MAIN">
    <p:spTree>
      <p:nvGrpSpPr>
        <p:cNvPr id="1" name=""/>
        <p:cNvGrpSpPr/>
        <p:nvPr/>
      </p:nvGrpSpPr>
      <p:grpSpPr>
        <a:xfrm>
          <a:off x="0" y="0"/>
          <a:ext cx="0" cy="0"/>
          <a:chOff x="0" y="0"/>
          <a:chExt cx="0" cy="0"/>
        </a:xfrm>
      </p:grpSpPr>
      <p:pic>
        <p:nvPicPr>
          <p:cNvPr id="148" name="Image" descr="Image"/>
          <p:cNvPicPr>
            <a:picLocks noChangeAspect="1"/>
          </p:cNvPicPr>
          <p:nvPr/>
        </p:nvPicPr>
        <p:blipFill>
          <a:blip r:embed="rId2"/>
          <a:stretch>
            <a:fillRect/>
          </a:stretch>
        </p:blipFill>
        <p:spPr>
          <a:xfrm>
            <a:off x="1361110" y="12412133"/>
            <a:ext cx="257382" cy="400186"/>
          </a:xfrm>
          <a:prstGeom prst="rect">
            <a:avLst/>
          </a:prstGeom>
          <a:ln w="12700">
            <a:miter lim="400000"/>
          </a:ln>
        </p:spPr>
      </p:pic>
      <p:sp>
        <p:nvSpPr>
          <p:cNvPr id="149" name="Slide Number"/>
          <p:cNvSpPr txBox="1">
            <a:spLocks noGrp="1"/>
          </p:cNvSpPr>
          <p:nvPr>
            <p:ph type="sldNum" sz="quarter" idx="2"/>
          </p:nvPr>
        </p:nvSpPr>
        <p:spPr>
          <a:xfrm>
            <a:off x="22707600" y="12719624"/>
            <a:ext cx="666922" cy="716402"/>
          </a:xfrm>
          <a:prstGeom prst="rect">
            <a:avLst/>
          </a:prstGeom>
        </p:spPr>
        <p:txBody>
          <a:bodyPr lIns="91398" tIns="91398" rIns="91398" bIns="91398" anchor="ctr"/>
          <a:lstStyle>
            <a:lvl1pPr marR="1159810" algn="l" defTabSz="1828800">
              <a:lnSpc>
                <a:spcPts val="4400"/>
              </a:lnSpc>
              <a:spcBef>
                <a:spcPts val="2800"/>
              </a:spcBef>
              <a:defRPr sz="3200">
                <a:solidFill>
                  <a:srgbClr val="010202"/>
                </a:solidFill>
                <a:latin typeface="Lato Light"/>
                <a:ea typeface="Lato Light"/>
                <a:cs typeface="Lato Light"/>
                <a:sym typeface="Lato Light"/>
              </a:defRPr>
            </a:lvl1p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MAIN">
    <p:spTree>
      <p:nvGrpSpPr>
        <p:cNvPr id="1" name=""/>
        <p:cNvGrpSpPr/>
        <p:nvPr/>
      </p:nvGrpSpPr>
      <p:grpSpPr>
        <a:xfrm>
          <a:off x="0" y="0"/>
          <a:ext cx="0" cy="0"/>
          <a:chOff x="0" y="0"/>
          <a:chExt cx="0" cy="0"/>
        </a:xfrm>
      </p:grpSpPr>
      <p:pic>
        <p:nvPicPr>
          <p:cNvPr id="156" name="Image" descr="Image"/>
          <p:cNvPicPr>
            <a:picLocks noChangeAspect="1"/>
          </p:cNvPicPr>
          <p:nvPr/>
        </p:nvPicPr>
        <p:blipFill>
          <a:blip r:embed="rId2"/>
          <a:stretch>
            <a:fillRect/>
          </a:stretch>
        </p:blipFill>
        <p:spPr>
          <a:xfrm>
            <a:off x="1361110" y="12412133"/>
            <a:ext cx="257382" cy="400186"/>
          </a:xfrm>
          <a:prstGeom prst="rect">
            <a:avLst/>
          </a:prstGeom>
          <a:ln w="12700">
            <a:miter lim="400000"/>
          </a:ln>
        </p:spPr>
      </p:pic>
      <p:sp>
        <p:nvSpPr>
          <p:cNvPr id="157" name="CAMPFIRE COLLECTIVE"/>
          <p:cNvSpPr txBox="1"/>
          <p:nvPr/>
        </p:nvSpPr>
        <p:spPr>
          <a:xfrm>
            <a:off x="18434409" y="12396326"/>
            <a:ext cx="2314449" cy="431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1600" tIns="101600" rIns="101600" bIns="101600" anchor="ctr">
            <a:spAutoFit/>
          </a:bodyPr>
          <a:lstStyle>
            <a:lvl1pPr algn="l" defTabSz="1651000">
              <a:lnSpc>
                <a:spcPct val="10000"/>
              </a:lnSpc>
              <a:spcBef>
                <a:spcPts val="9000"/>
              </a:spcBef>
              <a:defRPr sz="1500">
                <a:latin typeface="Lato Regular"/>
                <a:ea typeface="Lato Regular"/>
                <a:cs typeface="Lato Regular"/>
                <a:sym typeface="Lato Regular"/>
              </a:defRPr>
            </a:lvl1pPr>
          </a:lstStyle>
          <a:p>
            <a:r>
              <a:t>CAMPFIRE COLLECTIVE</a:t>
            </a:r>
          </a:p>
        </p:txBody>
      </p:sp>
      <p:sp>
        <p:nvSpPr>
          <p:cNvPr id="158" name="Rectangle"/>
          <p:cNvSpPr/>
          <p:nvPr/>
        </p:nvSpPr>
        <p:spPr>
          <a:xfrm>
            <a:off x="17500688" y="12421724"/>
            <a:ext cx="5515851" cy="381002"/>
          </a:xfrm>
          <a:prstGeom prst="rect">
            <a:avLst/>
          </a:prstGeom>
          <a:ln w="12700">
            <a:solidFill>
              <a:srgbClr val="000000"/>
            </a:solidFill>
            <a:miter lim="400000"/>
          </a:ln>
        </p:spPr>
        <p:txBody>
          <a:bodyPr lIns="0" tIns="0" rIns="0" bIns="0" anchor="ctr"/>
          <a:lstStyle/>
          <a:p>
            <a:pPr marR="1159810" defTabSz="1651000">
              <a:lnSpc>
                <a:spcPct val="10000"/>
              </a:lnSpc>
              <a:spcBef>
                <a:spcPts val="2800"/>
              </a:spcBef>
              <a:defRPr sz="1400">
                <a:solidFill>
                  <a:srgbClr val="010202"/>
                </a:solidFill>
                <a:latin typeface="Lato Regular"/>
                <a:ea typeface="Lato Regular"/>
                <a:cs typeface="Lato Regular"/>
                <a:sym typeface="Lato Regular"/>
              </a:defRPr>
            </a:pPr>
            <a:endParaRPr/>
          </a:p>
        </p:txBody>
      </p:sp>
      <p:grpSp>
        <p:nvGrpSpPr>
          <p:cNvPr id="161" name="Rectangle"/>
          <p:cNvGrpSpPr/>
          <p:nvPr/>
        </p:nvGrpSpPr>
        <p:grpSpPr>
          <a:xfrm>
            <a:off x="21198614" y="12402675"/>
            <a:ext cx="1817927" cy="419101"/>
            <a:chOff x="0" y="0"/>
            <a:chExt cx="1817926" cy="419100"/>
          </a:xfrm>
        </p:grpSpPr>
        <p:sp>
          <p:nvSpPr>
            <p:cNvPr id="159" name="Rectangle"/>
            <p:cNvSpPr/>
            <p:nvPr/>
          </p:nvSpPr>
          <p:spPr>
            <a:xfrm>
              <a:off x="0" y="19049"/>
              <a:ext cx="1817927" cy="381002"/>
            </a:xfrm>
            <a:prstGeom prst="rect">
              <a:avLst/>
            </a:prstGeom>
            <a:noFill/>
            <a:ln w="12700" cap="flat">
              <a:solidFill>
                <a:srgbClr val="000000"/>
              </a:solidFill>
              <a:prstDash val="solid"/>
              <a:miter lim="400000"/>
            </a:ln>
            <a:effectLst/>
          </p:spPr>
          <p:txBody>
            <a:bodyPr wrap="square" lIns="0" tIns="0" rIns="0" bIns="0" numCol="1" anchor="ctr">
              <a:noAutofit/>
            </a:bodyPr>
            <a:lstStyle/>
            <a:p>
              <a:pPr marR="1159810" defTabSz="1651000">
                <a:lnSpc>
                  <a:spcPct val="10000"/>
                </a:lnSpc>
                <a:spcBef>
                  <a:spcPts val="2800"/>
                </a:spcBef>
                <a:defRPr sz="1400">
                  <a:solidFill>
                    <a:srgbClr val="010202"/>
                  </a:solidFill>
                  <a:latin typeface="Lato Regular"/>
                  <a:ea typeface="Lato Regular"/>
                  <a:cs typeface="Lato Regular"/>
                  <a:sym typeface="Lato Regular"/>
                </a:defRPr>
              </a:pPr>
              <a:endParaRPr/>
            </a:p>
          </p:txBody>
        </p:sp>
        <p:sp>
          <p:nvSpPr>
            <p:cNvPr id="160" name="Text"/>
            <p:cNvSpPr txBox="1"/>
            <p:nvPr/>
          </p:nvSpPr>
          <p:spPr>
            <a:xfrm>
              <a:off x="0" y="0"/>
              <a:ext cx="1817927" cy="419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1600" tIns="101600" rIns="101600" bIns="101600" numCol="1" anchor="ctr">
              <a:spAutoFit/>
            </a:bodyPr>
            <a:lstStyle>
              <a:lvl1pPr marR="1159810" defTabSz="1651000">
                <a:lnSpc>
                  <a:spcPct val="10000"/>
                </a:lnSpc>
                <a:spcBef>
                  <a:spcPts val="2800"/>
                </a:spcBef>
                <a:defRPr sz="1400">
                  <a:solidFill>
                    <a:srgbClr val="010202"/>
                  </a:solidFill>
                  <a:latin typeface="Lato Regular"/>
                  <a:ea typeface="Lato Regular"/>
                  <a:cs typeface="Lato Regular"/>
                  <a:sym typeface="Lato Regular"/>
                </a:defRPr>
              </a:lvl1pPr>
            </a:lstStyle>
            <a:p>
              <a:r>
                <a:t> </a:t>
              </a:r>
            </a:p>
          </p:txBody>
        </p:sp>
      </p:grpSp>
      <p:sp>
        <p:nvSpPr>
          <p:cNvPr id="162" name="08/12/19"/>
          <p:cNvSpPr txBox="1"/>
          <p:nvPr/>
        </p:nvSpPr>
        <p:spPr>
          <a:xfrm>
            <a:off x="21168937" y="12402674"/>
            <a:ext cx="1157203" cy="419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01600" tIns="101600" rIns="101600" bIns="101600" anchor="ctr">
            <a:spAutoFit/>
          </a:bodyPr>
          <a:lstStyle>
            <a:lvl1pPr defTabSz="1651000">
              <a:lnSpc>
                <a:spcPct val="10000"/>
              </a:lnSpc>
              <a:spcBef>
                <a:spcPts val="9000"/>
              </a:spcBef>
              <a:defRPr sz="1400">
                <a:latin typeface="Lato Regular"/>
                <a:ea typeface="Lato Regular"/>
                <a:cs typeface="Lato Regular"/>
                <a:sym typeface="Lato Regular"/>
              </a:defRPr>
            </a:lvl1pPr>
          </a:lstStyle>
          <a:p>
            <a:r>
              <a:t>08/12/19</a:t>
            </a:r>
          </a:p>
        </p:txBody>
      </p:sp>
      <p:grpSp>
        <p:nvGrpSpPr>
          <p:cNvPr id="165" name="Rectangle"/>
          <p:cNvGrpSpPr/>
          <p:nvPr/>
        </p:nvGrpSpPr>
        <p:grpSpPr>
          <a:xfrm>
            <a:off x="22327145" y="12402675"/>
            <a:ext cx="689396" cy="419101"/>
            <a:chOff x="0" y="0"/>
            <a:chExt cx="689395" cy="419100"/>
          </a:xfrm>
        </p:grpSpPr>
        <p:sp>
          <p:nvSpPr>
            <p:cNvPr id="163" name="Rectangle"/>
            <p:cNvSpPr/>
            <p:nvPr/>
          </p:nvSpPr>
          <p:spPr>
            <a:xfrm>
              <a:off x="0" y="19049"/>
              <a:ext cx="689396" cy="381002"/>
            </a:xfrm>
            <a:prstGeom prst="rect">
              <a:avLst/>
            </a:prstGeom>
            <a:noFill/>
            <a:ln w="12700" cap="flat">
              <a:solidFill>
                <a:srgbClr val="000000"/>
              </a:solidFill>
              <a:prstDash val="solid"/>
              <a:miter lim="400000"/>
            </a:ln>
            <a:effectLst/>
          </p:spPr>
          <p:txBody>
            <a:bodyPr wrap="square" lIns="0" tIns="0" rIns="0" bIns="0" numCol="1" anchor="ctr">
              <a:noAutofit/>
            </a:bodyPr>
            <a:lstStyle/>
            <a:p>
              <a:pPr marR="1159810" defTabSz="1651000">
                <a:lnSpc>
                  <a:spcPct val="10000"/>
                </a:lnSpc>
                <a:spcBef>
                  <a:spcPts val="2800"/>
                </a:spcBef>
                <a:defRPr sz="1400">
                  <a:solidFill>
                    <a:srgbClr val="010202"/>
                  </a:solidFill>
                  <a:latin typeface="Lato Regular"/>
                  <a:ea typeface="Lato Regular"/>
                  <a:cs typeface="Lato Regular"/>
                  <a:sym typeface="Lato Regular"/>
                </a:defRPr>
              </a:pPr>
              <a:endParaRPr/>
            </a:p>
          </p:txBody>
        </p:sp>
        <p:sp>
          <p:nvSpPr>
            <p:cNvPr id="164" name="Text"/>
            <p:cNvSpPr txBox="1"/>
            <p:nvPr/>
          </p:nvSpPr>
          <p:spPr>
            <a:xfrm>
              <a:off x="0" y="0"/>
              <a:ext cx="689396" cy="419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1600" tIns="101600" rIns="101600" bIns="101600" numCol="1" anchor="ctr">
              <a:spAutoFit/>
            </a:bodyPr>
            <a:lstStyle>
              <a:lvl1pPr marR="1159810" defTabSz="1651000">
                <a:lnSpc>
                  <a:spcPct val="10000"/>
                </a:lnSpc>
                <a:spcBef>
                  <a:spcPts val="2800"/>
                </a:spcBef>
                <a:defRPr sz="1400">
                  <a:solidFill>
                    <a:srgbClr val="010202"/>
                  </a:solidFill>
                  <a:latin typeface="Lato Regular"/>
                  <a:ea typeface="Lato Regular"/>
                  <a:cs typeface="Lato Regular"/>
                  <a:sym typeface="Lato Regular"/>
                </a:defRPr>
              </a:lvl1pPr>
            </a:lstStyle>
            <a:p>
              <a:r>
                <a:t> </a:t>
              </a:r>
            </a:p>
          </p:txBody>
        </p:sp>
      </p:grpSp>
      <p:sp>
        <p:nvSpPr>
          <p:cNvPr id="166" name="V1.0"/>
          <p:cNvSpPr txBox="1"/>
          <p:nvPr/>
        </p:nvSpPr>
        <p:spPr>
          <a:xfrm>
            <a:off x="22359325" y="12402676"/>
            <a:ext cx="584480" cy="419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1600" tIns="101600" rIns="101600" bIns="101600" anchor="ctr">
            <a:spAutoFit/>
          </a:bodyPr>
          <a:lstStyle>
            <a:lvl1pPr algn="l" defTabSz="1651000">
              <a:lnSpc>
                <a:spcPct val="10000"/>
              </a:lnSpc>
              <a:spcBef>
                <a:spcPts val="9000"/>
              </a:spcBef>
              <a:defRPr sz="1400">
                <a:latin typeface="Lato Regular"/>
                <a:ea typeface="Lato Regular"/>
                <a:cs typeface="Lato Regular"/>
                <a:sym typeface="Lato Regular"/>
              </a:defRPr>
            </a:lvl1pPr>
          </a:lstStyle>
          <a:p>
            <a:r>
              <a:t>V1.0</a:t>
            </a:r>
          </a:p>
        </p:txBody>
      </p:sp>
      <p:sp>
        <p:nvSpPr>
          <p:cNvPr id="167" name="Slide Number"/>
          <p:cNvSpPr txBox="1">
            <a:spLocks noGrp="1"/>
          </p:cNvSpPr>
          <p:nvPr>
            <p:ph type="sldNum" sz="quarter" idx="2"/>
          </p:nvPr>
        </p:nvSpPr>
        <p:spPr>
          <a:xfrm>
            <a:off x="22707600" y="12719624"/>
            <a:ext cx="666922" cy="716402"/>
          </a:xfrm>
          <a:prstGeom prst="rect">
            <a:avLst/>
          </a:prstGeom>
        </p:spPr>
        <p:txBody>
          <a:bodyPr lIns="91398" tIns="91398" rIns="91398" bIns="91398" anchor="ctr"/>
          <a:lstStyle>
            <a:lvl1pPr marR="1159810" algn="l" defTabSz="1828800">
              <a:lnSpc>
                <a:spcPts val="4400"/>
              </a:lnSpc>
              <a:spcBef>
                <a:spcPts val="2800"/>
              </a:spcBef>
              <a:defRPr sz="3200">
                <a:solidFill>
                  <a:srgbClr val="010202"/>
                </a:solidFill>
                <a:latin typeface="Lato Light"/>
                <a:ea typeface="Lato Light"/>
                <a:cs typeface="Lato Light"/>
                <a:sym typeface="Lato Light"/>
              </a:defRPr>
            </a:lvl1p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MAIN">
    <p:spTree>
      <p:nvGrpSpPr>
        <p:cNvPr id="1" name=""/>
        <p:cNvGrpSpPr/>
        <p:nvPr/>
      </p:nvGrpSpPr>
      <p:grpSpPr>
        <a:xfrm>
          <a:off x="0" y="0"/>
          <a:ext cx="0" cy="0"/>
          <a:chOff x="0" y="0"/>
          <a:chExt cx="0" cy="0"/>
        </a:xfrm>
      </p:grpSpPr>
      <p:pic>
        <p:nvPicPr>
          <p:cNvPr id="174" name="Image" descr="Image"/>
          <p:cNvPicPr>
            <a:picLocks noChangeAspect="1"/>
          </p:cNvPicPr>
          <p:nvPr/>
        </p:nvPicPr>
        <p:blipFill>
          <a:blip r:embed="rId2"/>
          <a:stretch>
            <a:fillRect/>
          </a:stretch>
        </p:blipFill>
        <p:spPr>
          <a:xfrm>
            <a:off x="1361110" y="12412133"/>
            <a:ext cx="257382" cy="400186"/>
          </a:xfrm>
          <a:prstGeom prst="rect">
            <a:avLst/>
          </a:prstGeom>
          <a:ln w="12700">
            <a:miter lim="400000"/>
          </a:ln>
        </p:spPr>
      </p:pic>
      <p:sp>
        <p:nvSpPr>
          <p:cNvPr id="175" name="Slide Number"/>
          <p:cNvSpPr txBox="1">
            <a:spLocks noGrp="1"/>
          </p:cNvSpPr>
          <p:nvPr>
            <p:ph type="sldNum" sz="quarter" idx="2"/>
          </p:nvPr>
        </p:nvSpPr>
        <p:spPr>
          <a:xfrm>
            <a:off x="22707600" y="12719624"/>
            <a:ext cx="666922" cy="716402"/>
          </a:xfrm>
          <a:prstGeom prst="rect">
            <a:avLst/>
          </a:prstGeom>
        </p:spPr>
        <p:txBody>
          <a:bodyPr lIns="91398" tIns="91398" rIns="91398" bIns="91398" anchor="ctr"/>
          <a:lstStyle>
            <a:lvl1pPr marR="1159810" algn="l" defTabSz="1828800">
              <a:lnSpc>
                <a:spcPts val="4400"/>
              </a:lnSpc>
              <a:spcBef>
                <a:spcPts val="2800"/>
              </a:spcBef>
              <a:defRPr sz="3200">
                <a:solidFill>
                  <a:srgbClr val="010202"/>
                </a:solidFill>
                <a:latin typeface="Lato Light"/>
                <a:ea typeface="Lato Light"/>
                <a:cs typeface="Lato Light"/>
                <a:sym typeface="Lato Light"/>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3124200" y="-38100"/>
            <a:ext cx="18135600" cy="12096699"/>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635000" y="9512300"/>
            <a:ext cx="23114000" cy="2006600"/>
          </a:xfrm>
          <a:prstGeom prst="rect">
            <a:avLst/>
          </a:prstGeom>
        </p:spPr>
        <p:txBody>
          <a:bodyPr anchor="b"/>
          <a:lstStyle/>
          <a:p>
            <a:r>
              <a:t>Title Text</a:t>
            </a:r>
          </a:p>
        </p:txBody>
      </p:sp>
      <p:sp>
        <p:nvSpPr>
          <p:cNvPr id="22" name="Body Level One…"/>
          <p:cNvSpPr txBox="1">
            <a:spLocks noGrp="1"/>
          </p:cNvSpPr>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778000" y="4533900"/>
            <a:ext cx="20828000" cy="46482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7950200" y="1104900"/>
            <a:ext cx="17259302" cy="11506201"/>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1651000" y="952500"/>
            <a:ext cx="10223500" cy="5549900"/>
          </a:xfrm>
          <a:prstGeom prst="rect">
            <a:avLst/>
          </a:prstGeom>
        </p:spPr>
        <p:txBody>
          <a:bodyPr anchor="b"/>
          <a:lstStyle>
            <a:lvl1pPr>
              <a:defRPr sz="8400"/>
            </a:lvl1pPr>
          </a:lstStyle>
          <a:p>
            <a:r>
              <a:t>Title Text</a:t>
            </a:r>
          </a:p>
        </p:txBody>
      </p:sp>
      <p:sp>
        <p:nvSpPr>
          <p:cNvPr id="40" name="Body Level One…"/>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10960100" y="3149600"/>
            <a:ext cx="13944600" cy="92964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1689100" y="1778000"/>
            <a:ext cx="21005800" cy="101600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15681340" y="7035800"/>
            <a:ext cx="8396679" cy="560070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15290800" y="1130300"/>
            <a:ext cx="8331200" cy="5554134"/>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304800" y="1130300"/>
            <a:ext cx="17202150" cy="114681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9pPr>
    </p:titleStyle>
    <p:bodyStyle>
      <a:lvl1pPr marL="63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mn-lt"/>
          <a:ea typeface="+mn-ea"/>
          <a:cs typeface="+mn-cs"/>
          <a:sym typeface="Helvetica Neue"/>
        </a:defRPr>
      </a:lvl1pPr>
      <a:lvl2pPr marL="127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mn-lt"/>
          <a:ea typeface="+mn-ea"/>
          <a:cs typeface="+mn-cs"/>
          <a:sym typeface="Helvetica Neue"/>
        </a:defRPr>
      </a:lvl2pPr>
      <a:lvl3pPr marL="190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mn-lt"/>
          <a:ea typeface="+mn-ea"/>
          <a:cs typeface="+mn-cs"/>
          <a:sym typeface="Helvetica Neue"/>
        </a:defRPr>
      </a:lvl3pPr>
      <a:lvl4pPr marL="254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mn-lt"/>
          <a:ea typeface="+mn-ea"/>
          <a:cs typeface="+mn-cs"/>
          <a:sym typeface="Helvetica Neue"/>
        </a:defRPr>
      </a:lvl4pPr>
      <a:lvl5pPr marL="317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mn-lt"/>
          <a:ea typeface="+mn-ea"/>
          <a:cs typeface="+mn-cs"/>
          <a:sym typeface="Helvetica Neue"/>
        </a:defRPr>
      </a:lvl5pPr>
      <a:lvl6pPr marL="3761153" marR="0" indent="-586153"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mn-lt"/>
          <a:ea typeface="+mn-ea"/>
          <a:cs typeface="+mn-cs"/>
          <a:sym typeface="Helvetica Neue"/>
        </a:defRPr>
      </a:lvl6pPr>
      <a:lvl7pPr marL="4396153" marR="0" indent="-586153"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mn-lt"/>
          <a:ea typeface="+mn-ea"/>
          <a:cs typeface="+mn-cs"/>
          <a:sym typeface="Helvetica Neue"/>
        </a:defRPr>
      </a:lvl7pPr>
      <a:lvl8pPr marL="5031153" marR="0" indent="-586153"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mn-lt"/>
          <a:ea typeface="+mn-ea"/>
          <a:cs typeface="+mn-cs"/>
          <a:sym typeface="Helvetica Neue"/>
        </a:defRPr>
      </a:lvl8pPr>
      <a:lvl9pPr marL="5666153" marR="0" indent="-586153"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4.tif"/><Relationship Id="rId13" Type="http://schemas.openxmlformats.org/officeDocument/2006/relationships/image" Target="../media/image1.png"/><Relationship Id="rId3" Type="http://schemas.openxmlformats.org/officeDocument/2006/relationships/image" Target="../media/image9.tif"/><Relationship Id="rId7" Type="http://schemas.openxmlformats.org/officeDocument/2006/relationships/image" Target="../media/image13.tif"/><Relationship Id="rId12" Type="http://schemas.openxmlformats.org/officeDocument/2006/relationships/image" Target="../media/image18.tif"/><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2.tif"/><Relationship Id="rId11" Type="http://schemas.openxmlformats.org/officeDocument/2006/relationships/image" Target="../media/image17.tif"/><Relationship Id="rId5" Type="http://schemas.openxmlformats.org/officeDocument/2006/relationships/image" Target="../media/image11.tif"/><Relationship Id="rId10" Type="http://schemas.openxmlformats.org/officeDocument/2006/relationships/image" Target="../media/image16.tif"/><Relationship Id="rId4" Type="http://schemas.openxmlformats.org/officeDocument/2006/relationships/image" Target="../media/image10.tif"/><Relationship Id="rId9" Type="http://schemas.openxmlformats.org/officeDocument/2006/relationships/image" Target="../media/image15.tif"/><Relationship Id="rId1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image" Target="../media/image19.tiff"/><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openxmlformats.org/officeDocument/2006/relationships/image" Target="../media/image19.tiff"/><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4.xml"/><Relationship Id="rId5" Type="http://schemas.openxmlformats.org/officeDocument/2006/relationships/image" Target="../media/image20.tiff"/><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4.xml"/><Relationship Id="rId5" Type="http://schemas.openxmlformats.org/officeDocument/2006/relationships/image" Target="../media/image20.tiff"/><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4.xml"/><Relationship Id="rId5" Type="http://schemas.openxmlformats.org/officeDocument/2006/relationships/image" Target="../media/image21.tiff"/><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4.xml"/><Relationship Id="rId5" Type="http://schemas.openxmlformats.org/officeDocument/2006/relationships/image" Target="../media/image21.tiff"/><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4.xml"/><Relationship Id="rId5" Type="http://schemas.openxmlformats.org/officeDocument/2006/relationships/image" Target="../media/image22.tiff"/><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4.xml"/><Relationship Id="rId5" Type="http://schemas.openxmlformats.org/officeDocument/2006/relationships/image" Target="../media/image22.tif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4.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4.xml"/><Relationship Id="rId5" Type="http://schemas.openxmlformats.org/officeDocument/2006/relationships/image" Target="../media/image23.tiff"/><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4.xml"/><Relationship Id="rId5" Type="http://schemas.openxmlformats.org/officeDocument/2006/relationships/image" Target="../media/image23.tiff"/><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26.pn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4.xml"/><Relationship Id="rId5" Type="http://schemas.openxmlformats.org/officeDocument/2006/relationships/image" Target="../media/image4.pn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tif"/><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 name="Picture 1" descr="Picture 1"/>
          <p:cNvPicPr>
            <a:picLocks noChangeAspect="1"/>
          </p:cNvPicPr>
          <p:nvPr/>
        </p:nvPicPr>
        <p:blipFill>
          <a:blip r:embed="rId3"/>
          <a:stretch>
            <a:fillRect/>
          </a:stretch>
        </p:blipFill>
        <p:spPr>
          <a:xfrm>
            <a:off x="-1201418" y="874969"/>
            <a:ext cx="24375582" cy="13716000"/>
          </a:xfrm>
          <a:prstGeom prst="rect">
            <a:avLst/>
          </a:prstGeom>
          <a:ln w="12700">
            <a:miter lim="400000"/>
          </a:ln>
        </p:spPr>
      </p:pic>
      <p:pic>
        <p:nvPicPr>
          <p:cNvPr id="185" name="CRBP-Logo_325.jpg" descr="CRBP-Logo_325.jpg"/>
          <p:cNvPicPr>
            <a:picLocks noChangeAspect="1"/>
          </p:cNvPicPr>
          <p:nvPr/>
        </p:nvPicPr>
        <p:blipFill>
          <a:blip r:embed="rId4"/>
          <a:stretch>
            <a:fillRect/>
          </a:stretch>
        </p:blipFill>
        <p:spPr>
          <a:xfrm>
            <a:off x="13079052" y="874969"/>
            <a:ext cx="9313940" cy="8368218"/>
          </a:xfrm>
          <a:prstGeom prst="rect">
            <a:avLst/>
          </a:prstGeom>
          <a:ln w="12700">
            <a:miter lim="400000"/>
          </a:ln>
        </p:spPr>
      </p:pic>
      <p:sp>
        <p:nvSpPr>
          <p:cNvPr id="187" name="Certified Recreational Boating Professional - The Experience"/>
          <p:cNvSpPr txBox="1"/>
          <p:nvPr/>
        </p:nvSpPr>
        <p:spPr>
          <a:xfrm>
            <a:off x="985165" y="2635972"/>
            <a:ext cx="10798686" cy="45345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l" defTabSz="457200">
              <a:defRPr sz="8000">
                <a:solidFill>
                  <a:srgbClr val="222222"/>
                </a:solidFill>
                <a:latin typeface="DIN Next Slab Pro"/>
                <a:ea typeface="DIN Next Slab Pro"/>
                <a:cs typeface="DIN Next Slab Pro"/>
                <a:sym typeface="DIN Next Slab Pro"/>
              </a:defRPr>
            </a:pPr>
            <a:r>
              <a:rPr lang="en-US" sz="9600" dirty="0">
                <a:solidFill>
                  <a:srgbClr val="22329F"/>
                </a:solidFill>
              </a:rPr>
              <a:t>Certified Recreational Boating Professional</a:t>
            </a:r>
            <a:endParaRPr sz="9600" dirty="0">
              <a:solidFill>
                <a:srgbClr val="22329F"/>
              </a:solidFill>
            </a:endParaRPr>
          </a:p>
        </p:txBody>
      </p:sp>
      <p:pic>
        <p:nvPicPr>
          <p:cNvPr id="188" name="Picture 2" descr="Picture 2"/>
          <p:cNvPicPr>
            <a:picLocks noChangeAspect="1"/>
          </p:cNvPicPr>
          <p:nvPr/>
        </p:nvPicPr>
        <p:blipFill>
          <a:blip r:embed="rId5"/>
          <a:stretch>
            <a:fillRect/>
          </a:stretch>
        </p:blipFill>
        <p:spPr>
          <a:xfrm>
            <a:off x="985165" y="10366407"/>
            <a:ext cx="5750915" cy="2336310"/>
          </a:xfrm>
          <a:prstGeom prst="rect">
            <a:avLst/>
          </a:prstGeom>
          <a:ln w="12700">
            <a:miter lim="400000"/>
          </a:ln>
        </p:spPr>
      </p:pic>
      <p:sp>
        <p:nvSpPr>
          <p:cNvPr id="8" name="TextBox 1">
            <a:extLst>
              <a:ext uri="{FF2B5EF4-FFF2-40B4-BE49-F238E27FC236}">
                <a16:creationId xmlns:a16="http://schemas.microsoft.com/office/drawing/2014/main" id="{3815B239-0103-F048-842A-A33058B88361}"/>
              </a:ext>
            </a:extLst>
          </p:cNvPr>
          <p:cNvSpPr txBox="1"/>
          <p:nvPr/>
        </p:nvSpPr>
        <p:spPr>
          <a:xfrm>
            <a:off x="15419106" y="10062694"/>
            <a:ext cx="8817391" cy="30446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l">
              <a:lnSpc>
                <a:spcPct val="150000"/>
              </a:lnSpc>
              <a:buSzPct val="100000"/>
              <a:defRPr sz="3600">
                <a:solidFill>
                  <a:srgbClr val="FFFFFF"/>
                </a:solidFill>
                <a:latin typeface="Lato Light"/>
                <a:ea typeface="Lato Light"/>
                <a:cs typeface="Lato Light"/>
                <a:sym typeface="Lato Light"/>
              </a:defRPr>
            </a:pPr>
            <a:r>
              <a:rPr lang="en-US" sz="4400" dirty="0">
                <a:solidFill>
                  <a:srgbClr val="22329F"/>
                </a:solidFill>
              </a:rPr>
              <a:t>Curt Lewis, CRBP</a:t>
            </a:r>
            <a:br>
              <a:rPr lang="en-US" sz="4400" dirty="0">
                <a:solidFill>
                  <a:srgbClr val="22329F"/>
                </a:solidFill>
              </a:rPr>
            </a:br>
            <a:r>
              <a:rPr lang="en-US" sz="4400" dirty="0">
                <a:solidFill>
                  <a:srgbClr val="22329F"/>
                </a:solidFill>
              </a:rPr>
              <a:t>Pam Dillon, NASBLA</a:t>
            </a:r>
          </a:p>
          <a:p>
            <a:pPr algn="l">
              <a:lnSpc>
                <a:spcPct val="150000"/>
              </a:lnSpc>
              <a:buSzPct val="100000"/>
              <a:defRPr sz="3600">
                <a:solidFill>
                  <a:srgbClr val="FFFFFF"/>
                </a:solidFill>
                <a:latin typeface="Lato Light"/>
                <a:ea typeface="Lato Light"/>
                <a:cs typeface="Lato Light"/>
                <a:sym typeface="Lato Light"/>
              </a:defRPr>
            </a:pPr>
            <a:r>
              <a:rPr lang="en-US" sz="4400" dirty="0">
                <a:solidFill>
                  <a:srgbClr val="22329F"/>
                </a:solidFill>
              </a:rPr>
              <a:t>Tom Hayward, NASBLA</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Why Become a Certified Recreational Boating Professional"/>
          <p:cNvSpPr txBox="1">
            <a:spLocks noGrp="1"/>
          </p:cNvSpPr>
          <p:nvPr>
            <p:ph type="title" idx="4294967295"/>
          </p:nvPr>
        </p:nvSpPr>
        <p:spPr>
          <a:xfrm>
            <a:off x="11104475" y="1040631"/>
            <a:ext cx="9964792" cy="2471343"/>
          </a:xfrm>
          <a:prstGeom prst="rect">
            <a:avLst/>
          </a:prstGeom>
        </p:spPr>
        <p:txBody>
          <a:bodyPr>
            <a:normAutofit fontScale="90000"/>
          </a:bodyPr>
          <a:lstStyle>
            <a:lvl1pPr defTabSz="638937">
              <a:defRPr sz="5160" cap="all">
                <a:solidFill>
                  <a:srgbClr val="FFFFFF"/>
                </a:solidFill>
                <a:latin typeface="DIN Next Slab Pro"/>
                <a:ea typeface="DIN Next Slab Pro"/>
                <a:cs typeface="DIN Next Slab Pro"/>
                <a:sym typeface="DIN Next Slab Pro"/>
              </a:defRPr>
            </a:lvl1pPr>
          </a:lstStyle>
          <a:p>
            <a:r>
              <a:rPr lang="en-US" sz="9600" b="1" dirty="0">
                <a:solidFill>
                  <a:srgbClr val="22329F"/>
                </a:solidFill>
              </a:rPr>
              <a:t>What will I learn?</a:t>
            </a:r>
            <a:endParaRPr sz="9600" b="1" dirty="0">
              <a:solidFill>
                <a:srgbClr val="22329F"/>
              </a:solidFill>
            </a:endParaRPr>
          </a:p>
        </p:txBody>
      </p:sp>
      <p:sp>
        <p:nvSpPr>
          <p:cNvPr id="213" name="TextBox 1"/>
          <p:cNvSpPr txBox="1"/>
          <p:nvPr/>
        </p:nvSpPr>
        <p:spPr>
          <a:xfrm>
            <a:off x="9174480" y="4421797"/>
            <a:ext cx="13824783" cy="60916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l">
              <a:lnSpc>
                <a:spcPct val="150000"/>
              </a:lnSpc>
              <a:buSzPct val="100000"/>
              <a:defRPr sz="3600">
                <a:solidFill>
                  <a:srgbClr val="FFFFFF"/>
                </a:solidFill>
                <a:latin typeface="Lato Light"/>
                <a:ea typeface="Lato Light"/>
                <a:cs typeface="Lato Light"/>
                <a:sym typeface="Lato Light"/>
              </a:defRPr>
            </a:pPr>
            <a:r>
              <a:rPr lang="en-US" sz="4400" dirty="0">
                <a:solidFill>
                  <a:srgbClr val="22329F"/>
                </a:solidFill>
              </a:rPr>
              <a:t>The composition of the CRBP exam is guided by extensive research on the job competencies performed and knowledge needed by recreational boating professionals. The following is a list of the 10 major domains or content areas which will be used to guide the composition of the CRBP exam.</a:t>
            </a:r>
            <a:endParaRPr sz="4400" dirty="0">
              <a:solidFill>
                <a:srgbClr val="22329F"/>
              </a:solidFill>
            </a:endParaRPr>
          </a:p>
        </p:txBody>
      </p:sp>
      <p:pic>
        <p:nvPicPr>
          <p:cNvPr id="214" name="CRBP-Logo_325.jpg" descr="CRBP-Logo_325.jpg"/>
          <p:cNvPicPr>
            <a:picLocks noChangeAspect="1"/>
          </p:cNvPicPr>
          <p:nvPr/>
        </p:nvPicPr>
        <p:blipFill>
          <a:blip r:embed="rId3"/>
          <a:stretch>
            <a:fillRect/>
          </a:stretch>
        </p:blipFill>
        <p:spPr>
          <a:xfrm>
            <a:off x="1384738" y="3511974"/>
            <a:ext cx="6236074" cy="5602872"/>
          </a:xfrm>
          <a:prstGeom prst="rect">
            <a:avLst/>
          </a:prstGeom>
          <a:ln w="12700">
            <a:miter lim="400000"/>
          </a:ln>
        </p:spPr>
      </p:pic>
    </p:spTree>
    <p:extLst>
      <p:ext uri="{BB962C8B-B14F-4D97-AF65-F5344CB8AC3E}">
        <p14:creationId xmlns:p14="http://schemas.microsoft.com/office/powerpoint/2010/main" val="136796404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0" name="Table 2"/>
          <p:cNvGraphicFramePr/>
          <p:nvPr/>
        </p:nvGraphicFramePr>
        <p:xfrm>
          <a:off x="12235542" y="3163846"/>
          <a:ext cx="10914742" cy="8129953"/>
        </p:xfrm>
        <a:graphic>
          <a:graphicData uri="http://schemas.openxmlformats.org/drawingml/2006/table">
            <a:tbl>
              <a:tblPr>
                <a:tableStyleId>{4C3C2611-4C71-4FC5-86AE-919BDF0F9419}</a:tableStyleId>
              </a:tblPr>
              <a:tblGrid>
                <a:gridCol w="1377970">
                  <a:extLst>
                    <a:ext uri="{9D8B030D-6E8A-4147-A177-3AD203B41FA5}">
                      <a16:colId xmlns:a16="http://schemas.microsoft.com/office/drawing/2014/main" val="20000"/>
                    </a:ext>
                  </a:extLst>
                </a:gridCol>
                <a:gridCol w="4788009">
                  <a:extLst>
                    <a:ext uri="{9D8B030D-6E8A-4147-A177-3AD203B41FA5}">
                      <a16:colId xmlns:a16="http://schemas.microsoft.com/office/drawing/2014/main" val="20001"/>
                    </a:ext>
                  </a:extLst>
                </a:gridCol>
                <a:gridCol w="4748763">
                  <a:extLst>
                    <a:ext uri="{9D8B030D-6E8A-4147-A177-3AD203B41FA5}">
                      <a16:colId xmlns:a16="http://schemas.microsoft.com/office/drawing/2014/main" val="20002"/>
                    </a:ext>
                  </a:extLst>
                </a:gridCol>
              </a:tblGrid>
              <a:tr h="569953">
                <a:tc>
                  <a:txBody>
                    <a:bodyPr/>
                    <a:lstStyle/>
                    <a:p>
                      <a:pPr>
                        <a:defRPr sz="2600">
                          <a:sym typeface="Helvetica Neue Medium"/>
                        </a:defRPr>
                      </a:pPr>
                      <a:endParaRPr/>
                    </a:p>
                  </a:txBody>
                  <a:tcPr marL="50292" marR="50292" marT="50292" marB="50292" horzOverflow="overflow">
                    <a:lnL w="12700">
                      <a:miter lim="400000"/>
                    </a:lnL>
                    <a:lnR w="12700">
                      <a:miter lim="400000"/>
                    </a:lnR>
                    <a:lnT w="12700">
                      <a:miter lim="400000"/>
                    </a:lnT>
                    <a:lnB w="12700">
                      <a:miter lim="400000"/>
                    </a:lnB>
                  </a:tcPr>
                </a:tc>
                <a:tc>
                  <a:txBody>
                    <a:bodyPr/>
                    <a:lstStyle/>
                    <a:p>
                      <a:pPr>
                        <a:defRPr sz="1800"/>
                      </a:pPr>
                      <a:r>
                        <a:rPr sz="2600">
                          <a:latin typeface="DIN Next LT Pro Regular"/>
                          <a:ea typeface="DIN Next LT Pro Regular"/>
                          <a:cs typeface="DIN Next LT Pro Regular"/>
                          <a:sym typeface="DIN Next LT Pro Regular"/>
                        </a:rPr>
                        <a:t>DOMAIN</a:t>
                      </a:r>
                    </a:p>
                  </a:txBody>
                  <a:tcPr marL="50292" marR="50292" marT="50292" marB="50292" anchor="ctr" horzOverflow="overflow">
                    <a:lnL w="12700">
                      <a:miter lim="400000"/>
                    </a:lnL>
                    <a:lnR w="12700">
                      <a:miter lim="400000"/>
                    </a:lnR>
                    <a:lnT w="12700">
                      <a:miter lim="400000"/>
                    </a:lnT>
                    <a:lnB w="12700">
                      <a:miter lim="400000"/>
                    </a:lnB>
                    <a:solidFill>
                      <a:srgbClr val="F2F2F2"/>
                    </a:solidFill>
                  </a:tcPr>
                </a:tc>
                <a:tc>
                  <a:txBody>
                    <a:bodyPr/>
                    <a:lstStyle/>
                    <a:p>
                      <a:pPr>
                        <a:defRPr sz="1800"/>
                      </a:pPr>
                      <a:r>
                        <a:rPr sz="2600">
                          <a:latin typeface="DIN Next LT Pro Regular"/>
                          <a:ea typeface="DIN Next LT Pro Regular"/>
                          <a:cs typeface="DIN Next LT Pro Regular"/>
                          <a:sym typeface="DIN Next LT Pro Regular"/>
                        </a:rPr>
                        <a:t>ICON</a:t>
                      </a:r>
                    </a:p>
                  </a:txBody>
                  <a:tcPr marL="50292" marR="50292" marT="50292" marB="50292" anchor="ctr" horzOverflow="overflow">
                    <a:lnL w="12700">
                      <a:miter lim="400000"/>
                    </a:lnL>
                    <a:lnR w="12700">
                      <a:miter lim="400000"/>
                    </a:lnR>
                    <a:lnT w="12700">
                      <a:miter lim="400000"/>
                    </a:lnT>
                    <a:lnB w="12700">
                      <a:miter lim="400000"/>
                    </a:lnB>
                    <a:solidFill>
                      <a:srgbClr val="F2F2F2"/>
                    </a:solidFill>
                  </a:tcPr>
                </a:tc>
                <a:extLst>
                  <a:ext uri="{0D108BD9-81ED-4DB2-BD59-A6C34878D82A}">
                    <a16:rowId xmlns:a16="http://schemas.microsoft.com/office/drawing/2014/main" val="10000"/>
                  </a:ext>
                </a:extLst>
              </a:tr>
              <a:tr h="1512000">
                <a:tc>
                  <a:txBody>
                    <a:bodyPr/>
                    <a:lstStyle/>
                    <a:p>
                      <a:pPr>
                        <a:defRPr sz="1800"/>
                      </a:pPr>
                      <a:r>
                        <a:rPr sz="2600">
                          <a:latin typeface="DIN Next LT Pro Regular"/>
                          <a:ea typeface="DIN Next LT Pro Regular"/>
                          <a:cs typeface="DIN Next LT Pro Regular"/>
                          <a:sym typeface="DIN Next LT Pro Regular"/>
                        </a:rPr>
                        <a:t>6</a:t>
                      </a:r>
                    </a:p>
                  </a:txBody>
                  <a:tcPr marL="50292" marR="50292" marT="50292" marB="50292" anchor="ctr" horzOverflow="overflow">
                    <a:lnL w="12700">
                      <a:miter lim="400000"/>
                    </a:lnL>
                    <a:lnR w="12700">
                      <a:miter lim="400000"/>
                    </a:lnR>
                    <a:lnT w="12700">
                      <a:miter lim="400000"/>
                    </a:lnT>
                    <a:lnB w="12700">
                      <a:miter lim="400000"/>
                    </a:lnB>
                  </a:tcPr>
                </a:tc>
                <a:tc>
                  <a:txBody>
                    <a:bodyPr/>
                    <a:lstStyle/>
                    <a:p>
                      <a:pPr algn="l">
                        <a:defRPr sz="1800"/>
                      </a:pPr>
                      <a:r>
                        <a:rPr sz="2600">
                          <a:latin typeface="Lato Medium"/>
                          <a:ea typeface="Lato Medium"/>
                          <a:cs typeface="Lato Medium"/>
                          <a:sym typeface="Lato Medium"/>
                        </a:rPr>
                        <a:t>Boating Safety Marketing, Outreach and Public Relations</a:t>
                      </a:r>
                    </a:p>
                  </a:txBody>
                  <a:tcPr marL="50292" marR="50292" marT="50292" marB="50292" anchor="ctr" horzOverflow="overflow">
                    <a:lnL w="12700">
                      <a:miter lim="400000"/>
                    </a:lnL>
                    <a:lnR w="12700">
                      <a:miter lim="400000"/>
                    </a:lnR>
                    <a:lnT w="12700">
                      <a:miter lim="400000"/>
                    </a:lnT>
                    <a:lnB w="12700">
                      <a:miter lim="400000"/>
                    </a:lnB>
                  </a:tcPr>
                </a:tc>
                <a:tc>
                  <a:txBody>
                    <a:bodyPr/>
                    <a:lstStyle/>
                    <a:p>
                      <a:pPr>
                        <a:defRPr sz="2600">
                          <a:sym typeface="Helvetica Neue Medium"/>
                        </a:defRPr>
                      </a:pPr>
                      <a:endParaRPr/>
                    </a:p>
                  </a:txBody>
                  <a:tcPr marL="50292" marR="50292" marT="50292" marB="50292" horzOverflow="overflow">
                    <a:lnL w="12700">
                      <a:miter lim="400000"/>
                    </a:lnL>
                    <a:lnR w="12700">
                      <a:miter lim="400000"/>
                    </a:lnR>
                    <a:lnT w="12700">
                      <a:miter lim="400000"/>
                    </a:lnT>
                    <a:lnB w="12700">
                      <a:miter lim="400000"/>
                    </a:lnB>
                  </a:tcPr>
                </a:tc>
                <a:extLst>
                  <a:ext uri="{0D108BD9-81ED-4DB2-BD59-A6C34878D82A}">
                    <a16:rowId xmlns:a16="http://schemas.microsoft.com/office/drawing/2014/main" val="10001"/>
                  </a:ext>
                </a:extLst>
              </a:tr>
              <a:tr h="1512000">
                <a:tc>
                  <a:txBody>
                    <a:bodyPr/>
                    <a:lstStyle/>
                    <a:p>
                      <a:pPr>
                        <a:defRPr sz="1800"/>
                      </a:pPr>
                      <a:r>
                        <a:rPr sz="2600">
                          <a:latin typeface="DIN Next LT Pro Regular"/>
                          <a:ea typeface="DIN Next LT Pro Regular"/>
                          <a:cs typeface="DIN Next LT Pro Regular"/>
                          <a:sym typeface="DIN Next LT Pro Regular"/>
                        </a:rPr>
                        <a:t>7</a:t>
                      </a:r>
                    </a:p>
                  </a:txBody>
                  <a:tcPr marL="50292" marR="50292" marT="50292" marB="50292" anchor="ctr" horzOverflow="overflow">
                    <a:lnL w="12700">
                      <a:miter lim="400000"/>
                    </a:lnL>
                    <a:lnR w="12700">
                      <a:miter lim="400000"/>
                    </a:lnR>
                    <a:lnT w="12700">
                      <a:miter lim="400000"/>
                    </a:lnT>
                    <a:lnB w="12700">
                      <a:miter lim="400000"/>
                    </a:lnB>
                  </a:tcPr>
                </a:tc>
                <a:tc>
                  <a:txBody>
                    <a:bodyPr/>
                    <a:lstStyle/>
                    <a:p>
                      <a:pPr algn="l">
                        <a:defRPr sz="1800"/>
                      </a:pPr>
                      <a:r>
                        <a:rPr sz="2600">
                          <a:latin typeface="Lato Medium"/>
                          <a:ea typeface="Lato Medium"/>
                          <a:cs typeface="Lato Medium"/>
                          <a:sym typeface="Lato Medium"/>
                        </a:rPr>
                        <a:t>Boating Safety Education</a:t>
                      </a:r>
                    </a:p>
                  </a:txBody>
                  <a:tcPr marL="50292" marR="50292" marT="50292" marB="50292" anchor="ctr" horzOverflow="overflow">
                    <a:lnL w="12700">
                      <a:miter lim="400000"/>
                    </a:lnL>
                    <a:lnR w="12700">
                      <a:miter lim="400000"/>
                    </a:lnR>
                    <a:lnT w="12700">
                      <a:miter lim="400000"/>
                    </a:lnT>
                    <a:lnB w="12700">
                      <a:miter lim="400000"/>
                    </a:lnB>
                  </a:tcPr>
                </a:tc>
                <a:tc>
                  <a:txBody>
                    <a:bodyPr/>
                    <a:lstStyle/>
                    <a:p>
                      <a:pPr>
                        <a:defRPr sz="2600">
                          <a:sym typeface="Helvetica Neue Medium"/>
                        </a:defRPr>
                      </a:pPr>
                      <a:endParaRPr/>
                    </a:p>
                  </a:txBody>
                  <a:tcPr marL="50292" marR="50292" marT="50292" marB="50292" horzOverflow="overflow">
                    <a:lnL w="12700">
                      <a:miter lim="400000"/>
                    </a:lnL>
                    <a:lnR w="12700">
                      <a:miter lim="400000"/>
                    </a:lnR>
                    <a:lnT w="12700">
                      <a:miter lim="400000"/>
                    </a:lnT>
                    <a:lnB w="12700">
                      <a:miter lim="400000"/>
                    </a:lnB>
                  </a:tcPr>
                </a:tc>
                <a:extLst>
                  <a:ext uri="{0D108BD9-81ED-4DB2-BD59-A6C34878D82A}">
                    <a16:rowId xmlns:a16="http://schemas.microsoft.com/office/drawing/2014/main" val="10002"/>
                  </a:ext>
                </a:extLst>
              </a:tr>
              <a:tr h="1512000">
                <a:tc>
                  <a:txBody>
                    <a:bodyPr/>
                    <a:lstStyle/>
                    <a:p>
                      <a:pPr>
                        <a:defRPr sz="1800"/>
                      </a:pPr>
                      <a:r>
                        <a:rPr sz="2600">
                          <a:latin typeface="DIN Next LT Pro Regular"/>
                          <a:ea typeface="DIN Next LT Pro Regular"/>
                          <a:cs typeface="DIN Next LT Pro Regular"/>
                          <a:sym typeface="DIN Next LT Pro Regular"/>
                        </a:rPr>
                        <a:t>8</a:t>
                      </a:r>
                    </a:p>
                  </a:txBody>
                  <a:tcPr marL="50292" marR="50292" marT="50292" marB="50292" anchor="ctr" horzOverflow="overflow">
                    <a:lnL w="12700">
                      <a:miter lim="400000"/>
                    </a:lnL>
                    <a:lnR w="12700">
                      <a:miter lim="400000"/>
                    </a:lnR>
                    <a:lnT w="12700">
                      <a:miter lim="400000"/>
                    </a:lnT>
                    <a:lnB w="12700">
                      <a:miter lim="400000"/>
                    </a:lnB>
                  </a:tcPr>
                </a:tc>
                <a:tc>
                  <a:txBody>
                    <a:bodyPr/>
                    <a:lstStyle/>
                    <a:p>
                      <a:pPr algn="l">
                        <a:defRPr sz="1800"/>
                      </a:pPr>
                      <a:r>
                        <a:rPr sz="2600">
                          <a:latin typeface="Lato Medium"/>
                          <a:ea typeface="Lato Medium"/>
                          <a:cs typeface="Lato Medium"/>
                          <a:sym typeface="Lato Medium"/>
                        </a:rPr>
                        <a:t>Boating Safety Training and Program Development</a:t>
                      </a:r>
                    </a:p>
                  </a:txBody>
                  <a:tcPr marL="50292" marR="50292" marT="50292" marB="50292" anchor="ctr" horzOverflow="overflow">
                    <a:lnL w="12700">
                      <a:miter lim="400000"/>
                    </a:lnL>
                    <a:lnR w="12700">
                      <a:miter lim="400000"/>
                    </a:lnR>
                    <a:lnT w="12700">
                      <a:miter lim="400000"/>
                    </a:lnT>
                    <a:lnB w="12700">
                      <a:miter lim="400000"/>
                    </a:lnB>
                  </a:tcPr>
                </a:tc>
                <a:tc>
                  <a:txBody>
                    <a:bodyPr/>
                    <a:lstStyle/>
                    <a:p>
                      <a:pPr>
                        <a:defRPr sz="2600">
                          <a:sym typeface="Helvetica Neue Medium"/>
                        </a:defRPr>
                      </a:pPr>
                      <a:endParaRPr/>
                    </a:p>
                  </a:txBody>
                  <a:tcPr marL="50292" marR="50292" marT="50292" marB="50292" horzOverflow="overflow">
                    <a:lnL w="12700">
                      <a:miter lim="400000"/>
                    </a:lnL>
                    <a:lnR w="12700">
                      <a:miter lim="400000"/>
                    </a:lnR>
                    <a:lnT w="12700">
                      <a:miter lim="400000"/>
                    </a:lnT>
                    <a:lnB w="12700">
                      <a:miter lim="400000"/>
                    </a:lnB>
                  </a:tcPr>
                </a:tc>
                <a:extLst>
                  <a:ext uri="{0D108BD9-81ED-4DB2-BD59-A6C34878D82A}">
                    <a16:rowId xmlns:a16="http://schemas.microsoft.com/office/drawing/2014/main" val="10003"/>
                  </a:ext>
                </a:extLst>
              </a:tr>
              <a:tr h="1512000">
                <a:tc>
                  <a:txBody>
                    <a:bodyPr/>
                    <a:lstStyle/>
                    <a:p>
                      <a:pPr>
                        <a:defRPr sz="1800"/>
                      </a:pPr>
                      <a:r>
                        <a:rPr sz="2600">
                          <a:latin typeface="DIN Next LT Pro Regular"/>
                          <a:ea typeface="DIN Next LT Pro Regular"/>
                          <a:cs typeface="DIN Next LT Pro Regular"/>
                          <a:sym typeface="DIN Next LT Pro Regular"/>
                        </a:rPr>
                        <a:t>9</a:t>
                      </a:r>
                    </a:p>
                  </a:txBody>
                  <a:tcPr marL="50292" marR="50292" marT="50292" marB="50292" anchor="ctr" horzOverflow="overflow">
                    <a:lnL w="12700">
                      <a:miter lim="400000"/>
                    </a:lnL>
                    <a:lnR w="12700">
                      <a:miter lim="400000"/>
                    </a:lnR>
                    <a:lnT w="12700">
                      <a:miter lim="400000"/>
                    </a:lnT>
                    <a:lnB w="12700">
                      <a:miter lim="400000"/>
                    </a:lnB>
                  </a:tcPr>
                </a:tc>
                <a:tc>
                  <a:txBody>
                    <a:bodyPr/>
                    <a:lstStyle/>
                    <a:p>
                      <a:pPr algn="l">
                        <a:defRPr sz="1800"/>
                      </a:pPr>
                      <a:r>
                        <a:rPr sz="2600">
                          <a:latin typeface="Lato Medium"/>
                          <a:ea typeface="Lato Medium"/>
                          <a:cs typeface="Lato Medium"/>
                          <a:sym typeface="Lato Medium"/>
                        </a:rPr>
                        <a:t>Waterways Management and Access</a:t>
                      </a:r>
                    </a:p>
                  </a:txBody>
                  <a:tcPr marL="50292" marR="50292" marT="50292" marB="50292" anchor="ctr" horzOverflow="overflow">
                    <a:lnL w="12700">
                      <a:miter lim="400000"/>
                    </a:lnL>
                    <a:lnR w="12700">
                      <a:miter lim="400000"/>
                    </a:lnR>
                    <a:lnT w="12700">
                      <a:miter lim="400000"/>
                    </a:lnT>
                    <a:lnB w="12700">
                      <a:miter lim="400000"/>
                    </a:lnB>
                  </a:tcPr>
                </a:tc>
                <a:tc>
                  <a:txBody>
                    <a:bodyPr/>
                    <a:lstStyle/>
                    <a:p>
                      <a:pPr>
                        <a:defRPr sz="2600">
                          <a:sym typeface="Helvetica Neue Medium"/>
                        </a:defRPr>
                      </a:pPr>
                      <a:endParaRPr/>
                    </a:p>
                  </a:txBody>
                  <a:tcPr marL="50292" marR="50292" marT="50292" marB="50292" horzOverflow="overflow">
                    <a:lnL w="12700">
                      <a:miter lim="400000"/>
                    </a:lnL>
                    <a:lnR w="12700">
                      <a:miter lim="400000"/>
                    </a:lnR>
                    <a:lnT w="12700">
                      <a:miter lim="400000"/>
                    </a:lnT>
                    <a:lnB w="12700">
                      <a:miter lim="400000"/>
                    </a:lnB>
                  </a:tcPr>
                </a:tc>
                <a:extLst>
                  <a:ext uri="{0D108BD9-81ED-4DB2-BD59-A6C34878D82A}">
                    <a16:rowId xmlns:a16="http://schemas.microsoft.com/office/drawing/2014/main" val="10004"/>
                  </a:ext>
                </a:extLst>
              </a:tr>
              <a:tr h="1512000">
                <a:tc>
                  <a:txBody>
                    <a:bodyPr/>
                    <a:lstStyle/>
                    <a:p>
                      <a:pPr>
                        <a:defRPr sz="1800"/>
                      </a:pPr>
                      <a:r>
                        <a:rPr sz="2600">
                          <a:latin typeface="DIN Next LT Pro Regular"/>
                          <a:ea typeface="DIN Next LT Pro Regular"/>
                          <a:cs typeface="DIN Next LT Pro Regular"/>
                          <a:sym typeface="DIN Next LT Pro Regular"/>
                        </a:rPr>
                        <a:t>10</a:t>
                      </a:r>
                    </a:p>
                  </a:txBody>
                  <a:tcPr marL="50292" marR="50292" marT="50292" marB="50292" anchor="ctr" horzOverflow="overflow">
                    <a:lnL w="12700">
                      <a:miter lim="400000"/>
                    </a:lnL>
                    <a:lnR w="12700">
                      <a:miter lim="400000"/>
                    </a:lnR>
                    <a:lnT w="12700">
                      <a:miter lim="400000"/>
                    </a:lnT>
                    <a:lnB w="12700">
                      <a:miter lim="400000"/>
                    </a:lnB>
                  </a:tcPr>
                </a:tc>
                <a:tc>
                  <a:txBody>
                    <a:bodyPr/>
                    <a:lstStyle/>
                    <a:p>
                      <a:pPr algn="l">
                        <a:defRPr sz="1800"/>
                      </a:pPr>
                      <a:r>
                        <a:rPr sz="2600" dirty="0">
                          <a:latin typeface="Lato Medium"/>
                          <a:ea typeface="Lato Medium"/>
                          <a:cs typeface="Lato Medium"/>
                          <a:sym typeface="Lato Medium"/>
                        </a:rPr>
                        <a:t>Vessel Numbering, Tilting and Vessel Identification System (VIS)</a:t>
                      </a:r>
                    </a:p>
                  </a:txBody>
                  <a:tcPr marL="50292" marR="50292" marT="50292" marB="50292" anchor="ctr" horzOverflow="overflow">
                    <a:lnL w="12700">
                      <a:miter lim="400000"/>
                    </a:lnL>
                    <a:lnR w="12700">
                      <a:miter lim="400000"/>
                    </a:lnR>
                    <a:lnT w="12700">
                      <a:miter lim="400000"/>
                    </a:lnT>
                    <a:lnB w="12700">
                      <a:miter lim="400000"/>
                    </a:lnB>
                  </a:tcPr>
                </a:tc>
                <a:tc>
                  <a:txBody>
                    <a:bodyPr/>
                    <a:lstStyle/>
                    <a:p>
                      <a:pPr>
                        <a:defRPr sz="2600">
                          <a:sym typeface="Helvetica Neue Medium"/>
                        </a:defRPr>
                      </a:pPr>
                      <a:endParaRPr dirty="0"/>
                    </a:p>
                  </a:txBody>
                  <a:tcPr marL="50292" marR="50292" marT="50292" marB="50292" horzOverflow="overflow">
                    <a:lnL w="12700">
                      <a:miter lim="400000"/>
                    </a:lnL>
                    <a:lnR w="12700">
                      <a:miter lim="400000"/>
                    </a:lnR>
                    <a:lnT w="12700">
                      <a:miter lim="400000"/>
                    </a:lnT>
                    <a:lnB w="12700">
                      <a:miter lim="400000"/>
                    </a:lnB>
                  </a:tcPr>
                </a:tc>
                <a:extLst>
                  <a:ext uri="{0D108BD9-81ED-4DB2-BD59-A6C34878D82A}">
                    <a16:rowId xmlns:a16="http://schemas.microsoft.com/office/drawing/2014/main" val="10005"/>
                  </a:ext>
                </a:extLst>
              </a:tr>
            </a:tbl>
          </a:graphicData>
        </a:graphic>
      </p:graphicFrame>
      <p:graphicFrame>
        <p:nvGraphicFramePr>
          <p:cNvPr id="231" name="Table 2"/>
          <p:cNvGraphicFramePr/>
          <p:nvPr/>
        </p:nvGraphicFramePr>
        <p:xfrm>
          <a:off x="849084" y="3163846"/>
          <a:ext cx="10914742" cy="8201953"/>
        </p:xfrm>
        <a:graphic>
          <a:graphicData uri="http://schemas.openxmlformats.org/drawingml/2006/table">
            <a:tbl>
              <a:tblPr>
                <a:tableStyleId>{4C3C2611-4C71-4FC5-86AE-919BDF0F9419}</a:tableStyleId>
              </a:tblPr>
              <a:tblGrid>
                <a:gridCol w="1377970">
                  <a:extLst>
                    <a:ext uri="{9D8B030D-6E8A-4147-A177-3AD203B41FA5}">
                      <a16:colId xmlns:a16="http://schemas.microsoft.com/office/drawing/2014/main" val="20000"/>
                    </a:ext>
                  </a:extLst>
                </a:gridCol>
                <a:gridCol w="4788009">
                  <a:extLst>
                    <a:ext uri="{9D8B030D-6E8A-4147-A177-3AD203B41FA5}">
                      <a16:colId xmlns:a16="http://schemas.microsoft.com/office/drawing/2014/main" val="20001"/>
                    </a:ext>
                  </a:extLst>
                </a:gridCol>
                <a:gridCol w="4748763">
                  <a:extLst>
                    <a:ext uri="{9D8B030D-6E8A-4147-A177-3AD203B41FA5}">
                      <a16:colId xmlns:a16="http://schemas.microsoft.com/office/drawing/2014/main" val="20002"/>
                    </a:ext>
                  </a:extLst>
                </a:gridCol>
              </a:tblGrid>
              <a:tr h="569953">
                <a:tc>
                  <a:txBody>
                    <a:bodyPr/>
                    <a:lstStyle/>
                    <a:p>
                      <a:pPr>
                        <a:defRPr sz="2600">
                          <a:sym typeface="Helvetica Neue Medium"/>
                        </a:defRPr>
                      </a:pPr>
                      <a:endParaRPr/>
                    </a:p>
                  </a:txBody>
                  <a:tcPr marL="50292" marR="50292" marT="50292" marB="50292" horzOverflow="overflow">
                    <a:lnL w="12700">
                      <a:miter lim="400000"/>
                    </a:lnL>
                    <a:lnR w="12700">
                      <a:miter lim="400000"/>
                    </a:lnR>
                    <a:lnT w="12700">
                      <a:miter lim="400000"/>
                    </a:lnT>
                    <a:lnB w="12700">
                      <a:miter lim="400000"/>
                    </a:lnB>
                  </a:tcPr>
                </a:tc>
                <a:tc>
                  <a:txBody>
                    <a:bodyPr/>
                    <a:lstStyle/>
                    <a:p>
                      <a:pPr>
                        <a:defRPr sz="1800"/>
                      </a:pPr>
                      <a:r>
                        <a:rPr sz="2600">
                          <a:latin typeface="DIN Next LT Pro Regular"/>
                          <a:ea typeface="DIN Next LT Pro Regular"/>
                          <a:cs typeface="DIN Next LT Pro Regular"/>
                          <a:sym typeface="DIN Next LT Pro Regular"/>
                        </a:rPr>
                        <a:t>DOMAIN</a:t>
                      </a:r>
                    </a:p>
                  </a:txBody>
                  <a:tcPr marL="50292" marR="50292" marT="50292" marB="50292" anchor="ctr" horzOverflow="overflow">
                    <a:lnL w="12700">
                      <a:miter lim="400000"/>
                    </a:lnL>
                    <a:lnR w="12700">
                      <a:miter lim="400000"/>
                    </a:lnR>
                    <a:lnT w="12700">
                      <a:miter lim="400000"/>
                    </a:lnT>
                    <a:lnB w="12700">
                      <a:miter lim="400000"/>
                    </a:lnB>
                    <a:solidFill>
                      <a:srgbClr val="F2F2F2"/>
                    </a:solidFill>
                  </a:tcPr>
                </a:tc>
                <a:tc>
                  <a:txBody>
                    <a:bodyPr/>
                    <a:lstStyle/>
                    <a:p>
                      <a:pPr>
                        <a:defRPr sz="1800"/>
                      </a:pPr>
                      <a:r>
                        <a:rPr sz="2600">
                          <a:latin typeface="DIN Next LT Pro Regular"/>
                          <a:ea typeface="DIN Next LT Pro Regular"/>
                          <a:cs typeface="DIN Next LT Pro Regular"/>
                          <a:sym typeface="DIN Next LT Pro Regular"/>
                        </a:rPr>
                        <a:t>ICON</a:t>
                      </a:r>
                    </a:p>
                  </a:txBody>
                  <a:tcPr marL="50292" marR="50292" marT="50292" marB="50292" anchor="ctr" horzOverflow="overflow">
                    <a:lnL w="12700">
                      <a:miter lim="400000"/>
                    </a:lnL>
                    <a:lnR w="12700">
                      <a:miter lim="400000"/>
                    </a:lnR>
                    <a:lnT w="12700">
                      <a:miter lim="400000"/>
                    </a:lnT>
                    <a:lnB w="12700">
                      <a:miter lim="400000"/>
                    </a:lnB>
                    <a:solidFill>
                      <a:srgbClr val="F2F2F2"/>
                    </a:solidFill>
                  </a:tcPr>
                </a:tc>
                <a:extLst>
                  <a:ext uri="{0D108BD9-81ED-4DB2-BD59-A6C34878D82A}">
                    <a16:rowId xmlns:a16="http://schemas.microsoft.com/office/drawing/2014/main" val="10000"/>
                  </a:ext>
                </a:extLst>
              </a:tr>
              <a:tr h="1584000">
                <a:tc>
                  <a:txBody>
                    <a:bodyPr/>
                    <a:lstStyle/>
                    <a:p>
                      <a:pPr>
                        <a:defRPr sz="1800"/>
                      </a:pPr>
                      <a:r>
                        <a:rPr sz="2600">
                          <a:sym typeface="Helvetica Neue Medium"/>
                        </a:rPr>
                        <a:t>1</a:t>
                      </a:r>
                    </a:p>
                  </a:txBody>
                  <a:tcPr marL="50292" marR="50292" marT="50292" marB="50292" anchor="ctr" horzOverflow="overflow">
                    <a:lnL w="12700">
                      <a:miter lim="400000"/>
                    </a:lnL>
                    <a:lnR w="12700">
                      <a:miter lim="400000"/>
                    </a:lnR>
                    <a:lnT w="12700">
                      <a:miter lim="400000"/>
                    </a:lnT>
                    <a:lnB w="12700">
                      <a:miter lim="400000"/>
                    </a:lnB>
                  </a:tcPr>
                </a:tc>
                <a:tc>
                  <a:txBody>
                    <a:bodyPr/>
                    <a:lstStyle/>
                    <a:p>
                      <a:pPr algn="l">
                        <a:defRPr sz="1800"/>
                      </a:pPr>
                      <a:r>
                        <a:rPr sz="2600">
                          <a:latin typeface="Lato Medium"/>
                          <a:ea typeface="Lato Medium"/>
                          <a:cs typeface="Lato Medium"/>
                          <a:sym typeface="Lato Medium"/>
                        </a:rPr>
                        <a:t>Management, Leadership, Ethics and Character</a:t>
                      </a:r>
                    </a:p>
                  </a:txBody>
                  <a:tcPr marL="50292" marR="50292" marT="50292" marB="50292" anchor="ctr" horzOverflow="overflow">
                    <a:lnL w="12700">
                      <a:miter lim="400000"/>
                    </a:lnL>
                    <a:lnR w="12700">
                      <a:miter lim="400000"/>
                    </a:lnR>
                    <a:lnT w="12700">
                      <a:miter lim="400000"/>
                    </a:lnT>
                    <a:lnB w="12700">
                      <a:miter lim="400000"/>
                    </a:lnB>
                  </a:tcPr>
                </a:tc>
                <a:tc>
                  <a:txBody>
                    <a:bodyPr/>
                    <a:lstStyle/>
                    <a:p>
                      <a:pPr>
                        <a:defRPr sz="2600">
                          <a:sym typeface="Helvetica Neue Medium"/>
                        </a:defRPr>
                      </a:pPr>
                      <a:endParaRPr/>
                    </a:p>
                  </a:txBody>
                  <a:tcPr marL="50292" marR="50292" marT="50292" marB="50292" horzOverflow="overflow">
                    <a:lnL w="12700">
                      <a:miter lim="400000"/>
                    </a:lnL>
                    <a:lnR w="12700">
                      <a:miter lim="400000"/>
                    </a:lnR>
                    <a:lnT w="12700">
                      <a:miter lim="400000"/>
                    </a:lnT>
                    <a:lnB w="12700">
                      <a:miter lim="400000"/>
                    </a:lnB>
                  </a:tcPr>
                </a:tc>
                <a:extLst>
                  <a:ext uri="{0D108BD9-81ED-4DB2-BD59-A6C34878D82A}">
                    <a16:rowId xmlns:a16="http://schemas.microsoft.com/office/drawing/2014/main" val="10001"/>
                  </a:ext>
                </a:extLst>
              </a:tr>
              <a:tr h="1512000">
                <a:tc>
                  <a:txBody>
                    <a:bodyPr/>
                    <a:lstStyle/>
                    <a:p>
                      <a:pPr>
                        <a:defRPr sz="1800"/>
                      </a:pPr>
                      <a:r>
                        <a:rPr sz="2600">
                          <a:sym typeface="Helvetica Neue Medium"/>
                        </a:rPr>
                        <a:t>2</a:t>
                      </a:r>
                    </a:p>
                  </a:txBody>
                  <a:tcPr marL="50292" marR="50292" marT="50292" marB="50292" anchor="ctr" horzOverflow="overflow">
                    <a:lnL w="12700">
                      <a:miter lim="400000"/>
                    </a:lnL>
                    <a:lnR w="12700">
                      <a:miter lim="400000"/>
                    </a:lnR>
                    <a:lnT w="12700">
                      <a:miter lim="400000"/>
                    </a:lnT>
                    <a:lnB w="12700">
                      <a:miter lim="400000"/>
                    </a:lnB>
                  </a:tcPr>
                </a:tc>
                <a:tc>
                  <a:txBody>
                    <a:bodyPr/>
                    <a:lstStyle/>
                    <a:p>
                      <a:pPr algn="l">
                        <a:defRPr sz="1800"/>
                      </a:pPr>
                      <a:r>
                        <a:rPr sz="2600">
                          <a:latin typeface="Lato Medium"/>
                          <a:ea typeface="Lato Medium"/>
                          <a:cs typeface="Lato Medium"/>
                          <a:sym typeface="Lato Medium"/>
                        </a:rPr>
                        <a:t>Boating Law Administration</a:t>
                      </a:r>
                    </a:p>
                  </a:txBody>
                  <a:tcPr marL="50292" marR="50292" marT="50292" marB="50292" anchor="ctr" horzOverflow="overflow">
                    <a:lnL w="12700">
                      <a:miter lim="400000"/>
                    </a:lnL>
                    <a:lnR w="12700">
                      <a:miter lim="400000"/>
                    </a:lnR>
                    <a:lnT w="12700">
                      <a:miter lim="400000"/>
                    </a:lnT>
                    <a:lnB w="12700">
                      <a:miter lim="400000"/>
                    </a:lnB>
                  </a:tcPr>
                </a:tc>
                <a:tc>
                  <a:txBody>
                    <a:bodyPr/>
                    <a:lstStyle/>
                    <a:p>
                      <a:pPr>
                        <a:defRPr sz="2600">
                          <a:sym typeface="Helvetica Neue Medium"/>
                        </a:defRPr>
                      </a:pPr>
                      <a:endParaRPr/>
                    </a:p>
                  </a:txBody>
                  <a:tcPr marL="50292" marR="50292" marT="50292" marB="50292" horzOverflow="overflow">
                    <a:lnL w="12700">
                      <a:miter lim="400000"/>
                    </a:lnL>
                    <a:lnR w="12700">
                      <a:miter lim="400000"/>
                    </a:lnR>
                    <a:lnT w="12700">
                      <a:miter lim="400000"/>
                    </a:lnT>
                    <a:lnB w="12700">
                      <a:miter lim="400000"/>
                    </a:lnB>
                  </a:tcPr>
                </a:tc>
                <a:extLst>
                  <a:ext uri="{0D108BD9-81ED-4DB2-BD59-A6C34878D82A}">
                    <a16:rowId xmlns:a16="http://schemas.microsoft.com/office/drawing/2014/main" val="10002"/>
                  </a:ext>
                </a:extLst>
              </a:tr>
              <a:tr h="1512000">
                <a:tc>
                  <a:txBody>
                    <a:bodyPr/>
                    <a:lstStyle/>
                    <a:p>
                      <a:pPr>
                        <a:defRPr sz="1800"/>
                      </a:pPr>
                      <a:r>
                        <a:rPr sz="2600">
                          <a:sym typeface="Helvetica Neue Medium"/>
                        </a:rPr>
                        <a:t>3</a:t>
                      </a:r>
                    </a:p>
                  </a:txBody>
                  <a:tcPr marL="50292" marR="50292" marT="50292" marB="50292" anchor="ctr" horzOverflow="overflow">
                    <a:lnL w="12700">
                      <a:miter lim="400000"/>
                    </a:lnL>
                    <a:lnR w="12700">
                      <a:miter lim="400000"/>
                    </a:lnR>
                    <a:lnT w="12700">
                      <a:miter lim="400000"/>
                    </a:lnT>
                    <a:lnB w="12700">
                      <a:miter lim="400000"/>
                    </a:lnB>
                  </a:tcPr>
                </a:tc>
                <a:tc>
                  <a:txBody>
                    <a:bodyPr/>
                    <a:lstStyle/>
                    <a:p>
                      <a:pPr algn="l">
                        <a:defRPr sz="1800"/>
                      </a:pPr>
                      <a:r>
                        <a:rPr sz="2600" dirty="0">
                          <a:latin typeface="Lato Regular"/>
                          <a:ea typeface="Lato Regular"/>
                          <a:cs typeface="Lato Regular"/>
                          <a:sym typeface="Lato Regular"/>
                        </a:rPr>
                        <a:t>Boating Laws and Compliance</a:t>
                      </a:r>
                    </a:p>
                  </a:txBody>
                  <a:tcPr marL="50292" marR="50292" marT="50292" marB="50292" anchor="ctr" horzOverflow="overflow">
                    <a:lnL w="12700">
                      <a:miter lim="400000"/>
                    </a:lnL>
                    <a:lnR w="12700">
                      <a:miter lim="400000"/>
                    </a:lnR>
                    <a:lnT w="12700">
                      <a:miter lim="400000"/>
                    </a:lnT>
                    <a:lnB w="12700">
                      <a:miter lim="400000"/>
                    </a:lnB>
                  </a:tcPr>
                </a:tc>
                <a:tc>
                  <a:txBody>
                    <a:bodyPr/>
                    <a:lstStyle/>
                    <a:p>
                      <a:pPr>
                        <a:defRPr sz="2600">
                          <a:sym typeface="Helvetica Neue Medium"/>
                        </a:defRPr>
                      </a:pPr>
                      <a:endParaRPr/>
                    </a:p>
                  </a:txBody>
                  <a:tcPr marL="50292" marR="50292" marT="50292" marB="50292" horzOverflow="overflow">
                    <a:lnL w="12700">
                      <a:miter lim="400000"/>
                    </a:lnL>
                    <a:lnR w="12700">
                      <a:miter lim="400000"/>
                    </a:lnR>
                    <a:lnT w="12700">
                      <a:miter lim="400000"/>
                    </a:lnT>
                    <a:lnB w="12700">
                      <a:miter lim="400000"/>
                    </a:lnB>
                  </a:tcPr>
                </a:tc>
                <a:extLst>
                  <a:ext uri="{0D108BD9-81ED-4DB2-BD59-A6C34878D82A}">
                    <a16:rowId xmlns:a16="http://schemas.microsoft.com/office/drawing/2014/main" val="10003"/>
                  </a:ext>
                </a:extLst>
              </a:tr>
              <a:tr h="1512000">
                <a:tc>
                  <a:txBody>
                    <a:bodyPr/>
                    <a:lstStyle/>
                    <a:p>
                      <a:pPr>
                        <a:defRPr sz="1800"/>
                      </a:pPr>
                      <a:r>
                        <a:rPr sz="2600">
                          <a:sym typeface="Helvetica Neue Medium"/>
                        </a:rPr>
                        <a:t>4</a:t>
                      </a:r>
                    </a:p>
                  </a:txBody>
                  <a:tcPr marL="50292" marR="50292" marT="50292" marB="50292" anchor="ctr" horzOverflow="overflow">
                    <a:lnL w="12700">
                      <a:miter lim="400000"/>
                    </a:lnL>
                    <a:lnR w="12700">
                      <a:miter lim="400000"/>
                    </a:lnR>
                    <a:lnT w="12700">
                      <a:miter lim="400000"/>
                    </a:lnT>
                    <a:lnB w="12700">
                      <a:miter lim="400000"/>
                    </a:lnB>
                  </a:tcPr>
                </a:tc>
                <a:tc>
                  <a:txBody>
                    <a:bodyPr/>
                    <a:lstStyle/>
                    <a:p>
                      <a:pPr algn="l">
                        <a:defRPr sz="1800"/>
                      </a:pPr>
                      <a:r>
                        <a:rPr sz="2600" dirty="0">
                          <a:latin typeface="Lato Medium"/>
                          <a:ea typeface="Lato Medium"/>
                          <a:cs typeface="Lato Medium"/>
                          <a:sym typeface="Lato Medium"/>
                        </a:rPr>
                        <a:t>Federal Programs</a:t>
                      </a:r>
                    </a:p>
                  </a:txBody>
                  <a:tcPr marL="50292" marR="50292" marT="50292" marB="50292" anchor="ctr" horzOverflow="overflow">
                    <a:lnL w="12700">
                      <a:miter lim="400000"/>
                    </a:lnL>
                    <a:lnR w="12700">
                      <a:miter lim="400000"/>
                    </a:lnR>
                    <a:lnT w="12700">
                      <a:miter lim="400000"/>
                    </a:lnT>
                    <a:lnB w="12700">
                      <a:miter lim="400000"/>
                    </a:lnB>
                  </a:tcPr>
                </a:tc>
                <a:tc>
                  <a:txBody>
                    <a:bodyPr/>
                    <a:lstStyle/>
                    <a:p>
                      <a:pPr>
                        <a:defRPr sz="2600">
                          <a:sym typeface="Helvetica Neue Medium"/>
                        </a:defRPr>
                      </a:pPr>
                      <a:endParaRPr/>
                    </a:p>
                  </a:txBody>
                  <a:tcPr marL="50292" marR="50292" marT="50292" marB="50292" horzOverflow="overflow">
                    <a:lnL w="12700">
                      <a:miter lim="400000"/>
                    </a:lnL>
                    <a:lnR w="12700">
                      <a:miter lim="400000"/>
                    </a:lnR>
                    <a:lnT w="12700">
                      <a:miter lim="400000"/>
                    </a:lnT>
                    <a:lnB w="12700">
                      <a:miter lim="400000"/>
                    </a:lnB>
                  </a:tcPr>
                </a:tc>
                <a:extLst>
                  <a:ext uri="{0D108BD9-81ED-4DB2-BD59-A6C34878D82A}">
                    <a16:rowId xmlns:a16="http://schemas.microsoft.com/office/drawing/2014/main" val="10004"/>
                  </a:ext>
                </a:extLst>
              </a:tr>
              <a:tr h="1512000">
                <a:tc>
                  <a:txBody>
                    <a:bodyPr/>
                    <a:lstStyle/>
                    <a:p>
                      <a:pPr>
                        <a:defRPr sz="1800"/>
                      </a:pPr>
                      <a:r>
                        <a:rPr sz="2600">
                          <a:sym typeface="Helvetica Neue Medium"/>
                        </a:rPr>
                        <a:t>5</a:t>
                      </a:r>
                    </a:p>
                  </a:txBody>
                  <a:tcPr marL="50292" marR="50292" marT="50292" marB="50292" anchor="ctr" horzOverflow="overflow">
                    <a:lnL w="12700">
                      <a:miter lim="400000"/>
                    </a:lnL>
                    <a:lnR w="12700">
                      <a:miter lim="400000"/>
                    </a:lnR>
                    <a:lnT w="12700">
                      <a:miter lim="400000"/>
                    </a:lnT>
                    <a:lnB w="12700">
                      <a:miter lim="400000"/>
                    </a:lnB>
                  </a:tcPr>
                </a:tc>
                <a:tc>
                  <a:txBody>
                    <a:bodyPr/>
                    <a:lstStyle/>
                    <a:p>
                      <a:pPr algn="l">
                        <a:defRPr sz="1800"/>
                      </a:pPr>
                      <a:r>
                        <a:rPr sz="2600">
                          <a:latin typeface="Lato Medium"/>
                          <a:ea typeface="Lato Medium"/>
                          <a:cs typeface="Lato Medium"/>
                          <a:sym typeface="Lato Medium"/>
                        </a:rPr>
                        <a:t>Partnerships</a:t>
                      </a:r>
                    </a:p>
                  </a:txBody>
                  <a:tcPr marL="50292" marR="50292" marT="50292" marB="50292" anchor="ctr" horzOverflow="overflow">
                    <a:lnL w="12700">
                      <a:miter lim="400000"/>
                    </a:lnL>
                    <a:lnR w="12700">
                      <a:miter lim="400000"/>
                    </a:lnR>
                    <a:lnT w="12700">
                      <a:miter lim="400000"/>
                    </a:lnT>
                    <a:lnB w="12700">
                      <a:miter lim="400000"/>
                    </a:lnB>
                  </a:tcPr>
                </a:tc>
                <a:tc>
                  <a:txBody>
                    <a:bodyPr/>
                    <a:lstStyle/>
                    <a:p>
                      <a:pPr>
                        <a:defRPr sz="2600">
                          <a:sym typeface="Helvetica Neue Medium"/>
                        </a:defRPr>
                      </a:pPr>
                      <a:endParaRPr dirty="0"/>
                    </a:p>
                  </a:txBody>
                  <a:tcPr marL="50292" marR="50292" marT="50292" marB="50292" horzOverflow="overflow">
                    <a:lnL w="12700">
                      <a:miter lim="400000"/>
                    </a:lnL>
                    <a:lnR w="12700">
                      <a:miter lim="400000"/>
                    </a:lnR>
                    <a:lnT w="12700">
                      <a:miter lim="400000"/>
                    </a:lnT>
                    <a:lnB w="12700">
                      <a:miter lim="400000"/>
                    </a:lnB>
                  </a:tcPr>
                </a:tc>
                <a:extLst>
                  <a:ext uri="{0D108BD9-81ED-4DB2-BD59-A6C34878D82A}">
                    <a16:rowId xmlns:a16="http://schemas.microsoft.com/office/drawing/2014/main" val="10005"/>
                  </a:ext>
                </a:extLst>
              </a:tr>
            </a:tbl>
          </a:graphicData>
        </a:graphic>
      </p:graphicFrame>
      <p:sp>
        <p:nvSpPr>
          <p:cNvPr id="232" name="New Online Platform"/>
          <p:cNvSpPr txBox="1"/>
          <p:nvPr/>
        </p:nvSpPr>
        <p:spPr>
          <a:xfrm>
            <a:off x="6981580" y="602966"/>
            <a:ext cx="11225218" cy="24713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a:defRPr sz="7500" cap="all">
                <a:latin typeface="DIN Next Slab Pro"/>
                <a:ea typeface="DIN Next Slab Pro"/>
                <a:cs typeface="DIN Next Slab Pro"/>
                <a:sym typeface="DIN Next Slab Pro"/>
              </a:defRPr>
            </a:lvl1pPr>
          </a:lstStyle>
          <a:p>
            <a:r>
              <a:t>THE DOMAINS</a:t>
            </a:r>
          </a:p>
        </p:txBody>
      </p:sp>
      <p:pic>
        <p:nvPicPr>
          <p:cNvPr id="233" name="Picture 1" descr="Picture 1"/>
          <p:cNvPicPr>
            <a:picLocks noChangeAspect="1"/>
          </p:cNvPicPr>
          <p:nvPr/>
        </p:nvPicPr>
        <p:blipFill>
          <a:blip r:embed="rId3"/>
          <a:stretch>
            <a:fillRect/>
          </a:stretch>
        </p:blipFill>
        <p:spPr>
          <a:xfrm>
            <a:off x="8735468" y="3973598"/>
            <a:ext cx="1270001" cy="1270001"/>
          </a:xfrm>
          <a:prstGeom prst="rect">
            <a:avLst/>
          </a:prstGeom>
          <a:ln w="12700">
            <a:miter lim="400000"/>
          </a:ln>
        </p:spPr>
      </p:pic>
      <p:pic>
        <p:nvPicPr>
          <p:cNvPr id="234" name="Picture 2" descr="Picture 2"/>
          <p:cNvPicPr>
            <a:picLocks noChangeAspect="1"/>
          </p:cNvPicPr>
          <p:nvPr/>
        </p:nvPicPr>
        <p:blipFill>
          <a:blip r:embed="rId4"/>
          <a:stretch>
            <a:fillRect/>
          </a:stretch>
        </p:blipFill>
        <p:spPr>
          <a:xfrm>
            <a:off x="8735468" y="5451754"/>
            <a:ext cx="1270001" cy="1282701"/>
          </a:xfrm>
          <a:prstGeom prst="rect">
            <a:avLst/>
          </a:prstGeom>
          <a:ln w="12700">
            <a:miter lim="400000"/>
          </a:ln>
        </p:spPr>
      </p:pic>
      <p:pic>
        <p:nvPicPr>
          <p:cNvPr id="235" name="Picture 3" descr="Picture 3"/>
          <p:cNvPicPr>
            <a:picLocks noChangeAspect="1"/>
          </p:cNvPicPr>
          <p:nvPr/>
        </p:nvPicPr>
        <p:blipFill>
          <a:blip r:embed="rId5"/>
          <a:stretch>
            <a:fillRect/>
          </a:stretch>
        </p:blipFill>
        <p:spPr>
          <a:xfrm>
            <a:off x="8735468" y="6981541"/>
            <a:ext cx="1270001" cy="1206501"/>
          </a:xfrm>
          <a:prstGeom prst="rect">
            <a:avLst/>
          </a:prstGeom>
          <a:ln w="12700">
            <a:miter lim="400000"/>
          </a:ln>
        </p:spPr>
      </p:pic>
      <p:pic>
        <p:nvPicPr>
          <p:cNvPr id="236" name="Picture 5" descr="Picture 5"/>
          <p:cNvPicPr>
            <a:picLocks noChangeAspect="1"/>
          </p:cNvPicPr>
          <p:nvPr/>
        </p:nvPicPr>
        <p:blipFill>
          <a:blip r:embed="rId6"/>
          <a:stretch>
            <a:fillRect/>
          </a:stretch>
        </p:blipFill>
        <p:spPr>
          <a:xfrm>
            <a:off x="8735468" y="8462767"/>
            <a:ext cx="1270001" cy="1231901"/>
          </a:xfrm>
          <a:prstGeom prst="rect">
            <a:avLst/>
          </a:prstGeom>
          <a:ln w="12700">
            <a:miter lim="400000"/>
          </a:ln>
        </p:spPr>
      </p:pic>
      <p:pic>
        <p:nvPicPr>
          <p:cNvPr id="237" name="Picture 8" descr="Picture 8"/>
          <p:cNvPicPr>
            <a:picLocks noChangeAspect="1"/>
          </p:cNvPicPr>
          <p:nvPr/>
        </p:nvPicPr>
        <p:blipFill>
          <a:blip r:embed="rId7"/>
          <a:stretch>
            <a:fillRect/>
          </a:stretch>
        </p:blipFill>
        <p:spPr>
          <a:xfrm>
            <a:off x="8735468" y="9895233"/>
            <a:ext cx="1270001" cy="1270001"/>
          </a:xfrm>
          <a:prstGeom prst="rect">
            <a:avLst/>
          </a:prstGeom>
          <a:ln w="12700">
            <a:miter lim="400000"/>
          </a:ln>
        </p:spPr>
      </p:pic>
      <p:pic>
        <p:nvPicPr>
          <p:cNvPr id="238" name="Picture 9" descr="Picture 9"/>
          <p:cNvPicPr>
            <a:picLocks noChangeAspect="1"/>
          </p:cNvPicPr>
          <p:nvPr/>
        </p:nvPicPr>
        <p:blipFill>
          <a:blip r:embed="rId8"/>
          <a:stretch>
            <a:fillRect/>
          </a:stretch>
        </p:blipFill>
        <p:spPr>
          <a:xfrm>
            <a:off x="20109319" y="3910098"/>
            <a:ext cx="1270001" cy="1333501"/>
          </a:xfrm>
          <a:prstGeom prst="rect">
            <a:avLst/>
          </a:prstGeom>
          <a:ln w="12700">
            <a:miter lim="400000"/>
          </a:ln>
        </p:spPr>
      </p:pic>
      <p:pic>
        <p:nvPicPr>
          <p:cNvPr id="239" name="Picture 20" descr="Picture 20"/>
          <p:cNvPicPr>
            <a:picLocks noChangeAspect="1"/>
          </p:cNvPicPr>
          <p:nvPr/>
        </p:nvPicPr>
        <p:blipFill>
          <a:blip r:embed="rId9"/>
          <a:stretch>
            <a:fillRect/>
          </a:stretch>
        </p:blipFill>
        <p:spPr>
          <a:xfrm>
            <a:off x="20109319" y="5426354"/>
            <a:ext cx="1270001" cy="1308101"/>
          </a:xfrm>
          <a:prstGeom prst="rect">
            <a:avLst/>
          </a:prstGeom>
          <a:ln w="12700">
            <a:miter lim="400000"/>
          </a:ln>
        </p:spPr>
      </p:pic>
      <p:pic>
        <p:nvPicPr>
          <p:cNvPr id="240" name="Picture 21" descr="Picture 21"/>
          <p:cNvPicPr>
            <a:picLocks noChangeAspect="1"/>
          </p:cNvPicPr>
          <p:nvPr/>
        </p:nvPicPr>
        <p:blipFill>
          <a:blip r:embed="rId10"/>
          <a:stretch>
            <a:fillRect/>
          </a:stretch>
        </p:blipFill>
        <p:spPr>
          <a:xfrm>
            <a:off x="20109319" y="6871528"/>
            <a:ext cx="1270001" cy="1358901"/>
          </a:xfrm>
          <a:prstGeom prst="rect">
            <a:avLst/>
          </a:prstGeom>
          <a:ln w="12700">
            <a:miter lim="400000"/>
          </a:ln>
        </p:spPr>
      </p:pic>
      <p:pic>
        <p:nvPicPr>
          <p:cNvPr id="241" name="Picture 22" descr="Picture 22"/>
          <p:cNvPicPr>
            <a:picLocks noChangeAspect="1"/>
          </p:cNvPicPr>
          <p:nvPr/>
        </p:nvPicPr>
        <p:blipFill>
          <a:blip r:embed="rId11"/>
          <a:stretch>
            <a:fillRect/>
          </a:stretch>
        </p:blipFill>
        <p:spPr>
          <a:xfrm>
            <a:off x="20109319" y="8380203"/>
            <a:ext cx="1270001" cy="1282701"/>
          </a:xfrm>
          <a:prstGeom prst="rect">
            <a:avLst/>
          </a:prstGeom>
          <a:ln w="12700">
            <a:miter lim="400000"/>
          </a:ln>
        </p:spPr>
      </p:pic>
      <p:sp>
        <p:nvSpPr>
          <p:cNvPr id="2" name="Rectangle 1">
            <a:extLst>
              <a:ext uri="{FF2B5EF4-FFF2-40B4-BE49-F238E27FC236}">
                <a16:creationId xmlns:a16="http://schemas.microsoft.com/office/drawing/2014/main" id="{F4052572-9298-9142-8CA0-0B98A313CE83}"/>
              </a:ext>
            </a:extLst>
          </p:cNvPr>
          <p:cNvSpPr/>
          <p:nvPr/>
        </p:nvSpPr>
        <p:spPr>
          <a:xfrm>
            <a:off x="1188720" y="3163846"/>
            <a:ext cx="762000" cy="8001388"/>
          </a:xfrm>
          <a:prstGeom prst="rect">
            <a:avLst/>
          </a:prstGeom>
          <a:solidFill>
            <a:schemeClr val="bg1">
              <a:lumMod val="85000"/>
              <a:alpha val="38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pic>
        <p:nvPicPr>
          <p:cNvPr id="242" name="Picture 23" descr="Picture 23"/>
          <p:cNvPicPr>
            <a:picLocks noChangeAspect="1"/>
          </p:cNvPicPr>
          <p:nvPr/>
        </p:nvPicPr>
        <p:blipFill>
          <a:blip r:embed="rId12"/>
          <a:stretch>
            <a:fillRect/>
          </a:stretch>
        </p:blipFill>
        <p:spPr>
          <a:xfrm>
            <a:off x="20109319" y="9895233"/>
            <a:ext cx="1270001" cy="1270001"/>
          </a:xfrm>
          <a:prstGeom prst="rect">
            <a:avLst/>
          </a:prstGeom>
          <a:ln w="12700">
            <a:miter lim="400000"/>
          </a:ln>
        </p:spPr>
      </p:pic>
      <p:pic>
        <p:nvPicPr>
          <p:cNvPr id="243" name="Unknown.png" descr="Unknown.png"/>
          <p:cNvPicPr>
            <a:picLocks noChangeAspect="1"/>
          </p:cNvPicPr>
          <p:nvPr/>
        </p:nvPicPr>
        <p:blipFill>
          <a:blip r:embed="rId13"/>
          <a:stretch>
            <a:fillRect/>
          </a:stretch>
        </p:blipFill>
        <p:spPr>
          <a:xfrm>
            <a:off x="22201908" y="12752189"/>
            <a:ext cx="1835026" cy="804486"/>
          </a:xfrm>
          <a:prstGeom prst="rect">
            <a:avLst/>
          </a:prstGeom>
          <a:ln w="12700">
            <a:miter lim="400000"/>
          </a:ln>
        </p:spPr>
      </p:pic>
      <p:sp>
        <p:nvSpPr>
          <p:cNvPr id="17" name="Rectangle 16">
            <a:extLst>
              <a:ext uri="{FF2B5EF4-FFF2-40B4-BE49-F238E27FC236}">
                <a16:creationId xmlns:a16="http://schemas.microsoft.com/office/drawing/2014/main" id="{66BE3328-75A0-2D4A-B92E-06BC5575D508}"/>
              </a:ext>
            </a:extLst>
          </p:cNvPr>
          <p:cNvSpPr/>
          <p:nvPr/>
        </p:nvSpPr>
        <p:spPr>
          <a:xfrm>
            <a:off x="12594189" y="3153173"/>
            <a:ext cx="762000" cy="8001388"/>
          </a:xfrm>
          <a:prstGeom prst="rect">
            <a:avLst/>
          </a:prstGeom>
          <a:solidFill>
            <a:schemeClr val="bg1">
              <a:lumMod val="85000"/>
              <a:alpha val="38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pic>
        <p:nvPicPr>
          <p:cNvPr id="18" name="CRBP-Logo_325.jpg" descr="CRBP-Logo_325.jpg">
            <a:extLst>
              <a:ext uri="{FF2B5EF4-FFF2-40B4-BE49-F238E27FC236}">
                <a16:creationId xmlns:a16="http://schemas.microsoft.com/office/drawing/2014/main" id="{C6952769-11E4-6D48-A1B9-9C6CE289CC87}"/>
              </a:ext>
            </a:extLst>
          </p:cNvPr>
          <p:cNvPicPr>
            <a:picLocks noChangeAspect="1"/>
          </p:cNvPicPr>
          <p:nvPr/>
        </p:nvPicPr>
        <p:blipFill>
          <a:blip r:embed="rId14"/>
          <a:stretch>
            <a:fillRect/>
          </a:stretch>
        </p:blipFill>
        <p:spPr>
          <a:xfrm>
            <a:off x="744658" y="11529058"/>
            <a:ext cx="2059502" cy="1850383"/>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 name="Picture 6" descr="Picture 6"/>
          <p:cNvPicPr>
            <a:picLocks noChangeAspect="1"/>
          </p:cNvPicPr>
          <p:nvPr/>
        </p:nvPicPr>
        <p:blipFill>
          <a:blip r:embed="rId3"/>
          <a:stretch>
            <a:fillRect/>
          </a:stretch>
        </p:blipFill>
        <p:spPr>
          <a:xfrm>
            <a:off x="0" y="0"/>
            <a:ext cx="24775083" cy="13940798"/>
          </a:xfrm>
          <a:prstGeom prst="rect">
            <a:avLst/>
          </a:prstGeom>
          <a:ln w="12700">
            <a:miter lim="400000"/>
          </a:ln>
        </p:spPr>
      </p:pic>
      <p:sp>
        <p:nvSpPr>
          <p:cNvPr id="4" name="TextBox 3">
            <a:extLst>
              <a:ext uri="{FF2B5EF4-FFF2-40B4-BE49-F238E27FC236}">
                <a16:creationId xmlns:a16="http://schemas.microsoft.com/office/drawing/2014/main" id="{F683D9AA-C425-A14E-9ECD-C0D9AAA357DE}"/>
              </a:ext>
            </a:extLst>
          </p:cNvPr>
          <p:cNvSpPr txBox="1"/>
          <p:nvPr/>
        </p:nvSpPr>
        <p:spPr>
          <a:xfrm>
            <a:off x="4724400" y="5404803"/>
            <a:ext cx="15727680" cy="56425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lvl="0" algn="l"/>
            <a:r>
              <a:rPr lang="en-US" sz="4000" dirty="0"/>
              <a:t>What is the name of the fund that allows the Coast Guard to distribute money to the states, territories, and nonprofit grant applicants?</a:t>
            </a:r>
          </a:p>
          <a:p>
            <a:pPr lvl="1" algn="l"/>
            <a:endParaRPr lang="en-US" sz="4000" dirty="0"/>
          </a:p>
          <a:p>
            <a:pPr lvl="1" algn="l"/>
            <a:r>
              <a:rPr lang="en-US" sz="4000" dirty="0"/>
              <a:t>A.  Recreational Fishing and Boating Fund</a:t>
            </a:r>
          </a:p>
          <a:p>
            <a:pPr lvl="1" algn="l"/>
            <a:r>
              <a:rPr lang="en-US" sz="4000" dirty="0"/>
              <a:t>B.  Sporting Fish and Recreational Boating Fund</a:t>
            </a:r>
          </a:p>
          <a:p>
            <a:pPr lvl="1" algn="l"/>
            <a:r>
              <a:rPr lang="en-US" sz="4000" dirty="0"/>
              <a:t>C.  Sport Fish Restoration and Boating Trust Fund</a:t>
            </a:r>
          </a:p>
          <a:p>
            <a:pPr lvl="1" algn="l"/>
            <a:r>
              <a:rPr lang="en-US" sz="4000" dirty="0"/>
              <a:t>D.  Fishing and Recreational Boating Trust fund</a:t>
            </a:r>
          </a:p>
          <a:p>
            <a:pPr lvl="0" algn="l"/>
            <a:endParaRPr lang="en-US" sz="4000" dirty="0"/>
          </a:p>
        </p:txBody>
      </p:sp>
      <p:pic>
        <p:nvPicPr>
          <p:cNvPr id="5" name="CRBP-Logo_325.jpg" descr="CRBP-Logo_325.jpg">
            <a:extLst>
              <a:ext uri="{FF2B5EF4-FFF2-40B4-BE49-F238E27FC236}">
                <a16:creationId xmlns:a16="http://schemas.microsoft.com/office/drawing/2014/main" id="{711D4F62-45FC-414C-830D-765141B0D9AB}"/>
              </a:ext>
            </a:extLst>
          </p:cNvPr>
          <p:cNvPicPr>
            <a:picLocks noChangeAspect="1"/>
          </p:cNvPicPr>
          <p:nvPr/>
        </p:nvPicPr>
        <p:blipFill>
          <a:blip r:embed="rId4"/>
          <a:stretch>
            <a:fillRect/>
          </a:stretch>
        </p:blipFill>
        <p:spPr>
          <a:xfrm>
            <a:off x="744658" y="11529058"/>
            <a:ext cx="2059502" cy="1850383"/>
          </a:xfrm>
          <a:prstGeom prst="rect">
            <a:avLst/>
          </a:prstGeom>
          <a:ln w="12700">
            <a:miter lim="400000"/>
          </a:ln>
        </p:spPr>
      </p:pic>
      <p:sp>
        <p:nvSpPr>
          <p:cNvPr id="6" name="Domain Testing">
            <a:extLst>
              <a:ext uri="{FF2B5EF4-FFF2-40B4-BE49-F238E27FC236}">
                <a16:creationId xmlns:a16="http://schemas.microsoft.com/office/drawing/2014/main" id="{19CEC9E7-F914-1C48-A7FF-76365CEBE9CD}"/>
              </a:ext>
            </a:extLst>
          </p:cNvPr>
          <p:cNvSpPr txBox="1">
            <a:spLocks/>
          </p:cNvSpPr>
          <p:nvPr/>
        </p:nvSpPr>
        <p:spPr>
          <a:xfrm>
            <a:off x="6515125" y="2850951"/>
            <a:ext cx="11061615" cy="24713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marL="0" marR="0" indent="0" algn="ctr" defTabSz="825500" rtl="0" latinLnBrk="0">
              <a:lnSpc>
                <a:spcPct val="100000"/>
              </a:lnSpc>
              <a:spcBef>
                <a:spcPts val="0"/>
              </a:spcBef>
              <a:spcAft>
                <a:spcPts val="0"/>
              </a:spcAft>
              <a:buClrTx/>
              <a:buSzTx/>
              <a:buFontTx/>
              <a:buNone/>
              <a:tabLst/>
              <a:defRPr sz="7500" b="0" i="0" u="none" strike="noStrike" cap="all" spc="0" baseline="0">
                <a:solidFill>
                  <a:srgbClr val="000000"/>
                </a:solidFill>
                <a:uFillTx/>
                <a:latin typeface="DIN Next Slab Pro"/>
                <a:ea typeface="DIN Next Slab Pro"/>
                <a:cs typeface="DIN Next Slab Pro"/>
                <a:sym typeface="DIN Next Slab Pro"/>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9pPr>
          </a:lstStyle>
          <a:p>
            <a:pPr hangingPunct="1"/>
            <a:r>
              <a:rPr lang="en-US"/>
              <a:t>Sample questions</a:t>
            </a:r>
            <a:endParaRPr lang="en-US" dirty="0"/>
          </a:p>
        </p:txBody>
      </p:sp>
      <p:sp>
        <p:nvSpPr>
          <p:cNvPr id="8" name="Domain Testing">
            <a:extLst>
              <a:ext uri="{FF2B5EF4-FFF2-40B4-BE49-F238E27FC236}">
                <a16:creationId xmlns:a16="http://schemas.microsoft.com/office/drawing/2014/main" id="{7CAB3A3D-0A05-F248-A40C-E001CCBE6528}"/>
              </a:ext>
            </a:extLst>
          </p:cNvPr>
          <p:cNvSpPr txBox="1">
            <a:spLocks/>
          </p:cNvSpPr>
          <p:nvPr/>
        </p:nvSpPr>
        <p:spPr>
          <a:xfrm>
            <a:off x="472487" y="158806"/>
            <a:ext cx="10439354" cy="24713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marL="0" marR="0" indent="0" algn="ctr" defTabSz="825500" rtl="0" latinLnBrk="0">
              <a:lnSpc>
                <a:spcPct val="100000"/>
              </a:lnSpc>
              <a:spcBef>
                <a:spcPts val="0"/>
              </a:spcBef>
              <a:spcAft>
                <a:spcPts val="0"/>
              </a:spcAft>
              <a:buClrTx/>
              <a:buSzTx/>
              <a:buFontTx/>
              <a:buNone/>
              <a:tabLst/>
              <a:defRPr sz="7500" b="0" i="0" u="none" strike="noStrike" cap="all" spc="0" baseline="0">
                <a:solidFill>
                  <a:srgbClr val="000000"/>
                </a:solidFill>
                <a:uFillTx/>
                <a:latin typeface="DIN Next Slab Pro"/>
                <a:ea typeface="DIN Next Slab Pro"/>
                <a:cs typeface="DIN Next Slab Pro"/>
                <a:sym typeface="DIN Next Slab Pro"/>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9pPr>
          </a:lstStyle>
          <a:p>
            <a:pPr hangingPunct="1"/>
            <a:r>
              <a:rPr lang="en-US" sz="4400" dirty="0"/>
              <a:t>FEDERAL PROGRAMS</a:t>
            </a:r>
          </a:p>
        </p:txBody>
      </p:sp>
      <p:pic>
        <p:nvPicPr>
          <p:cNvPr id="3" name="Picture 2">
            <a:extLst>
              <a:ext uri="{FF2B5EF4-FFF2-40B4-BE49-F238E27FC236}">
                <a16:creationId xmlns:a16="http://schemas.microsoft.com/office/drawing/2014/main" id="{02BD157A-56AE-8944-A131-132E13F005FD}"/>
              </a:ext>
            </a:extLst>
          </p:cNvPr>
          <p:cNvPicPr>
            <a:picLocks noChangeAspect="1"/>
          </p:cNvPicPr>
          <p:nvPr/>
        </p:nvPicPr>
        <p:blipFill>
          <a:blip r:embed="rId5"/>
          <a:stretch>
            <a:fillRect/>
          </a:stretch>
        </p:blipFill>
        <p:spPr>
          <a:xfrm>
            <a:off x="744658" y="778526"/>
            <a:ext cx="2059502" cy="1997717"/>
          </a:xfrm>
          <a:prstGeom prst="rect">
            <a:avLst/>
          </a:prstGeom>
        </p:spPr>
      </p:pic>
    </p:spTree>
    <p:extLst>
      <p:ext uri="{BB962C8B-B14F-4D97-AF65-F5344CB8AC3E}">
        <p14:creationId xmlns:p14="http://schemas.microsoft.com/office/powerpoint/2010/main" val="291522261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 name="Picture 6" descr="Picture 6"/>
          <p:cNvPicPr>
            <a:picLocks noChangeAspect="1"/>
          </p:cNvPicPr>
          <p:nvPr/>
        </p:nvPicPr>
        <p:blipFill>
          <a:blip r:embed="rId3"/>
          <a:stretch>
            <a:fillRect/>
          </a:stretch>
        </p:blipFill>
        <p:spPr>
          <a:xfrm>
            <a:off x="0" y="0"/>
            <a:ext cx="24775083" cy="13940798"/>
          </a:xfrm>
          <a:prstGeom prst="rect">
            <a:avLst/>
          </a:prstGeom>
          <a:ln w="12700">
            <a:miter lim="400000"/>
          </a:ln>
        </p:spPr>
      </p:pic>
      <p:sp>
        <p:nvSpPr>
          <p:cNvPr id="4" name="TextBox 3">
            <a:extLst>
              <a:ext uri="{FF2B5EF4-FFF2-40B4-BE49-F238E27FC236}">
                <a16:creationId xmlns:a16="http://schemas.microsoft.com/office/drawing/2014/main" id="{F683D9AA-C425-A14E-9ECD-C0D9AAA357DE}"/>
              </a:ext>
            </a:extLst>
          </p:cNvPr>
          <p:cNvSpPr txBox="1"/>
          <p:nvPr/>
        </p:nvSpPr>
        <p:spPr>
          <a:xfrm>
            <a:off x="4724400" y="5404803"/>
            <a:ext cx="15727680" cy="56425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lvl="0" algn="l"/>
            <a:r>
              <a:rPr lang="en-US" sz="4000" dirty="0"/>
              <a:t>What is the name of the fund that allows the Coast Guard to distribute money to the states, territories, and nonprofit grant applicants?</a:t>
            </a:r>
          </a:p>
          <a:p>
            <a:pPr lvl="1" algn="l"/>
            <a:endParaRPr lang="en-US" sz="4000" dirty="0"/>
          </a:p>
          <a:p>
            <a:pPr lvl="1" algn="l"/>
            <a:r>
              <a:rPr lang="en-US" sz="4000" dirty="0"/>
              <a:t>A.  Recreational Fishing and Boating Fund</a:t>
            </a:r>
          </a:p>
          <a:p>
            <a:pPr lvl="1" algn="l"/>
            <a:r>
              <a:rPr lang="en-US" sz="4000" dirty="0"/>
              <a:t>B.  Sporting Fish and Recreational Boating Fund</a:t>
            </a:r>
          </a:p>
          <a:p>
            <a:pPr lvl="1" algn="l"/>
            <a:r>
              <a:rPr lang="en-US" sz="4000" dirty="0">
                <a:solidFill>
                  <a:srgbClr val="C00000"/>
                </a:solidFill>
              </a:rPr>
              <a:t>C.  Sport Fish Restoration and Boating Trust Fund</a:t>
            </a:r>
          </a:p>
          <a:p>
            <a:pPr lvl="1" algn="l"/>
            <a:r>
              <a:rPr lang="en-US" sz="4000" dirty="0"/>
              <a:t>D.  Fishing and Recreational Boating Trust fund</a:t>
            </a:r>
          </a:p>
          <a:p>
            <a:pPr lvl="0" algn="l"/>
            <a:endParaRPr lang="en-US" sz="4000" dirty="0"/>
          </a:p>
        </p:txBody>
      </p:sp>
      <p:pic>
        <p:nvPicPr>
          <p:cNvPr id="5" name="CRBP-Logo_325.jpg" descr="CRBP-Logo_325.jpg">
            <a:extLst>
              <a:ext uri="{FF2B5EF4-FFF2-40B4-BE49-F238E27FC236}">
                <a16:creationId xmlns:a16="http://schemas.microsoft.com/office/drawing/2014/main" id="{711D4F62-45FC-414C-830D-765141B0D9AB}"/>
              </a:ext>
            </a:extLst>
          </p:cNvPr>
          <p:cNvPicPr>
            <a:picLocks noChangeAspect="1"/>
          </p:cNvPicPr>
          <p:nvPr/>
        </p:nvPicPr>
        <p:blipFill>
          <a:blip r:embed="rId4"/>
          <a:stretch>
            <a:fillRect/>
          </a:stretch>
        </p:blipFill>
        <p:spPr>
          <a:xfrm>
            <a:off x="744658" y="11529058"/>
            <a:ext cx="2059502" cy="1850383"/>
          </a:xfrm>
          <a:prstGeom prst="rect">
            <a:avLst/>
          </a:prstGeom>
          <a:ln w="12700">
            <a:miter lim="400000"/>
          </a:ln>
        </p:spPr>
      </p:pic>
      <p:sp>
        <p:nvSpPr>
          <p:cNvPr id="6" name="Domain Testing">
            <a:extLst>
              <a:ext uri="{FF2B5EF4-FFF2-40B4-BE49-F238E27FC236}">
                <a16:creationId xmlns:a16="http://schemas.microsoft.com/office/drawing/2014/main" id="{19CEC9E7-F914-1C48-A7FF-76365CEBE9CD}"/>
              </a:ext>
            </a:extLst>
          </p:cNvPr>
          <p:cNvSpPr txBox="1">
            <a:spLocks/>
          </p:cNvSpPr>
          <p:nvPr/>
        </p:nvSpPr>
        <p:spPr>
          <a:xfrm>
            <a:off x="6515125" y="2850951"/>
            <a:ext cx="11061615" cy="24713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marL="0" marR="0" indent="0" algn="ctr" defTabSz="825500" rtl="0" latinLnBrk="0">
              <a:lnSpc>
                <a:spcPct val="100000"/>
              </a:lnSpc>
              <a:spcBef>
                <a:spcPts val="0"/>
              </a:spcBef>
              <a:spcAft>
                <a:spcPts val="0"/>
              </a:spcAft>
              <a:buClrTx/>
              <a:buSzTx/>
              <a:buFontTx/>
              <a:buNone/>
              <a:tabLst/>
              <a:defRPr sz="7500" b="0" i="0" u="none" strike="noStrike" cap="all" spc="0" baseline="0">
                <a:solidFill>
                  <a:srgbClr val="000000"/>
                </a:solidFill>
                <a:uFillTx/>
                <a:latin typeface="DIN Next Slab Pro"/>
                <a:ea typeface="DIN Next Slab Pro"/>
                <a:cs typeface="DIN Next Slab Pro"/>
                <a:sym typeface="DIN Next Slab Pro"/>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9pPr>
          </a:lstStyle>
          <a:p>
            <a:pPr hangingPunct="1"/>
            <a:r>
              <a:rPr lang="en-US"/>
              <a:t>Sample questions</a:t>
            </a:r>
            <a:endParaRPr lang="en-US" dirty="0"/>
          </a:p>
        </p:txBody>
      </p:sp>
      <p:sp>
        <p:nvSpPr>
          <p:cNvPr id="8" name="Domain Testing">
            <a:extLst>
              <a:ext uri="{FF2B5EF4-FFF2-40B4-BE49-F238E27FC236}">
                <a16:creationId xmlns:a16="http://schemas.microsoft.com/office/drawing/2014/main" id="{7CAB3A3D-0A05-F248-A40C-E001CCBE6528}"/>
              </a:ext>
            </a:extLst>
          </p:cNvPr>
          <p:cNvSpPr txBox="1">
            <a:spLocks/>
          </p:cNvSpPr>
          <p:nvPr/>
        </p:nvSpPr>
        <p:spPr>
          <a:xfrm>
            <a:off x="472487" y="158806"/>
            <a:ext cx="10439354" cy="24713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marL="0" marR="0" indent="0" algn="ctr" defTabSz="825500" rtl="0" latinLnBrk="0">
              <a:lnSpc>
                <a:spcPct val="100000"/>
              </a:lnSpc>
              <a:spcBef>
                <a:spcPts val="0"/>
              </a:spcBef>
              <a:spcAft>
                <a:spcPts val="0"/>
              </a:spcAft>
              <a:buClrTx/>
              <a:buSzTx/>
              <a:buFontTx/>
              <a:buNone/>
              <a:tabLst/>
              <a:defRPr sz="7500" b="0" i="0" u="none" strike="noStrike" cap="all" spc="0" baseline="0">
                <a:solidFill>
                  <a:srgbClr val="000000"/>
                </a:solidFill>
                <a:uFillTx/>
                <a:latin typeface="DIN Next Slab Pro"/>
                <a:ea typeface="DIN Next Slab Pro"/>
                <a:cs typeface="DIN Next Slab Pro"/>
                <a:sym typeface="DIN Next Slab Pro"/>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9pPr>
          </a:lstStyle>
          <a:p>
            <a:pPr hangingPunct="1"/>
            <a:r>
              <a:rPr lang="en-US" sz="4400" dirty="0"/>
              <a:t>FEDERAL PROGRAMS</a:t>
            </a:r>
          </a:p>
        </p:txBody>
      </p:sp>
      <p:pic>
        <p:nvPicPr>
          <p:cNvPr id="3" name="Picture 2">
            <a:extLst>
              <a:ext uri="{FF2B5EF4-FFF2-40B4-BE49-F238E27FC236}">
                <a16:creationId xmlns:a16="http://schemas.microsoft.com/office/drawing/2014/main" id="{02BD157A-56AE-8944-A131-132E13F005FD}"/>
              </a:ext>
            </a:extLst>
          </p:cNvPr>
          <p:cNvPicPr>
            <a:picLocks noChangeAspect="1"/>
          </p:cNvPicPr>
          <p:nvPr/>
        </p:nvPicPr>
        <p:blipFill>
          <a:blip r:embed="rId5"/>
          <a:stretch>
            <a:fillRect/>
          </a:stretch>
        </p:blipFill>
        <p:spPr>
          <a:xfrm>
            <a:off x="744658" y="778526"/>
            <a:ext cx="2059502" cy="1997717"/>
          </a:xfrm>
          <a:prstGeom prst="rect">
            <a:avLst/>
          </a:prstGeom>
        </p:spPr>
      </p:pic>
    </p:spTree>
    <p:extLst>
      <p:ext uri="{BB962C8B-B14F-4D97-AF65-F5344CB8AC3E}">
        <p14:creationId xmlns:p14="http://schemas.microsoft.com/office/powerpoint/2010/main" val="1489953543"/>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 name="Picture 6" descr="Picture 6"/>
          <p:cNvPicPr>
            <a:picLocks noChangeAspect="1"/>
          </p:cNvPicPr>
          <p:nvPr/>
        </p:nvPicPr>
        <p:blipFill>
          <a:blip r:embed="rId3"/>
          <a:stretch>
            <a:fillRect/>
          </a:stretch>
        </p:blipFill>
        <p:spPr>
          <a:xfrm>
            <a:off x="0" y="0"/>
            <a:ext cx="24775083" cy="13940798"/>
          </a:xfrm>
          <a:prstGeom prst="rect">
            <a:avLst/>
          </a:prstGeom>
          <a:ln w="12700">
            <a:miter lim="400000"/>
          </a:ln>
        </p:spPr>
      </p:pic>
      <p:sp>
        <p:nvSpPr>
          <p:cNvPr id="4" name="TextBox 3">
            <a:extLst>
              <a:ext uri="{FF2B5EF4-FFF2-40B4-BE49-F238E27FC236}">
                <a16:creationId xmlns:a16="http://schemas.microsoft.com/office/drawing/2014/main" id="{F683D9AA-C425-A14E-9ECD-C0D9AAA357DE}"/>
              </a:ext>
            </a:extLst>
          </p:cNvPr>
          <p:cNvSpPr txBox="1"/>
          <p:nvPr/>
        </p:nvSpPr>
        <p:spPr>
          <a:xfrm>
            <a:off x="4724400" y="5097026"/>
            <a:ext cx="15727680" cy="62581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lvl="1" algn="l"/>
            <a:r>
              <a:rPr lang="en-US" sz="4000" dirty="0"/>
              <a:t>A notice or proposed rule or other item open for comments will specify a deadline and all acceptable methods for submitting comments.  Often the most efficient and timely way to comment will be on the related docket online at _____.</a:t>
            </a:r>
            <a:br>
              <a:rPr lang="en-US" sz="4000" dirty="0"/>
            </a:br>
            <a:br>
              <a:rPr lang="en-US" sz="4000" dirty="0"/>
            </a:br>
            <a:r>
              <a:rPr lang="en-US" sz="4000" dirty="0"/>
              <a:t>A.	</a:t>
            </a:r>
            <a:r>
              <a:rPr lang="en-US" sz="4000" dirty="0" err="1"/>
              <a:t>Regulations.gov</a:t>
            </a:r>
            <a:endParaRPr lang="en-US" sz="4000" dirty="0"/>
          </a:p>
          <a:p>
            <a:pPr lvl="1" algn="l"/>
            <a:r>
              <a:rPr lang="en-US" sz="4000" dirty="0"/>
              <a:t>B.  </a:t>
            </a:r>
            <a:r>
              <a:rPr lang="en-US" sz="4000" dirty="0" err="1"/>
              <a:t>Grants.gov</a:t>
            </a:r>
            <a:endParaRPr lang="en-US" sz="4000" dirty="0"/>
          </a:p>
          <a:p>
            <a:pPr lvl="1" algn="l"/>
            <a:r>
              <a:rPr lang="en-US" sz="4000" dirty="0"/>
              <a:t>C.  </a:t>
            </a:r>
            <a:r>
              <a:rPr lang="en-US" sz="4000" dirty="0" err="1"/>
              <a:t>FederalResources.com</a:t>
            </a:r>
            <a:endParaRPr lang="en-US" sz="4000" dirty="0"/>
          </a:p>
          <a:p>
            <a:pPr lvl="1" algn="l"/>
            <a:r>
              <a:rPr lang="en-US" sz="4000" dirty="0"/>
              <a:t>D.  </a:t>
            </a:r>
            <a:r>
              <a:rPr lang="en-US" sz="4000" dirty="0" err="1"/>
              <a:t>USCG.mil</a:t>
            </a:r>
            <a:endParaRPr lang="en-US" sz="4000" dirty="0"/>
          </a:p>
          <a:p>
            <a:pPr lvl="0" algn="l"/>
            <a:endParaRPr lang="en-US" sz="4000" dirty="0"/>
          </a:p>
        </p:txBody>
      </p:sp>
      <p:pic>
        <p:nvPicPr>
          <p:cNvPr id="5" name="CRBP-Logo_325.jpg" descr="CRBP-Logo_325.jpg">
            <a:extLst>
              <a:ext uri="{FF2B5EF4-FFF2-40B4-BE49-F238E27FC236}">
                <a16:creationId xmlns:a16="http://schemas.microsoft.com/office/drawing/2014/main" id="{68924EE9-97E7-1E45-B388-3532C4348C0D}"/>
              </a:ext>
            </a:extLst>
          </p:cNvPr>
          <p:cNvPicPr>
            <a:picLocks noChangeAspect="1"/>
          </p:cNvPicPr>
          <p:nvPr/>
        </p:nvPicPr>
        <p:blipFill>
          <a:blip r:embed="rId4"/>
          <a:stretch>
            <a:fillRect/>
          </a:stretch>
        </p:blipFill>
        <p:spPr>
          <a:xfrm>
            <a:off x="744658" y="11529058"/>
            <a:ext cx="2059502" cy="1850383"/>
          </a:xfrm>
          <a:prstGeom prst="rect">
            <a:avLst/>
          </a:prstGeom>
          <a:ln w="12700">
            <a:miter lim="400000"/>
          </a:ln>
        </p:spPr>
      </p:pic>
      <p:sp>
        <p:nvSpPr>
          <p:cNvPr id="6" name="Domain Testing">
            <a:extLst>
              <a:ext uri="{FF2B5EF4-FFF2-40B4-BE49-F238E27FC236}">
                <a16:creationId xmlns:a16="http://schemas.microsoft.com/office/drawing/2014/main" id="{6B78FA1D-2AC5-8044-9BE9-9B865FE1CB00}"/>
              </a:ext>
            </a:extLst>
          </p:cNvPr>
          <p:cNvSpPr txBox="1">
            <a:spLocks/>
          </p:cNvSpPr>
          <p:nvPr/>
        </p:nvSpPr>
        <p:spPr>
          <a:xfrm>
            <a:off x="6515125" y="2850951"/>
            <a:ext cx="11061615" cy="24713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marL="0" marR="0" indent="0" algn="ctr" defTabSz="825500" rtl="0" latinLnBrk="0">
              <a:lnSpc>
                <a:spcPct val="100000"/>
              </a:lnSpc>
              <a:spcBef>
                <a:spcPts val="0"/>
              </a:spcBef>
              <a:spcAft>
                <a:spcPts val="0"/>
              </a:spcAft>
              <a:buClrTx/>
              <a:buSzTx/>
              <a:buFontTx/>
              <a:buNone/>
              <a:tabLst/>
              <a:defRPr sz="7500" b="0" i="0" u="none" strike="noStrike" cap="all" spc="0" baseline="0">
                <a:solidFill>
                  <a:srgbClr val="000000"/>
                </a:solidFill>
                <a:uFillTx/>
                <a:latin typeface="DIN Next Slab Pro"/>
                <a:ea typeface="DIN Next Slab Pro"/>
                <a:cs typeface="DIN Next Slab Pro"/>
                <a:sym typeface="DIN Next Slab Pro"/>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9pPr>
          </a:lstStyle>
          <a:p>
            <a:pPr hangingPunct="1"/>
            <a:r>
              <a:rPr lang="en-US"/>
              <a:t>Sample questions</a:t>
            </a:r>
            <a:endParaRPr lang="en-US" dirty="0"/>
          </a:p>
        </p:txBody>
      </p:sp>
      <p:sp>
        <p:nvSpPr>
          <p:cNvPr id="7" name="Domain Testing">
            <a:extLst>
              <a:ext uri="{FF2B5EF4-FFF2-40B4-BE49-F238E27FC236}">
                <a16:creationId xmlns:a16="http://schemas.microsoft.com/office/drawing/2014/main" id="{46FE6EEC-0476-7F4C-89DF-BF1FF51CB14B}"/>
              </a:ext>
            </a:extLst>
          </p:cNvPr>
          <p:cNvSpPr txBox="1">
            <a:spLocks/>
          </p:cNvSpPr>
          <p:nvPr/>
        </p:nvSpPr>
        <p:spPr>
          <a:xfrm>
            <a:off x="1813607" y="158806"/>
            <a:ext cx="10439354" cy="24713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marL="0" marR="0" indent="0" algn="ctr" defTabSz="825500" rtl="0" latinLnBrk="0">
              <a:lnSpc>
                <a:spcPct val="100000"/>
              </a:lnSpc>
              <a:spcBef>
                <a:spcPts val="0"/>
              </a:spcBef>
              <a:spcAft>
                <a:spcPts val="0"/>
              </a:spcAft>
              <a:buClrTx/>
              <a:buSzTx/>
              <a:buFontTx/>
              <a:buNone/>
              <a:tabLst/>
              <a:defRPr sz="7500" b="0" i="0" u="none" strike="noStrike" cap="all" spc="0" baseline="0">
                <a:solidFill>
                  <a:srgbClr val="000000"/>
                </a:solidFill>
                <a:uFillTx/>
                <a:latin typeface="DIN Next Slab Pro"/>
                <a:ea typeface="DIN Next Slab Pro"/>
                <a:cs typeface="DIN Next Slab Pro"/>
                <a:sym typeface="DIN Next Slab Pro"/>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9pPr>
          </a:lstStyle>
          <a:p>
            <a:pPr hangingPunct="1"/>
            <a:r>
              <a:rPr lang="en-US" sz="4400" dirty="0"/>
              <a:t>Boating LAW ADMINISTRATION</a:t>
            </a:r>
          </a:p>
        </p:txBody>
      </p:sp>
      <p:pic>
        <p:nvPicPr>
          <p:cNvPr id="2" name="Picture 1">
            <a:extLst>
              <a:ext uri="{FF2B5EF4-FFF2-40B4-BE49-F238E27FC236}">
                <a16:creationId xmlns:a16="http://schemas.microsoft.com/office/drawing/2014/main" id="{538EAD81-A640-BF4E-B1F4-C53BE51039A7}"/>
              </a:ext>
            </a:extLst>
          </p:cNvPr>
          <p:cNvPicPr>
            <a:picLocks noChangeAspect="1"/>
          </p:cNvPicPr>
          <p:nvPr/>
        </p:nvPicPr>
        <p:blipFill>
          <a:blip r:embed="rId5"/>
          <a:stretch>
            <a:fillRect/>
          </a:stretch>
        </p:blipFill>
        <p:spPr>
          <a:xfrm>
            <a:off x="744658" y="753126"/>
            <a:ext cx="2059502" cy="2080097"/>
          </a:xfrm>
          <a:prstGeom prst="rect">
            <a:avLst/>
          </a:prstGeom>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 name="Picture 6" descr="Picture 6"/>
          <p:cNvPicPr>
            <a:picLocks noChangeAspect="1"/>
          </p:cNvPicPr>
          <p:nvPr/>
        </p:nvPicPr>
        <p:blipFill>
          <a:blip r:embed="rId3"/>
          <a:stretch>
            <a:fillRect/>
          </a:stretch>
        </p:blipFill>
        <p:spPr>
          <a:xfrm>
            <a:off x="0" y="0"/>
            <a:ext cx="24775083" cy="13940798"/>
          </a:xfrm>
          <a:prstGeom prst="rect">
            <a:avLst/>
          </a:prstGeom>
          <a:ln w="12700">
            <a:miter lim="400000"/>
          </a:ln>
        </p:spPr>
      </p:pic>
      <p:sp>
        <p:nvSpPr>
          <p:cNvPr id="4" name="TextBox 3">
            <a:extLst>
              <a:ext uri="{FF2B5EF4-FFF2-40B4-BE49-F238E27FC236}">
                <a16:creationId xmlns:a16="http://schemas.microsoft.com/office/drawing/2014/main" id="{F683D9AA-C425-A14E-9ECD-C0D9AAA357DE}"/>
              </a:ext>
            </a:extLst>
          </p:cNvPr>
          <p:cNvSpPr txBox="1"/>
          <p:nvPr/>
        </p:nvSpPr>
        <p:spPr>
          <a:xfrm>
            <a:off x="4724400" y="5097026"/>
            <a:ext cx="15727680" cy="62581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lvl="1" algn="l"/>
            <a:r>
              <a:rPr lang="en-US" sz="4000" dirty="0"/>
              <a:t>A notice or proposed rule or other item open for comments will specify a deadline and all acceptable methods for submitting comments.  Often the most efficient and timely way to comment will be on the related docket online at _____.</a:t>
            </a:r>
            <a:br>
              <a:rPr lang="en-US" sz="4000" dirty="0"/>
            </a:br>
            <a:br>
              <a:rPr lang="en-US" sz="4000" dirty="0"/>
            </a:br>
            <a:r>
              <a:rPr lang="en-US" sz="4000" dirty="0">
                <a:solidFill>
                  <a:srgbClr val="C00000"/>
                </a:solidFill>
              </a:rPr>
              <a:t>A.	</a:t>
            </a:r>
            <a:r>
              <a:rPr lang="en-US" sz="4000" dirty="0" err="1">
                <a:solidFill>
                  <a:srgbClr val="C00000"/>
                </a:solidFill>
              </a:rPr>
              <a:t>Regulations.gov</a:t>
            </a:r>
            <a:endParaRPr lang="en-US" sz="4000" dirty="0">
              <a:solidFill>
                <a:srgbClr val="C00000"/>
              </a:solidFill>
            </a:endParaRPr>
          </a:p>
          <a:p>
            <a:pPr lvl="1" algn="l"/>
            <a:r>
              <a:rPr lang="en-US" sz="4000" dirty="0"/>
              <a:t>B.  </a:t>
            </a:r>
            <a:r>
              <a:rPr lang="en-US" sz="4000" dirty="0" err="1"/>
              <a:t>Grants.gov</a:t>
            </a:r>
            <a:endParaRPr lang="en-US" sz="4000" dirty="0"/>
          </a:p>
          <a:p>
            <a:pPr lvl="1" algn="l"/>
            <a:r>
              <a:rPr lang="en-US" sz="4000" dirty="0"/>
              <a:t>C.  </a:t>
            </a:r>
            <a:r>
              <a:rPr lang="en-US" sz="4000" dirty="0" err="1"/>
              <a:t>FederalResources.com</a:t>
            </a:r>
            <a:endParaRPr lang="en-US" sz="4000" dirty="0"/>
          </a:p>
          <a:p>
            <a:pPr lvl="1" algn="l"/>
            <a:r>
              <a:rPr lang="en-US" sz="4000" dirty="0"/>
              <a:t>D.  </a:t>
            </a:r>
            <a:r>
              <a:rPr lang="en-US" sz="4000" dirty="0" err="1"/>
              <a:t>USCG.mil</a:t>
            </a:r>
            <a:endParaRPr lang="en-US" sz="4000" dirty="0"/>
          </a:p>
          <a:p>
            <a:pPr lvl="0" algn="l"/>
            <a:endParaRPr lang="en-US" sz="4000" dirty="0"/>
          </a:p>
        </p:txBody>
      </p:sp>
      <p:pic>
        <p:nvPicPr>
          <p:cNvPr id="5" name="CRBP-Logo_325.jpg" descr="CRBP-Logo_325.jpg">
            <a:extLst>
              <a:ext uri="{FF2B5EF4-FFF2-40B4-BE49-F238E27FC236}">
                <a16:creationId xmlns:a16="http://schemas.microsoft.com/office/drawing/2014/main" id="{68924EE9-97E7-1E45-B388-3532C4348C0D}"/>
              </a:ext>
            </a:extLst>
          </p:cNvPr>
          <p:cNvPicPr>
            <a:picLocks noChangeAspect="1"/>
          </p:cNvPicPr>
          <p:nvPr/>
        </p:nvPicPr>
        <p:blipFill>
          <a:blip r:embed="rId4"/>
          <a:stretch>
            <a:fillRect/>
          </a:stretch>
        </p:blipFill>
        <p:spPr>
          <a:xfrm>
            <a:off x="744658" y="11529058"/>
            <a:ext cx="2059502" cy="1850383"/>
          </a:xfrm>
          <a:prstGeom prst="rect">
            <a:avLst/>
          </a:prstGeom>
          <a:ln w="12700">
            <a:miter lim="400000"/>
          </a:ln>
        </p:spPr>
      </p:pic>
      <p:sp>
        <p:nvSpPr>
          <p:cNvPr id="6" name="Domain Testing">
            <a:extLst>
              <a:ext uri="{FF2B5EF4-FFF2-40B4-BE49-F238E27FC236}">
                <a16:creationId xmlns:a16="http://schemas.microsoft.com/office/drawing/2014/main" id="{6B78FA1D-2AC5-8044-9BE9-9B865FE1CB00}"/>
              </a:ext>
            </a:extLst>
          </p:cNvPr>
          <p:cNvSpPr txBox="1">
            <a:spLocks/>
          </p:cNvSpPr>
          <p:nvPr/>
        </p:nvSpPr>
        <p:spPr>
          <a:xfrm>
            <a:off x="6515125" y="2850951"/>
            <a:ext cx="11061615" cy="24713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marL="0" marR="0" indent="0" algn="ctr" defTabSz="825500" rtl="0" latinLnBrk="0">
              <a:lnSpc>
                <a:spcPct val="100000"/>
              </a:lnSpc>
              <a:spcBef>
                <a:spcPts val="0"/>
              </a:spcBef>
              <a:spcAft>
                <a:spcPts val="0"/>
              </a:spcAft>
              <a:buClrTx/>
              <a:buSzTx/>
              <a:buFontTx/>
              <a:buNone/>
              <a:tabLst/>
              <a:defRPr sz="7500" b="0" i="0" u="none" strike="noStrike" cap="all" spc="0" baseline="0">
                <a:solidFill>
                  <a:srgbClr val="000000"/>
                </a:solidFill>
                <a:uFillTx/>
                <a:latin typeface="DIN Next Slab Pro"/>
                <a:ea typeface="DIN Next Slab Pro"/>
                <a:cs typeface="DIN Next Slab Pro"/>
                <a:sym typeface="DIN Next Slab Pro"/>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9pPr>
          </a:lstStyle>
          <a:p>
            <a:pPr hangingPunct="1"/>
            <a:r>
              <a:rPr lang="en-US"/>
              <a:t>Sample questions</a:t>
            </a:r>
            <a:endParaRPr lang="en-US" dirty="0"/>
          </a:p>
        </p:txBody>
      </p:sp>
      <p:sp>
        <p:nvSpPr>
          <p:cNvPr id="7" name="Domain Testing">
            <a:extLst>
              <a:ext uri="{FF2B5EF4-FFF2-40B4-BE49-F238E27FC236}">
                <a16:creationId xmlns:a16="http://schemas.microsoft.com/office/drawing/2014/main" id="{46FE6EEC-0476-7F4C-89DF-BF1FF51CB14B}"/>
              </a:ext>
            </a:extLst>
          </p:cNvPr>
          <p:cNvSpPr txBox="1">
            <a:spLocks/>
          </p:cNvSpPr>
          <p:nvPr/>
        </p:nvSpPr>
        <p:spPr>
          <a:xfrm>
            <a:off x="1813607" y="158806"/>
            <a:ext cx="10439354" cy="24713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marL="0" marR="0" indent="0" algn="ctr" defTabSz="825500" rtl="0" latinLnBrk="0">
              <a:lnSpc>
                <a:spcPct val="100000"/>
              </a:lnSpc>
              <a:spcBef>
                <a:spcPts val="0"/>
              </a:spcBef>
              <a:spcAft>
                <a:spcPts val="0"/>
              </a:spcAft>
              <a:buClrTx/>
              <a:buSzTx/>
              <a:buFontTx/>
              <a:buNone/>
              <a:tabLst/>
              <a:defRPr sz="7500" b="0" i="0" u="none" strike="noStrike" cap="all" spc="0" baseline="0">
                <a:solidFill>
                  <a:srgbClr val="000000"/>
                </a:solidFill>
                <a:uFillTx/>
                <a:latin typeface="DIN Next Slab Pro"/>
                <a:ea typeface="DIN Next Slab Pro"/>
                <a:cs typeface="DIN Next Slab Pro"/>
                <a:sym typeface="DIN Next Slab Pro"/>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9pPr>
          </a:lstStyle>
          <a:p>
            <a:pPr hangingPunct="1"/>
            <a:r>
              <a:rPr lang="en-US" sz="4400" dirty="0"/>
              <a:t>Boating LAW ADMINISTRATION</a:t>
            </a:r>
          </a:p>
        </p:txBody>
      </p:sp>
      <p:pic>
        <p:nvPicPr>
          <p:cNvPr id="2" name="Picture 1">
            <a:extLst>
              <a:ext uri="{FF2B5EF4-FFF2-40B4-BE49-F238E27FC236}">
                <a16:creationId xmlns:a16="http://schemas.microsoft.com/office/drawing/2014/main" id="{538EAD81-A640-BF4E-B1F4-C53BE51039A7}"/>
              </a:ext>
            </a:extLst>
          </p:cNvPr>
          <p:cNvPicPr>
            <a:picLocks noChangeAspect="1"/>
          </p:cNvPicPr>
          <p:nvPr/>
        </p:nvPicPr>
        <p:blipFill>
          <a:blip r:embed="rId5"/>
          <a:stretch>
            <a:fillRect/>
          </a:stretch>
        </p:blipFill>
        <p:spPr>
          <a:xfrm>
            <a:off x="744658" y="753126"/>
            <a:ext cx="2059502" cy="2080097"/>
          </a:xfrm>
          <a:prstGeom prst="rect">
            <a:avLst/>
          </a:prstGeom>
        </p:spPr>
      </p:pic>
    </p:spTree>
    <p:extLst>
      <p:ext uri="{BB962C8B-B14F-4D97-AF65-F5344CB8AC3E}">
        <p14:creationId xmlns:p14="http://schemas.microsoft.com/office/powerpoint/2010/main" val="211785828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 name="Picture 6" descr="Picture 6"/>
          <p:cNvPicPr>
            <a:picLocks noChangeAspect="1"/>
          </p:cNvPicPr>
          <p:nvPr/>
        </p:nvPicPr>
        <p:blipFill>
          <a:blip r:embed="rId3"/>
          <a:stretch>
            <a:fillRect/>
          </a:stretch>
        </p:blipFill>
        <p:spPr>
          <a:xfrm>
            <a:off x="0" y="0"/>
            <a:ext cx="24775083" cy="13940798"/>
          </a:xfrm>
          <a:prstGeom prst="rect">
            <a:avLst/>
          </a:prstGeom>
          <a:ln w="12700">
            <a:miter lim="400000"/>
          </a:ln>
        </p:spPr>
      </p:pic>
      <p:sp>
        <p:nvSpPr>
          <p:cNvPr id="271" name="Domain Testing"/>
          <p:cNvSpPr txBox="1">
            <a:spLocks noGrp="1"/>
          </p:cNvSpPr>
          <p:nvPr>
            <p:ph type="title" idx="4294967295"/>
          </p:nvPr>
        </p:nvSpPr>
        <p:spPr>
          <a:xfrm>
            <a:off x="6515125" y="2850951"/>
            <a:ext cx="11061615" cy="2471342"/>
          </a:xfrm>
          <a:prstGeom prst="rect">
            <a:avLst/>
          </a:prstGeom>
        </p:spPr>
        <p:txBody>
          <a:bodyPr/>
          <a:lstStyle>
            <a:lvl1pPr>
              <a:defRPr sz="7500" cap="all">
                <a:latin typeface="DIN Next Slab Pro"/>
                <a:ea typeface="DIN Next Slab Pro"/>
                <a:cs typeface="DIN Next Slab Pro"/>
                <a:sym typeface="DIN Next Slab Pro"/>
              </a:defRPr>
            </a:lvl1pPr>
          </a:lstStyle>
          <a:p>
            <a:r>
              <a:rPr lang="en-US" dirty="0"/>
              <a:t>Sample questions</a:t>
            </a:r>
            <a:endParaRPr dirty="0"/>
          </a:p>
        </p:txBody>
      </p:sp>
      <p:sp>
        <p:nvSpPr>
          <p:cNvPr id="4" name="TextBox 3">
            <a:extLst>
              <a:ext uri="{FF2B5EF4-FFF2-40B4-BE49-F238E27FC236}">
                <a16:creationId xmlns:a16="http://schemas.microsoft.com/office/drawing/2014/main" id="{F683D9AA-C425-A14E-9ECD-C0D9AAA357DE}"/>
              </a:ext>
            </a:extLst>
          </p:cNvPr>
          <p:cNvSpPr txBox="1"/>
          <p:nvPr/>
        </p:nvSpPr>
        <p:spPr>
          <a:xfrm>
            <a:off x="4876800" y="5322293"/>
            <a:ext cx="15727680" cy="37959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lvl="0" algn="l"/>
            <a:r>
              <a:rPr lang="en-US" sz="4000" dirty="0"/>
              <a:t>The main role of a leader is to:		</a:t>
            </a:r>
          </a:p>
          <a:p>
            <a:pPr lvl="0" algn="l"/>
            <a:endParaRPr lang="en-US" sz="4000" dirty="0"/>
          </a:p>
          <a:p>
            <a:pPr lvl="0" algn="l"/>
            <a:r>
              <a:rPr lang="en-US" sz="4000" dirty="0"/>
              <a:t>A.  Develop workplans for employees to get the job done	</a:t>
            </a:r>
          </a:p>
          <a:p>
            <a:pPr lvl="0" algn="l"/>
            <a:r>
              <a:rPr lang="en-US" sz="4000" dirty="0"/>
              <a:t>B.  Create an environment in which good ideas can flourish	</a:t>
            </a:r>
          </a:p>
          <a:p>
            <a:pPr lvl="0" algn="l"/>
            <a:r>
              <a:rPr lang="en-US" sz="4000" dirty="0"/>
              <a:t>C.  Make the customer happy	</a:t>
            </a:r>
          </a:p>
          <a:p>
            <a:pPr marL="342900" lvl="0" indent="-342900" algn="l">
              <a:buAutoNum type="alphaUcPeriod" startAt="4"/>
            </a:pPr>
            <a:r>
              <a:rPr lang="en-US" sz="4000" dirty="0"/>
              <a:t>  Keep everything on-time </a:t>
            </a:r>
          </a:p>
        </p:txBody>
      </p:sp>
      <p:pic>
        <p:nvPicPr>
          <p:cNvPr id="5" name="CRBP-Logo_325.jpg" descr="CRBP-Logo_325.jpg">
            <a:extLst>
              <a:ext uri="{FF2B5EF4-FFF2-40B4-BE49-F238E27FC236}">
                <a16:creationId xmlns:a16="http://schemas.microsoft.com/office/drawing/2014/main" id="{2ECB21CC-5720-964D-881E-F8C5F21F46EA}"/>
              </a:ext>
            </a:extLst>
          </p:cNvPr>
          <p:cNvPicPr>
            <a:picLocks noChangeAspect="1"/>
          </p:cNvPicPr>
          <p:nvPr/>
        </p:nvPicPr>
        <p:blipFill>
          <a:blip r:embed="rId4"/>
          <a:stretch>
            <a:fillRect/>
          </a:stretch>
        </p:blipFill>
        <p:spPr>
          <a:xfrm>
            <a:off x="744658" y="11529058"/>
            <a:ext cx="2059502" cy="1850383"/>
          </a:xfrm>
          <a:prstGeom prst="rect">
            <a:avLst/>
          </a:prstGeom>
          <a:ln w="12700">
            <a:miter lim="400000"/>
          </a:ln>
        </p:spPr>
      </p:pic>
      <p:pic>
        <p:nvPicPr>
          <p:cNvPr id="2" name="Picture 1">
            <a:extLst>
              <a:ext uri="{FF2B5EF4-FFF2-40B4-BE49-F238E27FC236}">
                <a16:creationId xmlns:a16="http://schemas.microsoft.com/office/drawing/2014/main" id="{E4EC9327-F3D6-2D41-B561-B42EEE5AEF91}"/>
              </a:ext>
            </a:extLst>
          </p:cNvPr>
          <p:cNvPicPr>
            <a:picLocks noChangeAspect="1"/>
          </p:cNvPicPr>
          <p:nvPr/>
        </p:nvPicPr>
        <p:blipFill>
          <a:blip r:embed="rId5"/>
          <a:stretch>
            <a:fillRect/>
          </a:stretch>
        </p:blipFill>
        <p:spPr>
          <a:xfrm>
            <a:off x="744658" y="652188"/>
            <a:ext cx="2059502" cy="2059502"/>
          </a:xfrm>
          <a:prstGeom prst="rect">
            <a:avLst/>
          </a:prstGeom>
        </p:spPr>
      </p:pic>
      <p:sp>
        <p:nvSpPr>
          <p:cNvPr id="7" name="Domain Testing">
            <a:extLst>
              <a:ext uri="{FF2B5EF4-FFF2-40B4-BE49-F238E27FC236}">
                <a16:creationId xmlns:a16="http://schemas.microsoft.com/office/drawing/2014/main" id="{3762B248-2F63-AB40-B2DD-8DC821EECF54}"/>
              </a:ext>
            </a:extLst>
          </p:cNvPr>
          <p:cNvSpPr txBox="1">
            <a:spLocks/>
          </p:cNvSpPr>
          <p:nvPr/>
        </p:nvSpPr>
        <p:spPr>
          <a:xfrm>
            <a:off x="1325927" y="158806"/>
            <a:ext cx="10439354" cy="24713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marL="0" marR="0" indent="0" algn="ctr" defTabSz="825500" rtl="0" latinLnBrk="0">
              <a:lnSpc>
                <a:spcPct val="100000"/>
              </a:lnSpc>
              <a:spcBef>
                <a:spcPts val="0"/>
              </a:spcBef>
              <a:spcAft>
                <a:spcPts val="0"/>
              </a:spcAft>
              <a:buClrTx/>
              <a:buSzTx/>
              <a:buFontTx/>
              <a:buNone/>
              <a:tabLst/>
              <a:defRPr sz="7500" b="0" i="0" u="none" strike="noStrike" cap="all" spc="0" baseline="0">
                <a:solidFill>
                  <a:srgbClr val="000000"/>
                </a:solidFill>
                <a:uFillTx/>
                <a:latin typeface="DIN Next Slab Pro"/>
                <a:ea typeface="DIN Next Slab Pro"/>
                <a:cs typeface="DIN Next Slab Pro"/>
                <a:sym typeface="DIN Next Slab Pro"/>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9pPr>
          </a:lstStyle>
          <a:p>
            <a:pPr hangingPunct="1"/>
            <a:r>
              <a:rPr lang="en-US" sz="4400" dirty="0"/>
              <a:t>Management, Leadership,</a:t>
            </a:r>
          </a:p>
          <a:p>
            <a:pPr hangingPunct="1"/>
            <a:r>
              <a:rPr lang="en-US" sz="4400" dirty="0"/>
              <a:t>Ethics and Character</a:t>
            </a:r>
          </a:p>
        </p:txBody>
      </p:sp>
    </p:spTree>
    <p:extLst>
      <p:ext uri="{BB962C8B-B14F-4D97-AF65-F5344CB8AC3E}">
        <p14:creationId xmlns:p14="http://schemas.microsoft.com/office/powerpoint/2010/main" val="3549203493"/>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 name="Picture 6" descr="Picture 6"/>
          <p:cNvPicPr>
            <a:picLocks noChangeAspect="1"/>
          </p:cNvPicPr>
          <p:nvPr/>
        </p:nvPicPr>
        <p:blipFill>
          <a:blip r:embed="rId3"/>
          <a:stretch>
            <a:fillRect/>
          </a:stretch>
        </p:blipFill>
        <p:spPr>
          <a:xfrm>
            <a:off x="0" y="0"/>
            <a:ext cx="24775083" cy="13940798"/>
          </a:xfrm>
          <a:prstGeom prst="rect">
            <a:avLst/>
          </a:prstGeom>
          <a:ln w="12700">
            <a:miter lim="400000"/>
          </a:ln>
        </p:spPr>
      </p:pic>
      <p:sp>
        <p:nvSpPr>
          <p:cNvPr id="271" name="Domain Testing"/>
          <p:cNvSpPr txBox="1">
            <a:spLocks noGrp="1"/>
          </p:cNvSpPr>
          <p:nvPr>
            <p:ph type="title" idx="4294967295"/>
          </p:nvPr>
        </p:nvSpPr>
        <p:spPr>
          <a:xfrm>
            <a:off x="6515125" y="2850951"/>
            <a:ext cx="11061615" cy="2471342"/>
          </a:xfrm>
          <a:prstGeom prst="rect">
            <a:avLst/>
          </a:prstGeom>
        </p:spPr>
        <p:txBody>
          <a:bodyPr/>
          <a:lstStyle>
            <a:lvl1pPr>
              <a:defRPr sz="7500" cap="all">
                <a:latin typeface="DIN Next Slab Pro"/>
                <a:ea typeface="DIN Next Slab Pro"/>
                <a:cs typeface="DIN Next Slab Pro"/>
                <a:sym typeface="DIN Next Slab Pro"/>
              </a:defRPr>
            </a:lvl1pPr>
          </a:lstStyle>
          <a:p>
            <a:r>
              <a:rPr lang="en-US" dirty="0"/>
              <a:t>Sample questions</a:t>
            </a:r>
            <a:endParaRPr dirty="0"/>
          </a:p>
        </p:txBody>
      </p:sp>
      <p:sp>
        <p:nvSpPr>
          <p:cNvPr id="4" name="TextBox 3">
            <a:extLst>
              <a:ext uri="{FF2B5EF4-FFF2-40B4-BE49-F238E27FC236}">
                <a16:creationId xmlns:a16="http://schemas.microsoft.com/office/drawing/2014/main" id="{F683D9AA-C425-A14E-9ECD-C0D9AAA357DE}"/>
              </a:ext>
            </a:extLst>
          </p:cNvPr>
          <p:cNvSpPr txBox="1"/>
          <p:nvPr/>
        </p:nvSpPr>
        <p:spPr>
          <a:xfrm>
            <a:off x="4876800" y="5322293"/>
            <a:ext cx="15727680" cy="37959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lvl="0" algn="l"/>
            <a:r>
              <a:rPr lang="en-US" sz="4000" dirty="0"/>
              <a:t>The main role of a leader is to:		</a:t>
            </a:r>
          </a:p>
          <a:p>
            <a:pPr lvl="0" algn="l"/>
            <a:endParaRPr lang="en-US" sz="4000" dirty="0"/>
          </a:p>
          <a:p>
            <a:pPr lvl="0" algn="l"/>
            <a:r>
              <a:rPr lang="en-US" sz="4000" dirty="0"/>
              <a:t>A.  Develop workplans for employees to get the job done	</a:t>
            </a:r>
          </a:p>
          <a:p>
            <a:pPr lvl="0" algn="l"/>
            <a:r>
              <a:rPr lang="en-US" sz="4000" dirty="0">
                <a:solidFill>
                  <a:srgbClr val="C00000"/>
                </a:solidFill>
              </a:rPr>
              <a:t>B.  Create an environment in which good ideas can flourish</a:t>
            </a:r>
            <a:r>
              <a:rPr lang="en-US" sz="4000" dirty="0"/>
              <a:t>	</a:t>
            </a:r>
          </a:p>
          <a:p>
            <a:pPr lvl="0" algn="l"/>
            <a:r>
              <a:rPr lang="en-US" sz="4000" dirty="0"/>
              <a:t>C.  Make the customer happy	</a:t>
            </a:r>
          </a:p>
          <a:p>
            <a:pPr marL="342900" lvl="0" indent="-342900" algn="l">
              <a:buAutoNum type="alphaUcPeriod" startAt="4"/>
            </a:pPr>
            <a:r>
              <a:rPr lang="en-US" sz="4000" dirty="0"/>
              <a:t>  Keep everything on-time </a:t>
            </a:r>
          </a:p>
        </p:txBody>
      </p:sp>
      <p:pic>
        <p:nvPicPr>
          <p:cNvPr id="5" name="CRBP-Logo_325.jpg" descr="CRBP-Logo_325.jpg">
            <a:extLst>
              <a:ext uri="{FF2B5EF4-FFF2-40B4-BE49-F238E27FC236}">
                <a16:creationId xmlns:a16="http://schemas.microsoft.com/office/drawing/2014/main" id="{2ECB21CC-5720-964D-881E-F8C5F21F46EA}"/>
              </a:ext>
            </a:extLst>
          </p:cNvPr>
          <p:cNvPicPr>
            <a:picLocks noChangeAspect="1"/>
          </p:cNvPicPr>
          <p:nvPr/>
        </p:nvPicPr>
        <p:blipFill>
          <a:blip r:embed="rId4"/>
          <a:stretch>
            <a:fillRect/>
          </a:stretch>
        </p:blipFill>
        <p:spPr>
          <a:xfrm>
            <a:off x="744658" y="11529058"/>
            <a:ext cx="2059502" cy="1850383"/>
          </a:xfrm>
          <a:prstGeom prst="rect">
            <a:avLst/>
          </a:prstGeom>
          <a:ln w="12700">
            <a:miter lim="400000"/>
          </a:ln>
        </p:spPr>
      </p:pic>
      <p:pic>
        <p:nvPicPr>
          <p:cNvPr id="2" name="Picture 1">
            <a:extLst>
              <a:ext uri="{FF2B5EF4-FFF2-40B4-BE49-F238E27FC236}">
                <a16:creationId xmlns:a16="http://schemas.microsoft.com/office/drawing/2014/main" id="{E4EC9327-F3D6-2D41-B561-B42EEE5AEF91}"/>
              </a:ext>
            </a:extLst>
          </p:cNvPr>
          <p:cNvPicPr>
            <a:picLocks noChangeAspect="1"/>
          </p:cNvPicPr>
          <p:nvPr/>
        </p:nvPicPr>
        <p:blipFill>
          <a:blip r:embed="rId5"/>
          <a:stretch>
            <a:fillRect/>
          </a:stretch>
        </p:blipFill>
        <p:spPr>
          <a:xfrm>
            <a:off x="744658" y="652188"/>
            <a:ext cx="2059502" cy="2059502"/>
          </a:xfrm>
          <a:prstGeom prst="rect">
            <a:avLst/>
          </a:prstGeom>
        </p:spPr>
      </p:pic>
      <p:sp>
        <p:nvSpPr>
          <p:cNvPr id="7" name="Domain Testing">
            <a:extLst>
              <a:ext uri="{FF2B5EF4-FFF2-40B4-BE49-F238E27FC236}">
                <a16:creationId xmlns:a16="http://schemas.microsoft.com/office/drawing/2014/main" id="{3762B248-2F63-AB40-B2DD-8DC821EECF54}"/>
              </a:ext>
            </a:extLst>
          </p:cNvPr>
          <p:cNvSpPr txBox="1">
            <a:spLocks/>
          </p:cNvSpPr>
          <p:nvPr/>
        </p:nvSpPr>
        <p:spPr>
          <a:xfrm>
            <a:off x="1325927" y="158806"/>
            <a:ext cx="10439354" cy="24713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marL="0" marR="0" indent="0" algn="ctr" defTabSz="825500" rtl="0" latinLnBrk="0">
              <a:lnSpc>
                <a:spcPct val="100000"/>
              </a:lnSpc>
              <a:spcBef>
                <a:spcPts val="0"/>
              </a:spcBef>
              <a:spcAft>
                <a:spcPts val="0"/>
              </a:spcAft>
              <a:buClrTx/>
              <a:buSzTx/>
              <a:buFontTx/>
              <a:buNone/>
              <a:tabLst/>
              <a:defRPr sz="7500" b="0" i="0" u="none" strike="noStrike" cap="all" spc="0" baseline="0">
                <a:solidFill>
                  <a:srgbClr val="000000"/>
                </a:solidFill>
                <a:uFillTx/>
                <a:latin typeface="DIN Next Slab Pro"/>
                <a:ea typeface="DIN Next Slab Pro"/>
                <a:cs typeface="DIN Next Slab Pro"/>
                <a:sym typeface="DIN Next Slab Pro"/>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9pPr>
          </a:lstStyle>
          <a:p>
            <a:pPr hangingPunct="1"/>
            <a:r>
              <a:rPr lang="en-US" sz="4400" dirty="0"/>
              <a:t>Management, Leadership,</a:t>
            </a:r>
          </a:p>
          <a:p>
            <a:pPr hangingPunct="1"/>
            <a:r>
              <a:rPr lang="en-US" sz="4400" dirty="0"/>
              <a:t>Ethics and Character</a:t>
            </a:r>
          </a:p>
        </p:txBody>
      </p:sp>
    </p:spTree>
    <p:extLst>
      <p:ext uri="{BB962C8B-B14F-4D97-AF65-F5344CB8AC3E}">
        <p14:creationId xmlns:p14="http://schemas.microsoft.com/office/powerpoint/2010/main" val="395991802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 name="Picture 6" descr="Picture 6"/>
          <p:cNvPicPr>
            <a:picLocks noChangeAspect="1"/>
          </p:cNvPicPr>
          <p:nvPr/>
        </p:nvPicPr>
        <p:blipFill>
          <a:blip r:embed="rId3"/>
          <a:stretch>
            <a:fillRect/>
          </a:stretch>
        </p:blipFill>
        <p:spPr>
          <a:xfrm>
            <a:off x="0" y="0"/>
            <a:ext cx="24775083" cy="13940798"/>
          </a:xfrm>
          <a:prstGeom prst="rect">
            <a:avLst/>
          </a:prstGeom>
          <a:ln w="12700">
            <a:miter lim="400000"/>
          </a:ln>
        </p:spPr>
      </p:pic>
      <p:sp>
        <p:nvSpPr>
          <p:cNvPr id="4" name="TextBox 3">
            <a:extLst>
              <a:ext uri="{FF2B5EF4-FFF2-40B4-BE49-F238E27FC236}">
                <a16:creationId xmlns:a16="http://schemas.microsoft.com/office/drawing/2014/main" id="{F683D9AA-C425-A14E-9ECD-C0D9AAA357DE}"/>
              </a:ext>
            </a:extLst>
          </p:cNvPr>
          <p:cNvSpPr txBox="1"/>
          <p:nvPr/>
        </p:nvSpPr>
        <p:spPr>
          <a:xfrm>
            <a:off x="4724400" y="5404803"/>
            <a:ext cx="15727680" cy="56425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lvl="0" algn="l"/>
            <a:r>
              <a:rPr lang="en-US" sz="4000" dirty="0"/>
              <a:t>The level of recreational use that a body of water can withstand before both the recreational experience for the boaters and degradation of the resources begins is called:</a:t>
            </a:r>
          </a:p>
          <a:p>
            <a:pPr algn="l"/>
            <a:r>
              <a:rPr lang="en-US" sz="4000" dirty="0"/>
              <a:t> </a:t>
            </a:r>
          </a:p>
          <a:p>
            <a:pPr lvl="1" algn="l"/>
            <a:r>
              <a:rPr lang="en-US" sz="4000" dirty="0"/>
              <a:t>A.  Crowding experience </a:t>
            </a:r>
          </a:p>
          <a:p>
            <a:pPr lvl="1" algn="l"/>
            <a:r>
              <a:rPr lang="en-US" sz="4000" dirty="0"/>
              <a:t>B.  Marine threshold </a:t>
            </a:r>
          </a:p>
          <a:p>
            <a:pPr lvl="1" algn="l"/>
            <a:r>
              <a:rPr lang="en-US" sz="4000" dirty="0"/>
              <a:t>C.  Applicability assessment</a:t>
            </a:r>
          </a:p>
          <a:p>
            <a:pPr lvl="1" algn="l"/>
            <a:r>
              <a:rPr lang="en-US" sz="4000" dirty="0"/>
              <a:t>D.  Carrying capacity</a:t>
            </a:r>
          </a:p>
          <a:p>
            <a:pPr lvl="0" algn="l"/>
            <a:endParaRPr lang="en-US" sz="4000" dirty="0"/>
          </a:p>
        </p:txBody>
      </p:sp>
      <p:pic>
        <p:nvPicPr>
          <p:cNvPr id="5" name="CRBP-Logo_325.jpg" descr="CRBP-Logo_325.jpg">
            <a:extLst>
              <a:ext uri="{FF2B5EF4-FFF2-40B4-BE49-F238E27FC236}">
                <a16:creationId xmlns:a16="http://schemas.microsoft.com/office/drawing/2014/main" id="{25B24F97-7B3C-A44F-8199-AF3424FA0D95}"/>
              </a:ext>
            </a:extLst>
          </p:cNvPr>
          <p:cNvPicPr>
            <a:picLocks noChangeAspect="1"/>
          </p:cNvPicPr>
          <p:nvPr/>
        </p:nvPicPr>
        <p:blipFill>
          <a:blip r:embed="rId4"/>
          <a:stretch>
            <a:fillRect/>
          </a:stretch>
        </p:blipFill>
        <p:spPr>
          <a:xfrm>
            <a:off x="744658" y="11529058"/>
            <a:ext cx="2059502" cy="1850383"/>
          </a:xfrm>
          <a:prstGeom prst="rect">
            <a:avLst/>
          </a:prstGeom>
          <a:ln w="12700">
            <a:miter lim="400000"/>
          </a:ln>
        </p:spPr>
      </p:pic>
      <p:sp>
        <p:nvSpPr>
          <p:cNvPr id="6" name="Domain Testing">
            <a:extLst>
              <a:ext uri="{FF2B5EF4-FFF2-40B4-BE49-F238E27FC236}">
                <a16:creationId xmlns:a16="http://schemas.microsoft.com/office/drawing/2014/main" id="{B0ABD6F4-F328-ED47-9FFB-810A5889B893}"/>
              </a:ext>
            </a:extLst>
          </p:cNvPr>
          <p:cNvSpPr txBox="1">
            <a:spLocks/>
          </p:cNvSpPr>
          <p:nvPr/>
        </p:nvSpPr>
        <p:spPr>
          <a:xfrm>
            <a:off x="6515125" y="2850951"/>
            <a:ext cx="11061615" cy="24713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marL="0" marR="0" indent="0" algn="ctr" defTabSz="825500" rtl="0" latinLnBrk="0">
              <a:lnSpc>
                <a:spcPct val="100000"/>
              </a:lnSpc>
              <a:spcBef>
                <a:spcPts val="0"/>
              </a:spcBef>
              <a:spcAft>
                <a:spcPts val="0"/>
              </a:spcAft>
              <a:buClrTx/>
              <a:buSzTx/>
              <a:buFontTx/>
              <a:buNone/>
              <a:tabLst/>
              <a:defRPr sz="7500" b="0" i="0" u="none" strike="noStrike" cap="all" spc="0" baseline="0">
                <a:solidFill>
                  <a:srgbClr val="000000"/>
                </a:solidFill>
                <a:uFillTx/>
                <a:latin typeface="DIN Next Slab Pro"/>
                <a:ea typeface="DIN Next Slab Pro"/>
                <a:cs typeface="DIN Next Slab Pro"/>
                <a:sym typeface="DIN Next Slab Pro"/>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9pPr>
          </a:lstStyle>
          <a:p>
            <a:pPr hangingPunct="1"/>
            <a:r>
              <a:rPr lang="en-US"/>
              <a:t>Sample questions</a:t>
            </a:r>
            <a:endParaRPr lang="en-US" dirty="0"/>
          </a:p>
        </p:txBody>
      </p:sp>
      <p:sp>
        <p:nvSpPr>
          <p:cNvPr id="7" name="Domain Testing">
            <a:extLst>
              <a:ext uri="{FF2B5EF4-FFF2-40B4-BE49-F238E27FC236}">
                <a16:creationId xmlns:a16="http://schemas.microsoft.com/office/drawing/2014/main" id="{A574F072-CBEB-5343-A534-3186EC368350}"/>
              </a:ext>
            </a:extLst>
          </p:cNvPr>
          <p:cNvSpPr txBox="1">
            <a:spLocks/>
          </p:cNvSpPr>
          <p:nvPr/>
        </p:nvSpPr>
        <p:spPr>
          <a:xfrm>
            <a:off x="1051607" y="158806"/>
            <a:ext cx="10439354" cy="24713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marL="0" marR="0" indent="0" algn="ctr" defTabSz="825500" rtl="0" latinLnBrk="0">
              <a:lnSpc>
                <a:spcPct val="100000"/>
              </a:lnSpc>
              <a:spcBef>
                <a:spcPts val="0"/>
              </a:spcBef>
              <a:spcAft>
                <a:spcPts val="0"/>
              </a:spcAft>
              <a:buClrTx/>
              <a:buSzTx/>
              <a:buFontTx/>
              <a:buNone/>
              <a:tabLst/>
              <a:defRPr sz="7500" b="0" i="0" u="none" strike="noStrike" cap="all" spc="0" baseline="0">
                <a:solidFill>
                  <a:srgbClr val="000000"/>
                </a:solidFill>
                <a:uFillTx/>
                <a:latin typeface="DIN Next Slab Pro"/>
                <a:ea typeface="DIN Next Slab Pro"/>
                <a:cs typeface="DIN Next Slab Pro"/>
                <a:sym typeface="DIN Next Slab Pro"/>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9pPr>
          </a:lstStyle>
          <a:p>
            <a:pPr hangingPunct="1"/>
            <a:r>
              <a:rPr lang="en-US" sz="4400" dirty="0"/>
              <a:t>Waterways Management</a:t>
            </a:r>
          </a:p>
          <a:p>
            <a:pPr hangingPunct="1"/>
            <a:r>
              <a:rPr lang="en-US" sz="4400" dirty="0"/>
              <a:t>and Access</a:t>
            </a:r>
          </a:p>
        </p:txBody>
      </p:sp>
      <p:pic>
        <p:nvPicPr>
          <p:cNvPr id="2" name="Picture 1">
            <a:extLst>
              <a:ext uri="{FF2B5EF4-FFF2-40B4-BE49-F238E27FC236}">
                <a16:creationId xmlns:a16="http://schemas.microsoft.com/office/drawing/2014/main" id="{E854FA80-6564-4D4B-8F78-452281A0F504}"/>
              </a:ext>
            </a:extLst>
          </p:cNvPr>
          <p:cNvPicPr>
            <a:picLocks noChangeAspect="1"/>
          </p:cNvPicPr>
          <p:nvPr/>
        </p:nvPicPr>
        <p:blipFill>
          <a:blip r:embed="rId5"/>
          <a:stretch>
            <a:fillRect/>
          </a:stretch>
        </p:blipFill>
        <p:spPr>
          <a:xfrm>
            <a:off x="744658" y="753126"/>
            <a:ext cx="2059502" cy="2080097"/>
          </a:xfrm>
          <a:prstGeom prst="rect">
            <a:avLst/>
          </a:prstGeom>
        </p:spPr>
      </p:pic>
    </p:spTree>
    <p:extLst>
      <p:ext uri="{BB962C8B-B14F-4D97-AF65-F5344CB8AC3E}">
        <p14:creationId xmlns:p14="http://schemas.microsoft.com/office/powerpoint/2010/main" val="3298095180"/>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 name="Picture 6" descr="Picture 6"/>
          <p:cNvPicPr>
            <a:picLocks noChangeAspect="1"/>
          </p:cNvPicPr>
          <p:nvPr/>
        </p:nvPicPr>
        <p:blipFill>
          <a:blip r:embed="rId3"/>
          <a:stretch>
            <a:fillRect/>
          </a:stretch>
        </p:blipFill>
        <p:spPr>
          <a:xfrm>
            <a:off x="0" y="0"/>
            <a:ext cx="24775083" cy="13940798"/>
          </a:xfrm>
          <a:prstGeom prst="rect">
            <a:avLst/>
          </a:prstGeom>
          <a:ln w="12700">
            <a:miter lim="400000"/>
          </a:ln>
        </p:spPr>
      </p:pic>
      <p:sp>
        <p:nvSpPr>
          <p:cNvPr id="4" name="TextBox 3">
            <a:extLst>
              <a:ext uri="{FF2B5EF4-FFF2-40B4-BE49-F238E27FC236}">
                <a16:creationId xmlns:a16="http://schemas.microsoft.com/office/drawing/2014/main" id="{F683D9AA-C425-A14E-9ECD-C0D9AAA357DE}"/>
              </a:ext>
            </a:extLst>
          </p:cNvPr>
          <p:cNvSpPr txBox="1"/>
          <p:nvPr/>
        </p:nvSpPr>
        <p:spPr>
          <a:xfrm>
            <a:off x="4724400" y="5404803"/>
            <a:ext cx="15727680" cy="56425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lvl="0" algn="l"/>
            <a:r>
              <a:rPr lang="en-US" sz="4000" dirty="0"/>
              <a:t>The level of recreational use that a body of water can withstand before both the recreational experience for the boaters and degradation of the resources begins is called:</a:t>
            </a:r>
          </a:p>
          <a:p>
            <a:pPr algn="l"/>
            <a:r>
              <a:rPr lang="en-US" sz="4000" dirty="0"/>
              <a:t> </a:t>
            </a:r>
          </a:p>
          <a:p>
            <a:pPr lvl="1" algn="l"/>
            <a:r>
              <a:rPr lang="en-US" sz="4000" dirty="0"/>
              <a:t>A.  Crowding experience </a:t>
            </a:r>
          </a:p>
          <a:p>
            <a:pPr lvl="1" algn="l"/>
            <a:r>
              <a:rPr lang="en-US" sz="4000" dirty="0"/>
              <a:t>B.  Marine threshold </a:t>
            </a:r>
          </a:p>
          <a:p>
            <a:pPr lvl="1" algn="l"/>
            <a:r>
              <a:rPr lang="en-US" sz="4000" dirty="0"/>
              <a:t>C.  Applicability assessment</a:t>
            </a:r>
          </a:p>
          <a:p>
            <a:pPr lvl="1" algn="l"/>
            <a:r>
              <a:rPr lang="en-US" sz="4000" dirty="0">
                <a:solidFill>
                  <a:srgbClr val="C00000"/>
                </a:solidFill>
              </a:rPr>
              <a:t>D.  Carrying capacity</a:t>
            </a:r>
          </a:p>
          <a:p>
            <a:pPr lvl="0" algn="l"/>
            <a:endParaRPr lang="en-US" sz="4000" dirty="0"/>
          </a:p>
        </p:txBody>
      </p:sp>
      <p:pic>
        <p:nvPicPr>
          <p:cNvPr id="5" name="CRBP-Logo_325.jpg" descr="CRBP-Logo_325.jpg">
            <a:extLst>
              <a:ext uri="{FF2B5EF4-FFF2-40B4-BE49-F238E27FC236}">
                <a16:creationId xmlns:a16="http://schemas.microsoft.com/office/drawing/2014/main" id="{25B24F97-7B3C-A44F-8199-AF3424FA0D95}"/>
              </a:ext>
            </a:extLst>
          </p:cNvPr>
          <p:cNvPicPr>
            <a:picLocks noChangeAspect="1"/>
          </p:cNvPicPr>
          <p:nvPr/>
        </p:nvPicPr>
        <p:blipFill>
          <a:blip r:embed="rId4"/>
          <a:stretch>
            <a:fillRect/>
          </a:stretch>
        </p:blipFill>
        <p:spPr>
          <a:xfrm>
            <a:off x="744658" y="11529058"/>
            <a:ext cx="2059502" cy="1850383"/>
          </a:xfrm>
          <a:prstGeom prst="rect">
            <a:avLst/>
          </a:prstGeom>
          <a:ln w="12700">
            <a:miter lim="400000"/>
          </a:ln>
        </p:spPr>
      </p:pic>
      <p:sp>
        <p:nvSpPr>
          <p:cNvPr id="6" name="Domain Testing">
            <a:extLst>
              <a:ext uri="{FF2B5EF4-FFF2-40B4-BE49-F238E27FC236}">
                <a16:creationId xmlns:a16="http://schemas.microsoft.com/office/drawing/2014/main" id="{B0ABD6F4-F328-ED47-9FFB-810A5889B893}"/>
              </a:ext>
            </a:extLst>
          </p:cNvPr>
          <p:cNvSpPr txBox="1">
            <a:spLocks/>
          </p:cNvSpPr>
          <p:nvPr/>
        </p:nvSpPr>
        <p:spPr>
          <a:xfrm>
            <a:off x="6515125" y="2850951"/>
            <a:ext cx="11061615" cy="24713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marL="0" marR="0" indent="0" algn="ctr" defTabSz="825500" rtl="0" latinLnBrk="0">
              <a:lnSpc>
                <a:spcPct val="100000"/>
              </a:lnSpc>
              <a:spcBef>
                <a:spcPts val="0"/>
              </a:spcBef>
              <a:spcAft>
                <a:spcPts val="0"/>
              </a:spcAft>
              <a:buClrTx/>
              <a:buSzTx/>
              <a:buFontTx/>
              <a:buNone/>
              <a:tabLst/>
              <a:defRPr sz="7500" b="0" i="0" u="none" strike="noStrike" cap="all" spc="0" baseline="0">
                <a:solidFill>
                  <a:srgbClr val="000000"/>
                </a:solidFill>
                <a:uFillTx/>
                <a:latin typeface="DIN Next Slab Pro"/>
                <a:ea typeface="DIN Next Slab Pro"/>
                <a:cs typeface="DIN Next Slab Pro"/>
                <a:sym typeface="DIN Next Slab Pro"/>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9pPr>
          </a:lstStyle>
          <a:p>
            <a:pPr hangingPunct="1"/>
            <a:r>
              <a:rPr lang="en-US"/>
              <a:t>Sample questions</a:t>
            </a:r>
            <a:endParaRPr lang="en-US" dirty="0"/>
          </a:p>
        </p:txBody>
      </p:sp>
      <p:sp>
        <p:nvSpPr>
          <p:cNvPr id="7" name="Domain Testing">
            <a:extLst>
              <a:ext uri="{FF2B5EF4-FFF2-40B4-BE49-F238E27FC236}">
                <a16:creationId xmlns:a16="http://schemas.microsoft.com/office/drawing/2014/main" id="{A574F072-CBEB-5343-A534-3186EC368350}"/>
              </a:ext>
            </a:extLst>
          </p:cNvPr>
          <p:cNvSpPr txBox="1">
            <a:spLocks/>
          </p:cNvSpPr>
          <p:nvPr/>
        </p:nvSpPr>
        <p:spPr>
          <a:xfrm>
            <a:off x="1051607" y="158806"/>
            <a:ext cx="10439354" cy="24713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marL="0" marR="0" indent="0" algn="ctr" defTabSz="825500" rtl="0" latinLnBrk="0">
              <a:lnSpc>
                <a:spcPct val="100000"/>
              </a:lnSpc>
              <a:spcBef>
                <a:spcPts val="0"/>
              </a:spcBef>
              <a:spcAft>
                <a:spcPts val="0"/>
              </a:spcAft>
              <a:buClrTx/>
              <a:buSzTx/>
              <a:buFontTx/>
              <a:buNone/>
              <a:tabLst/>
              <a:defRPr sz="7500" b="0" i="0" u="none" strike="noStrike" cap="all" spc="0" baseline="0">
                <a:solidFill>
                  <a:srgbClr val="000000"/>
                </a:solidFill>
                <a:uFillTx/>
                <a:latin typeface="DIN Next Slab Pro"/>
                <a:ea typeface="DIN Next Slab Pro"/>
                <a:cs typeface="DIN Next Slab Pro"/>
                <a:sym typeface="DIN Next Slab Pro"/>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9pPr>
          </a:lstStyle>
          <a:p>
            <a:pPr hangingPunct="1"/>
            <a:r>
              <a:rPr lang="en-US" sz="4400" dirty="0"/>
              <a:t>Waterways Management</a:t>
            </a:r>
          </a:p>
          <a:p>
            <a:pPr hangingPunct="1"/>
            <a:r>
              <a:rPr lang="en-US" sz="4400" dirty="0"/>
              <a:t>and Access</a:t>
            </a:r>
          </a:p>
        </p:txBody>
      </p:sp>
      <p:pic>
        <p:nvPicPr>
          <p:cNvPr id="2" name="Picture 1">
            <a:extLst>
              <a:ext uri="{FF2B5EF4-FFF2-40B4-BE49-F238E27FC236}">
                <a16:creationId xmlns:a16="http://schemas.microsoft.com/office/drawing/2014/main" id="{E854FA80-6564-4D4B-8F78-452281A0F504}"/>
              </a:ext>
            </a:extLst>
          </p:cNvPr>
          <p:cNvPicPr>
            <a:picLocks noChangeAspect="1"/>
          </p:cNvPicPr>
          <p:nvPr/>
        </p:nvPicPr>
        <p:blipFill>
          <a:blip r:embed="rId5"/>
          <a:stretch>
            <a:fillRect/>
          </a:stretch>
        </p:blipFill>
        <p:spPr>
          <a:xfrm>
            <a:off x="744658" y="753126"/>
            <a:ext cx="2059502" cy="2080097"/>
          </a:xfrm>
          <a:prstGeom prst="rect">
            <a:avLst/>
          </a:prstGeom>
        </p:spPr>
      </p:pic>
    </p:spTree>
    <p:extLst>
      <p:ext uri="{BB962C8B-B14F-4D97-AF65-F5344CB8AC3E}">
        <p14:creationId xmlns:p14="http://schemas.microsoft.com/office/powerpoint/2010/main" val="25078160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 name="Picture 6" descr="Picture 6"/>
          <p:cNvPicPr>
            <a:picLocks noChangeAspect="1"/>
          </p:cNvPicPr>
          <p:nvPr/>
        </p:nvPicPr>
        <p:blipFill>
          <a:blip r:embed="rId3"/>
          <a:stretch>
            <a:fillRect/>
          </a:stretch>
        </p:blipFill>
        <p:spPr>
          <a:xfrm>
            <a:off x="6898" y="0"/>
            <a:ext cx="24775083" cy="13940798"/>
          </a:xfrm>
          <a:prstGeom prst="rect">
            <a:avLst/>
          </a:prstGeom>
          <a:ln w="12700">
            <a:miter lim="400000"/>
          </a:ln>
        </p:spPr>
      </p:pic>
      <p:pic>
        <p:nvPicPr>
          <p:cNvPr id="3" name="Picture 2" descr="Diagram, timeline&#10;&#10;Description automatically generated">
            <a:extLst>
              <a:ext uri="{FF2B5EF4-FFF2-40B4-BE49-F238E27FC236}">
                <a16:creationId xmlns:a16="http://schemas.microsoft.com/office/drawing/2014/main" id="{5218E553-D793-B64E-9A4A-3D475331D1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2383" y="2302933"/>
            <a:ext cx="11247772" cy="8698277"/>
          </a:xfrm>
          <a:prstGeom prst="rect">
            <a:avLst/>
          </a:prstGeom>
        </p:spPr>
      </p:pic>
      <p:pic>
        <p:nvPicPr>
          <p:cNvPr id="5" name="CRBP-Logo_325.jpg" descr="CRBP-Logo_325.jpg">
            <a:extLst>
              <a:ext uri="{FF2B5EF4-FFF2-40B4-BE49-F238E27FC236}">
                <a16:creationId xmlns:a16="http://schemas.microsoft.com/office/drawing/2014/main" id="{420406A9-DECF-AD45-B508-36D5E6486969}"/>
              </a:ext>
            </a:extLst>
          </p:cNvPr>
          <p:cNvPicPr>
            <a:picLocks noChangeAspect="1"/>
          </p:cNvPicPr>
          <p:nvPr/>
        </p:nvPicPr>
        <p:blipFill>
          <a:blip r:embed="rId5"/>
          <a:stretch>
            <a:fillRect/>
          </a:stretch>
        </p:blipFill>
        <p:spPr>
          <a:xfrm>
            <a:off x="744658" y="11529058"/>
            <a:ext cx="2059502" cy="1850383"/>
          </a:xfrm>
          <a:prstGeom prst="rect">
            <a:avLst/>
          </a:prstGeom>
          <a:ln w="12700">
            <a:miter lim="400000"/>
          </a:ln>
        </p:spPr>
      </p:pic>
    </p:spTree>
    <p:extLst>
      <p:ext uri="{BB962C8B-B14F-4D97-AF65-F5344CB8AC3E}">
        <p14:creationId xmlns:p14="http://schemas.microsoft.com/office/powerpoint/2010/main" val="2157676309"/>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 name="Picture 6" descr="Picture 6"/>
          <p:cNvPicPr>
            <a:picLocks noChangeAspect="1"/>
          </p:cNvPicPr>
          <p:nvPr/>
        </p:nvPicPr>
        <p:blipFill>
          <a:blip r:embed="rId3"/>
          <a:stretch>
            <a:fillRect/>
          </a:stretch>
        </p:blipFill>
        <p:spPr>
          <a:xfrm>
            <a:off x="0" y="0"/>
            <a:ext cx="24775083" cy="13940798"/>
          </a:xfrm>
          <a:prstGeom prst="rect">
            <a:avLst/>
          </a:prstGeom>
          <a:ln w="12700">
            <a:miter lim="400000"/>
          </a:ln>
        </p:spPr>
      </p:pic>
      <p:sp>
        <p:nvSpPr>
          <p:cNvPr id="4" name="TextBox 3">
            <a:extLst>
              <a:ext uri="{FF2B5EF4-FFF2-40B4-BE49-F238E27FC236}">
                <a16:creationId xmlns:a16="http://schemas.microsoft.com/office/drawing/2014/main" id="{F683D9AA-C425-A14E-9ECD-C0D9AAA357DE}"/>
              </a:ext>
            </a:extLst>
          </p:cNvPr>
          <p:cNvSpPr txBox="1"/>
          <p:nvPr/>
        </p:nvSpPr>
        <p:spPr>
          <a:xfrm>
            <a:off x="4724400" y="6020355"/>
            <a:ext cx="15727680" cy="44114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lvl="0" algn="l"/>
            <a:r>
              <a:rPr lang="en-US" sz="4000" dirty="0"/>
              <a:t>To create an effective and innovative advertising message, the first thing to be done is to ___________________</a:t>
            </a:r>
          </a:p>
          <a:p>
            <a:pPr lvl="0" algn="l"/>
            <a:endParaRPr lang="en-US" sz="4000" dirty="0"/>
          </a:p>
          <a:p>
            <a:pPr lvl="0" algn="l"/>
            <a:r>
              <a:rPr lang="en-US" sz="4000" dirty="0"/>
              <a:t>A.  Develop a survey	</a:t>
            </a:r>
          </a:p>
          <a:p>
            <a:pPr lvl="0" algn="l"/>
            <a:r>
              <a:rPr lang="en-US" sz="4000" dirty="0"/>
              <a:t>B.  Determine the audience	</a:t>
            </a:r>
          </a:p>
          <a:p>
            <a:pPr lvl="0" algn="l"/>
            <a:r>
              <a:rPr lang="en-US" sz="4000" dirty="0"/>
              <a:t>C.  Consult with boating staff	</a:t>
            </a:r>
          </a:p>
          <a:p>
            <a:pPr lvl="0" algn="l"/>
            <a:r>
              <a:rPr lang="en-US" sz="4000" dirty="0"/>
              <a:t>D.  Obtain permission from the budget director</a:t>
            </a:r>
          </a:p>
        </p:txBody>
      </p:sp>
      <p:pic>
        <p:nvPicPr>
          <p:cNvPr id="5" name="CRBP-Logo_325.jpg" descr="CRBP-Logo_325.jpg">
            <a:extLst>
              <a:ext uri="{FF2B5EF4-FFF2-40B4-BE49-F238E27FC236}">
                <a16:creationId xmlns:a16="http://schemas.microsoft.com/office/drawing/2014/main" id="{45E0ED1B-5CC8-8849-BE70-48D4BB027CFA}"/>
              </a:ext>
            </a:extLst>
          </p:cNvPr>
          <p:cNvPicPr>
            <a:picLocks noChangeAspect="1"/>
          </p:cNvPicPr>
          <p:nvPr/>
        </p:nvPicPr>
        <p:blipFill>
          <a:blip r:embed="rId4"/>
          <a:stretch>
            <a:fillRect/>
          </a:stretch>
        </p:blipFill>
        <p:spPr>
          <a:xfrm>
            <a:off x="744658" y="11529058"/>
            <a:ext cx="2059502" cy="1850383"/>
          </a:xfrm>
          <a:prstGeom prst="rect">
            <a:avLst/>
          </a:prstGeom>
          <a:ln w="12700">
            <a:miter lim="400000"/>
          </a:ln>
        </p:spPr>
      </p:pic>
      <p:sp>
        <p:nvSpPr>
          <p:cNvPr id="6" name="Domain Testing">
            <a:extLst>
              <a:ext uri="{FF2B5EF4-FFF2-40B4-BE49-F238E27FC236}">
                <a16:creationId xmlns:a16="http://schemas.microsoft.com/office/drawing/2014/main" id="{928EECF7-7505-EA40-B9C6-68F485723DBD}"/>
              </a:ext>
            </a:extLst>
          </p:cNvPr>
          <p:cNvSpPr txBox="1">
            <a:spLocks/>
          </p:cNvSpPr>
          <p:nvPr/>
        </p:nvSpPr>
        <p:spPr>
          <a:xfrm>
            <a:off x="6515125" y="2850951"/>
            <a:ext cx="11061615" cy="24713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marL="0" marR="0" indent="0" algn="ctr" defTabSz="825500" rtl="0" latinLnBrk="0">
              <a:lnSpc>
                <a:spcPct val="100000"/>
              </a:lnSpc>
              <a:spcBef>
                <a:spcPts val="0"/>
              </a:spcBef>
              <a:spcAft>
                <a:spcPts val="0"/>
              </a:spcAft>
              <a:buClrTx/>
              <a:buSzTx/>
              <a:buFontTx/>
              <a:buNone/>
              <a:tabLst/>
              <a:defRPr sz="7500" b="0" i="0" u="none" strike="noStrike" cap="all" spc="0" baseline="0">
                <a:solidFill>
                  <a:srgbClr val="000000"/>
                </a:solidFill>
                <a:uFillTx/>
                <a:latin typeface="DIN Next Slab Pro"/>
                <a:ea typeface="DIN Next Slab Pro"/>
                <a:cs typeface="DIN Next Slab Pro"/>
                <a:sym typeface="DIN Next Slab Pro"/>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9pPr>
          </a:lstStyle>
          <a:p>
            <a:pPr hangingPunct="1"/>
            <a:r>
              <a:rPr lang="en-US" dirty="0"/>
              <a:t>Sample questions</a:t>
            </a:r>
          </a:p>
        </p:txBody>
      </p:sp>
      <p:pic>
        <p:nvPicPr>
          <p:cNvPr id="3" name="Picture 2">
            <a:extLst>
              <a:ext uri="{FF2B5EF4-FFF2-40B4-BE49-F238E27FC236}">
                <a16:creationId xmlns:a16="http://schemas.microsoft.com/office/drawing/2014/main" id="{96C7AB32-5544-B94D-8494-96023CD7DB55}"/>
              </a:ext>
            </a:extLst>
          </p:cNvPr>
          <p:cNvPicPr>
            <a:picLocks noChangeAspect="1"/>
          </p:cNvPicPr>
          <p:nvPr/>
        </p:nvPicPr>
        <p:blipFill>
          <a:blip r:embed="rId5"/>
          <a:stretch>
            <a:fillRect/>
          </a:stretch>
        </p:blipFill>
        <p:spPr>
          <a:xfrm>
            <a:off x="744658" y="704849"/>
            <a:ext cx="2059502" cy="2162477"/>
          </a:xfrm>
          <a:prstGeom prst="rect">
            <a:avLst/>
          </a:prstGeom>
        </p:spPr>
      </p:pic>
      <p:sp>
        <p:nvSpPr>
          <p:cNvPr id="9" name="Domain Testing">
            <a:extLst>
              <a:ext uri="{FF2B5EF4-FFF2-40B4-BE49-F238E27FC236}">
                <a16:creationId xmlns:a16="http://schemas.microsoft.com/office/drawing/2014/main" id="{60AF2241-6407-AE4D-93F5-D22AB776EF20}"/>
              </a:ext>
            </a:extLst>
          </p:cNvPr>
          <p:cNvSpPr txBox="1">
            <a:spLocks/>
          </p:cNvSpPr>
          <p:nvPr/>
        </p:nvSpPr>
        <p:spPr>
          <a:xfrm>
            <a:off x="2270807" y="158806"/>
            <a:ext cx="10439354" cy="24713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marL="0" marR="0" indent="0" algn="ctr" defTabSz="825500" rtl="0" latinLnBrk="0">
              <a:lnSpc>
                <a:spcPct val="100000"/>
              </a:lnSpc>
              <a:spcBef>
                <a:spcPts val="0"/>
              </a:spcBef>
              <a:spcAft>
                <a:spcPts val="0"/>
              </a:spcAft>
              <a:buClrTx/>
              <a:buSzTx/>
              <a:buFontTx/>
              <a:buNone/>
              <a:tabLst/>
              <a:defRPr sz="7500" b="0" i="0" u="none" strike="noStrike" cap="all" spc="0" baseline="0">
                <a:solidFill>
                  <a:srgbClr val="000000"/>
                </a:solidFill>
                <a:uFillTx/>
                <a:latin typeface="DIN Next Slab Pro"/>
                <a:ea typeface="DIN Next Slab Pro"/>
                <a:cs typeface="DIN Next Slab Pro"/>
                <a:sym typeface="DIN Next Slab Pro"/>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9pPr>
          </a:lstStyle>
          <a:p>
            <a:pPr hangingPunct="1"/>
            <a:r>
              <a:rPr lang="en-US" sz="4400" dirty="0"/>
              <a:t>Boating Safety Marketing,</a:t>
            </a:r>
          </a:p>
          <a:p>
            <a:pPr hangingPunct="1"/>
            <a:r>
              <a:rPr lang="en-US" sz="4400" dirty="0"/>
              <a:t>Outreach and Public Relations</a:t>
            </a:r>
          </a:p>
        </p:txBody>
      </p:sp>
    </p:spTree>
    <p:extLst>
      <p:ext uri="{BB962C8B-B14F-4D97-AF65-F5344CB8AC3E}">
        <p14:creationId xmlns:p14="http://schemas.microsoft.com/office/powerpoint/2010/main" val="3550783683"/>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 name="Picture 6" descr="Picture 6"/>
          <p:cNvPicPr>
            <a:picLocks noChangeAspect="1"/>
          </p:cNvPicPr>
          <p:nvPr/>
        </p:nvPicPr>
        <p:blipFill>
          <a:blip r:embed="rId3"/>
          <a:stretch>
            <a:fillRect/>
          </a:stretch>
        </p:blipFill>
        <p:spPr>
          <a:xfrm>
            <a:off x="0" y="0"/>
            <a:ext cx="24775083" cy="13940798"/>
          </a:xfrm>
          <a:prstGeom prst="rect">
            <a:avLst/>
          </a:prstGeom>
          <a:ln w="12700">
            <a:miter lim="400000"/>
          </a:ln>
        </p:spPr>
      </p:pic>
      <p:sp>
        <p:nvSpPr>
          <p:cNvPr id="4" name="TextBox 3">
            <a:extLst>
              <a:ext uri="{FF2B5EF4-FFF2-40B4-BE49-F238E27FC236}">
                <a16:creationId xmlns:a16="http://schemas.microsoft.com/office/drawing/2014/main" id="{F683D9AA-C425-A14E-9ECD-C0D9AAA357DE}"/>
              </a:ext>
            </a:extLst>
          </p:cNvPr>
          <p:cNvSpPr txBox="1"/>
          <p:nvPr/>
        </p:nvSpPr>
        <p:spPr>
          <a:xfrm>
            <a:off x="4724400" y="6020355"/>
            <a:ext cx="15727680" cy="44114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lvl="0" algn="l"/>
            <a:r>
              <a:rPr lang="en-US" sz="4000" dirty="0"/>
              <a:t>To create an effective and innovative advertising message, the first thing to be done is to ___________________</a:t>
            </a:r>
          </a:p>
          <a:p>
            <a:pPr lvl="0" algn="l"/>
            <a:endParaRPr lang="en-US" sz="4000" dirty="0"/>
          </a:p>
          <a:p>
            <a:pPr lvl="0" algn="l"/>
            <a:r>
              <a:rPr lang="en-US" sz="4000" dirty="0"/>
              <a:t>A.  Develop a survey	</a:t>
            </a:r>
          </a:p>
          <a:p>
            <a:pPr lvl="0" algn="l"/>
            <a:r>
              <a:rPr lang="en-US" sz="4000" dirty="0">
                <a:solidFill>
                  <a:srgbClr val="C00000"/>
                </a:solidFill>
              </a:rPr>
              <a:t>B.  Determine the audience	</a:t>
            </a:r>
          </a:p>
          <a:p>
            <a:pPr lvl="0" algn="l"/>
            <a:r>
              <a:rPr lang="en-US" sz="4000" dirty="0"/>
              <a:t>C.  Consult with boating staff	</a:t>
            </a:r>
          </a:p>
          <a:p>
            <a:pPr lvl="0" algn="l"/>
            <a:r>
              <a:rPr lang="en-US" sz="4000" dirty="0"/>
              <a:t>D.  Obtain permission from the budget director</a:t>
            </a:r>
          </a:p>
        </p:txBody>
      </p:sp>
      <p:pic>
        <p:nvPicPr>
          <p:cNvPr id="5" name="CRBP-Logo_325.jpg" descr="CRBP-Logo_325.jpg">
            <a:extLst>
              <a:ext uri="{FF2B5EF4-FFF2-40B4-BE49-F238E27FC236}">
                <a16:creationId xmlns:a16="http://schemas.microsoft.com/office/drawing/2014/main" id="{45E0ED1B-5CC8-8849-BE70-48D4BB027CFA}"/>
              </a:ext>
            </a:extLst>
          </p:cNvPr>
          <p:cNvPicPr>
            <a:picLocks noChangeAspect="1"/>
          </p:cNvPicPr>
          <p:nvPr/>
        </p:nvPicPr>
        <p:blipFill>
          <a:blip r:embed="rId4"/>
          <a:stretch>
            <a:fillRect/>
          </a:stretch>
        </p:blipFill>
        <p:spPr>
          <a:xfrm>
            <a:off x="744658" y="11529058"/>
            <a:ext cx="2059502" cy="1850383"/>
          </a:xfrm>
          <a:prstGeom prst="rect">
            <a:avLst/>
          </a:prstGeom>
          <a:ln w="12700">
            <a:miter lim="400000"/>
          </a:ln>
        </p:spPr>
      </p:pic>
      <p:sp>
        <p:nvSpPr>
          <p:cNvPr id="6" name="Domain Testing">
            <a:extLst>
              <a:ext uri="{FF2B5EF4-FFF2-40B4-BE49-F238E27FC236}">
                <a16:creationId xmlns:a16="http://schemas.microsoft.com/office/drawing/2014/main" id="{928EECF7-7505-EA40-B9C6-68F485723DBD}"/>
              </a:ext>
            </a:extLst>
          </p:cNvPr>
          <p:cNvSpPr txBox="1">
            <a:spLocks/>
          </p:cNvSpPr>
          <p:nvPr/>
        </p:nvSpPr>
        <p:spPr>
          <a:xfrm>
            <a:off x="6515125" y="2850951"/>
            <a:ext cx="11061615" cy="24713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marL="0" marR="0" indent="0" algn="ctr" defTabSz="825500" rtl="0" latinLnBrk="0">
              <a:lnSpc>
                <a:spcPct val="100000"/>
              </a:lnSpc>
              <a:spcBef>
                <a:spcPts val="0"/>
              </a:spcBef>
              <a:spcAft>
                <a:spcPts val="0"/>
              </a:spcAft>
              <a:buClrTx/>
              <a:buSzTx/>
              <a:buFontTx/>
              <a:buNone/>
              <a:tabLst/>
              <a:defRPr sz="7500" b="0" i="0" u="none" strike="noStrike" cap="all" spc="0" baseline="0">
                <a:solidFill>
                  <a:srgbClr val="000000"/>
                </a:solidFill>
                <a:uFillTx/>
                <a:latin typeface="DIN Next Slab Pro"/>
                <a:ea typeface="DIN Next Slab Pro"/>
                <a:cs typeface="DIN Next Slab Pro"/>
                <a:sym typeface="DIN Next Slab Pro"/>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9pPr>
          </a:lstStyle>
          <a:p>
            <a:pPr hangingPunct="1"/>
            <a:r>
              <a:rPr lang="en-US" dirty="0"/>
              <a:t>Sample questions</a:t>
            </a:r>
          </a:p>
        </p:txBody>
      </p:sp>
      <p:pic>
        <p:nvPicPr>
          <p:cNvPr id="3" name="Picture 2">
            <a:extLst>
              <a:ext uri="{FF2B5EF4-FFF2-40B4-BE49-F238E27FC236}">
                <a16:creationId xmlns:a16="http://schemas.microsoft.com/office/drawing/2014/main" id="{96C7AB32-5544-B94D-8494-96023CD7DB55}"/>
              </a:ext>
            </a:extLst>
          </p:cNvPr>
          <p:cNvPicPr>
            <a:picLocks noChangeAspect="1"/>
          </p:cNvPicPr>
          <p:nvPr/>
        </p:nvPicPr>
        <p:blipFill>
          <a:blip r:embed="rId5"/>
          <a:stretch>
            <a:fillRect/>
          </a:stretch>
        </p:blipFill>
        <p:spPr>
          <a:xfrm>
            <a:off x="744658" y="704849"/>
            <a:ext cx="2059502" cy="2162477"/>
          </a:xfrm>
          <a:prstGeom prst="rect">
            <a:avLst/>
          </a:prstGeom>
        </p:spPr>
      </p:pic>
      <p:sp>
        <p:nvSpPr>
          <p:cNvPr id="9" name="Domain Testing">
            <a:extLst>
              <a:ext uri="{FF2B5EF4-FFF2-40B4-BE49-F238E27FC236}">
                <a16:creationId xmlns:a16="http://schemas.microsoft.com/office/drawing/2014/main" id="{60AF2241-6407-AE4D-93F5-D22AB776EF20}"/>
              </a:ext>
            </a:extLst>
          </p:cNvPr>
          <p:cNvSpPr txBox="1">
            <a:spLocks/>
          </p:cNvSpPr>
          <p:nvPr/>
        </p:nvSpPr>
        <p:spPr>
          <a:xfrm>
            <a:off x="2270807" y="158806"/>
            <a:ext cx="10439354" cy="24713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marL="0" marR="0" indent="0" algn="ctr" defTabSz="825500" rtl="0" latinLnBrk="0">
              <a:lnSpc>
                <a:spcPct val="100000"/>
              </a:lnSpc>
              <a:spcBef>
                <a:spcPts val="0"/>
              </a:spcBef>
              <a:spcAft>
                <a:spcPts val="0"/>
              </a:spcAft>
              <a:buClrTx/>
              <a:buSzTx/>
              <a:buFontTx/>
              <a:buNone/>
              <a:tabLst/>
              <a:defRPr sz="7500" b="0" i="0" u="none" strike="noStrike" cap="all" spc="0" baseline="0">
                <a:solidFill>
                  <a:srgbClr val="000000"/>
                </a:solidFill>
                <a:uFillTx/>
                <a:latin typeface="DIN Next Slab Pro"/>
                <a:ea typeface="DIN Next Slab Pro"/>
                <a:cs typeface="DIN Next Slab Pro"/>
                <a:sym typeface="DIN Next Slab Pro"/>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9pPr>
          </a:lstStyle>
          <a:p>
            <a:pPr hangingPunct="1"/>
            <a:r>
              <a:rPr lang="en-US" sz="4400" dirty="0"/>
              <a:t>Boating Safety Marketing,</a:t>
            </a:r>
          </a:p>
          <a:p>
            <a:pPr hangingPunct="1"/>
            <a:r>
              <a:rPr lang="en-US" sz="4400" dirty="0"/>
              <a:t>Outreach and Public Relations</a:t>
            </a:r>
          </a:p>
        </p:txBody>
      </p:sp>
    </p:spTree>
    <p:extLst>
      <p:ext uri="{BB962C8B-B14F-4D97-AF65-F5344CB8AC3E}">
        <p14:creationId xmlns:p14="http://schemas.microsoft.com/office/powerpoint/2010/main" val="2034013634"/>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up of a book&#10;&#10;Description automatically generated with low confidence">
            <a:extLst>
              <a:ext uri="{FF2B5EF4-FFF2-40B4-BE49-F238E27FC236}">
                <a16:creationId xmlns:a16="http://schemas.microsoft.com/office/drawing/2014/main" id="{7ABB7140-E901-054F-BF61-56A8233CA0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4737" y="3928362"/>
            <a:ext cx="7754996" cy="4368648"/>
          </a:xfrm>
          <a:prstGeom prst="rect">
            <a:avLst/>
          </a:prstGeom>
        </p:spPr>
      </p:pic>
      <p:sp>
        <p:nvSpPr>
          <p:cNvPr id="3" name="Why Become a Certified Recreational Boating Professional">
            <a:extLst>
              <a:ext uri="{FF2B5EF4-FFF2-40B4-BE49-F238E27FC236}">
                <a16:creationId xmlns:a16="http://schemas.microsoft.com/office/drawing/2014/main" id="{0C79E1B1-5AC1-DD45-9245-4E255C9104EC}"/>
              </a:ext>
            </a:extLst>
          </p:cNvPr>
          <p:cNvSpPr txBox="1">
            <a:spLocks/>
          </p:cNvSpPr>
          <p:nvPr/>
        </p:nvSpPr>
        <p:spPr>
          <a:xfrm>
            <a:off x="12192000" y="1040631"/>
            <a:ext cx="9964792" cy="24713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marL="0" marR="0" indent="0" algn="ctr" defTabSz="638937" rtl="0" latinLnBrk="0">
              <a:lnSpc>
                <a:spcPct val="100000"/>
              </a:lnSpc>
              <a:spcBef>
                <a:spcPts val="0"/>
              </a:spcBef>
              <a:spcAft>
                <a:spcPts val="0"/>
              </a:spcAft>
              <a:buClrTx/>
              <a:buSzTx/>
              <a:buFontTx/>
              <a:buNone/>
              <a:tabLst/>
              <a:defRPr sz="5160" b="0" i="0" u="none" strike="noStrike" cap="all" spc="0" baseline="0">
                <a:solidFill>
                  <a:srgbClr val="FFFFFF"/>
                </a:solidFill>
                <a:uFillTx/>
                <a:latin typeface="DIN Next Slab Pro"/>
                <a:ea typeface="DIN Next Slab Pro"/>
                <a:cs typeface="DIN Next Slab Pro"/>
                <a:sym typeface="DIN Next Slab Pro"/>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9pPr>
          </a:lstStyle>
          <a:p>
            <a:pPr hangingPunct="1"/>
            <a:r>
              <a:rPr lang="en-US" sz="9600" b="1">
                <a:solidFill>
                  <a:srgbClr val="22329F"/>
                </a:solidFill>
              </a:rPr>
              <a:t>Core resources</a:t>
            </a:r>
            <a:endParaRPr lang="en-US" sz="9600" b="1" dirty="0">
              <a:solidFill>
                <a:srgbClr val="22329F"/>
              </a:solidFill>
            </a:endParaRPr>
          </a:p>
        </p:txBody>
      </p:sp>
      <p:sp>
        <p:nvSpPr>
          <p:cNvPr id="4" name="TextBox 1">
            <a:extLst>
              <a:ext uri="{FF2B5EF4-FFF2-40B4-BE49-F238E27FC236}">
                <a16:creationId xmlns:a16="http://schemas.microsoft.com/office/drawing/2014/main" id="{311136B4-A945-EA49-ACC0-1376FE45F84A}"/>
              </a:ext>
            </a:extLst>
          </p:cNvPr>
          <p:cNvSpPr txBox="1"/>
          <p:nvPr/>
        </p:nvSpPr>
        <p:spPr>
          <a:xfrm>
            <a:off x="11460481" y="4030763"/>
            <a:ext cx="11538782" cy="68736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l">
              <a:lnSpc>
                <a:spcPct val="150000"/>
              </a:lnSpc>
            </a:pPr>
            <a:r>
              <a:rPr lang="en-US" sz="4400" dirty="0">
                <a:solidFill>
                  <a:srgbClr val="22329F"/>
                </a:solidFill>
                <a:latin typeface="+mn-lt"/>
              </a:rPr>
              <a:t>A list of core resources has been compiled to reflect a sample of literature that is aligned with the CRBP domain assessments and would be useful in preparing to be a recreational boating professional or preparing to earn the CRBP. </a:t>
            </a:r>
          </a:p>
          <a:p>
            <a:pPr algn="l"/>
            <a:endParaRPr lang="en-US" sz="4400" dirty="0">
              <a:solidFill>
                <a:srgbClr val="22329F"/>
              </a:solidFill>
              <a:latin typeface="+mn-lt"/>
            </a:endParaRPr>
          </a:p>
        </p:txBody>
      </p:sp>
      <p:pic>
        <p:nvPicPr>
          <p:cNvPr id="5" name="CRBP-Logo_325.jpg" descr="CRBP-Logo_325.jpg">
            <a:extLst>
              <a:ext uri="{FF2B5EF4-FFF2-40B4-BE49-F238E27FC236}">
                <a16:creationId xmlns:a16="http://schemas.microsoft.com/office/drawing/2014/main" id="{41EB34AE-A720-984F-B429-15DFA6D6729A}"/>
              </a:ext>
            </a:extLst>
          </p:cNvPr>
          <p:cNvPicPr>
            <a:picLocks noChangeAspect="1"/>
          </p:cNvPicPr>
          <p:nvPr/>
        </p:nvPicPr>
        <p:blipFill>
          <a:blip r:embed="rId4"/>
          <a:stretch>
            <a:fillRect/>
          </a:stretch>
        </p:blipFill>
        <p:spPr>
          <a:xfrm>
            <a:off x="744658" y="11529058"/>
            <a:ext cx="2059502" cy="1850383"/>
          </a:xfrm>
          <a:prstGeom prst="rect">
            <a:avLst/>
          </a:prstGeom>
          <a:ln w="12700">
            <a:miter lim="400000"/>
          </a:ln>
        </p:spPr>
      </p:pic>
    </p:spTree>
    <p:extLst>
      <p:ext uri="{BB962C8B-B14F-4D97-AF65-F5344CB8AC3E}">
        <p14:creationId xmlns:p14="http://schemas.microsoft.com/office/powerpoint/2010/main" val="1498433984"/>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Why Become a Certified Recreational Boating Professional"/>
          <p:cNvSpPr txBox="1">
            <a:spLocks noGrp="1"/>
          </p:cNvSpPr>
          <p:nvPr>
            <p:ph type="title" idx="4294967295"/>
          </p:nvPr>
        </p:nvSpPr>
        <p:spPr>
          <a:xfrm>
            <a:off x="12192000" y="1040631"/>
            <a:ext cx="9964792" cy="2471343"/>
          </a:xfrm>
          <a:prstGeom prst="rect">
            <a:avLst/>
          </a:prstGeom>
        </p:spPr>
        <p:txBody>
          <a:bodyPr>
            <a:normAutofit/>
          </a:bodyPr>
          <a:lstStyle>
            <a:lvl1pPr defTabSz="638937">
              <a:defRPr sz="5160" cap="all">
                <a:solidFill>
                  <a:srgbClr val="FFFFFF"/>
                </a:solidFill>
                <a:latin typeface="DIN Next Slab Pro"/>
                <a:ea typeface="DIN Next Slab Pro"/>
                <a:cs typeface="DIN Next Slab Pro"/>
                <a:sym typeface="DIN Next Slab Pro"/>
              </a:defRPr>
            </a:lvl1pPr>
          </a:lstStyle>
          <a:p>
            <a:r>
              <a:rPr lang="en-US" sz="9600" b="1" dirty="0">
                <a:solidFill>
                  <a:srgbClr val="22329F"/>
                </a:solidFill>
              </a:rPr>
              <a:t>Who is eligible?</a:t>
            </a:r>
          </a:p>
        </p:txBody>
      </p:sp>
      <p:sp>
        <p:nvSpPr>
          <p:cNvPr id="213" name="TextBox 1"/>
          <p:cNvSpPr txBox="1"/>
          <p:nvPr/>
        </p:nvSpPr>
        <p:spPr>
          <a:xfrm>
            <a:off x="7620812" y="3770693"/>
            <a:ext cx="15378451" cy="73938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marL="285750" indent="-285750" algn="l">
              <a:lnSpc>
                <a:spcPct val="150000"/>
              </a:lnSpc>
              <a:buSzPct val="100000"/>
              <a:buFont typeface="Arial" panose="020B0604020202020204" pitchFamily="34" charset="0"/>
              <a:buChar char="•"/>
              <a:defRPr sz="3600">
                <a:solidFill>
                  <a:srgbClr val="FFFFFF"/>
                </a:solidFill>
                <a:latin typeface="Lato Light"/>
                <a:ea typeface="Lato Light"/>
                <a:cs typeface="Lato Light"/>
                <a:sym typeface="Lato Light"/>
              </a:defRPr>
            </a:pPr>
            <a:r>
              <a:rPr lang="en-US" sz="4000" dirty="0">
                <a:solidFill>
                  <a:srgbClr val="22329F"/>
                </a:solidFill>
              </a:rPr>
              <a:t>You have Recreational Boating Professional experience being employed or volunteering at a </a:t>
            </a:r>
            <a:r>
              <a:rPr lang="en-US" sz="4000" u="sng" dirty="0">
                <a:solidFill>
                  <a:srgbClr val="22329F"/>
                </a:solidFill>
              </a:rPr>
              <a:t>qualifying organization</a:t>
            </a:r>
            <a:r>
              <a:rPr lang="en-US" sz="4000" dirty="0">
                <a:solidFill>
                  <a:srgbClr val="22329F"/>
                </a:solidFill>
              </a:rPr>
              <a:t>. You currently, or within the last six months, have been employed or volunteering at a qualifying organization.</a:t>
            </a:r>
          </a:p>
          <a:p>
            <a:pPr marL="285750" indent="-285750" algn="l">
              <a:lnSpc>
                <a:spcPct val="150000"/>
              </a:lnSpc>
              <a:buSzPct val="100000"/>
              <a:buFont typeface="Arial" panose="020B0604020202020204" pitchFamily="34" charset="0"/>
              <a:buChar char="•"/>
              <a:defRPr sz="3600">
                <a:solidFill>
                  <a:srgbClr val="FFFFFF"/>
                </a:solidFill>
                <a:latin typeface="Lato Light"/>
                <a:ea typeface="Lato Light"/>
                <a:cs typeface="Lato Light"/>
                <a:sym typeface="Lato Light"/>
              </a:defRPr>
            </a:pPr>
            <a:endParaRPr lang="en-US" sz="4000" dirty="0">
              <a:solidFill>
                <a:srgbClr val="22329F"/>
              </a:solidFill>
            </a:endParaRPr>
          </a:p>
          <a:p>
            <a:pPr marL="285750" indent="-285750" algn="l">
              <a:lnSpc>
                <a:spcPct val="150000"/>
              </a:lnSpc>
              <a:buSzPct val="100000"/>
              <a:buFont typeface="Arial" panose="020B0604020202020204" pitchFamily="34" charset="0"/>
              <a:buChar char="•"/>
              <a:defRPr sz="3600">
                <a:solidFill>
                  <a:srgbClr val="FFFFFF"/>
                </a:solidFill>
                <a:latin typeface="Lato Light"/>
                <a:ea typeface="Lato Light"/>
                <a:cs typeface="Lato Light"/>
                <a:sym typeface="Lato Light"/>
              </a:defRPr>
            </a:pPr>
            <a:r>
              <a:rPr lang="en-US" sz="4000" dirty="0">
                <a:solidFill>
                  <a:srgbClr val="22329F"/>
                </a:solidFill>
              </a:rPr>
              <a:t>A qualifying organization is a state boating agency, U.S. Coast Guard, recreational boating business, recreational boating-related nonprofit organization.</a:t>
            </a:r>
          </a:p>
        </p:txBody>
      </p:sp>
      <p:pic>
        <p:nvPicPr>
          <p:cNvPr id="214" name="CRBP-Logo_325.jpg" descr="CRBP-Logo_325.jpg"/>
          <p:cNvPicPr>
            <a:picLocks noChangeAspect="1"/>
          </p:cNvPicPr>
          <p:nvPr/>
        </p:nvPicPr>
        <p:blipFill>
          <a:blip r:embed="rId3"/>
          <a:stretch>
            <a:fillRect/>
          </a:stretch>
        </p:blipFill>
        <p:spPr>
          <a:xfrm>
            <a:off x="1384738" y="3511974"/>
            <a:ext cx="6236074" cy="5602872"/>
          </a:xfrm>
          <a:prstGeom prst="rect">
            <a:avLst/>
          </a:prstGeom>
          <a:ln w="12700">
            <a:miter lim="400000"/>
          </a:ln>
        </p:spPr>
      </p:pic>
    </p:spTree>
    <p:extLst>
      <p:ext uri="{BB962C8B-B14F-4D97-AF65-F5344CB8AC3E}">
        <p14:creationId xmlns:p14="http://schemas.microsoft.com/office/powerpoint/2010/main" val="325868117"/>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Why Become a Certified Recreational Boating Professional"/>
          <p:cNvSpPr txBox="1">
            <a:spLocks noGrp="1"/>
          </p:cNvSpPr>
          <p:nvPr>
            <p:ph type="title" idx="4294967295"/>
          </p:nvPr>
        </p:nvSpPr>
        <p:spPr>
          <a:xfrm>
            <a:off x="12192000" y="1040631"/>
            <a:ext cx="9964792" cy="2471343"/>
          </a:xfrm>
          <a:prstGeom prst="rect">
            <a:avLst/>
          </a:prstGeom>
        </p:spPr>
        <p:txBody>
          <a:bodyPr>
            <a:normAutofit/>
          </a:bodyPr>
          <a:lstStyle>
            <a:lvl1pPr defTabSz="638937">
              <a:defRPr sz="5160" cap="all">
                <a:solidFill>
                  <a:srgbClr val="FFFFFF"/>
                </a:solidFill>
                <a:latin typeface="DIN Next Slab Pro"/>
                <a:ea typeface="DIN Next Slab Pro"/>
                <a:cs typeface="DIN Next Slab Pro"/>
                <a:sym typeface="DIN Next Slab Pro"/>
              </a:defRPr>
            </a:lvl1pPr>
          </a:lstStyle>
          <a:p>
            <a:r>
              <a:rPr lang="en-US" sz="9600" b="1" dirty="0">
                <a:solidFill>
                  <a:srgbClr val="22329F"/>
                </a:solidFill>
              </a:rPr>
              <a:t>Who is eligible?</a:t>
            </a:r>
          </a:p>
        </p:txBody>
      </p:sp>
      <p:sp>
        <p:nvSpPr>
          <p:cNvPr id="213" name="TextBox 1"/>
          <p:cNvSpPr txBox="1"/>
          <p:nvPr/>
        </p:nvSpPr>
        <p:spPr>
          <a:xfrm>
            <a:off x="7620812" y="4338537"/>
            <a:ext cx="15378451" cy="62581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marL="571500" indent="-571500" algn="l">
              <a:lnSpc>
                <a:spcPct val="150000"/>
              </a:lnSpc>
              <a:buSzPct val="100000"/>
              <a:buFont typeface="Arial" panose="020B0604020202020204" pitchFamily="34" charset="0"/>
              <a:buChar char="•"/>
              <a:defRPr sz="3600">
                <a:solidFill>
                  <a:srgbClr val="FFFFFF"/>
                </a:solidFill>
                <a:latin typeface="Lato Light"/>
                <a:ea typeface="Lato Light"/>
                <a:cs typeface="Lato Light"/>
                <a:sym typeface="Lato Light"/>
              </a:defRPr>
            </a:pPr>
            <a:r>
              <a:rPr lang="en-US" sz="4000" dirty="0">
                <a:solidFill>
                  <a:srgbClr val="22329F"/>
                </a:solidFill>
              </a:rPr>
              <a:t>A associate's degree or higher, (or equivalent experience).</a:t>
            </a:r>
          </a:p>
          <a:p>
            <a:pPr marL="571500" indent="-571500" algn="l">
              <a:lnSpc>
                <a:spcPct val="150000"/>
              </a:lnSpc>
              <a:buSzPct val="100000"/>
              <a:buFont typeface="Arial" panose="020B0604020202020204" pitchFamily="34" charset="0"/>
              <a:buChar char="•"/>
              <a:defRPr sz="3600">
                <a:solidFill>
                  <a:srgbClr val="FFFFFF"/>
                </a:solidFill>
                <a:latin typeface="Lato Light"/>
                <a:ea typeface="Lato Light"/>
                <a:cs typeface="Lato Light"/>
                <a:sym typeface="Lato Light"/>
              </a:defRPr>
            </a:pPr>
            <a:r>
              <a:rPr lang="en-US" sz="4000" dirty="0">
                <a:solidFill>
                  <a:srgbClr val="22329F"/>
                </a:solidFill>
              </a:rPr>
              <a:t>You are committed to upholding the CRBP Standards of Conduct and have no felony convictions related to the recreational boating.</a:t>
            </a:r>
          </a:p>
          <a:p>
            <a:pPr marL="571500" indent="-571500" algn="l">
              <a:lnSpc>
                <a:spcPct val="150000"/>
              </a:lnSpc>
              <a:buSzPct val="100000"/>
              <a:buFont typeface="Arial" panose="020B0604020202020204" pitchFamily="34" charset="0"/>
              <a:buChar char="•"/>
              <a:defRPr sz="3600">
                <a:solidFill>
                  <a:srgbClr val="FFFFFF"/>
                </a:solidFill>
                <a:latin typeface="Lato Light"/>
                <a:ea typeface="Lato Light"/>
                <a:cs typeface="Lato Light"/>
                <a:sym typeface="Lato Light"/>
              </a:defRPr>
            </a:pPr>
            <a:r>
              <a:rPr lang="en-US" sz="4000" dirty="0">
                <a:solidFill>
                  <a:srgbClr val="22329F"/>
                </a:solidFill>
              </a:rPr>
              <a:t>You have completed </a:t>
            </a:r>
            <a:r>
              <a:rPr lang="en-US" sz="4000" b="1" dirty="0">
                <a:solidFill>
                  <a:srgbClr val="22329F"/>
                </a:solidFill>
              </a:rPr>
              <a:t>25 hours </a:t>
            </a:r>
            <a:r>
              <a:rPr lang="en-US" sz="4000" dirty="0">
                <a:solidFill>
                  <a:srgbClr val="22329F"/>
                </a:solidFill>
              </a:rPr>
              <a:t>of broad-based qualifying professional development within the </a:t>
            </a:r>
            <a:r>
              <a:rPr lang="en-US" sz="4000" b="1" dirty="0">
                <a:solidFill>
                  <a:srgbClr val="22329F"/>
                </a:solidFill>
              </a:rPr>
              <a:t>last five years </a:t>
            </a:r>
            <a:r>
              <a:rPr lang="en-US" sz="4000" dirty="0">
                <a:solidFill>
                  <a:srgbClr val="22329F"/>
                </a:solidFill>
              </a:rPr>
              <a:t>preceding the application submission.</a:t>
            </a:r>
          </a:p>
          <a:p>
            <a:pPr marL="285750" indent="-285750" algn="l">
              <a:buSzPct val="100000"/>
              <a:buFont typeface="Arial" panose="020B0604020202020204" pitchFamily="34" charset="0"/>
              <a:buChar char="•"/>
              <a:defRPr sz="3600">
                <a:solidFill>
                  <a:srgbClr val="FFFFFF"/>
                </a:solidFill>
                <a:latin typeface="Lato Light"/>
                <a:ea typeface="Lato Light"/>
                <a:cs typeface="Lato Light"/>
                <a:sym typeface="Lato Light"/>
              </a:defRPr>
            </a:pPr>
            <a:endParaRPr lang="en-US" sz="4000" dirty="0">
              <a:solidFill>
                <a:srgbClr val="22329F"/>
              </a:solidFill>
            </a:endParaRPr>
          </a:p>
        </p:txBody>
      </p:sp>
      <p:pic>
        <p:nvPicPr>
          <p:cNvPr id="214" name="CRBP-Logo_325.jpg" descr="CRBP-Logo_325.jpg"/>
          <p:cNvPicPr>
            <a:picLocks noChangeAspect="1"/>
          </p:cNvPicPr>
          <p:nvPr/>
        </p:nvPicPr>
        <p:blipFill>
          <a:blip r:embed="rId3"/>
          <a:stretch>
            <a:fillRect/>
          </a:stretch>
        </p:blipFill>
        <p:spPr>
          <a:xfrm>
            <a:off x="1384738" y="3511974"/>
            <a:ext cx="6236074" cy="5602872"/>
          </a:xfrm>
          <a:prstGeom prst="rect">
            <a:avLst/>
          </a:prstGeom>
          <a:ln w="12700">
            <a:miter lim="400000"/>
          </a:ln>
        </p:spPr>
      </p:pic>
    </p:spTree>
    <p:extLst>
      <p:ext uri="{BB962C8B-B14F-4D97-AF65-F5344CB8AC3E}">
        <p14:creationId xmlns:p14="http://schemas.microsoft.com/office/powerpoint/2010/main" val="350382004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Why Become a Certified Recreational Boating Professional"/>
          <p:cNvSpPr txBox="1">
            <a:spLocks noGrp="1"/>
          </p:cNvSpPr>
          <p:nvPr>
            <p:ph type="title" idx="4294967295"/>
          </p:nvPr>
        </p:nvSpPr>
        <p:spPr>
          <a:xfrm>
            <a:off x="9008533" y="5077738"/>
            <a:ext cx="12911192" cy="2471343"/>
          </a:xfrm>
          <a:prstGeom prst="rect">
            <a:avLst/>
          </a:prstGeom>
        </p:spPr>
        <p:txBody>
          <a:bodyPr>
            <a:normAutofit fontScale="90000"/>
          </a:bodyPr>
          <a:lstStyle>
            <a:lvl1pPr defTabSz="638937">
              <a:defRPr sz="5160" cap="all">
                <a:solidFill>
                  <a:srgbClr val="FFFFFF"/>
                </a:solidFill>
                <a:latin typeface="DIN Next Slab Pro"/>
                <a:ea typeface="DIN Next Slab Pro"/>
                <a:cs typeface="DIN Next Slab Pro"/>
                <a:sym typeface="DIN Next Slab Pro"/>
              </a:defRPr>
            </a:lvl1pPr>
          </a:lstStyle>
          <a:p>
            <a:r>
              <a:rPr lang="en-US" sz="9600" b="1" dirty="0">
                <a:solidFill>
                  <a:srgbClr val="22329F"/>
                </a:solidFill>
              </a:rPr>
              <a:t>How do I get started?</a:t>
            </a:r>
          </a:p>
        </p:txBody>
      </p:sp>
      <p:pic>
        <p:nvPicPr>
          <p:cNvPr id="214" name="CRBP-Logo_325.jpg" descr="CRBP-Logo_325.jpg"/>
          <p:cNvPicPr>
            <a:picLocks noChangeAspect="1"/>
          </p:cNvPicPr>
          <p:nvPr/>
        </p:nvPicPr>
        <p:blipFill>
          <a:blip r:embed="rId3"/>
          <a:stretch>
            <a:fillRect/>
          </a:stretch>
        </p:blipFill>
        <p:spPr>
          <a:xfrm>
            <a:off x="1384738" y="3511974"/>
            <a:ext cx="6236074" cy="5602872"/>
          </a:xfrm>
          <a:prstGeom prst="rect">
            <a:avLst/>
          </a:prstGeom>
          <a:ln w="12700">
            <a:miter lim="400000"/>
          </a:ln>
        </p:spPr>
      </p:pic>
    </p:spTree>
    <p:extLst>
      <p:ext uri="{BB962C8B-B14F-4D97-AF65-F5344CB8AC3E}">
        <p14:creationId xmlns:p14="http://schemas.microsoft.com/office/powerpoint/2010/main" val="1420649246"/>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New Online Platform"/>
          <p:cNvSpPr txBox="1"/>
          <p:nvPr/>
        </p:nvSpPr>
        <p:spPr>
          <a:xfrm>
            <a:off x="6613258" y="602966"/>
            <a:ext cx="11225218" cy="24713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a:defRPr sz="7500" cap="all">
                <a:latin typeface="DIN Next Slab Pro"/>
                <a:ea typeface="DIN Next Slab Pro"/>
                <a:cs typeface="DIN Next Slab Pro"/>
                <a:sym typeface="DIN Next Slab Pro"/>
              </a:defRPr>
            </a:lvl1pPr>
          </a:lstStyle>
          <a:p>
            <a:r>
              <a:rPr dirty="0">
                <a:solidFill>
                  <a:srgbClr val="22329F"/>
                </a:solidFill>
              </a:rPr>
              <a:t>THE CRBP JOURNEY</a:t>
            </a:r>
          </a:p>
        </p:txBody>
      </p:sp>
      <p:pic>
        <p:nvPicPr>
          <p:cNvPr id="219" name="Picture 1" descr="Picture 1"/>
          <p:cNvPicPr>
            <a:picLocks noChangeAspect="1"/>
          </p:cNvPicPr>
          <p:nvPr/>
        </p:nvPicPr>
        <p:blipFill>
          <a:blip r:embed="rId3"/>
          <a:stretch>
            <a:fillRect/>
          </a:stretch>
        </p:blipFill>
        <p:spPr>
          <a:xfrm>
            <a:off x="2362200" y="2715055"/>
            <a:ext cx="20396200" cy="9274684"/>
          </a:xfrm>
          <a:prstGeom prst="rect">
            <a:avLst/>
          </a:prstGeom>
          <a:ln w="12700">
            <a:miter lim="400000"/>
          </a:ln>
        </p:spPr>
      </p:pic>
      <p:sp>
        <p:nvSpPr>
          <p:cNvPr id="2" name="TextBox 1">
            <a:extLst>
              <a:ext uri="{FF2B5EF4-FFF2-40B4-BE49-F238E27FC236}">
                <a16:creationId xmlns:a16="http://schemas.microsoft.com/office/drawing/2014/main" id="{844BC850-3CB6-7146-888C-ACE0CFC59D18}"/>
              </a:ext>
            </a:extLst>
          </p:cNvPr>
          <p:cNvSpPr txBox="1"/>
          <p:nvPr/>
        </p:nvSpPr>
        <p:spPr>
          <a:xfrm>
            <a:off x="6918960" y="12323039"/>
            <a:ext cx="11253949"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4400" b="0" i="0" u="none" strike="noStrike" cap="none" spc="0" normalizeH="0" baseline="0" dirty="0">
                <a:ln>
                  <a:noFill/>
                </a:ln>
                <a:solidFill>
                  <a:srgbClr val="22329F"/>
                </a:solidFill>
                <a:effectLst/>
                <a:uFillTx/>
                <a:latin typeface="Helvetica Neue Medium"/>
                <a:ea typeface="Helvetica Neue Medium"/>
                <a:cs typeface="Helvetica Neue Medium"/>
                <a:sym typeface="Helvetica Neue Medium"/>
              </a:rPr>
              <a:t>WWW.NASBLA.ORG/CRPB</a:t>
            </a:r>
          </a:p>
        </p:txBody>
      </p:sp>
      <p:pic>
        <p:nvPicPr>
          <p:cNvPr id="5" name="CRBP-Logo_325.jpg" descr="CRBP-Logo_325.jpg">
            <a:extLst>
              <a:ext uri="{FF2B5EF4-FFF2-40B4-BE49-F238E27FC236}">
                <a16:creationId xmlns:a16="http://schemas.microsoft.com/office/drawing/2014/main" id="{16232197-4CC9-DC4E-97EC-62582C5852D2}"/>
              </a:ext>
            </a:extLst>
          </p:cNvPr>
          <p:cNvPicPr>
            <a:picLocks noChangeAspect="1"/>
          </p:cNvPicPr>
          <p:nvPr/>
        </p:nvPicPr>
        <p:blipFill>
          <a:blip r:embed="rId4"/>
          <a:stretch>
            <a:fillRect/>
          </a:stretch>
        </p:blipFill>
        <p:spPr>
          <a:xfrm>
            <a:off x="744658" y="11529058"/>
            <a:ext cx="2059502" cy="1850383"/>
          </a:xfrm>
          <a:prstGeom prst="rect">
            <a:avLst/>
          </a:prstGeom>
          <a:ln w="12700">
            <a:miter lim="400000"/>
          </a:ln>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 name="Picture 4" descr="Picture 4"/>
          <p:cNvPicPr>
            <a:picLocks noChangeAspect="1"/>
          </p:cNvPicPr>
          <p:nvPr/>
        </p:nvPicPr>
        <p:blipFill>
          <a:blip r:embed="rId3"/>
          <a:stretch>
            <a:fillRect/>
          </a:stretch>
        </p:blipFill>
        <p:spPr>
          <a:xfrm>
            <a:off x="4206" y="-741078"/>
            <a:ext cx="24375582" cy="13716000"/>
          </a:xfrm>
          <a:prstGeom prst="rect">
            <a:avLst/>
          </a:prstGeom>
          <a:ln w="12700">
            <a:miter lim="400000"/>
          </a:ln>
        </p:spPr>
      </p:pic>
      <p:sp>
        <p:nvSpPr>
          <p:cNvPr id="225" name="New Online Platform"/>
          <p:cNvSpPr txBox="1"/>
          <p:nvPr/>
        </p:nvSpPr>
        <p:spPr>
          <a:xfrm>
            <a:off x="6579389" y="692862"/>
            <a:ext cx="11225219" cy="24713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a:defRPr sz="7500" cap="all">
                <a:latin typeface="DIN Next Slab Pro"/>
                <a:ea typeface="DIN Next Slab Pro"/>
                <a:cs typeface="DIN Next Slab Pro"/>
                <a:sym typeface="DIN Next Slab Pro"/>
              </a:defRPr>
            </a:lvl1pPr>
          </a:lstStyle>
          <a:p>
            <a:r>
              <a:rPr dirty="0">
                <a:solidFill>
                  <a:srgbClr val="22329F"/>
                </a:solidFill>
              </a:rPr>
              <a:t>THE CRBP JOURNEY</a:t>
            </a:r>
          </a:p>
        </p:txBody>
      </p:sp>
      <p:pic>
        <p:nvPicPr>
          <p:cNvPr id="226" name="Unknown.png" descr="Unknown.png"/>
          <p:cNvPicPr>
            <a:picLocks noChangeAspect="1"/>
          </p:cNvPicPr>
          <p:nvPr/>
        </p:nvPicPr>
        <p:blipFill>
          <a:blip r:embed="rId4"/>
          <a:stretch>
            <a:fillRect/>
          </a:stretch>
        </p:blipFill>
        <p:spPr>
          <a:xfrm>
            <a:off x="22201908" y="12752189"/>
            <a:ext cx="1835026" cy="804486"/>
          </a:xfrm>
          <a:prstGeom prst="rect">
            <a:avLst/>
          </a:prstGeom>
          <a:ln w="12700">
            <a:miter lim="400000"/>
          </a:ln>
        </p:spPr>
      </p:pic>
      <p:sp>
        <p:nvSpPr>
          <p:cNvPr id="6" name="TextBox 5">
            <a:extLst>
              <a:ext uri="{FF2B5EF4-FFF2-40B4-BE49-F238E27FC236}">
                <a16:creationId xmlns:a16="http://schemas.microsoft.com/office/drawing/2014/main" id="{AFDA7466-D497-554B-9E4E-D5A999F0B68F}"/>
              </a:ext>
            </a:extLst>
          </p:cNvPr>
          <p:cNvSpPr txBox="1"/>
          <p:nvPr/>
        </p:nvSpPr>
        <p:spPr>
          <a:xfrm>
            <a:off x="6585615" y="12359065"/>
            <a:ext cx="11253949"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4400" b="0" i="0" u="none" strike="noStrike" cap="none" spc="0" normalizeH="0" baseline="0" dirty="0">
                <a:ln>
                  <a:noFill/>
                </a:ln>
                <a:solidFill>
                  <a:srgbClr val="22329F"/>
                </a:solidFill>
                <a:effectLst/>
                <a:uFillTx/>
                <a:latin typeface="Helvetica Neue Medium"/>
                <a:ea typeface="Helvetica Neue Medium"/>
                <a:cs typeface="Helvetica Neue Medium"/>
                <a:sym typeface="Helvetica Neue Medium"/>
              </a:rPr>
              <a:t>WWW.NASBLA.ORG/CRPB</a:t>
            </a:r>
          </a:p>
        </p:txBody>
      </p:sp>
      <p:pic>
        <p:nvPicPr>
          <p:cNvPr id="5" name="Picture 4" descr="Graphical user interface, application&#10;&#10;Description automatically generated">
            <a:extLst>
              <a:ext uri="{FF2B5EF4-FFF2-40B4-BE49-F238E27FC236}">
                <a16:creationId xmlns:a16="http://schemas.microsoft.com/office/drawing/2014/main" id="{E123269B-88D2-2847-9839-4335816A30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77588" y="2933123"/>
            <a:ext cx="19324320" cy="10623552"/>
          </a:xfrm>
          <a:prstGeom prst="rect">
            <a:avLst/>
          </a:prstGeom>
        </p:spPr>
      </p:pic>
      <p:pic>
        <p:nvPicPr>
          <p:cNvPr id="7" name="CRBP-Logo_325.jpg" descr="CRBP-Logo_325.jpg">
            <a:extLst>
              <a:ext uri="{FF2B5EF4-FFF2-40B4-BE49-F238E27FC236}">
                <a16:creationId xmlns:a16="http://schemas.microsoft.com/office/drawing/2014/main" id="{863C460C-3319-6748-B009-CC007A016577}"/>
              </a:ext>
            </a:extLst>
          </p:cNvPr>
          <p:cNvPicPr>
            <a:picLocks noChangeAspect="1"/>
          </p:cNvPicPr>
          <p:nvPr/>
        </p:nvPicPr>
        <p:blipFill>
          <a:blip r:embed="rId6"/>
          <a:stretch>
            <a:fillRect/>
          </a:stretch>
        </p:blipFill>
        <p:spPr>
          <a:xfrm>
            <a:off x="744658" y="11529058"/>
            <a:ext cx="2059502" cy="1850383"/>
          </a:xfrm>
          <a:prstGeom prst="rect">
            <a:avLst/>
          </a:prstGeom>
          <a:ln w="12700">
            <a:miter lim="400000"/>
          </a:ln>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 name="Picture 6" descr="Picture 6"/>
          <p:cNvPicPr>
            <a:picLocks noChangeAspect="1"/>
          </p:cNvPicPr>
          <p:nvPr/>
        </p:nvPicPr>
        <p:blipFill>
          <a:blip r:embed="rId3"/>
          <a:stretch>
            <a:fillRect/>
          </a:stretch>
        </p:blipFill>
        <p:spPr>
          <a:xfrm>
            <a:off x="6898" y="0"/>
            <a:ext cx="24775083" cy="13940798"/>
          </a:xfrm>
          <a:prstGeom prst="rect">
            <a:avLst/>
          </a:prstGeom>
          <a:ln w="12700">
            <a:miter lim="400000"/>
          </a:ln>
        </p:spPr>
      </p:pic>
      <p:sp>
        <p:nvSpPr>
          <p:cNvPr id="271" name="Domain Testing"/>
          <p:cNvSpPr txBox="1">
            <a:spLocks noGrp="1"/>
          </p:cNvSpPr>
          <p:nvPr>
            <p:ph type="title" idx="4294967295"/>
          </p:nvPr>
        </p:nvSpPr>
        <p:spPr>
          <a:xfrm>
            <a:off x="6661192" y="1287188"/>
            <a:ext cx="11061615" cy="2471342"/>
          </a:xfrm>
          <a:prstGeom prst="rect">
            <a:avLst/>
          </a:prstGeom>
        </p:spPr>
        <p:txBody>
          <a:bodyPr/>
          <a:lstStyle>
            <a:lvl1pPr>
              <a:defRPr sz="7500" cap="all">
                <a:latin typeface="DIN Next Slab Pro"/>
                <a:ea typeface="DIN Next Slab Pro"/>
                <a:cs typeface="DIN Next Slab Pro"/>
                <a:sym typeface="DIN Next Slab Pro"/>
              </a:defRPr>
            </a:lvl1pPr>
          </a:lstStyle>
          <a:p>
            <a:r>
              <a:rPr lang="en-US" dirty="0"/>
              <a:t>questions</a:t>
            </a:r>
            <a:endParaRPr dirty="0"/>
          </a:p>
        </p:txBody>
      </p:sp>
      <p:pic>
        <p:nvPicPr>
          <p:cNvPr id="6" name="Picture 5" descr="Icon&#10;&#10;Description automatically generated">
            <a:extLst>
              <a:ext uri="{FF2B5EF4-FFF2-40B4-BE49-F238E27FC236}">
                <a16:creationId xmlns:a16="http://schemas.microsoft.com/office/drawing/2014/main" id="{3AA43E5D-AE87-B145-B17E-EFC3F0D061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84154" y="5045718"/>
            <a:ext cx="5415691" cy="6303509"/>
          </a:xfrm>
          <a:prstGeom prst="rect">
            <a:avLst/>
          </a:prstGeom>
        </p:spPr>
      </p:pic>
      <p:pic>
        <p:nvPicPr>
          <p:cNvPr id="5" name="CRBP-Logo_325.jpg" descr="CRBP-Logo_325.jpg">
            <a:extLst>
              <a:ext uri="{FF2B5EF4-FFF2-40B4-BE49-F238E27FC236}">
                <a16:creationId xmlns:a16="http://schemas.microsoft.com/office/drawing/2014/main" id="{9571D1D5-382E-9E43-8EAC-F8B5CC36D0D7}"/>
              </a:ext>
            </a:extLst>
          </p:cNvPr>
          <p:cNvPicPr>
            <a:picLocks noChangeAspect="1"/>
          </p:cNvPicPr>
          <p:nvPr/>
        </p:nvPicPr>
        <p:blipFill>
          <a:blip r:embed="rId5"/>
          <a:stretch>
            <a:fillRect/>
          </a:stretch>
        </p:blipFill>
        <p:spPr>
          <a:xfrm>
            <a:off x="744658" y="11529058"/>
            <a:ext cx="2059502" cy="1850383"/>
          </a:xfrm>
          <a:prstGeom prst="rect">
            <a:avLst/>
          </a:prstGeom>
          <a:ln w="12700">
            <a:miter lim="400000"/>
          </a:ln>
        </p:spPr>
      </p:pic>
    </p:spTree>
    <p:extLst>
      <p:ext uri="{BB962C8B-B14F-4D97-AF65-F5344CB8AC3E}">
        <p14:creationId xmlns:p14="http://schemas.microsoft.com/office/powerpoint/2010/main" val="1182098213"/>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 name="Picture 1" descr="Picture 1"/>
          <p:cNvPicPr>
            <a:picLocks noChangeAspect="1"/>
          </p:cNvPicPr>
          <p:nvPr/>
        </p:nvPicPr>
        <p:blipFill>
          <a:blip r:embed="rId3"/>
          <a:stretch>
            <a:fillRect/>
          </a:stretch>
        </p:blipFill>
        <p:spPr>
          <a:xfrm>
            <a:off x="-139085" y="570169"/>
            <a:ext cx="24375582" cy="13716000"/>
          </a:xfrm>
          <a:prstGeom prst="rect">
            <a:avLst/>
          </a:prstGeom>
          <a:ln w="12700">
            <a:miter lim="400000"/>
          </a:ln>
        </p:spPr>
      </p:pic>
      <p:pic>
        <p:nvPicPr>
          <p:cNvPr id="185" name="CRBP-Logo_325.jpg" descr="CRBP-Logo_325.jpg"/>
          <p:cNvPicPr>
            <a:picLocks noChangeAspect="1"/>
          </p:cNvPicPr>
          <p:nvPr/>
        </p:nvPicPr>
        <p:blipFill>
          <a:blip r:embed="rId4"/>
          <a:stretch>
            <a:fillRect/>
          </a:stretch>
        </p:blipFill>
        <p:spPr>
          <a:xfrm>
            <a:off x="13079052" y="874969"/>
            <a:ext cx="9313940" cy="8368218"/>
          </a:xfrm>
          <a:prstGeom prst="rect">
            <a:avLst/>
          </a:prstGeom>
          <a:ln w="12700">
            <a:miter lim="400000"/>
          </a:ln>
        </p:spPr>
      </p:pic>
      <p:sp>
        <p:nvSpPr>
          <p:cNvPr id="187" name="Certified Recreational Boating Professional - The Experience"/>
          <p:cNvSpPr txBox="1"/>
          <p:nvPr/>
        </p:nvSpPr>
        <p:spPr>
          <a:xfrm>
            <a:off x="985165" y="2635972"/>
            <a:ext cx="10798686" cy="45345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l" defTabSz="457200">
              <a:defRPr sz="8000">
                <a:solidFill>
                  <a:srgbClr val="222222"/>
                </a:solidFill>
                <a:latin typeface="DIN Next Slab Pro"/>
                <a:ea typeface="DIN Next Slab Pro"/>
                <a:cs typeface="DIN Next Slab Pro"/>
                <a:sym typeface="DIN Next Slab Pro"/>
              </a:defRPr>
            </a:pPr>
            <a:r>
              <a:rPr lang="en-US" sz="9600" dirty="0">
                <a:solidFill>
                  <a:srgbClr val="22329F"/>
                </a:solidFill>
              </a:rPr>
              <a:t>Certified Recreational Boating Professional</a:t>
            </a:r>
            <a:endParaRPr sz="9600" dirty="0">
              <a:solidFill>
                <a:srgbClr val="22329F"/>
              </a:solidFill>
            </a:endParaRPr>
          </a:p>
        </p:txBody>
      </p:sp>
      <p:pic>
        <p:nvPicPr>
          <p:cNvPr id="188" name="Picture 2" descr="Picture 2"/>
          <p:cNvPicPr>
            <a:picLocks noChangeAspect="1"/>
          </p:cNvPicPr>
          <p:nvPr/>
        </p:nvPicPr>
        <p:blipFill>
          <a:blip r:embed="rId5"/>
          <a:stretch>
            <a:fillRect/>
          </a:stretch>
        </p:blipFill>
        <p:spPr>
          <a:xfrm>
            <a:off x="985165" y="10366407"/>
            <a:ext cx="5750915" cy="2336310"/>
          </a:xfrm>
          <a:prstGeom prst="rect">
            <a:avLst/>
          </a:prstGeom>
          <a:ln w="12700">
            <a:miter lim="400000"/>
          </a:ln>
        </p:spPr>
      </p:pic>
      <p:sp>
        <p:nvSpPr>
          <p:cNvPr id="8" name="TextBox 1">
            <a:extLst>
              <a:ext uri="{FF2B5EF4-FFF2-40B4-BE49-F238E27FC236}">
                <a16:creationId xmlns:a16="http://schemas.microsoft.com/office/drawing/2014/main" id="{3815B239-0103-F048-842A-A33058B88361}"/>
              </a:ext>
            </a:extLst>
          </p:cNvPr>
          <p:cNvSpPr txBox="1"/>
          <p:nvPr/>
        </p:nvSpPr>
        <p:spPr>
          <a:xfrm>
            <a:off x="13079052" y="10520085"/>
            <a:ext cx="10204281" cy="20289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l">
              <a:lnSpc>
                <a:spcPct val="150000"/>
              </a:lnSpc>
              <a:buSzPct val="100000"/>
              <a:defRPr sz="3600">
                <a:solidFill>
                  <a:srgbClr val="FFFFFF"/>
                </a:solidFill>
                <a:latin typeface="Lato Light"/>
                <a:ea typeface="Lato Light"/>
                <a:cs typeface="Lato Light"/>
                <a:sym typeface="Lato Light"/>
              </a:defRPr>
            </a:pPr>
            <a:r>
              <a:rPr lang="en-US" sz="4400" dirty="0">
                <a:solidFill>
                  <a:srgbClr val="22329F"/>
                </a:solidFill>
              </a:rPr>
              <a:t>Curt Lewis, CRBP |</a:t>
            </a:r>
            <a:r>
              <a:rPr lang="en-US" sz="4400" dirty="0" err="1">
                <a:solidFill>
                  <a:srgbClr val="22329F"/>
                </a:solidFill>
              </a:rPr>
              <a:t>Curt.Lewis@Illinois.gov</a:t>
            </a:r>
            <a:r>
              <a:rPr lang="en-US" sz="4400" dirty="0">
                <a:solidFill>
                  <a:srgbClr val="22329F"/>
                </a:solidFill>
              </a:rPr>
              <a:t> </a:t>
            </a:r>
          </a:p>
          <a:p>
            <a:pPr algn="l">
              <a:lnSpc>
                <a:spcPct val="150000"/>
              </a:lnSpc>
              <a:buSzPct val="100000"/>
              <a:defRPr sz="3600">
                <a:solidFill>
                  <a:srgbClr val="FFFFFF"/>
                </a:solidFill>
                <a:latin typeface="Lato Light"/>
                <a:ea typeface="Lato Light"/>
                <a:cs typeface="Lato Light"/>
                <a:sym typeface="Lato Light"/>
              </a:defRPr>
            </a:pPr>
            <a:r>
              <a:rPr lang="en-US" sz="4400" dirty="0">
                <a:solidFill>
                  <a:srgbClr val="22329F"/>
                </a:solidFill>
              </a:rPr>
              <a:t>Ron Sarver, NASBLA | </a:t>
            </a:r>
            <a:r>
              <a:rPr lang="en-US" sz="4400" dirty="0" err="1">
                <a:solidFill>
                  <a:srgbClr val="22329F"/>
                </a:solidFill>
              </a:rPr>
              <a:t>ron@nasbla.org</a:t>
            </a:r>
            <a:endParaRPr lang="en-US" sz="4400" dirty="0">
              <a:solidFill>
                <a:srgbClr val="22329F"/>
              </a:solidFill>
            </a:endParaRPr>
          </a:p>
        </p:txBody>
      </p:sp>
      <p:sp>
        <p:nvSpPr>
          <p:cNvPr id="7" name="TextBox 1">
            <a:extLst>
              <a:ext uri="{FF2B5EF4-FFF2-40B4-BE49-F238E27FC236}">
                <a16:creationId xmlns:a16="http://schemas.microsoft.com/office/drawing/2014/main" id="{0C0DCF7C-BF3A-8A4D-A83D-DCEDA3992FCF}"/>
              </a:ext>
            </a:extLst>
          </p:cNvPr>
          <p:cNvSpPr txBox="1"/>
          <p:nvPr/>
        </p:nvSpPr>
        <p:spPr>
          <a:xfrm>
            <a:off x="985165" y="7708310"/>
            <a:ext cx="10204281" cy="14686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l">
              <a:lnSpc>
                <a:spcPct val="150000"/>
              </a:lnSpc>
              <a:buSzPct val="100000"/>
              <a:defRPr sz="3600">
                <a:solidFill>
                  <a:srgbClr val="FFFFFF"/>
                </a:solidFill>
                <a:latin typeface="Lato Light"/>
                <a:ea typeface="Lato Light"/>
                <a:cs typeface="Lato Light"/>
                <a:sym typeface="Lato Light"/>
              </a:defRPr>
            </a:pPr>
            <a:r>
              <a:rPr lang="en-US" sz="6600" dirty="0">
                <a:solidFill>
                  <a:srgbClr val="22329F"/>
                </a:solidFill>
              </a:rPr>
              <a:t>WWW.NASBLA.ORG/CRBP</a:t>
            </a:r>
          </a:p>
        </p:txBody>
      </p:sp>
    </p:spTree>
    <p:extLst>
      <p:ext uri="{BB962C8B-B14F-4D97-AF65-F5344CB8AC3E}">
        <p14:creationId xmlns:p14="http://schemas.microsoft.com/office/powerpoint/2010/main" val="62482415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 name="Picture 8" descr="Picture 8"/>
          <p:cNvPicPr>
            <a:picLocks noChangeAspect="1"/>
          </p:cNvPicPr>
          <p:nvPr/>
        </p:nvPicPr>
        <p:blipFill>
          <a:blip r:embed="rId3"/>
          <a:stretch>
            <a:fillRect/>
          </a:stretch>
        </p:blipFill>
        <p:spPr>
          <a:xfrm>
            <a:off x="7108003" y="0"/>
            <a:ext cx="20574001" cy="13716000"/>
          </a:xfrm>
          <a:prstGeom prst="rect">
            <a:avLst/>
          </a:prstGeom>
          <a:ln w="12700">
            <a:miter lim="400000"/>
          </a:ln>
        </p:spPr>
      </p:pic>
      <p:pic>
        <p:nvPicPr>
          <p:cNvPr id="205" name="Picture 6" descr="Picture 6"/>
          <p:cNvPicPr>
            <a:picLocks noChangeAspect="1"/>
          </p:cNvPicPr>
          <p:nvPr/>
        </p:nvPicPr>
        <p:blipFill>
          <a:blip r:embed="rId4"/>
          <a:stretch>
            <a:fillRect/>
          </a:stretch>
        </p:blipFill>
        <p:spPr>
          <a:xfrm>
            <a:off x="-461273" y="0"/>
            <a:ext cx="12424731" cy="13859339"/>
          </a:xfrm>
          <a:prstGeom prst="rect">
            <a:avLst/>
          </a:prstGeom>
          <a:ln w="12700">
            <a:miter lim="400000"/>
          </a:ln>
        </p:spPr>
      </p:pic>
      <p:sp>
        <p:nvSpPr>
          <p:cNvPr id="206" name="Why Become a Certified Recreational Boating Professional"/>
          <p:cNvSpPr txBox="1">
            <a:spLocks noGrp="1"/>
          </p:cNvSpPr>
          <p:nvPr>
            <p:ph type="title" idx="4294967295"/>
          </p:nvPr>
        </p:nvSpPr>
        <p:spPr>
          <a:xfrm>
            <a:off x="-2384896" y="1097953"/>
            <a:ext cx="16271979" cy="2471343"/>
          </a:xfrm>
          <a:prstGeom prst="rect">
            <a:avLst/>
          </a:prstGeom>
        </p:spPr>
        <p:txBody>
          <a:bodyPr/>
          <a:lstStyle>
            <a:lvl1pPr defTabSz="742950">
              <a:defRPr sz="6700" cap="all">
                <a:solidFill>
                  <a:srgbClr val="FFFFFF"/>
                </a:solidFill>
                <a:latin typeface="DIN Next Slab Pro"/>
                <a:ea typeface="DIN Next Slab Pro"/>
                <a:cs typeface="DIN Next Slab Pro"/>
                <a:sym typeface="DIN Next Slab Pro"/>
              </a:defRPr>
            </a:lvl1pPr>
          </a:lstStyle>
          <a:p>
            <a:r>
              <a:rPr dirty="0"/>
              <a:t>WHAT WE’LL COVER</a:t>
            </a:r>
          </a:p>
        </p:txBody>
      </p:sp>
      <p:sp>
        <p:nvSpPr>
          <p:cNvPr id="207" name="TextBox 1"/>
          <p:cNvSpPr txBox="1"/>
          <p:nvPr/>
        </p:nvSpPr>
        <p:spPr>
          <a:xfrm>
            <a:off x="1731706" y="3951699"/>
            <a:ext cx="9454454" cy="67505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marL="457200" indent="-457200" algn="l">
              <a:buSzPct val="100000"/>
              <a:buFont typeface="Arial"/>
              <a:buChar char="•"/>
              <a:defRPr sz="4000">
                <a:solidFill>
                  <a:srgbClr val="FFFFFF"/>
                </a:solidFill>
                <a:latin typeface="Lato Light"/>
                <a:ea typeface="Lato Light"/>
                <a:cs typeface="Lato Light"/>
                <a:sym typeface="Lato Light"/>
              </a:defRPr>
            </a:pPr>
            <a:r>
              <a:rPr lang="en-US" sz="4800" dirty="0"/>
              <a:t>What is a CRBP?</a:t>
            </a:r>
            <a:endParaRPr sz="4800" b="1" dirty="0">
              <a:latin typeface="+mn-lt"/>
              <a:ea typeface="+mn-ea"/>
              <a:cs typeface="+mn-cs"/>
              <a:sym typeface="Helvetica Neue"/>
            </a:endParaRPr>
          </a:p>
          <a:p>
            <a:pPr marL="457200" indent="-457200">
              <a:buSzPct val="100000"/>
              <a:buFont typeface="Arial"/>
              <a:buChar char="•"/>
              <a:defRPr sz="4000">
                <a:solidFill>
                  <a:srgbClr val="FFFFFF"/>
                </a:solidFill>
                <a:latin typeface="Lato Light"/>
                <a:ea typeface="Lato Light"/>
                <a:cs typeface="Lato Light"/>
                <a:sym typeface="Lato Light"/>
              </a:defRPr>
            </a:pPr>
            <a:endParaRPr sz="4800" b="1" dirty="0">
              <a:latin typeface="+mn-lt"/>
              <a:ea typeface="+mn-ea"/>
              <a:cs typeface="+mn-cs"/>
              <a:sym typeface="Helvetica Neue"/>
            </a:endParaRPr>
          </a:p>
          <a:p>
            <a:pPr marL="457200" indent="-457200" algn="l">
              <a:buSzPct val="100000"/>
              <a:buFont typeface="Arial"/>
              <a:buChar char="•"/>
              <a:defRPr sz="4000">
                <a:solidFill>
                  <a:srgbClr val="FFFFFF"/>
                </a:solidFill>
                <a:latin typeface="Lato Light"/>
                <a:ea typeface="Lato Light"/>
                <a:cs typeface="Lato Light"/>
                <a:sym typeface="Lato Light"/>
              </a:defRPr>
            </a:pPr>
            <a:r>
              <a:rPr lang="en-US" sz="4800" dirty="0">
                <a:latin typeface="+mn-lt"/>
                <a:ea typeface="+mn-ea"/>
                <a:cs typeface="+mn-cs"/>
                <a:sym typeface="Helvetica Neue"/>
              </a:rPr>
              <a:t>Why is it valuable?</a:t>
            </a:r>
            <a:endParaRPr sz="4800" dirty="0">
              <a:latin typeface="+mn-lt"/>
              <a:ea typeface="+mn-ea"/>
              <a:cs typeface="+mn-cs"/>
              <a:sym typeface="Helvetica Neue"/>
            </a:endParaRPr>
          </a:p>
          <a:p>
            <a:pPr marL="457200" indent="-457200" algn="l">
              <a:buSzPct val="100000"/>
              <a:buFont typeface="Arial"/>
              <a:buChar char="•"/>
              <a:defRPr sz="4000">
                <a:solidFill>
                  <a:srgbClr val="FFFFFF"/>
                </a:solidFill>
                <a:latin typeface="Lato Light"/>
                <a:ea typeface="Lato Light"/>
                <a:cs typeface="Lato Light"/>
                <a:sym typeface="Lato Light"/>
              </a:defRPr>
            </a:pPr>
            <a:endParaRPr sz="4800" b="1" dirty="0">
              <a:latin typeface="+mn-lt"/>
              <a:ea typeface="+mn-ea"/>
              <a:cs typeface="+mn-cs"/>
              <a:sym typeface="Helvetica Neue"/>
            </a:endParaRPr>
          </a:p>
          <a:p>
            <a:pPr marL="457200" indent="-457200" algn="l">
              <a:buSzPct val="100000"/>
              <a:buFont typeface="Arial"/>
              <a:buChar char="•"/>
              <a:defRPr sz="4000">
                <a:solidFill>
                  <a:srgbClr val="FFFFFF"/>
                </a:solidFill>
                <a:latin typeface="Lato Light"/>
                <a:ea typeface="Lato Light"/>
                <a:cs typeface="Lato Light"/>
                <a:sym typeface="Lato Light"/>
              </a:defRPr>
            </a:pPr>
            <a:r>
              <a:rPr lang="en-US" sz="4800" dirty="0"/>
              <a:t>What will I learn?</a:t>
            </a:r>
            <a:br>
              <a:rPr lang="en-US" sz="4800" dirty="0"/>
            </a:br>
            <a:endParaRPr lang="en-US" sz="4800" dirty="0"/>
          </a:p>
          <a:p>
            <a:pPr marL="457200" indent="-457200" algn="l">
              <a:buSzPct val="100000"/>
              <a:buFont typeface="Arial"/>
              <a:buChar char="•"/>
              <a:defRPr sz="4000">
                <a:solidFill>
                  <a:srgbClr val="FFFFFF"/>
                </a:solidFill>
                <a:latin typeface="Lato Light"/>
                <a:ea typeface="Lato Light"/>
                <a:cs typeface="Lato Light"/>
                <a:sym typeface="Lato Light"/>
              </a:defRPr>
            </a:pPr>
            <a:r>
              <a:rPr lang="en-US" sz="4800" dirty="0">
                <a:latin typeface="+mn-lt"/>
                <a:ea typeface="+mn-ea"/>
                <a:cs typeface="+mn-cs"/>
                <a:sym typeface="Helvetica Neue"/>
              </a:rPr>
              <a:t>Who is eligible?</a:t>
            </a:r>
            <a:endParaRPr sz="4800" dirty="0">
              <a:latin typeface="+mn-lt"/>
              <a:ea typeface="+mn-ea"/>
              <a:cs typeface="+mn-cs"/>
              <a:sym typeface="Helvetica Neue"/>
            </a:endParaRPr>
          </a:p>
          <a:p>
            <a:pPr marL="457200" indent="-457200" algn="l">
              <a:buSzPct val="100000"/>
              <a:buFont typeface="Arial"/>
              <a:buChar char="•"/>
              <a:defRPr sz="4000">
                <a:solidFill>
                  <a:srgbClr val="FFFFFF"/>
                </a:solidFill>
                <a:latin typeface="Lato Light"/>
                <a:ea typeface="Lato Light"/>
                <a:cs typeface="Lato Light"/>
                <a:sym typeface="Lato Light"/>
              </a:defRPr>
            </a:pPr>
            <a:endParaRPr sz="4800" b="1" dirty="0">
              <a:latin typeface="+mn-lt"/>
              <a:ea typeface="+mn-ea"/>
              <a:cs typeface="+mn-cs"/>
              <a:sym typeface="Helvetica Neue"/>
            </a:endParaRPr>
          </a:p>
          <a:p>
            <a:pPr marL="457200" indent="-457200" algn="l">
              <a:buSzPct val="100000"/>
              <a:buFont typeface="Arial"/>
              <a:buChar char="•"/>
              <a:defRPr sz="4000">
                <a:solidFill>
                  <a:srgbClr val="FFFFFF"/>
                </a:solidFill>
                <a:latin typeface="Lato Light"/>
                <a:ea typeface="Lato Light"/>
                <a:cs typeface="Lato Light"/>
                <a:sym typeface="Lato Light"/>
              </a:defRPr>
            </a:pPr>
            <a:r>
              <a:rPr lang="en-US" sz="4800" dirty="0"/>
              <a:t>How do I get it?</a:t>
            </a:r>
            <a:endParaRPr sz="4800" dirty="0"/>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Why Become a Certified Recreational Boating Professional"/>
          <p:cNvSpPr txBox="1">
            <a:spLocks noGrp="1"/>
          </p:cNvSpPr>
          <p:nvPr>
            <p:ph type="title" idx="4294967295"/>
          </p:nvPr>
        </p:nvSpPr>
        <p:spPr>
          <a:xfrm>
            <a:off x="11013035" y="1040631"/>
            <a:ext cx="9964792" cy="2471343"/>
          </a:xfrm>
          <a:prstGeom prst="rect">
            <a:avLst/>
          </a:prstGeom>
        </p:spPr>
        <p:txBody>
          <a:bodyPr>
            <a:normAutofit/>
          </a:bodyPr>
          <a:lstStyle>
            <a:lvl1pPr defTabSz="638937">
              <a:defRPr sz="5160" cap="all">
                <a:solidFill>
                  <a:srgbClr val="FFFFFF"/>
                </a:solidFill>
                <a:latin typeface="DIN Next Slab Pro"/>
                <a:ea typeface="DIN Next Slab Pro"/>
                <a:cs typeface="DIN Next Slab Pro"/>
                <a:sym typeface="DIN Next Slab Pro"/>
              </a:defRPr>
            </a:lvl1pPr>
          </a:lstStyle>
          <a:p>
            <a:r>
              <a:rPr lang="en-US" sz="9600" b="1" dirty="0">
                <a:solidFill>
                  <a:srgbClr val="22329F"/>
                </a:solidFill>
              </a:rPr>
              <a:t>What is A CRBP</a:t>
            </a:r>
            <a:r>
              <a:rPr sz="9600" b="1" dirty="0">
                <a:solidFill>
                  <a:srgbClr val="22329F"/>
                </a:solidFill>
              </a:rPr>
              <a:t>?</a:t>
            </a:r>
          </a:p>
        </p:txBody>
      </p:sp>
      <p:sp>
        <p:nvSpPr>
          <p:cNvPr id="213" name="TextBox 1"/>
          <p:cNvSpPr txBox="1"/>
          <p:nvPr/>
        </p:nvSpPr>
        <p:spPr>
          <a:xfrm>
            <a:off x="8991600" y="3595579"/>
            <a:ext cx="14007663" cy="77440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l">
              <a:lnSpc>
                <a:spcPct val="150000"/>
              </a:lnSpc>
              <a:buSzPct val="100000"/>
              <a:defRPr sz="3600">
                <a:solidFill>
                  <a:srgbClr val="FFFFFF"/>
                </a:solidFill>
                <a:latin typeface="Lato Light"/>
                <a:ea typeface="Lato Light"/>
                <a:cs typeface="Lato Light"/>
                <a:sym typeface="Lato Light"/>
              </a:defRPr>
            </a:pPr>
            <a:r>
              <a:rPr lang="en-US" sz="4800" dirty="0">
                <a:solidFill>
                  <a:srgbClr val="22329F"/>
                </a:solidFill>
              </a:rPr>
              <a:t>The Certified Recreational Boating Professional (CRBP) certification is a </a:t>
            </a:r>
            <a:r>
              <a:rPr lang="en-US" sz="4800" b="1" dirty="0">
                <a:solidFill>
                  <a:srgbClr val="22329F"/>
                </a:solidFill>
              </a:rPr>
              <a:t>voluntary credential </a:t>
            </a:r>
            <a:r>
              <a:rPr lang="en-US" sz="4800" dirty="0">
                <a:solidFill>
                  <a:srgbClr val="22329F"/>
                </a:solidFill>
              </a:rPr>
              <a:t>for </a:t>
            </a:r>
            <a:r>
              <a:rPr lang="en-US" sz="4800" b="1" dirty="0">
                <a:solidFill>
                  <a:srgbClr val="22329F"/>
                </a:solidFill>
              </a:rPr>
              <a:t>recreational boating professionals</a:t>
            </a:r>
            <a:r>
              <a:rPr lang="en-US" sz="4800" dirty="0">
                <a:solidFill>
                  <a:srgbClr val="22329F"/>
                </a:solidFill>
              </a:rPr>
              <a:t> developed by NASBLA. </a:t>
            </a:r>
            <a:br>
              <a:rPr lang="en-US" sz="4800" dirty="0">
                <a:solidFill>
                  <a:srgbClr val="22329F"/>
                </a:solidFill>
              </a:rPr>
            </a:br>
            <a:endParaRPr lang="en-US" sz="4800" dirty="0">
              <a:solidFill>
                <a:srgbClr val="22329F"/>
              </a:solidFill>
            </a:endParaRPr>
          </a:p>
          <a:p>
            <a:pPr algn="l">
              <a:lnSpc>
                <a:spcPct val="150000"/>
              </a:lnSpc>
              <a:buSzPct val="100000"/>
              <a:defRPr sz="3600">
                <a:solidFill>
                  <a:srgbClr val="FFFFFF"/>
                </a:solidFill>
                <a:latin typeface="Lato Light"/>
                <a:ea typeface="Lato Light"/>
                <a:cs typeface="Lato Light"/>
                <a:sym typeface="Lato Light"/>
              </a:defRPr>
            </a:pPr>
            <a:r>
              <a:rPr lang="en-US" sz="4800" dirty="0">
                <a:solidFill>
                  <a:srgbClr val="22329F"/>
                </a:solidFill>
              </a:rPr>
              <a:t>The credential is broad-based and addresses boating professionals’ </a:t>
            </a:r>
            <a:r>
              <a:rPr lang="en-US" sz="4800" b="1" dirty="0">
                <a:solidFill>
                  <a:srgbClr val="22329F"/>
                </a:solidFill>
              </a:rPr>
              <a:t>knowledge, performance and career achievements </a:t>
            </a:r>
            <a:r>
              <a:rPr lang="en-US" sz="4800" dirty="0">
                <a:solidFill>
                  <a:srgbClr val="22329F"/>
                </a:solidFill>
              </a:rPr>
              <a:t>in the identified program domains. </a:t>
            </a:r>
            <a:endParaRPr sz="4800" dirty="0">
              <a:solidFill>
                <a:srgbClr val="22329F"/>
              </a:solidFill>
            </a:endParaRPr>
          </a:p>
        </p:txBody>
      </p:sp>
      <p:pic>
        <p:nvPicPr>
          <p:cNvPr id="214" name="CRBP-Logo_325.jpg" descr="CRBP-Logo_325.jpg"/>
          <p:cNvPicPr>
            <a:picLocks noChangeAspect="1"/>
          </p:cNvPicPr>
          <p:nvPr/>
        </p:nvPicPr>
        <p:blipFill>
          <a:blip r:embed="rId3"/>
          <a:stretch>
            <a:fillRect/>
          </a:stretch>
        </p:blipFill>
        <p:spPr>
          <a:xfrm>
            <a:off x="1384738" y="3511974"/>
            <a:ext cx="6236074" cy="5602872"/>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Why Become a Certified Recreational Boating Professional"/>
          <p:cNvSpPr txBox="1">
            <a:spLocks noGrp="1"/>
          </p:cNvSpPr>
          <p:nvPr>
            <p:ph type="title" idx="4294967295"/>
          </p:nvPr>
        </p:nvSpPr>
        <p:spPr>
          <a:xfrm>
            <a:off x="1384738" y="1040631"/>
            <a:ext cx="20772054" cy="2471343"/>
          </a:xfrm>
          <a:prstGeom prst="rect">
            <a:avLst/>
          </a:prstGeom>
        </p:spPr>
        <p:txBody>
          <a:bodyPr>
            <a:normAutofit/>
          </a:bodyPr>
          <a:lstStyle>
            <a:lvl1pPr defTabSz="638937">
              <a:defRPr sz="5160" cap="all">
                <a:solidFill>
                  <a:srgbClr val="FFFFFF"/>
                </a:solidFill>
                <a:latin typeface="DIN Next Slab Pro"/>
                <a:ea typeface="DIN Next Slab Pro"/>
                <a:cs typeface="DIN Next Slab Pro"/>
                <a:sym typeface="DIN Next Slab Pro"/>
              </a:defRPr>
            </a:lvl1pPr>
          </a:lstStyle>
          <a:p>
            <a:r>
              <a:rPr lang="en-US" sz="9600" b="1" dirty="0">
                <a:solidFill>
                  <a:srgbClr val="22329F"/>
                </a:solidFill>
              </a:rPr>
              <a:t>What is A CRBP?</a:t>
            </a:r>
            <a:endParaRPr sz="9600" b="1" dirty="0">
              <a:solidFill>
                <a:srgbClr val="22329F"/>
              </a:solidFill>
            </a:endParaRPr>
          </a:p>
        </p:txBody>
      </p:sp>
      <p:sp>
        <p:nvSpPr>
          <p:cNvPr id="213" name="TextBox 1"/>
          <p:cNvSpPr txBox="1"/>
          <p:nvPr/>
        </p:nvSpPr>
        <p:spPr>
          <a:xfrm>
            <a:off x="1384739" y="3911092"/>
            <a:ext cx="20772054" cy="55280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l">
              <a:lnSpc>
                <a:spcPct val="150000"/>
              </a:lnSpc>
              <a:buSzPct val="100000"/>
              <a:defRPr sz="3600">
                <a:solidFill>
                  <a:srgbClr val="FFFFFF"/>
                </a:solidFill>
                <a:latin typeface="Lato Light"/>
                <a:ea typeface="Lato Light"/>
                <a:cs typeface="Lato Light"/>
                <a:sym typeface="Lato Light"/>
              </a:defRPr>
            </a:pPr>
            <a:r>
              <a:rPr lang="en-US" sz="4800" dirty="0">
                <a:solidFill>
                  <a:srgbClr val="22329F"/>
                </a:solidFill>
              </a:rPr>
              <a:t>The program was designed to: </a:t>
            </a:r>
          </a:p>
          <a:p>
            <a:pPr marL="685800" indent="-685800" algn="l">
              <a:lnSpc>
                <a:spcPct val="150000"/>
              </a:lnSpc>
              <a:buSzPct val="100000"/>
              <a:buFont typeface="Arial" panose="020B0604020202020204" pitchFamily="34" charset="0"/>
              <a:buChar char="•"/>
              <a:defRPr sz="3600">
                <a:solidFill>
                  <a:srgbClr val="FFFFFF"/>
                </a:solidFill>
                <a:latin typeface="Lato Light"/>
                <a:ea typeface="Lato Light"/>
                <a:cs typeface="Lato Light"/>
                <a:sym typeface="Lato Light"/>
              </a:defRPr>
            </a:pPr>
            <a:r>
              <a:rPr lang="en-US" sz="4800" dirty="0">
                <a:solidFill>
                  <a:srgbClr val="22329F"/>
                </a:solidFill>
              </a:rPr>
              <a:t>Elevate professional standards, </a:t>
            </a:r>
          </a:p>
          <a:p>
            <a:pPr marL="685800" indent="-685800" algn="l">
              <a:lnSpc>
                <a:spcPct val="150000"/>
              </a:lnSpc>
              <a:buSzPct val="100000"/>
              <a:buFont typeface="Arial" panose="020B0604020202020204" pitchFamily="34" charset="0"/>
              <a:buChar char="•"/>
              <a:defRPr sz="3600">
                <a:solidFill>
                  <a:srgbClr val="FFFFFF"/>
                </a:solidFill>
                <a:latin typeface="Lato Light"/>
                <a:ea typeface="Lato Light"/>
                <a:cs typeface="Lato Light"/>
                <a:sym typeface="Lato Light"/>
              </a:defRPr>
            </a:pPr>
            <a:r>
              <a:rPr lang="en-US" sz="4800" dirty="0">
                <a:solidFill>
                  <a:srgbClr val="22329F"/>
                </a:solidFill>
              </a:rPr>
              <a:t>Enhance individual performance, and </a:t>
            </a:r>
          </a:p>
          <a:p>
            <a:pPr marL="685800" indent="-685800" algn="l">
              <a:lnSpc>
                <a:spcPct val="150000"/>
              </a:lnSpc>
              <a:buSzPct val="100000"/>
              <a:buFont typeface="Arial" panose="020B0604020202020204" pitchFamily="34" charset="0"/>
              <a:buChar char="•"/>
              <a:defRPr sz="3600">
                <a:solidFill>
                  <a:srgbClr val="FFFFFF"/>
                </a:solidFill>
                <a:latin typeface="Lato Light"/>
                <a:ea typeface="Lato Light"/>
                <a:cs typeface="Lato Light"/>
                <a:sym typeface="Lato Light"/>
              </a:defRPr>
            </a:pPr>
            <a:r>
              <a:rPr lang="en-US" sz="4800" dirty="0">
                <a:solidFill>
                  <a:srgbClr val="22329F"/>
                </a:solidFill>
              </a:rPr>
              <a:t>Designate those who demonstrate knowledge essential to </a:t>
            </a:r>
            <a:br>
              <a:rPr lang="en-US" sz="4800" dirty="0">
                <a:solidFill>
                  <a:srgbClr val="22329F"/>
                </a:solidFill>
              </a:rPr>
            </a:br>
            <a:r>
              <a:rPr lang="en-US" sz="4800" dirty="0">
                <a:solidFill>
                  <a:srgbClr val="22329F"/>
                </a:solidFill>
              </a:rPr>
              <a:t>the recreational boating profession.</a:t>
            </a:r>
          </a:p>
        </p:txBody>
      </p:sp>
      <p:pic>
        <p:nvPicPr>
          <p:cNvPr id="214" name="CRBP-Logo_325.jpg" descr="CRBP-Logo_325.jpg"/>
          <p:cNvPicPr>
            <a:picLocks noChangeAspect="1"/>
          </p:cNvPicPr>
          <p:nvPr/>
        </p:nvPicPr>
        <p:blipFill>
          <a:blip r:embed="rId3"/>
          <a:stretch>
            <a:fillRect/>
          </a:stretch>
        </p:blipFill>
        <p:spPr>
          <a:xfrm>
            <a:off x="714178" y="11529065"/>
            <a:ext cx="2059502" cy="1850383"/>
          </a:xfrm>
          <a:prstGeom prst="rect">
            <a:avLst/>
          </a:prstGeom>
          <a:ln w="12700">
            <a:miter lim="400000"/>
          </a:ln>
        </p:spPr>
      </p:pic>
    </p:spTree>
    <p:extLst>
      <p:ext uri="{BB962C8B-B14F-4D97-AF65-F5344CB8AC3E}">
        <p14:creationId xmlns:p14="http://schemas.microsoft.com/office/powerpoint/2010/main" val="418600822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Why Become a Certified Recreational Boating Professional"/>
          <p:cNvSpPr txBox="1">
            <a:spLocks noGrp="1"/>
          </p:cNvSpPr>
          <p:nvPr>
            <p:ph type="title" idx="4294967295"/>
          </p:nvPr>
        </p:nvSpPr>
        <p:spPr>
          <a:xfrm>
            <a:off x="1384738" y="1040631"/>
            <a:ext cx="20772054" cy="2471343"/>
          </a:xfrm>
          <a:prstGeom prst="rect">
            <a:avLst/>
          </a:prstGeom>
        </p:spPr>
        <p:txBody>
          <a:bodyPr>
            <a:normAutofit/>
          </a:bodyPr>
          <a:lstStyle>
            <a:lvl1pPr defTabSz="638937">
              <a:defRPr sz="5160" cap="all">
                <a:solidFill>
                  <a:srgbClr val="FFFFFF"/>
                </a:solidFill>
                <a:latin typeface="DIN Next Slab Pro"/>
                <a:ea typeface="DIN Next Slab Pro"/>
                <a:cs typeface="DIN Next Slab Pro"/>
                <a:sym typeface="DIN Next Slab Pro"/>
              </a:defRPr>
            </a:lvl1pPr>
          </a:lstStyle>
          <a:p>
            <a:r>
              <a:rPr lang="en-US" sz="9600" b="1" dirty="0">
                <a:solidFill>
                  <a:srgbClr val="22329F"/>
                </a:solidFill>
              </a:rPr>
              <a:t>Why a Certification Program? </a:t>
            </a:r>
            <a:endParaRPr sz="9600" b="1" dirty="0">
              <a:solidFill>
                <a:srgbClr val="22329F"/>
              </a:solidFill>
            </a:endParaRPr>
          </a:p>
        </p:txBody>
      </p:sp>
      <p:sp>
        <p:nvSpPr>
          <p:cNvPr id="213" name="TextBox 1"/>
          <p:cNvSpPr txBox="1"/>
          <p:nvPr/>
        </p:nvSpPr>
        <p:spPr>
          <a:xfrm>
            <a:off x="1384738" y="5213769"/>
            <a:ext cx="21614525" cy="30446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marL="571500" indent="-571500" algn="l">
              <a:lnSpc>
                <a:spcPct val="150000"/>
              </a:lnSpc>
              <a:buSzPct val="100000"/>
              <a:buFont typeface="Arial" panose="020B0604020202020204" pitchFamily="34" charset="0"/>
              <a:buChar char="•"/>
              <a:defRPr sz="3600">
                <a:solidFill>
                  <a:srgbClr val="FFFFFF"/>
                </a:solidFill>
                <a:latin typeface="Lato Light"/>
                <a:ea typeface="Lato Light"/>
                <a:cs typeface="Lato Light"/>
                <a:sym typeface="Lato Light"/>
              </a:defRPr>
            </a:pPr>
            <a:r>
              <a:rPr lang="en-US" sz="4400" dirty="0">
                <a:solidFill>
                  <a:srgbClr val="22329F"/>
                </a:solidFill>
              </a:rPr>
              <a:t>Credential is evidence of knowledge, experience and competence.</a:t>
            </a:r>
          </a:p>
          <a:p>
            <a:pPr marL="571500" indent="-571500" algn="l">
              <a:lnSpc>
                <a:spcPct val="150000"/>
              </a:lnSpc>
              <a:buSzPct val="100000"/>
              <a:buFont typeface="Arial" panose="020B0604020202020204" pitchFamily="34" charset="0"/>
              <a:buChar char="•"/>
              <a:defRPr sz="3600">
                <a:solidFill>
                  <a:srgbClr val="FFFFFF"/>
                </a:solidFill>
                <a:latin typeface="Lato Light"/>
                <a:ea typeface="Lato Light"/>
                <a:cs typeface="Lato Light"/>
                <a:sym typeface="Lato Light"/>
              </a:defRPr>
            </a:pPr>
            <a:r>
              <a:rPr lang="en-US" sz="4400" dirty="0">
                <a:solidFill>
                  <a:srgbClr val="22329F"/>
                </a:solidFill>
              </a:rPr>
              <a:t>Those who hold the certification will be sought out for leadership positions in government, nonprofit and for-profit recreational boating agencies and organizations.</a:t>
            </a:r>
          </a:p>
        </p:txBody>
      </p:sp>
      <p:pic>
        <p:nvPicPr>
          <p:cNvPr id="214" name="CRBP-Logo_325.jpg" descr="CRBP-Logo_325.jpg"/>
          <p:cNvPicPr>
            <a:picLocks noChangeAspect="1"/>
          </p:cNvPicPr>
          <p:nvPr/>
        </p:nvPicPr>
        <p:blipFill>
          <a:blip r:embed="rId3"/>
          <a:stretch>
            <a:fillRect/>
          </a:stretch>
        </p:blipFill>
        <p:spPr>
          <a:xfrm>
            <a:off x="714178" y="11529065"/>
            <a:ext cx="2059502" cy="1850383"/>
          </a:xfrm>
          <a:prstGeom prst="rect">
            <a:avLst/>
          </a:prstGeom>
          <a:ln w="12700">
            <a:miter lim="400000"/>
          </a:ln>
        </p:spPr>
      </p:pic>
    </p:spTree>
    <p:extLst>
      <p:ext uri="{BB962C8B-B14F-4D97-AF65-F5344CB8AC3E}">
        <p14:creationId xmlns:p14="http://schemas.microsoft.com/office/powerpoint/2010/main" val="160126294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Why Become a Certified Recreational Boating Professional"/>
          <p:cNvSpPr txBox="1">
            <a:spLocks noGrp="1"/>
          </p:cNvSpPr>
          <p:nvPr>
            <p:ph type="title" idx="4294967295"/>
          </p:nvPr>
        </p:nvSpPr>
        <p:spPr>
          <a:xfrm>
            <a:off x="1384738" y="1040631"/>
            <a:ext cx="20772054" cy="2471343"/>
          </a:xfrm>
          <a:prstGeom prst="rect">
            <a:avLst/>
          </a:prstGeom>
        </p:spPr>
        <p:txBody>
          <a:bodyPr>
            <a:normAutofit/>
          </a:bodyPr>
          <a:lstStyle>
            <a:lvl1pPr defTabSz="638937">
              <a:defRPr sz="5160" cap="all">
                <a:solidFill>
                  <a:srgbClr val="FFFFFF"/>
                </a:solidFill>
                <a:latin typeface="DIN Next Slab Pro"/>
                <a:ea typeface="DIN Next Slab Pro"/>
                <a:cs typeface="DIN Next Slab Pro"/>
                <a:sym typeface="DIN Next Slab Pro"/>
              </a:defRPr>
            </a:lvl1pPr>
          </a:lstStyle>
          <a:p>
            <a:r>
              <a:rPr lang="en-US" sz="9600" b="1" dirty="0">
                <a:solidFill>
                  <a:srgbClr val="22329F"/>
                </a:solidFill>
              </a:rPr>
              <a:t>Why a Certification Program? </a:t>
            </a:r>
            <a:endParaRPr sz="9600" b="1" dirty="0">
              <a:solidFill>
                <a:srgbClr val="22329F"/>
              </a:solidFill>
            </a:endParaRPr>
          </a:p>
        </p:txBody>
      </p:sp>
      <p:sp>
        <p:nvSpPr>
          <p:cNvPr id="213" name="TextBox 1"/>
          <p:cNvSpPr txBox="1"/>
          <p:nvPr/>
        </p:nvSpPr>
        <p:spPr>
          <a:xfrm>
            <a:off x="1384738" y="4198107"/>
            <a:ext cx="21614525" cy="50759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marL="571500" indent="-571500" algn="l">
              <a:lnSpc>
                <a:spcPct val="150000"/>
              </a:lnSpc>
              <a:buSzPct val="100000"/>
              <a:buFont typeface="Arial" panose="020B0604020202020204" pitchFamily="34" charset="0"/>
              <a:buChar char="•"/>
              <a:defRPr sz="3600">
                <a:solidFill>
                  <a:srgbClr val="FFFFFF"/>
                </a:solidFill>
                <a:latin typeface="Lato Light"/>
                <a:ea typeface="Lato Light"/>
                <a:cs typeface="Lato Light"/>
                <a:sym typeface="Lato Light"/>
              </a:defRPr>
            </a:pPr>
            <a:r>
              <a:rPr lang="en-US" sz="4400" dirty="0">
                <a:solidFill>
                  <a:srgbClr val="22329F"/>
                </a:solidFill>
              </a:rPr>
              <a:t>Ensure Professional</a:t>
            </a:r>
            <a:r>
              <a:rPr lang="en-US" sz="4400" b="1" dirty="0">
                <a:solidFill>
                  <a:srgbClr val="22329F"/>
                </a:solidFill>
              </a:rPr>
              <a:t> Competency</a:t>
            </a:r>
          </a:p>
          <a:p>
            <a:pPr marL="571500" indent="-571500" algn="l">
              <a:lnSpc>
                <a:spcPct val="150000"/>
              </a:lnSpc>
              <a:buSzPct val="100000"/>
              <a:buFont typeface="Arial" panose="020B0604020202020204" pitchFamily="34" charset="0"/>
              <a:buChar char="•"/>
              <a:defRPr sz="3600">
                <a:solidFill>
                  <a:srgbClr val="FFFFFF"/>
                </a:solidFill>
                <a:latin typeface="Lato Light"/>
                <a:ea typeface="Lato Light"/>
                <a:cs typeface="Lato Light"/>
                <a:sym typeface="Lato Light"/>
              </a:defRPr>
            </a:pPr>
            <a:r>
              <a:rPr lang="en-US" sz="4400" dirty="0">
                <a:solidFill>
                  <a:srgbClr val="22329F"/>
                </a:solidFill>
              </a:rPr>
              <a:t>Provide a defined</a:t>
            </a:r>
            <a:r>
              <a:rPr lang="en-US" sz="4400" b="1" dirty="0">
                <a:solidFill>
                  <a:srgbClr val="22329F"/>
                </a:solidFill>
              </a:rPr>
              <a:t> Professional Development </a:t>
            </a:r>
            <a:r>
              <a:rPr lang="en-US" sz="4400" dirty="0">
                <a:solidFill>
                  <a:srgbClr val="22329F"/>
                </a:solidFill>
              </a:rPr>
              <a:t>Path</a:t>
            </a:r>
          </a:p>
          <a:p>
            <a:pPr marL="571500" indent="-571500" algn="l">
              <a:lnSpc>
                <a:spcPct val="150000"/>
              </a:lnSpc>
              <a:buSzPct val="100000"/>
              <a:buFont typeface="Arial" panose="020B0604020202020204" pitchFamily="34" charset="0"/>
              <a:buChar char="•"/>
              <a:defRPr sz="3600">
                <a:solidFill>
                  <a:srgbClr val="FFFFFF"/>
                </a:solidFill>
                <a:latin typeface="Lato Light"/>
                <a:ea typeface="Lato Light"/>
                <a:cs typeface="Lato Light"/>
                <a:sym typeface="Lato Light"/>
              </a:defRPr>
            </a:pPr>
            <a:r>
              <a:rPr lang="en-US" sz="4400" b="1" dirty="0">
                <a:solidFill>
                  <a:srgbClr val="22329F"/>
                </a:solidFill>
              </a:rPr>
              <a:t>Formally recognize professionals </a:t>
            </a:r>
            <a:r>
              <a:rPr lang="en-US" sz="4400" dirty="0">
                <a:solidFill>
                  <a:srgbClr val="22329F"/>
                </a:solidFill>
              </a:rPr>
              <a:t>(paid &amp; volunteer) qualified by a combination of education and experience, adherence to high standards of integrity, and an assessed commitment to lifelong learning and professional development. </a:t>
            </a:r>
          </a:p>
        </p:txBody>
      </p:sp>
      <p:pic>
        <p:nvPicPr>
          <p:cNvPr id="214" name="CRBP-Logo_325.jpg" descr="CRBP-Logo_325.jpg"/>
          <p:cNvPicPr>
            <a:picLocks noChangeAspect="1"/>
          </p:cNvPicPr>
          <p:nvPr/>
        </p:nvPicPr>
        <p:blipFill>
          <a:blip r:embed="rId3"/>
          <a:stretch>
            <a:fillRect/>
          </a:stretch>
        </p:blipFill>
        <p:spPr>
          <a:xfrm>
            <a:off x="714178" y="11529065"/>
            <a:ext cx="2059502" cy="1850383"/>
          </a:xfrm>
          <a:prstGeom prst="rect">
            <a:avLst/>
          </a:prstGeom>
          <a:ln w="12700">
            <a:miter lim="400000"/>
          </a:ln>
        </p:spPr>
      </p:pic>
    </p:spTree>
    <p:extLst>
      <p:ext uri="{BB962C8B-B14F-4D97-AF65-F5344CB8AC3E}">
        <p14:creationId xmlns:p14="http://schemas.microsoft.com/office/powerpoint/2010/main" val="197653981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Why Become a Certified Recreational Boating Professional"/>
          <p:cNvSpPr txBox="1">
            <a:spLocks noGrp="1"/>
          </p:cNvSpPr>
          <p:nvPr>
            <p:ph type="title" idx="4294967295"/>
          </p:nvPr>
        </p:nvSpPr>
        <p:spPr>
          <a:xfrm>
            <a:off x="1889760" y="1040631"/>
            <a:ext cx="20267032" cy="2471343"/>
          </a:xfrm>
          <a:prstGeom prst="rect">
            <a:avLst/>
          </a:prstGeom>
        </p:spPr>
        <p:txBody>
          <a:bodyPr>
            <a:normAutofit fontScale="90000"/>
          </a:bodyPr>
          <a:lstStyle>
            <a:lvl1pPr defTabSz="638937">
              <a:defRPr sz="5160" cap="all">
                <a:solidFill>
                  <a:srgbClr val="FFFFFF"/>
                </a:solidFill>
                <a:latin typeface="DIN Next Slab Pro"/>
                <a:ea typeface="DIN Next Slab Pro"/>
                <a:cs typeface="DIN Next Slab Pro"/>
                <a:sym typeface="DIN Next Slab Pro"/>
              </a:defRPr>
            </a:lvl1pPr>
          </a:lstStyle>
          <a:p>
            <a:r>
              <a:rPr lang="en-US" sz="9600" b="1" dirty="0">
                <a:solidFill>
                  <a:srgbClr val="22329F"/>
                </a:solidFill>
              </a:rPr>
              <a:t>What is the value of holding the </a:t>
            </a:r>
            <a:br>
              <a:rPr lang="en-US" sz="9600" b="1" dirty="0">
                <a:solidFill>
                  <a:srgbClr val="22329F"/>
                </a:solidFill>
              </a:rPr>
            </a:br>
            <a:r>
              <a:rPr lang="en-US" sz="9600" b="1" dirty="0">
                <a:solidFill>
                  <a:srgbClr val="22329F"/>
                </a:solidFill>
              </a:rPr>
              <a:t>CRBP designation?</a:t>
            </a:r>
            <a:endParaRPr sz="9600" b="1" dirty="0">
              <a:solidFill>
                <a:srgbClr val="22329F"/>
              </a:solidFill>
            </a:endParaRPr>
          </a:p>
        </p:txBody>
      </p:sp>
      <p:sp>
        <p:nvSpPr>
          <p:cNvPr id="213" name="TextBox 1"/>
          <p:cNvSpPr txBox="1"/>
          <p:nvPr/>
        </p:nvSpPr>
        <p:spPr>
          <a:xfrm>
            <a:off x="1158240" y="4421799"/>
            <a:ext cx="21841023" cy="60916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marL="571500" indent="-571500" algn="l">
              <a:lnSpc>
                <a:spcPct val="150000"/>
              </a:lnSpc>
              <a:buSzPct val="100000"/>
              <a:buFont typeface="Arial" panose="020B0604020202020204" pitchFamily="34" charset="0"/>
              <a:buChar char="•"/>
              <a:defRPr sz="3600">
                <a:solidFill>
                  <a:srgbClr val="FFFFFF"/>
                </a:solidFill>
                <a:latin typeface="Lato Light"/>
                <a:ea typeface="Lato Light"/>
                <a:cs typeface="Lato Light"/>
                <a:sym typeface="Lato Light"/>
              </a:defRPr>
            </a:pPr>
            <a:r>
              <a:rPr lang="en-US" sz="4400" dirty="0">
                <a:solidFill>
                  <a:srgbClr val="22329F"/>
                </a:solidFill>
              </a:rPr>
              <a:t>Becoming a Certified Recreational Boating Professional shows your commitment to the recreational boating safety profession. </a:t>
            </a:r>
          </a:p>
          <a:p>
            <a:pPr marL="571500" indent="-571500" algn="l">
              <a:lnSpc>
                <a:spcPct val="150000"/>
              </a:lnSpc>
              <a:buSzPct val="100000"/>
              <a:buFont typeface="Arial" panose="020B0604020202020204" pitchFamily="34" charset="0"/>
              <a:buChar char="•"/>
              <a:defRPr sz="3600">
                <a:solidFill>
                  <a:srgbClr val="FFFFFF"/>
                </a:solidFill>
                <a:latin typeface="Lato Light"/>
                <a:ea typeface="Lato Light"/>
                <a:cs typeface="Lato Light"/>
                <a:sym typeface="Lato Light"/>
              </a:defRPr>
            </a:pPr>
            <a:r>
              <a:rPr lang="en-US" sz="4400" dirty="0">
                <a:solidFill>
                  <a:srgbClr val="22329F"/>
                </a:solidFill>
              </a:rPr>
              <a:t>Individuals pursue the CRBP credential for a variety of reasons, including:</a:t>
            </a:r>
          </a:p>
          <a:p>
            <a:pPr lvl="5" algn="l">
              <a:lnSpc>
                <a:spcPct val="150000"/>
              </a:lnSpc>
              <a:buSzPct val="100000"/>
              <a:defRPr sz="3600">
                <a:solidFill>
                  <a:srgbClr val="FFFFFF"/>
                </a:solidFill>
                <a:latin typeface="Lato Light"/>
                <a:ea typeface="Lato Light"/>
                <a:cs typeface="Lato Light"/>
                <a:sym typeface="Lato Light"/>
              </a:defRPr>
            </a:pPr>
            <a:r>
              <a:rPr lang="en-US" sz="4400" dirty="0">
                <a:solidFill>
                  <a:srgbClr val="22329F"/>
                </a:solidFill>
              </a:rPr>
              <a:t>	Professional development		Career planning and professional pride </a:t>
            </a:r>
          </a:p>
          <a:p>
            <a:pPr lvl="5" algn="l">
              <a:lnSpc>
                <a:spcPct val="150000"/>
              </a:lnSpc>
              <a:buSzPct val="100000"/>
              <a:defRPr sz="3600">
                <a:solidFill>
                  <a:srgbClr val="FFFFFF"/>
                </a:solidFill>
                <a:latin typeface="Lato Light"/>
                <a:ea typeface="Lato Light"/>
                <a:cs typeface="Lato Light"/>
                <a:sym typeface="Lato Light"/>
              </a:defRPr>
            </a:pPr>
            <a:r>
              <a:rPr lang="en-US" sz="4400" dirty="0">
                <a:solidFill>
                  <a:srgbClr val="22329F"/>
                </a:solidFill>
              </a:rPr>
              <a:t>	Dedication to their career		Personal belief in the RBS profession</a:t>
            </a:r>
          </a:p>
          <a:p>
            <a:pPr lvl="5" algn="l">
              <a:lnSpc>
                <a:spcPct val="150000"/>
              </a:lnSpc>
              <a:buSzPct val="100000"/>
              <a:defRPr sz="3600">
                <a:solidFill>
                  <a:srgbClr val="FFFFFF"/>
                </a:solidFill>
                <a:latin typeface="Lato Light"/>
                <a:ea typeface="Lato Light"/>
                <a:cs typeface="Lato Light"/>
                <a:sym typeface="Lato Light"/>
              </a:defRPr>
            </a:pPr>
            <a:r>
              <a:rPr lang="en-US" sz="4400" dirty="0">
                <a:solidFill>
                  <a:srgbClr val="22329F"/>
                </a:solidFill>
              </a:rPr>
              <a:t>	Self-fulfillment</a:t>
            </a:r>
            <a:endParaRPr sz="4400" dirty="0">
              <a:solidFill>
                <a:srgbClr val="22329F"/>
              </a:solidFill>
            </a:endParaRPr>
          </a:p>
        </p:txBody>
      </p:sp>
      <p:pic>
        <p:nvPicPr>
          <p:cNvPr id="5" name="CRBP-Logo_325.jpg" descr="CRBP-Logo_325.jpg">
            <a:extLst>
              <a:ext uri="{FF2B5EF4-FFF2-40B4-BE49-F238E27FC236}">
                <a16:creationId xmlns:a16="http://schemas.microsoft.com/office/drawing/2014/main" id="{7D1E6DCE-FE50-2A47-A6A1-D771057513F7}"/>
              </a:ext>
            </a:extLst>
          </p:cNvPr>
          <p:cNvPicPr>
            <a:picLocks noChangeAspect="1"/>
          </p:cNvPicPr>
          <p:nvPr/>
        </p:nvPicPr>
        <p:blipFill>
          <a:blip r:embed="rId3"/>
          <a:stretch>
            <a:fillRect/>
          </a:stretch>
        </p:blipFill>
        <p:spPr>
          <a:xfrm>
            <a:off x="744658" y="11529058"/>
            <a:ext cx="2059502" cy="1850383"/>
          </a:xfrm>
          <a:prstGeom prst="rect">
            <a:avLst/>
          </a:prstGeom>
          <a:ln w="12700">
            <a:miter lim="400000"/>
          </a:ln>
        </p:spPr>
      </p:pic>
    </p:spTree>
    <p:extLst>
      <p:ext uri="{BB962C8B-B14F-4D97-AF65-F5344CB8AC3E}">
        <p14:creationId xmlns:p14="http://schemas.microsoft.com/office/powerpoint/2010/main" val="392065549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TextBox 1"/>
          <p:cNvSpPr txBox="1"/>
          <p:nvPr/>
        </p:nvSpPr>
        <p:spPr>
          <a:xfrm>
            <a:off x="1384738" y="3406129"/>
            <a:ext cx="21614525" cy="81229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marL="571500" indent="-571500" algn="l">
              <a:lnSpc>
                <a:spcPct val="150000"/>
              </a:lnSpc>
              <a:buSzPct val="100000"/>
              <a:buFont typeface="Arial" panose="020B0604020202020204" pitchFamily="34" charset="0"/>
              <a:buChar char="•"/>
              <a:defRPr sz="3600">
                <a:solidFill>
                  <a:srgbClr val="FFFFFF"/>
                </a:solidFill>
                <a:latin typeface="Lato Light"/>
                <a:ea typeface="Lato Light"/>
                <a:cs typeface="Lato Light"/>
                <a:sym typeface="Lato Light"/>
              </a:defRPr>
            </a:pPr>
            <a:r>
              <a:rPr lang="en-US" sz="4400" dirty="0">
                <a:solidFill>
                  <a:srgbClr val="22329F"/>
                </a:solidFill>
              </a:rPr>
              <a:t>Increase, demonstrate, and validate your skills and knowledge</a:t>
            </a:r>
          </a:p>
          <a:p>
            <a:pPr marL="571500" indent="-571500" algn="l">
              <a:lnSpc>
                <a:spcPct val="150000"/>
              </a:lnSpc>
              <a:buSzPct val="100000"/>
              <a:buFont typeface="Arial" panose="020B0604020202020204" pitchFamily="34" charset="0"/>
              <a:buChar char="•"/>
              <a:defRPr sz="3600">
                <a:solidFill>
                  <a:srgbClr val="FFFFFF"/>
                </a:solidFill>
                <a:latin typeface="Lato Light"/>
                <a:ea typeface="Lato Light"/>
                <a:cs typeface="Lato Light"/>
                <a:sym typeface="Lato Light"/>
              </a:defRPr>
            </a:pPr>
            <a:r>
              <a:rPr lang="en-US" sz="4400" dirty="0">
                <a:solidFill>
                  <a:srgbClr val="22329F"/>
                </a:solidFill>
              </a:rPr>
              <a:t>Support continued professional development</a:t>
            </a:r>
          </a:p>
          <a:p>
            <a:pPr marL="571500" indent="-571500" algn="l">
              <a:lnSpc>
                <a:spcPct val="150000"/>
              </a:lnSpc>
              <a:buSzPct val="100000"/>
              <a:buFont typeface="Arial" panose="020B0604020202020204" pitchFamily="34" charset="0"/>
              <a:buChar char="•"/>
              <a:defRPr sz="3600">
                <a:solidFill>
                  <a:srgbClr val="FFFFFF"/>
                </a:solidFill>
                <a:latin typeface="Lato Light"/>
                <a:ea typeface="Lato Light"/>
                <a:cs typeface="Lato Light"/>
                <a:sym typeface="Lato Light"/>
              </a:defRPr>
            </a:pPr>
            <a:r>
              <a:rPr lang="en-US" sz="4400" dirty="0">
                <a:solidFill>
                  <a:srgbClr val="22329F"/>
                </a:solidFill>
              </a:rPr>
              <a:t>Achieve personal accomplishment</a:t>
            </a:r>
          </a:p>
          <a:p>
            <a:pPr marL="571500" indent="-571500" algn="l">
              <a:lnSpc>
                <a:spcPct val="150000"/>
              </a:lnSpc>
              <a:buSzPct val="100000"/>
              <a:buFont typeface="Arial" panose="020B0604020202020204" pitchFamily="34" charset="0"/>
              <a:buChar char="•"/>
              <a:defRPr sz="3600">
                <a:solidFill>
                  <a:srgbClr val="FFFFFF"/>
                </a:solidFill>
                <a:latin typeface="Lato Light"/>
                <a:ea typeface="Lato Light"/>
                <a:cs typeface="Lato Light"/>
                <a:sym typeface="Lato Light"/>
              </a:defRPr>
            </a:pPr>
            <a:r>
              <a:rPr lang="en-US" sz="4400" dirty="0">
                <a:solidFill>
                  <a:srgbClr val="22329F"/>
                </a:solidFill>
              </a:rPr>
              <a:t>Enhance your professional reputation</a:t>
            </a:r>
          </a:p>
          <a:p>
            <a:pPr marL="571500" indent="-571500" algn="l">
              <a:lnSpc>
                <a:spcPct val="150000"/>
              </a:lnSpc>
              <a:buSzPct val="100000"/>
              <a:buFont typeface="Arial" panose="020B0604020202020204" pitchFamily="34" charset="0"/>
              <a:buChar char="•"/>
              <a:defRPr sz="3600">
                <a:solidFill>
                  <a:srgbClr val="FFFFFF"/>
                </a:solidFill>
                <a:latin typeface="Lato Light"/>
                <a:ea typeface="Lato Light"/>
                <a:cs typeface="Lato Light"/>
                <a:sym typeface="Lato Light"/>
              </a:defRPr>
            </a:pPr>
            <a:r>
              <a:rPr lang="en-US" sz="4400" dirty="0">
                <a:solidFill>
                  <a:srgbClr val="22329F"/>
                </a:solidFill>
              </a:rPr>
              <a:t>Demonstrate a high level of commitment to the recreational boating profession</a:t>
            </a:r>
          </a:p>
          <a:p>
            <a:pPr marL="571500" indent="-571500" algn="l">
              <a:lnSpc>
                <a:spcPct val="150000"/>
              </a:lnSpc>
              <a:buSzPct val="100000"/>
              <a:buFont typeface="Arial" panose="020B0604020202020204" pitchFamily="34" charset="0"/>
              <a:buChar char="•"/>
              <a:defRPr sz="3600">
                <a:solidFill>
                  <a:srgbClr val="FFFFFF"/>
                </a:solidFill>
                <a:latin typeface="Lato Light"/>
                <a:ea typeface="Lato Light"/>
                <a:cs typeface="Lato Light"/>
                <a:sym typeface="Lato Light"/>
              </a:defRPr>
            </a:pPr>
            <a:r>
              <a:rPr lang="en-US" sz="4400" dirty="0">
                <a:solidFill>
                  <a:srgbClr val="22329F"/>
                </a:solidFill>
              </a:rPr>
              <a:t>Recognition by peers and associates</a:t>
            </a:r>
          </a:p>
          <a:p>
            <a:pPr marL="571500" indent="-571500" algn="l">
              <a:lnSpc>
                <a:spcPct val="150000"/>
              </a:lnSpc>
              <a:buSzPct val="100000"/>
              <a:buFont typeface="Arial" panose="020B0604020202020204" pitchFamily="34" charset="0"/>
              <a:buChar char="•"/>
              <a:defRPr sz="3600">
                <a:solidFill>
                  <a:srgbClr val="FFFFFF"/>
                </a:solidFill>
                <a:latin typeface="Lato Light"/>
                <a:ea typeface="Lato Light"/>
                <a:cs typeface="Lato Light"/>
                <a:sym typeface="Lato Light"/>
              </a:defRPr>
            </a:pPr>
            <a:r>
              <a:rPr lang="en-US" sz="4400" dirty="0">
                <a:solidFill>
                  <a:srgbClr val="22329F"/>
                </a:solidFill>
              </a:rPr>
              <a:t>Differentiate yourself in a competitive job market</a:t>
            </a:r>
          </a:p>
          <a:p>
            <a:pPr marL="571500" indent="-571500" algn="l">
              <a:lnSpc>
                <a:spcPct val="150000"/>
              </a:lnSpc>
              <a:buSzPct val="100000"/>
              <a:buFont typeface="Arial" panose="020B0604020202020204" pitchFamily="34" charset="0"/>
              <a:buChar char="•"/>
              <a:defRPr sz="3600">
                <a:solidFill>
                  <a:srgbClr val="FFFFFF"/>
                </a:solidFill>
                <a:latin typeface="Lato Light"/>
                <a:ea typeface="Lato Light"/>
                <a:cs typeface="Lato Light"/>
                <a:sym typeface="Lato Light"/>
              </a:defRPr>
            </a:pPr>
            <a:r>
              <a:rPr lang="en-US" sz="4400" dirty="0">
                <a:solidFill>
                  <a:srgbClr val="22329F"/>
                </a:solidFill>
              </a:rPr>
              <a:t>Improve opportunities for career advancement and increased earnings</a:t>
            </a:r>
          </a:p>
        </p:txBody>
      </p:sp>
      <p:pic>
        <p:nvPicPr>
          <p:cNvPr id="5" name="CRBP-Logo_325.jpg" descr="CRBP-Logo_325.jpg">
            <a:extLst>
              <a:ext uri="{FF2B5EF4-FFF2-40B4-BE49-F238E27FC236}">
                <a16:creationId xmlns:a16="http://schemas.microsoft.com/office/drawing/2014/main" id="{A9C29A2E-B227-E345-9BDE-FB33A45FAC97}"/>
              </a:ext>
            </a:extLst>
          </p:cNvPr>
          <p:cNvPicPr>
            <a:picLocks noChangeAspect="1"/>
          </p:cNvPicPr>
          <p:nvPr/>
        </p:nvPicPr>
        <p:blipFill>
          <a:blip r:embed="rId3"/>
          <a:stretch>
            <a:fillRect/>
          </a:stretch>
        </p:blipFill>
        <p:spPr>
          <a:xfrm>
            <a:off x="744658" y="11529058"/>
            <a:ext cx="2059502" cy="1850383"/>
          </a:xfrm>
          <a:prstGeom prst="rect">
            <a:avLst/>
          </a:prstGeom>
          <a:ln w="12700">
            <a:miter lim="400000"/>
          </a:ln>
        </p:spPr>
      </p:pic>
      <p:sp>
        <p:nvSpPr>
          <p:cNvPr id="6" name="Why Become a Certified Recreational Boating Professional">
            <a:extLst>
              <a:ext uri="{FF2B5EF4-FFF2-40B4-BE49-F238E27FC236}">
                <a16:creationId xmlns:a16="http://schemas.microsoft.com/office/drawing/2014/main" id="{1974DD28-B3FD-C047-A6C5-EBA69516E62F}"/>
              </a:ext>
            </a:extLst>
          </p:cNvPr>
          <p:cNvSpPr txBox="1">
            <a:spLocks/>
          </p:cNvSpPr>
          <p:nvPr/>
        </p:nvSpPr>
        <p:spPr>
          <a:xfrm>
            <a:off x="1889760" y="1040631"/>
            <a:ext cx="20267032" cy="24713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fontScale="90000" lnSpcReduction="10000"/>
          </a:bodyPr>
          <a:lstStyle>
            <a:lvl1pPr marL="0" marR="0" indent="0" algn="ctr" defTabSz="638937" rtl="0" latinLnBrk="0">
              <a:lnSpc>
                <a:spcPct val="100000"/>
              </a:lnSpc>
              <a:spcBef>
                <a:spcPts val="0"/>
              </a:spcBef>
              <a:spcAft>
                <a:spcPts val="0"/>
              </a:spcAft>
              <a:buClrTx/>
              <a:buSzTx/>
              <a:buFontTx/>
              <a:buNone/>
              <a:tabLst/>
              <a:defRPr sz="5160" b="0" i="0" u="none" strike="noStrike" cap="all" spc="0" baseline="0">
                <a:solidFill>
                  <a:srgbClr val="FFFFFF"/>
                </a:solidFill>
                <a:uFillTx/>
                <a:latin typeface="DIN Next Slab Pro"/>
                <a:ea typeface="DIN Next Slab Pro"/>
                <a:cs typeface="DIN Next Slab Pro"/>
                <a:sym typeface="DIN Next Slab Pro"/>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Helvetica Neue Medium"/>
                <a:ea typeface="Helvetica Neue Medium"/>
                <a:cs typeface="Helvetica Neue Medium"/>
                <a:sym typeface="Helvetica Neue Medium"/>
              </a:defRPr>
            </a:lvl9pPr>
          </a:lstStyle>
          <a:p>
            <a:pPr hangingPunct="1"/>
            <a:r>
              <a:rPr lang="en-US" sz="9600" b="1">
                <a:solidFill>
                  <a:srgbClr val="22329F"/>
                </a:solidFill>
              </a:rPr>
              <a:t>What is the value of holding the </a:t>
            </a:r>
            <a:br>
              <a:rPr lang="en-US" sz="9600" b="1">
                <a:solidFill>
                  <a:srgbClr val="22329F"/>
                </a:solidFill>
              </a:rPr>
            </a:br>
            <a:r>
              <a:rPr lang="en-US" sz="9600" b="1">
                <a:solidFill>
                  <a:srgbClr val="22329F"/>
                </a:solidFill>
              </a:rPr>
              <a:t>CRBP designation?</a:t>
            </a:r>
            <a:endParaRPr lang="en-US" sz="9600" b="1" dirty="0">
              <a:solidFill>
                <a:srgbClr val="22329F"/>
              </a:solidFill>
            </a:endParaRPr>
          </a:p>
        </p:txBody>
      </p:sp>
    </p:spTree>
    <p:extLst>
      <p:ext uri="{BB962C8B-B14F-4D97-AF65-F5344CB8AC3E}">
        <p14:creationId xmlns:p14="http://schemas.microsoft.com/office/powerpoint/2010/main" val="86723494"/>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1921</TotalTime>
  <Words>3117</Words>
  <Application>Microsoft Macintosh PowerPoint</Application>
  <PresentationFormat>Custom</PresentationFormat>
  <Paragraphs>348</Paragraphs>
  <Slides>29</Slides>
  <Notes>29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Arial</vt:lpstr>
      <vt:lpstr>DIN Next LT Pro Regular</vt:lpstr>
      <vt:lpstr>DIN Next Slab Pro</vt:lpstr>
      <vt:lpstr>Helvetica Neue</vt:lpstr>
      <vt:lpstr>Helvetica Neue Light</vt:lpstr>
      <vt:lpstr>Helvetica Neue Medium</vt:lpstr>
      <vt:lpstr>Lato Light</vt:lpstr>
      <vt:lpstr>Lato Medium</vt:lpstr>
      <vt:lpstr>Lato Regular</vt:lpstr>
      <vt:lpstr>White</vt:lpstr>
      <vt:lpstr>PowerPoint Presentation</vt:lpstr>
      <vt:lpstr>PowerPoint Presentation</vt:lpstr>
      <vt:lpstr>WHAT WE’LL COVER</vt:lpstr>
      <vt:lpstr>What is A CRBP?</vt:lpstr>
      <vt:lpstr>What is A CRBP?</vt:lpstr>
      <vt:lpstr>Why a Certification Program? </vt:lpstr>
      <vt:lpstr>Why a Certification Program? </vt:lpstr>
      <vt:lpstr>What is the value of holding the  CRBP designation?</vt:lpstr>
      <vt:lpstr>PowerPoint Presentation</vt:lpstr>
      <vt:lpstr>What will I learn?</vt:lpstr>
      <vt:lpstr>PowerPoint Presentation</vt:lpstr>
      <vt:lpstr>PowerPoint Presentation</vt:lpstr>
      <vt:lpstr>PowerPoint Presentation</vt:lpstr>
      <vt:lpstr>PowerPoint Presentation</vt:lpstr>
      <vt:lpstr>PowerPoint Presentation</vt:lpstr>
      <vt:lpstr>Sample questions</vt:lpstr>
      <vt:lpstr>Sample questions</vt:lpstr>
      <vt:lpstr>PowerPoint Presentation</vt:lpstr>
      <vt:lpstr>PowerPoint Presentation</vt:lpstr>
      <vt:lpstr>PowerPoint Presentation</vt:lpstr>
      <vt:lpstr>PowerPoint Presentation</vt:lpstr>
      <vt:lpstr>PowerPoint Presentation</vt:lpstr>
      <vt:lpstr>Who is eligible?</vt:lpstr>
      <vt:lpstr>Who is eligible?</vt:lpstr>
      <vt:lpstr>How do I get started?</vt:lpstr>
      <vt:lpstr>PowerPoint Presentation</vt:lpstr>
      <vt:lpstr>PowerPoint Presentation</vt:lpstr>
      <vt:lpstr>questions</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SOBA Info</cp:lastModifiedBy>
  <cp:revision>35</cp:revision>
  <cp:lastPrinted>2022-03-11T16:45:12Z</cp:lastPrinted>
  <dcterms:modified xsi:type="dcterms:W3CDTF">2022-03-11T16:45:13Z</dcterms:modified>
</cp:coreProperties>
</file>