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256" r:id="rId5"/>
    <p:sldId id="265" r:id="rId6"/>
    <p:sldId id="319" r:id="rId7"/>
    <p:sldId id="296" r:id="rId8"/>
    <p:sldId id="320" r:id="rId9"/>
    <p:sldId id="321" r:id="rId10"/>
    <p:sldId id="322" r:id="rId11"/>
    <p:sldId id="323" r:id="rId12"/>
    <p:sldId id="342" r:id="rId13"/>
    <p:sldId id="343" r:id="rId14"/>
    <p:sldId id="295" r:id="rId15"/>
    <p:sldId id="344" r:id="rId16"/>
    <p:sldId id="275" r:id="rId17"/>
    <p:sldId id="305" r:id="rId18"/>
    <p:sldId id="346" r:id="rId19"/>
    <p:sldId id="329" r:id="rId20"/>
    <p:sldId id="341" r:id="rId21"/>
    <p:sldId id="350" r:id="rId22"/>
    <p:sldId id="352" r:id="rId23"/>
    <p:sldId id="368" r:id="rId24"/>
    <p:sldId id="367" r:id="rId25"/>
    <p:sldId id="306" r:id="rId26"/>
    <p:sldId id="369" r:id="rId27"/>
    <p:sldId id="354" r:id="rId28"/>
    <p:sldId id="360" r:id="rId29"/>
    <p:sldId id="347" r:id="rId30"/>
    <p:sldId id="276" r:id="rId31"/>
    <p:sldId id="355" r:id="rId32"/>
    <p:sldId id="358" r:id="rId33"/>
    <p:sldId id="365" r:id="rId34"/>
    <p:sldId id="356" r:id="rId35"/>
    <p:sldId id="357" r:id="rId36"/>
    <p:sldId id="359" r:id="rId37"/>
    <p:sldId id="366" r:id="rId38"/>
    <p:sldId id="348" r:id="rId39"/>
    <p:sldId id="353" r:id="rId40"/>
    <p:sldId id="370" r:id="rId41"/>
    <p:sldId id="257" r:id="rId42"/>
    <p:sldId id="326" r:id="rId43"/>
    <p:sldId id="307" r:id="rId44"/>
    <p:sldId id="333" r:id="rId45"/>
    <p:sldId id="298" r:id="rId46"/>
    <p:sldId id="299" r:id="rId47"/>
    <p:sldId id="300" r:id="rId48"/>
    <p:sldId id="301" r:id="rId49"/>
    <p:sldId id="302" r:id="rId50"/>
    <p:sldId id="335" r:id="rId51"/>
    <p:sldId id="336" r:id="rId52"/>
    <p:sldId id="331" r:id="rId53"/>
    <p:sldId id="340" r:id="rId54"/>
  </p:sldIdLst>
  <p:sldSz cx="12188825" cy="6858000"/>
  <p:notesSz cx="7315200" cy="96012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589"/>
    <a:srgbClr val="004E90"/>
    <a:srgbClr val="65AFBF"/>
    <a:srgbClr val="206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7C040-E6BD-4E84-8DCD-40A960210C1A}" v="22" dt="2022-03-14T03:20:24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3" autoAdjust="0"/>
    <p:restoredTop sz="94559" autoAdjust="0"/>
  </p:normalViewPr>
  <p:slideViewPr>
    <p:cSldViewPr showGuides="1">
      <p:cViewPr>
        <p:scale>
          <a:sx n="66" d="100"/>
          <a:sy n="66" d="100"/>
        </p:scale>
        <p:origin x="-556" y="3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D010A7-4EF0-4A14-A02C-2D88BE70F0E0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A719916-3795-4C36-B343-A57197B414D0}">
      <dgm:prSet/>
      <dgm:spPr/>
      <dgm:t>
        <a:bodyPr/>
        <a:lstStyle/>
        <a:p>
          <a:r>
            <a:rPr lang="en-US"/>
            <a:t>Communication: both verbal and nonverbal</a:t>
          </a:r>
        </a:p>
      </dgm:t>
    </dgm:pt>
    <dgm:pt modelId="{479A5864-42FB-444B-AAB3-B8298B10B2B1}" type="parTrans" cxnId="{8542DBFB-2F42-44B7-94A2-D443B00815BA}">
      <dgm:prSet/>
      <dgm:spPr/>
      <dgm:t>
        <a:bodyPr/>
        <a:lstStyle/>
        <a:p>
          <a:endParaRPr lang="en-US"/>
        </a:p>
      </dgm:t>
    </dgm:pt>
    <dgm:pt modelId="{60D74393-C558-42FF-8C41-A9C49CB988A9}" type="sibTrans" cxnId="{8542DBFB-2F42-44B7-94A2-D443B00815BA}">
      <dgm:prSet/>
      <dgm:spPr/>
      <dgm:t>
        <a:bodyPr/>
        <a:lstStyle/>
        <a:p>
          <a:endParaRPr lang="en-US"/>
        </a:p>
      </dgm:t>
    </dgm:pt>
    <dgm:pt modelId="{FE4C88EE-4ADC-4A13-B89C-2B717A7857DC}">
      <dgm:prSet/>
      <dgm:spPr/>
      <dgm:t>
        <a:bodyPr/>
        <a:lstStyle/>
        <a:p>
          <a:r>
            <a:rPr lang="en-US" dirty="0"/>
            <a:t>Sensory Processing: may have sensitivity to sound, smell, light and touch</a:t>
          </a:r>
        </a:p>
      </dgm:t>
    </dgm:pt>
    <dgm:pt modelId="{4DA1D48D-7E9F-4ED3-8809-0FD923F646D4}" type="parTrans" cxnId="{2CA79DC4-FC2D-4E79-8B9E-7509272B6E8E}">
      <dgm:prSet/>
      <dgm:spPr/>
      <dgm:t>
        <a:bodyPr/>
        <a:lstStyle/>
        <a:p>
          <a:endParaRPr lang="en-US"/>
        </a:p>
      </dgm:t>
    </dgm:pt>
    <dgm:pt modelId="{04890DF2-6F43-4612-A3CA-8018A5839995}" type="sibTrans" cxnId="{2CA79DC4-FC2D-4E79-8B9E-7509272B6E8E}">
      <dgm:prSet/>
      <dgm:spPr/>
      <dgm:t>
        <a:bodyPr/>
        <a:lstStyle/>
        <a:p>
          <a:endParaRPr lang="en-US"/>
        </a:p>
      </dgm:t>
    </dgm:pt>
    <dgm:pt modelId="{97BFFCA7-1498-4417-9BD1-F89C0A722505}">
      <dgm:prSet/>
      <dgm:spPr/>
      <dgm:t>
        <a:bodyPr/>
        <a:lstStyle/>
        <a:p>
          <a:r>
            <a:rPr lang="en-US"/>
            <a:t>Social Interactions: may not make eye contact, pick up on social cues, body language or understand personal space</a:t>
          </a:r>
        </a:p>
      </dgm:t>
    </dgm:pt>
    <dgm:pt modelId="{DB16274E-FAA6-4E7F-A109-DF1CF9B26A16}" type="parTrans" cxnId="{B0889F2D-9EDA-4247-B0AA-6DABDCF95A61}">
      <dgm:prSet/>
      <dgm:spPr/>
      <dgm:t>
        <a:bodyPr/>
        <a:lstStyle/>
        <a:p>
          <a:endParaRPr lang="en-US"/>
        </a:p>
      </dgm:t>
    </dgm:pt>
    <dgm:pt modelId="{799974DE-4A42-4FE9-A8A7-1BE06BB9DBBE}" type="sibTrans" cxnId="{B0889F2D-9EDA-4247-B0AA-6DABDCF95A61}">
      <dgm:prSet/>
      <dgm:spPr/>
      <dgm:t>
        <a:bodyPr/>
        <a:lstStyle/>
        <a:p>
          <a:endParaRPr lang="en-US"/>
        </a:p>
      </dgm:t>
    </dgm:pt>
    <dgm:pt modelId="{9178954A-5CDF-475E-B1C4-2E262DA49F27}">
      <dgm:prSet/>
      <dgm:spPr/>
      <dgm:t>
        <a:bodyPr/>
        <a:lstStyle/>
        <a:p>
          <a:r>
            <a:rPr lang="en-US" dirty="0"/>
            <a:t>Behavior: may have obsessive tendencies, exhibit outbursts, or wander</a:t>
          </a:r>
        </a:p>
      </dgm:t>
    </dgm:pt>
    <dgm:pt modelId="{89D75088-1A1A-43E8-BBED-1AEC64974DE0}" type="parTrans" cxnId="{C4578AE0-86A9-4C5F-8825-FEF9D51BACDE}">
      <dgm:prSet/>
      <dgm:spPr/>
      <dgm:t>
        <a:bodyPr/>
        <a:lstStyle/>
        <a:p>
          <a:endParaRPr lang="en-US"/>
        </a:p>
      </dgm:t>
    </dgm:pt>
    <dgm:pt modelId="{34561A72-3CB2-4CB1-8D5A-2CE520B03C5F}" type="sibTrans" cxnId="{C4578AE0-86A9-4C5F-8825-FEF9D51BACDE}">
      <dgm:prSet/>
      <dgm:spPr/>
      <dgm:t>
        <a:bodyPr/>
        <a:lstStyle/>
        <a:p>
          <a:endParaRPr lang="en-US"/>
        </a:p>
      </dgm:t>
    </dgm:pt>
    <dgm:pt modelId="{CA43EEED-6977-42F3-BF30-56819A6BC76F}" type="pres">
      <dgm:prSet presAssocID="{FCD010A7-4EF0-4A14-A02C-2D88BE70F0E0}" presName="root" presStyleCnt="0">
        <dgm:presLayoutVars>
          <dgm:dir/>
          <dgm:resizeHandles val="exact"/>
        </dgm:presLayoutVars>
      </dgm:prSet>
      <dgm:spPr/>
    </dgm:pt>
    <dgm:pt modelId="{B2E313B8-71D9-4756-B530-D72BF5BC7821}" type="pres">
      <dgm:prSet presAssocID="{6A719916-3795-4C36-B343-A57197B414D0}" presName="compNode" presStyleCnt="0"/>
      <dgm:spPr/>
    </dgm:pt>
    <dgm:pt modelId="{2FAC1F30-AF42-418A-86EE-6DEBF0C7A2E1}" type="pres">
      <dgm:prSet presAssocID="{6A719916-3795-4C36-B343-A57197B414D0}" presName="bgRect" presStyleLbl="bgShp" presStyleIdx="0" presStyleCnt="4"/>
      <dgm:spPr/>
    </dgm:pt>
    <dgm:pt modelId="{2D8F1122-2C2E-4A52-AB74-5FA8159D8CBC}" type="pres">
      <dgm:prSet presAssocID="{6A719916-3795-4C36-B343-A57197B414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A59AAAC-DB9A-44E2-AD44-283811EB0BA4}" type="pres">
      <dgm:prSet presAssocID="{6A719916-3795-4C36-B343-A57197B414D0}" presName="spaceRect" presStyleCnt="0"/>
      <dgm:spPr/>
    </dgm:pt>
    <dgm:pt modelId="{5B6AD8B3-30BD-44BD-9E01-E4B988DF6049}" type="pres">
      <dgm:prSet presAssocID="{6A719916-3795-4C36-B343-A57197B414D0}" presName="parTx" presStyleLbl="revTx" presStyleIdx="0" presStyleCnt="4">
        <dgm:presLayoutVars>
          <dgm:chMax val="0"/>
          <dgm:chPref val="0"/>
        </dgm:presLayoutVars>
      </dgm:prSet>
      <dgm:spPr/>
    </dgm:pt>
    <dgm:pt modelId="{4CDE2956-DB06-44C2-9F64-6510D8008E03}" type="pres">
      <dgm:prSet presAssocID="{60D74393-C558-42FF-8C41-A9C49CB988A9}" presName="sibTrans" presStyleCnt="0"/>
      <dgm:spPr/>
    </dgm:pt>
    <dgm:pt modelId="{C056C690-D961-46C0-A6B1-65F48A1C0AB4}" type="pres">
      <dgm:prSet presAssocID="{FE4C88EE-4ADC-4A13-B89C-2B717A7857DC}" presName="compNode" presStyleCnt="0"/>
      <dgm:spPr/>
    </dgm:pt>
    <dgm:pt modelId="{DE64F982-85C4-4530-BA8A-FA598A9E4E97}" type="pres">
      <dgm:prSet presAssocID="{FE4C88EE-4ADC-4A13-B89C-2B717A7857DC}" presName="bgRect" presStyleLbl="bgShp" presStyleIdx="1" presStyleCnt="4"/>
      <dgm:spPr/>
    </dgm:pt>
    <dgm:pt modelId="{B6ADA765-3014-4CC6-8CE5-35D7C2DE4167}" type="pres">
      <dgm:prSet presAssocID="{FE4C88EE-4ADC-4A13-B89C-2B717A7857D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DE801716-66DE-4767-B48A-66F5735478F3}" type="pres">
      <dgm:prSet presAssocID="{FE4C88EE-4ADC-4A13-B89C-2B717A7857DC}" presName="spaceRect" presStyleCnt="0"/>
      <dgm:spPr/>
    </dgm:pt>
    <dgm:pt modelId="{97B426AF-597B-4CD6-BA3F-F030BC675724}" type="pres">
      <dgm:prSet presAssocID="{FE4C88EE-4ADC-4A13-B89C-2B717A7857DC}" presName="parTx" presStyleLbl="revTx" presStyleIdx="1" presStyleCnt="4">
        <dgm:presLayoutVars>
          <dgm:chMax val="0"/>
          <dgm:chPref val="0"/>
        </dgm:presLayoutVars>
      </dgm:prSet>
      <dgm:spPr/>
    </dgm:pt>
    <dgm:pt modelId="{C68E56D4-5CB6-4B1B-A5E4-21E834CC3804}" type="pres">
      <dgm:prSet presAssocID="{04890DF2-6F43-4612-A3CA-8018A5839995}" presName="sibTrans" presStyleCnt="0"/>
      <dgm:spPr/>
    </dgm:pt>
    <dgm:pt modelId="{BE0DFEC3-67BC-4174-BACD-1CCA3EFB32DF}" type="pres">
      <dgm:prSet presAssocID="{97BFFCA7-1498-4417-9BD1-F89C0A722505}" presName="compNode" presStyleCnt="0"/>
      <dgm:spPr/>
    </dgm:pt>
    <dgm:pt modelId="{C08BF1B2-69CB-4900-BEEA-C35CF80818A0}" type="pres">
      <dgm:prSet presAssocID="{97BFFCA7-1498-4417-9BD1-F89C0A722505}" presName="bgRect" presStyleLbl="bgShp" presStyleIdx="2" presStyleCnt="4"/>
      <dgm:spPr/>
    </dgm:pt>
    <dgm:pt modelId="{28029FBE-BAF9-43C8-BF51-4B4288D4690D}" type="pres">
      <dgm:prSet presAssocID="{97BFFCA7-1498-4417-9BD1-F89C0A7225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F6983D6D-0ACC-4F9D-B874-A7B1BCB3DF0C}" type="pres">
      <dgm:prSet presAssocID="{97BFFCA7-1498-4417-9BD1-F89C0A722505}" presName="spaceRect" presStyleCnt="0"/>
      <dgm:spPr/>
    </dgm:pt>
    <dgm:pt modelId="{1AD9A4D3-2085-4EDB-9C3C-10F6B4330F90}" type="pres">
      <dgm:prSet presAssocID="{97BFFCA7-1498-4417-9BD1-F89C0A722505}" presName="parTx" presStyleLbl="revTx" presStyleIdx="2" presStyleCnt="4">
        <dgm:presLayoutVars>
          <dgm:chMax val="0"/>
          <dgm:chPref val="0"/>
        </dgm:presLayoutVars>
      </dgm:prSet>
      <dgm:spPr/>
    </dgm:pt>
    <dgm:pt modelId="{BE29B09D-DB63-414B-9DE0-B62DE657E6C7}" type="pres">
      <dgm:prSet presAssocID="{799974DE-4A42-4FE9-A8A7-1BE06BB9DBBE}" presName="sibTrans" presStyleCnt="0"/>
      <dgm:spPr/>
    </dgm:pt>
    <dgm:pt modelId="{28932712-47B2-4C0D-8533-0530D7315182}" type="pres">
      <dgm:prSet presAssocID="{9178954A-5CDF-475E-B1C4-2E262DA49F27}" presName="compNode" presStyleCnt="0"/>
      <dgm:spPr/>
    </dgm:pt>
    <dgm:pt modelId="{0ECEDCC7-0C6F-4125-B491-32339FC8FA48}" type="pres">
      <dgm:prSet presAssocID="{9178954A-5CDF-475E-B1C4-2E262DA49F27}" presName="bgRect" presStyleLbl="bgShp" presStyleIdx="3" presStyleCnt="4"/>
      <dgm:spPr/>
    </dgm:pt>
    <dgm:pt modelId="{82271D6C-ED3A-44B0-9FC9-75F4EB32455A}" type="pres">
      <dgm:prSet presAssocID="{9178954A-5CDF-475E-B1C4-2E262DA49F2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FECDEC92-3842-45C4-AF2A-193531774D54}" type="pres">
      <dgm:prSet presAssocID="{9178954A-5CDF-475E-B1C4-2E262DA49F27}" presName="spaceRect" presStyleCnt="0"/>
      <dgm:spPr/>
    </dgm:pt>
    <dgm:pt modelId="{D97E0E6D-BC6C-410E-ADD9-A4C187CA9635}" type="pres">
      <dgm:prSet presAssocID="{9178954A-5CDF-475E-B1C4-2E262DA49F2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6D3C708-1D95-435C-A190-8F393AC05CB4}" type="presOf" srcId="{FE4C88EE-4ADC-4A13-B89C-2B717A7857DC}" destId="{97B426AF-597B-4CD6-BA3F-F030BC675724}" srcOrd="0" destOrd="0" presId="urn:microsoft.com/office/officeart/2018/2/layout/IconVerticalSolidList"/>
    <dgm:cxn modelId="{0F49A71F-7617-4339-BE86-5D7796810146}" type="presOf" srcId="{FCD010A7-4EF0-4A14-A02C-2D88BE70F0E0}" destId="{CA43EEED-6977-42F3-BF30-56819A6BC76F}" srcOrd="0" destOrd="0" presId="urn:microsoft.com/office/officeart/2018/2/layout/IconVerticalSolidList"/>
    <dgm:cxn modelId="{6204BD25-6564-4373-A4B9-ED81AA790D3B}" type="presOf" srcId="{9178954A-5CDF-475E-B1C4-2E262DA49F27}" destId="{D97E0E6D-BC6C-410E-ADD9-A4C187CA9635}" srcOrd="0" destOrd="0" presId="urn:microsoft.com/office/officeart/2018/2/layout/IconVerticalSolidList"/>
    <dgm:cxn modelId="{B0889F2D-9EDA-4247-B0AA-6DABDCF95A61}" srcId="{FCD010A7-4EF0-4A14-A02C-2D88BE70F0E0}" destId="{97BFFCA7-1498-4417-9BD1-F89C0A722505}" srcOrd="2" destOrd="0" parTransId="{DB16274E-FAA6-4E7F-A109-DF1CF9B26A16}" sibTransId="{799974DE-4A42-4FE9-A8A7-1BE06BB9DBBE}"/>
    <dgm:cxn modelId="{2CA79DC4-FC2D-4E79-8B9E-7509272B6E8E}" srcId="{FCD010A7-4EF0-4A14-A02C-2D88BE70F0E0}" destId="{FE4C88EE-4ADC-4A13-B89C-2B717A7857DC}" srcOrd="1" destOrd="0" parTransId="{4DA1D48D-7E9F-4ED3-8809-0FD923F646D4}" sibTransId="{04890DF2-6F43-4612-A3CA-8018A5839995}"/>
    <dgm:cxn modelId="{C4578AE0-86A9-4C5F-8825-FEF9D51BACDE}" srcId="{FCD010A7-4EF0-4A14-A02C-2D88BE70F0E0}" destId="{9178954A-5CDF-475E-B1C4-2E262DA49F27}" srcOrd="3" destOrd="0" parTransId="{89D75088-1A1A-43E8-BBED-1AEC64974DE0}" sibTransId="{34561A72-3CB2-4CB1-8D5A-2CE520B03C5F}"/>
    <dgm:cxn modelId="{5E28E5E0-02C6-4DF8-8BBD-55D2A4DF975D}" type="presOf" srcId="{97BFFCA7-1498-4417-9BD1-F89C0A722505}" destId="{1AD9A4D3-2085-4EDB-9C3C-10F6B4330F90}" srcOrd="0" destOrd="0" presId="urn:microsoft.com/office/officeart/2018/2/layout/IconVerticalSolidList"/>
    <dgm:cxn modelId="{5747D2E2-1995-45A1-AC2E-74F125EA1306}" type="presOf" srcId="{6A719916-3795-4C36-B343-A57197B414D0}" destId="{5B6AD8B3-30BD-44BD-9E01-E4B988DF6049}" srcOrd="0" destOrd="0" presId="urn:microsoft.com/office/officeart/2018/2/layout/IconVerticalSolidList"/>
    <dgm:cxn modelId="{8542DBFB-2F42-44B7-94A2-D443B00815BA}" srcId="{FCD010A7-4EF0-4A14-A02C-2D88BE70F0E0}" destId="{6A719916-3795-4C36-B343-A57197B414D0}" srcOrd="0" destOrd="0" parTransId="{479A5864-42FB-444B-AAB3-B8298B10B2B1}" sibTransId="{60D74393-C558-42FF-8C41-A9C49CB988A9}"/>
    <dgm:cxn modelId="{6E4387E8-EC79-4AB2-A5AF-F20B47570CED}" type="presParOf" srcId="{CA43EEED-6977-42F3-BF30-56819A6BC76F}" destId="{B2E313B8-71D9-4756-B530-D72BF5BC7821}" srcOrd="0" destOrd="0" presId="urn:microsoft.com/office/officeart/2018/2/layout/IconVerticalSolidList"/>
    <dgm:cxn modelId="{A9A912A5-54EF-453D-A9C2-A2AC22C20FA5}" type="presParOf" srcId="{B2E313B8-71D9-4756-B530-D72BF5BC7821}" destId="{2FAC1F30-AF42-418A-86EE-6DEBF0C7A2E1}" srcOrd="0" destOrd="0" presId="urn:microsoft.com/office/officeart/2018/2/layout/IconVerticalSolidList"/>
    <dgm:cxn modelId="{948CD9A3-A6E3-438B-9E80-7BCA27AD5D36}" type="presParOf" srcId="{B2E313B8-71D9-4756-B530-D72BF5BC7821}" destId="{2D8F1122-2C2E-4A52-AB74-5FA8159D8CBC}" srcOrd="1" destOrd="0" presId="urn:microsoft.com/office/officeart/2018/2/layout/IconVerticalSolidList"/>
    <dgm:cxn modelId="{8B170DF4-EF2E-4EE8-BC6E-9EC7DD1788FA}" type="presParOf" srcId="{B2E313B8-71D9-4756-B530-D72BF5BC7821}" destId="{4A59AAAC-DB9A-44E2-AD44-283811EB0BA4}" srcOrd="2" destOrd="0" presId="urn:microsoft.com/office/officeart/2018/2/layout/IconVerticalSolidList"/>
    <dgm:cxn modelId="{17AC813D-D133-4959-86B6-10D8CA17E927}" type="presParOf" srcId="{B2E313B8-71D9-4756-B530-D72BF5BC7821}" destId="{5B6AD8B3-30BD-44BD-9E01-E4B988DF6049}" srcOrd="3" destOrd="0" presId="urn:microsoft.com/office/officeart/2018/2/layout/IconVerticalSolidList"/>
    <dgm:cxn modelId="{03B5AAE2-9F42-40DC-9794-585AB5395292}" type="presParOf" srcId="{CA43EEED-6977-42F3-BF30-56819A6BC76F}" destId="{4CDE2956-DB06-44C2-9F64-6510D8008E03}" srcOrd="1" destOrd="0" presId="urn:microsoft.com/office/officeart/2018/2/layout/IconVerticalSolidList"/>
    <dgm:cxn modelId="{39DAAFEB-40EA-4AFF-8B47-C2B5051DDFD1}" type="presParOf" srcId="{CA43EEED-6977-42F3-BF30-56819A6BC76F}" destId="{C056C690-D961-46C0-A6B1-65F48A1C0AB4}" srcOrd="2" destOrd="0" presId="urn:microsoft.com/office/officeart/2018/2/layout/IconVerticalSolidList"/>
    <dgm:cxn modelId="{47627F8F-49AC-45AB-98B1-A4723E63380D}" type="presParOf" srcId="{C056C690-D961-46C0-A6B1-65F48A1C0AB4}" destId="{DE64F982-85C4-4530-BA8A-FA598A9E4E97}" srcOrd="0" destOrd="0" presId="urn:microsoft.com/office/officeart/2018/2/layout/IconVerticalSolidList"/>
    <dgm:cxn modelId="{D7C4A034-D6DC-458C-9DAB-19DDE2BF1230}" type="presParOf" srcId="{C056C690-D961-46C0-A6B1-65F48A1C0AB4}" destId="{B6ADA765-3014-4CC6-8CE5-35D7C2DE4167}" srcOrd="1" destOrd="0" presId="urn:microsoft.com/office/officeart/2018/2/layout/IconVerticalSolidList"/>
    <dgm:cxn modelId="{0616F3CD-5F61-4324-B62E-841D5380369A}" type="presParOf" srcId="{C056C690-D961-46C0-A6B1-65F48A1C0AB4}" destId="{DE801716-66DE-4767-B48A-66F5735478F3}" srcOrd="2" destOrd="0" presId="urn:microsoft.com/office/officeart/2018/2/layout/IconVerticalSolidList"/>
    <dgm:cxn modelId="{485F180C-C503-4265-9F23-B19C72FE0FF6}" type="presParOf" srcId="{C056C690-D961-46C0-A6B1-65F48A1C0AB4}" destId="{97B426AF-597B-4CD6-BA3F-F030BC675724}" srcOrd="3" destOrd="0" presId="urn:microsoft.com/office/officeart/2018/2/layout/IconVerticalSolidList"/>
    <dgm:cxn modelId="{E4542F40-CE62-4998-951E-AE32899CD2F8}" type="presParOf" srcId="{CA43EEED-6977-42F3-BF30-56819A6BC76F}" destId="{C68E56D4-5CB6-4B1B-A5E4-21E834CC3804}" srcOrd="3" destOrd="0" presId="urn:microsoft.com/office/officeart/2018/2/layout/IconVerticalSolidList"/>
    <dgm:cxn modelId="{E3980AD6-D7B0-44B1-8941-BFF6823EBBE2}" type="presParOf" srcId="{CA43EEED-6977-42F3-BF30-56819A6BC76F}" destId="{BE0DFEC3-67BC-4174-BACD-1CCA3EFB32DF}" srcOrd="4" destOrd="0" presId="urn:microsoft.com/office/officeart/2018/2/layout/IconVerticalSolidList"/>
    <dgm:cxn modelId="{761551FD-D681-427C-82B2-C0D1A21F1244}" type="presParOf" srcId="{BE0DFEC3-67BC-4174-BACD-1CCA3EFB32DF}" destId="{C08BF1B2-69CB-4900-BEEA-C35CF80818A0}" srcOrd="0" destOrd="0" presId="urn:microsoft.com/office/officeart/2018/2/layout/IconVerticalSolidList"/>
    <dgm:cxn modelId="{4ABB5D40-7351-45A8-984F-95EFF17BA8C4}" type="presParOf" srcId="{BE0DFEC3-67BC-4174-BACD-1CCA3EFB32DF}" destId="{28029FBE-BAF9-43C8-BF51-4B4288D4690D}" srcOrd="1" destOrd="0" presId="urn:microsoft.com/office/officeart/2018/2/layout/IconVerticalSolidList"/>
    <dgm:cxn modelId="{DFBB3417-10C9-4AE3-9BEE-8767FD588F39}" type="presParOf" srcId="{BE0DFEC3-67BC-4174-BACD-1CCA3EFB32DF}" destId="{F6983D6D-0ACC-4F9D-B874-A7B1BCB3DF0C}" srcOrd="2" destOrd="0" presId="urn:microsoft.com/office/officeart/2018/2/layout/IconVerticalSolidList"/>
    <dgm:cxn modelId="{34C819FD-67C8-4504-A742-0C6956C34DD8}" type="presParOf" srcId="{BE0DFEC3-67BC-4174-BACD-1CCA3EFB32DF}" destId="{1AD9A4D3-2085-4EDB-9C3C-10F6B4330F90}" srcOrd="3" destOrd="0" presId="urn:microsoft.com/office/officeart/2018/2/layout/IconVerticalSolidList"/>
    <dgm:cxn modelId="{B2699837-34DA-4815-A72E-F7D13C27D838}" type="presParOf" srcId="{CA43EEED-6977-42F3-BF30-56819A6BC76F}" destId="{BE29B09D-DB63-414B-9DE0-B62DE657E6C7}" srcOrd="5" destOrd="0" presId="urn:microsoft.com/office/officeart/2018/2/layout/IconVerticalSolidList"/>
    <dgm:cxn modelId="{5F7F0300-216E-45F5-8633-A1334DDBCB45}" type="presParOf" srcId="{CA43EEED-6977-42F3-BF30-56819A6BC76F}" destId="{28932712-47B2-4C0D-8533-0530D7315182}" srcOrd="6" destOrd="0" presId="urn:microsoft.com/office/officeart/2018/2/layout/IconVerticalSolidList"/>
    <dgm:cxn modelId="{B3ED4B97-4FEB-4F61-A6B7-F0431A42ACFE}" type="presParOf" srcId="{28932712-47B2-4C0D-8533-0530D7315182}" destId="{0ECEDCC7-0C6F-4125-B491-32339FC8FA48}" srcOrd="0" destOrd="0" presId="urn:microsoft.com/office/officeart/2018/2/layout/IconVerticalSolidList"/>
    <dgm:cxn modelId="{2A15A303-A925-40BB-9AD3-6C1247E2191D}" type="presParOf" srcId="{28932712-47B2-4C0D-8533-0530D7315182}" destId="{82271D6C-ED3A-44B0-9FC9-75F4EB32455A}" srcOrd="1" destOrd="0" presId="urn:microsoft.com/office/officeart/2018/2/layout/IconVerticalSolidList"/>
    <dgm:cxn modelId="{6113E518-339F-40C3-8D40-3824E8EA18E1}" type="presParOf" srcId="{28932712-47B2-4C0D-8533-0530D7315182}" destId="{FECDEC92-3842-45C4-AF2A-193531774D54}" srcOrd="2" destOrd="0" presId="urn:microsoft.com/office/officeart/2018/2/layout/IconVerticalSolidList"/>
    <dgm:cxn modelId="{4DEA58F9-25F2-4830-97D3-E7536E190A51}" type="presParOf" srcId="{28932712-47B2-4C0D-8533-0530D7315182}" destId="{D97E0E6D-BC6C-410E-ADD9-A4C187CA96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FD479-ECD1-4BE5-869F-6343E26F9CB7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3E9A116-30F7-4F42-A2EF-DA5FB41A8BA0}">
      <dgm:prSet custT="1"/>
      <dgm:spPr/>
      <dgm:t>
        <a:bodyPr/>
        <a:lstStyle/>
        <a:p>
          <a:r>
            <a:rPr lang="en-US" sz="2400" dirty="0"/>
            <a:t>Adjust the student-teacher ratio. Many students with ASD perform better in smaller classes. </a:t>
          </a:r>
        </a:p>
      </dgm:t>
    </dgm:pt>
    <dgm:pt modelId="{9573D596-D0B9-40D3-9F69-3C6CD33240D1}" type="parTrans" cxnId="{A9FC0A1B-24F1-401D-B2C5-7D2879A83DEA}">
      <dgm:prSet/>
      <dgm:spPr/>
      <dgm:t>
        <a:bodyPr/>
        <a:lstStyle/>
        <a:p>
          <a:endParaRPr lang="en-US"/>
        </a:p>
      </dgm:t>
    </dgm:pt>
    <dgm:pt modelId="{A8E606EA-5000-4AFB-9237-AE0596453BA0}" type="sibTrans" cxnId="{A9FC0A1B-24F1-401D-B2C5-7D2879A83DEA}">
      <dgm:prSet/>
      <dgm:spPr/>
      <dgm:t>
        <a:bodyPr/>
        <a:lstStyle/>
        <a:p>
          <a:endParaRPr lang="en-US"/>
        </a:p>
      </dgm:t>
    </dgm:pt>
    <dgm:pt modelId="{B016E869-6085-4C38-88FE-08102121A979}">
      <dgm:prSet custT="1"/>
      <dgm:spPr/>
      <dgm:t>
        <a:bodyPr/>
        <a:lstStyle/>
        <a:p>
          <a:r>
            <a:rPr lang="en-US" sz="2400" dirty="0"/>
            <a:t>Hold classes during times when there’s not as many kids in the water.</a:t>
          </a:r>
        </a:p>
      </dgm:t>
    </dgm:pt>
    <dgm:pt modelId="{C7AD1F1A-7F31-4C74-9BBE-BBDF7D785025}" type="parTrans" cxnId="{3A23040A-2718-46F8-BDA1-735F637725B6}">
      <dgm:prSet/>
      <dgm:spPr/>
      <dgm:t>
        <a:bodyPr/>
        <a:lstStyle/>
        <a:p>
          <a:endParaRPr lang="en-US"/>
        </a:p>
      </dgm:t>
    </dgm:pt>
    <dgm:pt modelId="{9A4F0FFB-C22C-430D-A4B8-3BAADE002AB8}" type="sibTrans" cxnId="{3A23040A-2718-46F8-BDA1-735F637725B6}">
      <dgm:prSet/>
      <dgm:spPr/>
      <dgm:t>
        <a:bodyPr/>
        <a:lstStyle/>
        <a:p>
          <a:endParaRPr lang="en-US"/>
        </a:p>
      </dgm:t>
    </dgm:pt>
    <dgm:pt modelId="{B4174D01-8B13-42D8-AEF5-C83C24916494}">
      <dgm:prSet custT="1"/>
      <dgm:spPr/>
      <dgm:t>
        <a:bodyPr/>
        <a:lstStyle/>
        <a:p>
          <a:r>
            <a:rPr lang="en-US" sz="2400" dirty="0"/>
            <a:t>Consider potential fear of water among older children and adult students (and not just in young kids)</a:t>
          </a:r>
        </a:p>
      </dgm:t>
    </dgm:pt>
    <dgm:pt modelId="{4EA0E935-E9FD-4402-9494-721F071D4E8B}" type="parTrans" cxnId="{A93087BF-34E1-4F89-81CE-C2E83BE4349B}">
      <dgm:prSet/>
      <dgm:spPr/>
      <dgm:t>
        <a:bodyPr/>
        <a:lstStyle/>
        <a:p>
          <a:endParaRPr lang="en-US"/>
        </a:p>
      </dgm:t>
    </dgm:pt>
    <dgm:pt modelId="{7D6343CD-E1AD-4B17-9B86-0A7326D8831D}" type="sibTrans" cxnId="{A93087BF-34E1-4F89-81CE-C2E83BE4349B}">
      <dgm:prSet/>
      <dgm:spPr/>
      <dgm:t>
        <a:bodyPr/>
        <a:lstStyle/>
        <a:p>
          <a:endParaRPr lang="en-US"/>
        </a:p>
      </dgm:t>
    </dgm:pt>
    <dgm:pt modelId="{CFFAB14F-A8CF-423C-895B-2D01D653E27C}">
      <dgm:prSet custT="1"/>
      <dgm:spPr/>
      <dgm:t>
        <a:bodyPr/>
        <a:lstStyle/>
        <a:p>
          <a:r>
            <a:rPr lang="en-US" sz="2400" dirty="0"/>
            <a:t>Allow use of apparel that they prefer (fidget item, favorite t-shirt)</a:t>
          </a:r>
        </a:p>
      </dgm:t>
    </dgm:pt>
    <dgm:pt modelId="{E770DFB5-C4F3-4AF0-80AD-A73D3F7E735E}" type="parTrans" cxnId="{FF00859D-F3D3-41E6-A34C-ACA6A0F3D2CA}">
      <dgm:prSet/>
      <dgm:spPr/>
      <dgm:t>
        <a:bodyPr/>
        <a:lstStyle/>
        <a:p>
          <a:endParaRPr lang="en-US"/>
        </a:p>
      </dgm:t>
    </dgm:pt>
    <dgm:pt modelId="{4F60AC64-C5A9-4DC2-9229-B323CBEC30F4}" type="sibTrans" cxnId="{FF00859D-F3D3-41E6-A34C-ACA6A0F3D2CA}">
      <dgm:prSet/>
      <dgm:spPr/>
      <dgm:t>
        <a:bodyPr/>
        <a:lstStyle/>
        <a:p>
          <a:endParaRPr lang="en-US"/>
        </a:p>
      </dgm:t>
    </dgm:pt>
    <dgm:pt modelId="{E1796B36-F065-48BE-A69F-0F00B1845EA8}">
      <dgm:prSet custT="1"/>
      <dgm:spPr/>
      <dgm:t>
        <a:bodyPr/>
        <a:lstStyle/>
        <a:p>
          <a:r>
            <a:rPr lang="en-US" sz="2400" dirty="0"/>
            <a:t>Wearing a life vest may take a few classes all on its own due to sensory issues.</a:t>
          </a:r>
        </a:p>
      </dgm:t>
    </dgm:pt>
    <dgm:pt modelId="{A948E267-0A79-4892-B2A0-41B07893B950}" type="parTrans" cxnId="{50EBAD57-F050-41AC-842D-920D1520419A}">
      <dgm:prSet/>
      <dgm:spPr/>
      <dgm:t>
        <a:bodyPr/>
        <a:lstStyle/>
        <a:p>
          <a:endParaRPr lang="en-US"/>
        </a:p>
      </dgm:t>
    </dgm:pt>
    <dgm:pt modelId="{036622AF-3018-4EDA-8871-99E51A660DF6}" type="sibTrans" cxnId="{50EBAD57-F050-41AC-842D-920D1520419A}">
      <dgm:prSet/>
      <dgm:spPr/>
      <dgm:t>
        <a:bodyPr/>
        <a:lstStyle/>
        <a:p>
          <a:endParaRPr lang="en-US"/>
        </a:p>
      </dgm:t>
    </dgm:pt>
    <dgm:pt modelId="{637B9D44-E2F4-480B-8661-6CB99E149C35}" type="pres">
      <dgm:prSet presAssocID="{11EFD479-ECD1-4BE5-869F-6343E26F9CB7}" presName="root" presStyleCnt="0">
        <dgm:presLayoutVars>
          <dgm:dir/>
          <dgm:resizeHandles val="exact"/>
        </dgm:presLayoutVars>
      </dgm:prSet>
      <dgm:spPr/>
    </dgm:pt>
    <dgm:pt modelId="{E296B3D2-0C87-433E-BB0D-35EC0EE49CF5}" type="pres">
      <dgm:prSet presAssocID="{53E9A116-30F7-4F42-A2EF-DA5FB41A8BA0}" presName="compNode" presStyleCnt="0"/>
      <dgm:spPr/>
    </dgm:pt>
    <dgm:pt modelId="{549D31B2-8208-4F27-96C7-F975A1902AFB}" type="pres">
      <dgm:prSet presAssocID="{53E9A116-30F7-4F42-A2EF-DA5FB41A8BA0}" presName="iconRect" presStyleLbl="node1" presStyleIdx="0" presStyleCnt="5" custScaleX="239953" custScaleY="18607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188174E5-A626-4463-A8AE-F156DC3B56BB}" type="pres">
      <dgm:prSet presAssocID="{53E9A116-30F7-4F42-A2EF-DA5FB41A8BA0}" presName="spaceRect" presStyleCnt="0"/>
      <dgm:spPr/>
    </dgm:pt>
    <dgm:pt modelId="{A93A0537-FFB2-47FF-AB1C-C8F04783630C}" type="pres">
      <dgm:prSet presAssocID="{53E9A116-30F7-4F42-A2EF-DA5FB41A8BA0}" presName="textRect" presStyleLbl="revTx" presStyleIdx="0" presStyleCnt="5" custScaleX="183534">
        <dgm:presLayoutVars>
          <dgm:chMax val="1"/>
          <dgm:chPref val="1"/>
        </dgm:presLayoutVars>
      </dgm:prSet>
      <dgm:spPr/>
    </dgm:pt>
    <dgm:pt modelId="{15804173-2CE8-417B-894B-669D8F1571EF}" type="pres">
      <dgm:prSet presAssocID="{A8E606EA-5000-4AFB-9237-AE0596453BA0}" presName="sibTrans" presStyleCnt="0"/>
      <dgm:spPr/>
    </dgm:pt>
    <dgm:pt modelId="{63F9D65F-A441-4A6E-82E4-E184BE2096E6}" type="pres">
      <dgm:prSet presAssocID="{B016E869-6085-4C38-88FE-08102121A979}" presName="compNode" presStyleCnt="0"/>
      <dgm:spPr/>
    </dgm:pt>
    <dgm:pt modelId="{338C409F-6480-4A8F-9D72-BAFF43AF0E37}" type="pres">
      <dgm:prSet presAssocID="{B016E869-6085-4C38-88FE-08102121A979}" presName="iconRect" presStyleLbl="node1" presStyleIdx="1" presStyleCnt="5" custScaleX="183037" custScaleY="16913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4691B9B3-8039-47A4-9C96-597F25A780AD}" type="pres">
      <dgm:prSet presAssocID="{B016E869-6085-4C38-88FE-08102121A979}" presName="spaceRect" presStyleCnt="0"/>
      <dgm:spPr/>
    </dgm:pt>
    <dgm:pt modelId="{A8E8092D-7CD0-42E7-BD47-104EFA2DC676}" type="pres">
      <dgm:prSet presAssocID="{B016E869-6085-4C38-88FE-08102121A979}" presName="textRect" presStyleLbl="revTx" presStyleIdx="1" presStyleCnt="5" custScaleX="162793">
        <dgm:presLayoutVars>
          <dgm:chMax val="1"/>
          <dgm:chPref val="1"/>
        </dgm:presLayoutVars>
      </dgm:prSet>
      <dgm:spPr/>
    </dgm:pt>
    <dgm:pt modelId="{6FDAFBB6-53B5-4ED8-B5DD-A0E056864BD2}" type="pres">
      <dgm:prSet presAssocID="{9A4F0FFB-C22C-430D-A4B8-3BAADE002AB8}" presName="sibTrans" presStyleCnt="0"/>
      <dgm:spPr/>
    </dgm:pt>
    <dgm:pt modelId="{6BBDF5E8-0E31-4A23-9810-D61B846926DC}" type="pres">
      <dgm:prSet presAssocID="{B4174D01-8B13-42D8-AEF5-C83C24916494}" presName="compNode" presStyleCnt="0"/>
      <dgm:spPr/>
    </dgm:pt>
    <dgm:pt modelId="{7C2D8932-88B8-4729-A707-4DE276912A23}" type="pres">
      <dgm:prSet presAssocID="{B4174D01-8B13-42D8-AEF5-C83C24916494}" presName="iconRect" presStyleLbl="node1" presStyleIdx="2" presStyleCnt="5" custScaleX="210869" custScaleY="226068" custLinFactNeighborX="0" custLinFactNeighborY="-2011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4000" r="-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643C3C6A-1B5C-43D3-B383-DF76624F363B}" type="pres">
      <dgm:prSet presAssocID="{B4174D01-8B13-42D8-AEF5-C83C24916494}" presName="spaceRect" presStyleCnt="0"/>
      <dgm:spPr/>
    </dgm:pt>
    <dgm:pt modelId="{A2C39418-B47D-4D9C-96D2-103735DA3DF5}" type="pres">
      <dgm:prSet presAssocID="{B4174D01-8B13-42D8-AEF5-C83C24916494}" presName="textRect" presStyleLbl="revTx" presStyleIdx="2" presStyleCnt="5" custScaleX="203047">
        <dgm:presLayoutVars>
          <dgm:chMax val="1"/>
          <dgm:chPref val="1"/>
        </dgm:presLayoutVars>
      </dgm:prSet>
      <dgm:spPr/>
    </dgm:pt>
    <dgm:pt modelId="{6B13128B-06EF-4FF6-8030-7DB9BA72013D}" type="pres">
      <dgm:prSet presAssocID="{7D6343CD-E1AD-4B17-9B86-0A7326D8831D}" presName="sibTrans" presStyleCnt="0"/>
      <dgm:spPr/>
    </dgm:pt>
    <dgm:pt modelId="{6328C1FF-A597-4114-9952-34F47E84FF81}" type="pres">
      <dgm:prSet presAssocID="{CFFAB14F-A8CF-423C-895B-2D01D653E27C}" presName="compNode" presStyleCnt="0"/>
      <dgm:spPr/>
    </dgm:pt>
    <dgm:pt modelId="{D1E8E430-C62C-435B-BE32-E2162154D62D}" type="pres">
      <dgm:prSet presAssocID="{CFFAB14F-A8CF-423C-895B-2D01D653E27C}" presName="iconRect" presStyleLbl="node1" presStyleIdx="3" presStyleCnt="5" custScaleX="240973" custScaleY="1815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irt"/>
        </a:ext>
      </dgm:extLst>
    </dgm:pt>
    <dgm:pt modelId="{6AEA6EF4-AC79-4DE8-ACA1-236C7947E116}" type="pres">
      <dgm:prSet presAssocID="{CFFAB14F-A8CF-423C-895B-2D01D653E27C}" presName="spaceRect" presStyleCnt="0"/>
      <dgm:spPr/>
    </dgm:pt>
    <dgm:pt modelId="{C0CCB2FF-C867-4897-B641-498CC8764D51}" type="pres">
      <dgm:prSet presAssocID="{CFFAB14F-A8CF-423C-895B-2D01D653E27C}" presName="textRect" presStyleLbl="revTx" presStyleIdx="3" presStyleCnt="5" custScaleX="154236">
        <dgm:presLayoutVars>
          <dgm:chMax val="1"/>
          <dgm:chPref val="1"/>
        </dgm:presLayoutVars>
      </dgm:prSet>
      <dgm:spPr/>
    </dgm:pt>
    <dgm:pt modelId="{5BA00208-9EB7-4DA8-8FAE-3708A7248304}" type="pres">
      <dgm:prSet presAssocID="{4F60AC64-C5A9-4DC2-9229-B323CBEC30F4}" presName="sibTrans" presStyleCnt="0"/>
      <dgm:spPr/>
    </dgm:pt>
    <dgm:pt modelId="{D46DA548-0191-4E94-A0C7-73622862C32F}" type="pres">
      <dgm:prSet presAssocID="{E1796B36-F065-48BE-A69F-0F00B1845EA8}" presName="compNode" presStyleCnt="0"/>
      <dgm:spPr/>
    </dgm:pt>
    <dgm:pt modelId="{50BD5185-1721-4769-9162-C3B8FE87D31B}" type="pres">
      <dgm:prSet presAssocID="{E1796B36-F065-48BE-A69F-0F00B1845EA8}" presName="iconRect" presStyleLbl="node1" presStyleIdx="4" presStyleCnt="5" custScaleX="195626" custScaleY="114739" custLinFactNeighborX="-8530" custLinFactNeighborY="18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ch ball"/>
        </a:ext>
      </dgm:extLst>
    </dgm:pt>
    <dgm:pt modelId="{F56B8C55-851E-4855-B983-BE5C4E121826}" type="pres">
      <dgm:prSet presAssocID="{E1796B36-F065-48BE-A69F-0F00B1845EA8}" presName="spaceRect" presStyleCnt="0"/>
      <dgm:spPr/>
    </dgm:pt>
    <dgm:pt modelId="{36F4BABD-F49A-4C3A-8216-8CAA92F25D4D}" type="pres">
      <dgm:prSet presAssocID="{E1796B36-F065-48BE-A69F-0F00B1845EA8}" presName="textRect" presStyleLbl="revTx" presStyleIdx="4" presStyleCnt="5" custScaleX="157577" custScaleY="104004" custLinFactNeighborX="8516" custLinFactNeighborY="7742">
        <dgm:presLayoutVars>
          <dgm:chMax val="1"/>
          <dgm:chPref val="1"/>
        </dgm:presLayoutVars>
      </dgm:prSet>
      <dgm:spPr/>
    </dgm:pt>
  </dgm:ptLst>
  <dgm:cxnLst>
    <dgm:cxn modelId="{3A23040A-2718-46F8-BDA1-735F637725B6}" srcId="{11EFD479-ECD1-4BE5-869F-6343E26F9CB7}" destId="{B016E869-6085-4C38-88FE-08102121A979}" srcOrd="1" destOrd="0" parTransId="{C7AD1F1A-7F31-4C74-9BBE-BBDF7D785025}" sibTransId="{9A4F0FFB-C22C-430D-A4B8-3BAADE002AB8}"/>
    <dgm:cxn modelId="{A9FC0A1B-24F1-401D-B2C5-7D2879A83DEA}" srcId="{11EFD479-ECD1-4BE5-869F-6343E26F9CB7}" destId="{53E9A116-30F7-4F42-A2EF-DA5FB41A8BA0}" srcOrd="0" destOrd="0" parTransId="{9573D596-D0B9-40D3-9F69-3C6CD33240D1}" sibTransId="{A8E606EA-5000-4AFB-9237-AE0596453BA0}"/>
    <dgm:cxn modelId="{DD798C47-4158-41DB-8C13-6F7E46B9C960}" type="presOf" srcId="{B4174D01-8B13-42D8-AEF5-C83C24916494}" destId="{A2C39418-B47D-4D9C-96D2-103735DA3DF5}" srcOrd="0" destOrd="0" presId="urn:microsoft.com/office/officeart/2018/2/layout/IconLabelList"/>
    <dgm:cxn modelId="{B3872255-85EF-4A14-AC59-6E6810E5F872}" type="presOf" srcId="{11EFD479-ECD1-4BE5-869F-6343E26F9CB7}" destId="{637B9D44-E2F4-480B-8661-6CB99E149C35}" srcOrd="0" destOrd="0" presId="urn:microsoft.com/office/officeart/2018/2/layout/IconLabelList"/>
    <dgm:cxn modelId="{50EBAD57-F050-41AC-842D-920D1520419A}" srcId="{11EFD479-ECD1-4BE5-869F-6343E26F9CB7}" destId="{E1796B36-F065-48BE-A69F-0F00B1845EA8}" srcOrd="4" destOrd="0" parTransId="{A948E267-0A79-4892-B2A0-41B07893B950}" sibTransId="{036622AF-3018-4EDA-8871-99E51A660DF6}"/>
    <dgm:cxn modelId="{FF00859D-F3D3-41E6-A34C-ACA6A0F3D2CA}" srcId="{11EFD479-ECD1-4BE5-869F-6343E26F9CB7}" destId="{CFFAB14F-A8CF-423C-895B-2D01D653E27C}" srcOrd="3" destOrd="0" parTransId="{E770DFB5-C4F3-4AF0-80AD-A73D3F7E735E}" sibTransId="{4F60AC64-C5A9-4DC2-9229-B323CBEC30F4}"/>
    <dgm:cxn modelId="{A93087BF-34E1-4F89-81CE-C2E83BE4349B}" srcId="{11EFD479-ECD1-4BE5-869F-6343E26F9CB7}" destId="{B4174D01-8B13-42D8-AEF5-C83C24916494}" srcOrd="2" destOrd="0" parTransId="{4EA0E935-E9FD-4402-9494-721F071D4E8B}" sibTransId="{7D6343CD-E1AD-4B17-9B86-0A7326D8831D}"/>
    <dgm:cxn modelId="{C1F71BC8-3CE8-4448-84B9-F497BCD0A8FA}" type="presOf" srcId="{53E9A116-30F7-4F42-A2EF-DA5FB41A8BA0}" destId="{A93A0537-FFB2-47FF-AB1C-C8F04783630C}" srcOrd="0" destOrd="0" presId="urn:microsoft.com/office/officeart/2018/2/layout/IconLabelList"/>
    <dgm:cxn modelId="{61BE22CF-E471-4C11-AD64-3830341786D2}" type="presOf" srcId="{B016E869-6085-4C38-88FE-08102121A979}" destId="{A8E8092D-7CD0-42E7-BD47-104EFA2DC676}" srcOrd="0" destOrd="0" presId="urn:microsoft.com/office/officeart/2018/2/layout/IconLabelList"/>
    <dgm:cxn modelId="{52DC41DF-85FF-4F17-804D-2B3CB8F14700}" type="presOf" srcId="{E1796B36-F065-48BE-A69F-0F00B1845EA8}" destId="{36F4BABD-F49A-4C3A-8216-8CAA92F25D4D}" srcOrd="0" destOrd="0" presId="urn:microsoft.com/office/officeart/2018/2/layout/IconLabelList"/>
    <dgm:cxn modelId="{28E66BFB-0274-4318-B16D-90FCE1E7E037}" type="presOf" srcId="{CFFAB14F-A8CF-423C-895B-2D01D653E27C}" destId="{C0CCB2FF-C867-4897-B641-498CC8764D51}" srcOrd="0" destOrd="0" presId="urn:microsoft.com/office/officeart/2018/2/layout/IconLabelList"/>
    <dgm:cxn modelId="{1516DE30-C77C-49BB-942D-11EE123AE5F8}" type="presParOf" srcId="{637B9D44-E2F4-480B-8661-6CB99E149C35}" destId="{E296B3D2-0C87-433E-BB0D-35EC0EE49CF5}" srcOrd="0" destOrd="0" presId="urn:microsoft.com/office/officeart/2018/2/layout/IconLabelList"/>
    <dgm:cxn modelId="{FDD51CF2-1E9A-43FC-BEFD-6D3BC00D19C8}" type="presParOf" srcId="{E296B3D2-0C87-433E-BB0D-35EC0EE49CF5}" destId="{549D31B2-8208-4F27-96C7-F975A1902AFB}" srcOrd="0" destOrd="0" presId="urn:microsoft.com/office/officeart/2018/2/layout/IconLabelList"/>
    <dgm:cxn modelId="{D2F6ABD8-5B1C-4758-80EE-36904530C89A}" type="presParOf" srcId="{E296B3D2-0C87-433E-BB0D-35EC0EE49CF5}" destId="{188174E5-A626-4463-A8AE-F156DC3B56BB}" srcOrd="1" destOrd="0" presId="urn:microsoft.com/office/officeart/2018/2/layout/IconLabelList"/>
    <dgm:cxn modelId="{3F0B39CC-3829-44AB-96E5-79ABE88837DD}" type="presParOf" srcId="{E296B3D2-0C87-433E-BB0D-35EC0EE49CF5}" destId="{A93A0537-FFB2-47FF-AB1C-C8F04783630C}" srcOrd="2" destOrd="0" presId="urn:microsoft.com/office/officeart/2018/2/layout/IconLabelList"/>
    <dgm:cxn modelId="{3C4A8394-8469-4D2F-A667-24950464A528}" type="presParOf" srcId="{637B9D44-E2F4-480B-8661-6CB99E149C35}" destId="{15804173-2CE8-417B-894B-669D8F1571EF}" srcOrd="1" destOrd="0" presId="urn:microsoft.com/office/officeart/2018/2/layout/IconLabelList"/>
    <dgm:cxn modelId="{64C30BF5-B594-47E9-A7C4-21C64DC86B8F}" type="presParOf" srcId="{637B9D44-E2F4-480B-8661-6CB99E149C35}" destId="{63F9D65F-A441-4A6E-82E4-E184BE2096E6}" srcOrd="2" destOrd="0" presId="urn:microsoft.com/office/officeart/2018/2/layout/IconLabelList"/>
    <dgm:cxn modelId="{892DD4E0-DB34-4E37-A2B1-C434196CE934}" type="presParOf" srcId="{63F9D65F-A441-4A6E-82E4-E184BE2096E6}" destId="{338C409F-6480-4A8F-9D72-BAFF43AF0E37}" srcOrd="0" destOrd="0" presId="urn:microsoft.com/office/officeart/2018/2/layout/IconLabelList"/>
    <dgm:cxn modelId="{04972236-0795-48CE-BC7B-5F0003FABD89}" type="presParOf" srcId="{63F9D65F-A441-4A6E-82E4-E184BE2096E6}" destId="{4691B9B3-8039-47A4-9C96-597F25A780AD}" srcOrd="1" destOrd="0" presId="urn:microsoft.com/office/officeart/2018/2/layout/IconLabelList"/>
    <dgm:cxn modelId="{2F259DA2-0B1B-485C-B973-9EA8843EABAC}" type="presParOf" srcId="{63F9D65F-A441-4A6E-82E4-E184BE2096E6}" destId="{A8E8092D-7CD0-42E7-BD47-104EFA2DC676}" srcOrd="2" destOrd="0" presId="urn:microsoft.com/office/officeart/2018/2/layout/IconLabelList"/>
    <dgm:cxn modelId="{0A54A92C-A0C4-4C0E-8ED7-EBBD034E851A}" type="presParOf" srcId="{637B9D44-E2F4-480B-8661-6CB99E149C35}" destId="{6FDAFBB6-53B5-4ED8-B5DD-A0E056864BD2}" srcOrd="3" destOrd="0" presId="urn:microsoft.com/office/officeart/2018/2/layout/IconLabelList"/>
    <dgm:cxn modelId="{53B1B72A-D6BE-4101-A7BD-43C0050F008B}" type="presParOf" srcId="{637B9D44-E2F4-480B-8661-6CB99E149C35}" destId="{6BBDF5E8-0E31-4A23-9810-D61B846926DC}" srcOrd="4" destOrd="0" presId="urn:microsoft.com/office/officeart/2018/2/layout/IconLabelList"/>
    <dgm:cxn modelId="{29CAB44E-13FC-4769-914B-190B74ACA294}" type="presParOf" srcId="{6BBDF5E8-0E31-4A23-9810-D61B846926DC}" destId="{7C2D8932-88B8-4729-A707-4DE276912A23}" srcOrd="0" destOrd="0" presId="urn:microsoft.com/office/officeart/2018/2/layout/IconLabelList"/>
    <dgm:cxn modelId="{98ADE1BB-704E-4850-840D-077648B916CB}" type="presParOf" srcId="{6BBDF5E8-0E31-4A23-9810-D61B846926DC}" destId="{643C3C6A-1B5C-43D3-B383-DF76624F363B}" srcOrd="1" destOrd="0" presId="urn:microsoft.com/office/officeart/2018/2/layout/IconLabelList"/>
    <dgm:cxn modelId="{738990D7-1C90-4B85-A99C-0D4A08B90B02}" type="presParOf" srcId="{6BBDF5E8-0E31-4A23-9810-D61B846926DC}" destId="{A2C39418-B47D-4D9C-96D2-103735DA3DF5}" srcOrd="2" destOrd="0" presId="urn:microsoft.com/office/officeart/2018/2/layout/IconLabelList"/>
    <dgm:cxn modelId="{3AA5056A-0BBE-4DA8-8126-537BCCF13F27}" type="presParOf" srcId="{637B9D44-E2F4-480B-8661-6CB99E149C35}" destId="{6B13128B-06EF-4FF6-8030-7DB9BA72013D}" srcOrd="5" destOrd="0" presId="urn:microsoft.com/office/officeart/2018/2/layout/IconLabelList"/>
    <dgm:cxn modelId="{DB0C87EB-AEBE-447A-A81C-B918DCBA2D7E}" type="presParOf" srcId="{637B9D44-E2F4-480B-8661-6CB99E149C35}" destId="{6328C1FF-A597-4114-9952-34F47E84FF81}" srcOrd="6" destOrd="0" presId="urn:microsoft.com/office/officeart/2018/2/layout/IconLabelList"/>
    <dgm:cxn modelId="{DA7905E0-0EAC-472E-85A7-F59B2644EA82}" type="presParOf" srcId="{6328C1FF-A597-4114-9952-34F47E84FF81}" destId="{D1E8E430-C62C-435B-BE32-E2162154D62D}" srcOrd="0" destOrd="0" presId="urn:microsoft.com/office/officeart/2018/2/layout/IconLabelList"/>
    <dgm:cxn modelId="{2801D9D3-6183-4087-A136-EA3D70563BF6}" type="presParOf" srcId="{6328C1FF-A597-4114-9952-34F47E84FF81}" destId="{6AEA6EF4-AC79-4DE8-ACA1-236C7947E116}" srcOrd="1" destOrd="0" presId="urn:microsoft.com/office/officeart/2018/2/layout/IconLabelList"/>
    <dgm:cxn modelId="{FC21599F-8F81-4C7C-BE59-0EA9A04DA7D2}" type="presParOf" srcId="{6328C1FF-A597-4114-9952-34F47E84FF81}" destId="{C0CCB2FF-C867-4897-B641-498CC8764D51}" srcOrd="2" destOrd="0" presId="urn:microsoft.com/office/officeart/2018/2/layout/IconLabelList"/>
    <dgm:cxn modelId="{23D728B0-2C5F-4806-BDAF-88F4A5BDF86C}" type="presParOf" srcId="{637B9D44-E2F4-480B-8661-6CB99E149C35}" destId="{5BA00208-9EB7-4DA8-8FAE-3708A7248304}" srcOrd="7" destOrd="0" presId="urn:microsoft.com/office/officeart/2018/2/layout/IconLabelList"/>
    <dgm:cxn modelId="{05A3925A-1CD1-492C-9A5B-BF5BFA42F0E7}" type="presParOf" srcId="{637B9D44-E2F4-480B-8661-6CB99E149C35}" destId="{D46DA548-0191-4E94-A0C7-73622862C32F}" srcOrd="8" destOrd="0" presId="urn:microsoft.com/office/officeart/2018/2/layout/IconLabelList"/>
    <dgm:cxn modelId="{DAE6A622-46AC-4151-92E6-06E5B067576D}" type="presParOf" srcId="{D46DA548-0191-4E94-A0C7-73622862C32F}" destId="{50BD5185-1721-4769-9162-C3B8FE87D31B}" srcOrd="0" destOrd="0" presId="urn:microsoft.com/office/officeart/2018/2/layout/IconLabelList"/>
    <dgm:cxn modelId="{6C99DAB0-DD7C-4433-A55A-212264E65352}" type="presParOf" srcId="{D46DA548-0191-4E94-A0C7-73622862C32F}" destId="{F56B8C55-851E-4855-B983-BE5C4E121826}" srcOrd="1" destOrd="0" presId="urn:microsoft.com/office/officeart/2018/2/layout/IconLabelList"/>
    <dgm:cxn modelId="{EDA6FEA4-B6A2-4467-A260-2972E1543B61}" type="presParOf" srcId="{D46DA548-0191-4E94-A0C7-73622862C32F}" destId="{36F4BABD-F49A-4C3A-8216-8CAA92F25D4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C1F30-AF42-418A-86EE-6DEBF0C7A2E1}">
      <dsp:nvSpPr>
        <dsp:cNvPr id="0" name=""/>
        <dsp:cNvSpPr/>
      </dsp:nvSpPr>
      <dsp:spPr>
        <a:xfrm>
          <a:off x="0" y="2442"/>
          <a:ext cx="6511908" cy="12376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8F1122-2C2E-4A52-AB74-5FA8159D8CBC}">
      <dsp:nvSpPr>
        <dsp:cNvPr id="0" name=""/>
        <dsp:cNvSpPr/>
      </dsp:nvSpPr>
      <dsp:spPr>
        <a:xfrm>
          <a:off x="374400" y="280921"/>
          <a:ext cx="680727" cy="680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6AD8B3-30BD-44BD-9E01-E4B988DF6049}">
      <dsp:nvSpPr>
        <dsp:cNvPr id="0" name=""/>
        <dsp:cNvSpPr/>
      </dsp:nvSpPr>
      <dsp:spPr>
        <a:xfrm>
          <a:off x="1429527" y="2442"/>
          <a:ext cx="5082380" cy="1237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988" tIns="130988" rIns="130988" bIns="1309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Communication: both verbal and nonverbal</a:t>
          </a:r>
        </a:p>
      </dsp:txBody>
      <dsp:txXfrm>
        <a:off x="1429527" y="2442"/>
        <a:ext cx="5082380" cy="1237686"/>
      </dsp:txXfrm>
    </dsp:sp>
    <dsp:sp modelId="{DE64F982-85C4-4530-BA8A-FA598A9E4E97}">
      <dsp:nvSpPr>
        <dsp:cNvPr id="0" name=""/>
        <dsp:cNvSpPr/>
      </dsp:nvSpPr>
      <dsp:spPr>
        <a:xfrm>
          <a:off x="0" y="1549549"/>
          <a:ext cx="6511908" cy="12376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ADA765-3014-4CC6-8CE5-35D7C2DE4167}">
      <dsp:nvSpPr>
        <dsp:cNvPr id="0" name=""/>
        <dsp:cNvSpPr/>
      </dsp:nvSpPr>
      <dsp:spPr>
        <a:xfrm>
          <a:off x="374400" y="1828029"/>
          <a:ext cx="680727" cy="6807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B426AF-597B-4CD6-BA3F-F030BC675724}">
      <dsp:nvSpPr>
        <dsp:cNvPr id="0" name=""/>
        <dsp:cNvSpPr/>
      </dsp:nvSpPr>
      <dsp:spPr>
        <a:xfrm>
          <a:off x="1429527" y="1549549"/>
          <a:ext cx="5082380" cy="1237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988" tIns="130988" rIns="130988" bIns="1309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Sensory Processing: may have sensitivity to sound, smell, light and touch</a:t>
          </a:r>
        </a:p>
      </dsp:txBody>
      <dsp:txXfrm>
        <a:off x="1429527" y="1549549"/>
        <a:ext cx="5082380" cy="1237686"/>
      </dsp:txXfrm>
    </dsp:sp>
    <dsp:sp modelId="{C08BF1B2-69CB-4900-BEEA-C35CF80818A0}">
      <dsp:nvSpPr>
        <dsp:cNvPr id="0" name=""/>
        <dsp:cNvSpPr/>
      </dsp:nvSpPr>
      <dsp:spPr>
        <a:xfrm>
          <a:off x="0" y="3096657"/>
          <a:ext cx="6511908" cy="12376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029FBE-BAF9-43C8-BF51-4B4288D4690D}">
      <dsp:nvSpPr>
        <dsp:cNvPr id="0" name=""/>
        <dsp:cNvSpPr/>
      </dsp:nvSpPr>
      <dsp:spPr>
        <a:xfrm>
          <a:off x="374400" y="3375136"/>
          <a:ext cx="680727" cy="6807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D9A4D3-2085-4EDB-9C3C-10F6B4330F90}">
      <dsp:nvSpPr>
        <dsp:cNvPr id="0" name=""/>
        <dsp:cNvSpPr/>
      </dsp:nvSpPr>
      <dsp:spPr>
        <a:xfrm>
          <a:off x="1429527" y="3096657"/>
          <a:ext cx="5082380" cy="1237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988" tIns="130988" rIns="130988" bIns="1309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Social Interactions: may not make eye contact, pick up on social cues, body language or understand personal space</a:t>
          </a:r>
        </a:p>
      </dsp:txBody>
      <dsp:txXfrm>
        <a:off x="1429527" y="3096657"/>
        <a:ext cx="5082380" cy="1237686"/>
      </dsp:txXfrm>
    </dsp:sp>
    <dsp:sp modelId="{0ECEDCC7-0C6F-4125-B491-32339FC8FA48}">
      <dsp:nvSpPr>
        <dsp:cNvPr id="0" name=""/>
        <dsp:cNvSpPr/>
      </dsp:nvSpPr>
      <dsp:spPr>
        <a:xfrm>
          <a:off x="0" y="4643764"/>
          <a:ext cx="6511908" cy="12376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271D6C-ED3A-44B0-9FC9-75F4EB32455A}">
      <dsp:nvSpPr>
        <dsp:cNvPr id="0" name=""/>
        <dsp:cNvSpPr/>
      </dsp:nvSpPr>
      <dsp:spPr>
        <a:xfrm>
          <a:off x="374400" y="4922244"/>
          <a:ext cx="680727" cy="6807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7E0E6D-BC6C-410E-ADD9-A4C187CA9635}">
      <dsp:nvSpPr>
        <dsp:cNvPr id="0" name=""/>
        <dsp:cNvSpPr/>
      </dsp:nvSpPr>
      <dsp:spPr>
        <a:xfrm>
          <a:off x="1429527" y="4643764"/>
          <a:ext cx="5082380" cy="1237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988" tIns="130988" rIns="130988" bIns="1309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Behavior: may have obsessive tendencies, exhibit outbursts, or wander</a:t>
          </a:r>
        </a:p>
      </dsp:txBody>
      <dsp:txXfrm>
        <a:off x="1429527" y="4643764"/>
        <a:ext cx="5082380" cy="12376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D31B2-8208-4F27-96C7-F975A1902AFB}">
      <dsp:nvSpPr>
        <dsp:cNvPr id="0" name=""/>
        <dsp:cNvSpPr/>
      </dsp:nvSpPr>
      <dsp:spPr>
        <a:xfrm>
          <a:off x="376226" y="711604"/>
          <a:ext cx="1068611" cy="8286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3A0537-FFB2-47FF-AB1C-C8F04783630C}">
      <dsp:nvSpPr>
        <dsp:cNvPr id="0" name=""/>
        <dsp:cNvSpPr/>
      </dsp:nvSpPr>
      <dsp:spPr>
        <a:xfrm>
          <a:off x="2361" y="1620856"/>
          <a:ext cx="1816341" cy="109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Adjust the student-teacher ratio. Many students with ASD perform better in smaller classes. </a:t>
          </a:r>
        </a:p>
      </dsp:txBody>
      <dsp:txXfrm>
        <a:off x="2361" y="1620856"/>
        <a:ext cx="1816341" cy="1096539"/>
      </dsp:txXfrm>
    </dsp:sp>
    <dsp:sp modelId="{338C409F-6480-4A8F-9D72-BAFF43AF0E37}">
      <dsp:nvSpPr>
        <dsp:cNvPr id="0" name=""/>
        <dsp:cNvSpPr/>
      </dsp:nvSpPr>
      <dsp:spPr>
        <a:xfrm>
          <a:off x="2389860" y="730467"/>
          <a:ext cx="815140" cy="7532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E8092D-7CD0-42E7-BD47-104EFA2DC676}">
      <dsp:nvSpPr>
        <dsp:cNvPr id="0" name=""/>
        <dsp:cNvSpPr/>
      </dsp:nvSpPr>
      <dsp:spPr>
        <a:xfrm>
          <a:off x="1991891" y="1601992"/>
          <a:ext cx="1611078" cy="109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Hold classes during times when there’s not as many kids in the water.</a:t>
          </a:r>
        </a:p>
      </dsp:txBody>
      <dsp:txXfrm>
        <a:off x="1991891" y="1601992"/>
        <a:ext cx="1611078" cy="1096539"/>
      </dsp:txXfrm>
    </dsp:sp>
    <dsp:sp modelId="{7C2D8932-88B8-4729-A707-4DE276912A23}">
      <dsp:nvSpPr>
        <dsp:cNvPr id="0" name=""/>
        <dsp:cNvSpPr/>
      </dsp:nvSpPr>
      <dsp:spPr>
        <a:xfrm>
          <a:off x="4311339" y="577489"/>
          <a:ext cx="939087" cy="10067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39418-B47D-4D9C-96D2-103735DA3DF5}">
      <dsp:nvSpPr>
        <dsp:cNvPr id="0" name=""/>
        <dsp:cNvSpPr/>
      </dsp:nvSpPr>
      <dsp:spPr>
        <a:xfrm>
          <a:off x="3776157" y="1665381"/>
          <a:ext cx="2009451" cy="109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Consider potential fear of water among older children and adult students (and not just in young kids)</a:t>
          </a:r>
        </a:p>
      </dsp:txBody>
      <dsp:txXfrm>
        <a:off x="3776157" y="1665381"/>
        <a:ext cx="2009451" cy="1096539"/>
      </dsp:txXfrm>
    </dsp:sp>
    <dsp:sp modelId="{D1E8E430-C62C-435B-BE32-E2162154D62D}">
      <dsp:nvSpPr>
        <dsp:cNvPr id="0" name=""/>
        <dsp:cNvSpPr/>
      </dsp:nvSpPr>
      <dsp:spPr>
        <a:xfrm>
          <a:off x="6185418" y="716680"/>
          <a:ext cx="1073153" cy="8083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CCB2FF-C867-4897-B641-498CC8764D51}">
      <dsp:nvSpPr>
        <dsp:cNvPr id="0" name=""/>
        <dsp:cNvSpPr/>
      </dsp:nvSpPr>
      <dsp:spPr>
        <a:xfrm>
          <a:off x="5958797" y="1615780"/>
          <a:ext cx="1526394" cy="109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Allow use of apparel that they prefer (fidget item, favorite t-shirt)</a:t>
          </a:r>
        </a:p>
      </dsp:txBody>
      <dsp:txXfrm>
        <a:off x="5958797" y="1615780"/>
        <a:ext cx="1526394" cy="1096539"/>
      </dsp:txXfrm>
    </dsp:sp>
    <dsp:sp modelId="{50BD5185-1721-4769-9162-C3B8FE87D31B}">
      <dsp:nvSpPr>
        <dsp:cNvPr id="0" name=""/>
        <dsp:cNvSpPr/>
      </dsp:nvSpPr>
      <dsp:spPr>
        <a:xfrm>
          <a:off x="7964519" y="780857"/>
          <a:ext cx="871204" cy="5109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4BABD-F49A-4C3A-8216-8CAA92F25D4D}">
      <dsp:nvSpPr>
        <dsp:cNvPr id="0" name=""/>
        <dsp:cNvSpPr/>
      </dsp:nvSpPr>
      <dsp:spPr>
        <a:xfrm>
          <a:off x="7660741" y="1593397"/>
          <a:ext cx="1559458" cy="114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Wearing a life vest may take a few classes all on its own due to sensory issues.</a:t>
          </a:r>
        </a:p>
      </dsp:txBody>
      <dsp:txXfrm>
        <a:off x="7660741" y="1593397"/>
        <a:ext cx="1559458" cy="1140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60DD202-58A1-4ABD-B068-DFFCA0C44EA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rge ocean wa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551612" cy="6857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3B6B-E340-4FC0-A085-B71A4639D1AA}" type="datetime1">
              <a:rPr lang="en-US" smtClean="0"/>
              <a:t>3/13/2022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42DF-42F7-4DF8-92F8-78154BDE12B4}" type="datetime1">
              <a:rPr lang="en-US" smtClean="0"/>
              <a:t>3/13/2022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611" y="6400800"/>
            <a:ext cx="5954834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28011" y="6400800"/>
            <a:ext cx="1548659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3/13/2022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6811" y="6400800"/>
            <a:ext cx="1066802" cy="276228"/>
          </a:xfrm>
        </p:spPr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AFC5-F11C-4205-99FD-FC66DAA2AE2D}" type="datetime1">
              <a:rPr lang="en-US" smtClean="0"/>
              <a:t>3/13/2022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2905-3DC5-49B9-B8B8-9D80D3609DB5}" type="datetime1">
              <a:rPr lang="en-US" smtClean="0"/>
              <a:t>3/13/2022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5298-A6F6-4AF2-832C-941EFA52AF9B}" type="datetime1">
              <a:rPr lang="en-US" smtClean="0"/>
              <a:t>3/13/2022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D8C-3438-4368-AD19-D5CB0C52B1DD}" type="datetime1">
              <a:rPr lang="en-US" smtClean="0"/>
              <a:t>3/13/2022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rge ocean wave (semitransparent)" title="Ocean Wav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1D785-D6D8-40F1-B2DD-0E2019A27A22}" type="datetime1">
              <a:rPr lang="en-US" smtClean="0"/>
              <a:t>3/13/2022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9A06-02F9-41CB-8208-185A65D60B96}" type="datetime1">
              <a:rPr lang="en-US" smtClean="0"/>
              <a:t>3/13/2022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051B-B340-4A72-AC7D-8FDFBF03EE12}" type="datetime1">
              <a:rPr lang="en-US" smtClean="0"/>
              <a:t>3/13/2022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rge ocean wave (semitransparent)" title="Ocean Wav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pic>
        <p:nvPicPr>
          <p:cNvPr id="10" name="Picture 9" descr="Large ocean wave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4758" cy="6857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D658-8C58-46F3-AA54-0ED74F8B4CDC}" type="datetime1">
              <a:rPr lang="en-US" smtClean="0"/>
              <a:pPr/>
              <a:t>3/13/2022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autismfl.com/water-safety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Stacey@autismfl.org" TargetMode="External"/><Relationship Id="rId2" Type="http://schemas.openxmlformats.org/officeDocument/2006/relationships/hyperlink" Target="http://www.autismfl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F519-722B-40BF-8785-8DFF35CDC6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66A52-35F4-4430-8E19-9567E48E6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47F3C3D-577E-4023-BEC4-F25989C9B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08"/>
            <a:ext cx="12188825" cy="6779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DD5E3-8007-4A78-B1EC-9E1813EB9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796" y="1524000"/>
            <a:ext cx="3109229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FFBF92-C6C3-4070-965A-EC1ED91C5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19" y="903"/>
            <a:ext cx="12188805" cy="68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CE337-B6E4-40B2-80AE-A6AE09080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640807"/>
            <a:ext cx="3119162" cy="2708569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16" tIns="45708" rIns="91416" bIns="45708" rtlCol="0" anchor="ctr">
            <a:normAutofit fontScale="90000"/>
          </a:bodyPr>
          <a:lstStyle/>
          <a:p>
            <a:pPr algn="ctr"/>
            <a:r>
              <a:rPr lang="en-US" sz="3199" dirty="0">
                <a:solidFill>
                  <a:srgbClr val="FFFFFF"/>
                </a:solidFill>
              </a:rPr>
              <a:t>No Fear of Dangerous Situations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38AA57-A86D-431F-B0D3-C15CFD6FEB5B}"/>
              </a:ext>
            </a:extLst>
          </p:cNvPr>
          <p:cNvSpPr txBox="1">
            <a:spLocks/>
          </p:cNvSpPr>
          <p:nvPr/>
        </p:nvSpPr>
        <p:spPr>
          <a:xfrm>
            <a:off x="4214687" y="640806"/>
            <a:ext cx="7334224" cy="1778503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99" dirty="0"/>
              <a:t>The more significant the person’s impact of autism, the greater the risk of drowning. </a:t>
            </a:r>
          </a:p>
        </p:txBody>
      </p:sp>
    </p:spTree>
    <p:extLst>
      <p:ext uri="{BB962C8B-B14F-4D97-AF65-F5344CB8AC3E}">
        <p14:creationId xmlns:p14="http://schemas.microsoft.com/office/powerpoint/2010/main" val="32107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65FD0-61D3-4288-8910-5B2359E22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212" y="609600"/>
            <a:ext cx="3117594" cy="34428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Children with autism see, feel and understand things in a different way, which makes teaching them about water safety  a huge challenge</a:t>
            </a:r>
            <a:r>
              <a:rPr lang="en-US" sz="3999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AEB7A-C083-477B-915A-DAF188FD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5" r="20525"/>
          <a:stretch/>
        </p:blipFill>
        <p:spPr>
          <a:xfrm>
            <a:off x="4637847" y="903"/>
            <a:ext cx="7550977" cy="68562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951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577B5A-CEBD-4187-B257-4CDB058D9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89" r="1" b="1"/>
          <a:stretch/>
        </p:blipFill>
        <p:spPr>
          <a:xfrm>
            <a:off x="19" y="903"/>
            <a:ext cx="12188805" cy="68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BA5AB-5BB6-4EE1-BBD9-F884BD9C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39" y="5316748"/>
            <a:ext cx="11208005" cy="744642"/>
          </a:xfrm>
        </p:spPr>
        <p:txBody>
          <a:bodyPr vert="horz" lIns="91416" tIns="45708" rIns="91416" bIns="45708" rtlCol="0" anchor="ctr">
            <a:normAutofit/>
          </a:bodyPr>
          <a:lstStyle/>
          <a:p>
            <a:pPr algn="ctr"/>
            <a:r>
              <a:rPr lang="en-US" sz="3599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Why Is Water So Attractive to Kids with Autism?</a:t>
            </a:r>
          </a:p>
        </p:txBody>
      </p:sp>
    </p:spTree>
    <p:extLst>
      <p:ext uri="{BB962C8B-B14F-4D97-AF65-F5344CB8AC3E}">
        <p14:creationId xmlns:p14="http://schemas.microsoft.com/office/powerpoint/2010/main" val="37210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7B03EB-5004-47BE-8145-B7BAD09C6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" b="22118"/>
          <a:stretch/>
        </p:blipFill>
        <p:spPr>
          <a:xfrm>
            <a:off x="-1" y="903"/>
            <a:ext cx="12188826" cy="4665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4343400"/>
            <a:ext cx="5020474" cy="1509538"/>
          </a:xfrm>
        </p:spPr>
        <p:txBody>
          <a:bodyPr>
            <a:normAutofit/>
          </a:bodyPr>
          <a:lstStyle/>
          <a:p>
            <a:r>
              <a:rPr lang="en-US" b="1" dirty="0"/>
              <a:t>Typically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012" y="4997398"/>
            <a:ext cx="8453175" cy="2098401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800" dirty="0"/>
              <a:t>It sparkles, bubbles, reflects and refracts light </a:t>
            </a:r>
          </a:p>
          <a:p>
            <a:r>
              <a:rPr lang="en-US" sz="2800" dirty="0"/>
              <a:t>Feels good on the skin</a:t>
            </a:r>
          </a:p>
          <a:p>
            <a:r>
              <a:rPr lang="en-US" sz="2800" dirty="0"/>
              <a:t>Pressure underneath fulfills many sensory needs</a:t>
            </a:r>
          </a:p>
          <a:p>
            <a:r>
              <a:rPr lang="en-US" sz="2800" dirty="0"/>
              <a:t>The smell of salt or chlorine is unusual and can be strong and stimulating </a:t>
            </a:r>
          </a:p>
          <a:p>
            <a:endParaRPr lang="en-US" sz="1799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oung boy standing next to a body of water&#10;&#10;Description automatically generated">
            <a:extLst>
              <a:ext uri="{FF2B5EF4-FFF2-40B4-BE49-F238E27FC236}">
                <a16:creationId xmlns:a16="http://schemas.microsoft.com/office/drawing/2014/main" id="{9070A1E9-A90C-4D6A-B2A2-A8ADFA2C8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r="3744" b="2"/>
          <a:stretch/>
        </p:blipFill>
        <p:spPr>
          <a:xfrm>
            <a:off x="7548201" y="903"/>
            <a:ext cx="4640624" cy="342832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22EDA-C2AB-4E93-96F4-A041A69C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33" y="1066800"/>
            <a:ext cx="5766064" cy="1072099"/>
          </a:xfrm>
        </p:spPr>
        <p:txBody>
          <a:bodyPr anchor="ctr">
            <a:no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What Does Autism “Look”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4327-6727-4C37-ADD8-793B6D165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825" y="2819400"/>
            <a:ext cx="4682767" cy="256347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999" dirty="0">
                <a:solidFill>
                  <a:srgbClr val="FFFFFF"/>
                </a:solidFill>
              </a:rPr>
              <a:t>There is no “LOOK” for all people with autism.</a:t>
            </a:r>
          </a:p>
          <a:p>
            <a:pPr marL="0" indent="0">
              <a:buNone/>
            </a:pPr>
            <a:r>
              <a:rPr lang="en-US" sz="3999" dirty="0">
                <a:solidFill>
                  <a:srgbClr val="FFFFFF"/>
                </a:solidFill>
              </a:rPr>
              <a:t>Everyone is UNIQUE.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60CEC-F883-4204-A3BA-074E82E3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r="9014" b="-3"/>
          <a:stretch/>
        </p:blipFill>
        <p:spPr>
          <a:xfrm>
            <a:off x="7547896" y="3428999"/>
            <a:ext cx="4640624" cy="34283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4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5A60-0A57-4F15-91C6-506792AA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471695"/>
            <a:ext cx="3415268" cy="27587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Individuals with Autism MAY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Demonstrate Difficulty with: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B2F564-0988-4FFF-A506-F366E3A19C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2947" y="471695"/>
          <a:ext cx="6511908" cy="5883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60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2D908-9875-4DA3-B5E8-B757E0C83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6" r="4890"/>
          <a:stretch/>
        </p:blipFill>
        <p:spPr>
          <a:xfrm>
            <a:off x="-37277" y="-4823"/>
            <a:ext cx="9139363" cy="6856204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7D8EB9-39CD-4E46-877F-841C102A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5782" y="6492078"/>
            <a:ext cx="4113728" cy="36503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Stacey Hoaglund, Autism Consultant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3FB4C-09E9-40E2-90CC-6629BCE62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6" r="23767" b="-1"/>
          <a:stretch/>
        </p:blipFill>
        <p:spPr>
          <a:xfrm>
            <a:off x="2827127" y="76200"/>
            <a:ext cx="9361698" cy="6856204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1F3D9-801F-4921-991A-39DBACC99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221331"/>
            <a:ext cx="5029200" cy="4045869"/>
          </a:xfrm>
          <a:solidFill>
            <a:srgbClr val="015589">
              <a:alpha val="86000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799" dirty="0"/>
          </a:p>
          <a:p>
            <a:pPr marL="0" indent="0">
              <a:buNone/>
            </a:pPr>
            <a:endParaRPr lang="en-US" sz="1799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000" dirty="0"/>
              <a:t>One of the core deficits in autism is generalization – meaning they have the skill in one place, but not in another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BB5C6-005A-4F03-848E-436CE3BE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012" y="221331"/>
            <a:ext cx="5227928" cy="914797"/>
          </a:xfrm>
        </p:spPr>
        <p:txBody>
          <a:bodyPr>
            <a:normAutofit fontScale="90000"/>
          </a:bodyPr>
          <a:lstStyle/>
          <a:p>
            <a:r>
              <a:rPr lang="en-US" sz="3999" dirty="0"/>
              <a:t>Poor Generalization</a:t>
            </a:r>
            <a:r>
              <a:rPr lang="en-US" sz="3599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275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E6EC4-F7E2-4732-AB03-00426DA2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4412" y="838200"/>
            <a:ext cx="4191000" cy="57912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600" dirty="0"/>
              <a:t>68% of the deaths resulting from wandering, died in a nearby pool, pond, lake, creek or river…even though many had had swimming lessons.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9B7F7-2F7E-4804-BBA4-84F941A57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rcRect l="1170" r="26657" b="1"/>
          <a:stretch/>
        </p:blipFill>
        <p:spPr>
          <a:xfrm>
            <a:off x="6748383" y="891"/>
            <a:ext cx="5440442" cy="565346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46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FEE30-E6BF-472A-81A6-0717191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2" y="152400"/>
            <a:ext cx="4282719" cy="914400"/>
          </a:xfrm>
        </p:spPr>
        <p:txBody>
          <a:bodyPr anchor="b">
            <a:normAutofit/>
          </a:bodyPr>
          <a:lstStyle/>
          <a:p>
            <a:r>
              <a:rPr lang="en-US" dirty="0"/>
              <a:t>Think about it……</a:t>
            </a: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F1483132-6C87-46AA-ACF8-E5131BE96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r="34766"/>
          <a:stretch/>
        </p:blipFill>
        <p:spPr>
          <a:xfrm>
            <a:off x="6307494" y="805658"/>
            <a:ext cx="5060286" cy="51466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4D5C-29B8-4B61-9515-8BBAD080A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5770" y="1303150"/>
            <a:ext cx="3953829" cy="54101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WHAT ARE THE TYPICAL CONDITIONS WHEN KIDS DROWN?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Lack of supervision, unrestricted access, lack of knowledge and an inability to problem solve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First Time Problem (FTP) is when a swimmer enters cold water, swims in clothing, swims in footwear, swims without goggles, and swims in the dark.</a:t>
            </a:r>
          </a:p>
        </p:txBody>
      </p:sp>
    </p:spTree>
    <p:extLst>
      <p:ext uri="{BB962C8B-B14F-4D97-AF65-F5344CB8AC3E}">
        <p14:creationId xmlns:p14="http://schemas.microsoft.com/office/powerpoint/2010/main" val="11023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wave, night sky&#10;&#10;Description automatically generated">
            <a:extLst>
              <a:ext uri="{FF2B5EF4-FFF2-40B4-BE49-F238E27FC236}">
                <a16:creationId xmlns:a16="http://schemas.microsoft.com/office/drawing/2014/main" id="{28866664-C20E-416A-9D0D-CA1384935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2" y="0"/>
            <a:ext cx="11243945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FCE40-669A-44D7-B008-3DF60C73A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052" y="1600200"/>
            <a:ext cx="9144001" cy="4419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“Most people drown because they don’t know how NOT to drown.” – John Connelly, the Lifesaving Foundation </a:t>
            </a:r>
          </a:p>
        </p:txBody>
      </p:sp>
    </p:spTree>
    <p:extLst>
      <p:ext uri="{BB962C8B-B14F-4D97-AF65-F5344CB8AC3E}">
        <p14:creationId xmlns:p14="http://schemas.microsoft.com/office/powerpoint/2010/main" val="34572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JUST THE FACTS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6598C-114B-4466-99F7-67558D6ADA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1217612" y="70872"/>
            <a:ext cx="10971212" cy="678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C362E-A15C-4E6A-B635-A00B8AE7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Boating Hazards?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7CCC-DF6C-4658-87F4-6A1287B2A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Love to watch the splash of water</a:t>
            </a:r>
          </a:p>
          <a:p>
            <a:r>
              <a:rPr lang="en-US" sz="2800" dirty="0"/>
              <a:t>No fear</a:t>
            </a:r>
          </a:p>
          <a:p>
            <a:r>
              <a:rPr lang="en-US" sz="2800" dirty="0"/>
              <a:t>May be Houdini-like (“The vest must come off”)</a:t>
            </a:r>
          </a:p>
          <a:p>
            <a:r>
              <a:rPr lang="en-US" sz="2800" dirty="0"/>
              <a:t>If child is nonverbal, they may be unheard &amp; go unnoticed </a:t>
            </a:r>
          </a:p>
          <a:p>
            <a:r>
              <a:rPr lang="en-US" sz="2800" dirty="0"/>
              <a:t>They may not be able to handle a motorboat engine (smell, sound or vibration) – OR they may love it</a:t>
            </a:r>
          </a:p>
          <a:p>
            <a:r>
              <a:rPr lang="en-US" sz="2800" dirty="0"/>
              <a:t>Lack of environmental attention or awareness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1487-E400-4028-9E0C-B161E0E6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614794"/>
            <a:ext cx="3657600" cy="2133600"/>
          </a:xfrm>
        </p:spPr>
        <p:txBody>
          <a:bodyPr anchor="b">
            <a:normAutofit/>
          </a:bodyPr>
          <a:lstStyle/>
          <a:p>
            <a:r>
              <a:rPr lang="en-US" sz="4000" dirty="0"/>
              <a:t>BUT… your student could be the best sailor EVER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F89D8-6F17-45A4-AF08-8BD172CDF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9" r="-1" b="-1"/>
          <a:stretch/>
        </p:blipFill>
        <p:spPr>
          <a:xfrm>
            <a:off x="6094414" y="588963"/>
            <a:ext cx="5486400" cy="558006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DA0E5-949E-4AD6-A0AC-A3C94A5E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9612" y="3048000"/>
            <a:ext cx="3809999" cy="3505199"/>
          </a:xfrm>
        </p:spPr>
        <p:txBody>
          <a:bodyPr>
            <a:normAutofit/>
          </a:bodyPr>
          <a:lstStyle/>
          <a:p>
            <a:r>
              <a:rPr lang="en-US" sz="3000" dirty="0"/>
              <a:t>Super focused</a:t>
            </a:r>
          </a:p>
          <a:p>
            <a:r>
              <a:rPr lang="en-US" sz="3000" dirty="0"/>
              <a:t>Likes to be alone</a:t>
            </a:r>
          </a:p>
          <a:p>
            <a:r>
              <a:rPr lang="en-US" sz="3000" dirty="0"/>
              <a:t>Loves the silence on the water</a:t>
            </a:r>
          </a:p>
          <a:p>
            <a:r>
              <a:rPr lang="en-US" sz="3000" dirty="0"/>
              <a:t>Can be themselves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501458-C0B2-4F9C-95E9-86517ACF61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2411" y="0"/>
            <a:ext cx="106664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3BA1E-012B-46ED-8B91-C6B399A4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06" y="1200733"/>
            <a:ext cx="6895375" cy="4456535"/>
          </a:xfr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z="7398" dirty="0">
                <a:solidFill>
                  <a:srgbClr val="FFFFFF"/>
                </a:solidFill>
              </a:rPr>
              <a:t>How Can You Assist Your Student Who Has an ASD?</a:t>
            </a:r>
          </a:p>
        </p:txBody>
      </p:sp>
    </p:spTree>
    <p:extLst>
      <p:ext uri="{BB962C8B-B14F-4D97-AF65-F5344CB8AC3E}">
        <p14:creationId xmlns:p14="http://schemas.microsoft.com/office/powerpoint/2010/main" val="25788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69BD-02C8-48FC-B464-0C809F7F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Model what you expect</a:t>
            </a:r>
          </a:p>
        </p:txBody>
      </p:sp>
      <p:pic>
        <p:nvPicPr>
          <p:cNvPr id="11" name="Content Placeholder 10" descr="A group of people on a boat&#10;&#10;Description automatically generated">
            <a:extLst>
              <a:ext uri="{FF2B5EF4-FFF2-40B4-BE49-F238E27FC236}">
                <a16:creationId xmlns:a16="http://schemas.microsoft.com/office/drawing/2014/main" id="{22E74D87-D030-49CC-BC30-CD901C45C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9" b="13266"/>
          <a:stretch/>
        </p:blipFill>
        <p:spPr>
          <a:xfrm>
            <a:off x="1979612" y="1828800"/>
            <a:ext cx="9144001" cy="4419600"/>
          </a:xfrm>
          <a:noFill/>
        </p:spPr>
      </p:pic>
    </p:spTree>
    <p:extLst>
      <p:ext uri="{BB962C8B-B14F-4D97-AF65-F5344CB8AC3E}">
        <p14:creationId xmlns:p14="http://schemas.microsoft.com/office/powerpoint/2010/main" val="8787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3827543-12DC-CA98-9CF6-3AA81C5F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Presume Intellect</a:t>
            </a:r>
          </a:p>
        </p:txBody>
      </p:sp>
      <p:pic>
        <p:nvPicPr>
          <p:cNvPr id="5" name="Content Placeholder 4" descr="A child in a boat&#10;&#10;Description automatically generated with medium confidence">
            <a:extLst>
              <a:ext uri="{FF2B5EF4-FFF2-40B4-BE49-F238E27FC236}">
                <a16:creationId xmlns:a16="http://schemas.microsoft.com/office/drawing/2014/main" id="{7FDED70D-8E2B-4FDB-BA1F-FFFCA5383C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r="3875"/>
          <a:stretch/>
        </p:blipFill>
        <p:spPr>
          <a:xfrm>
            <a:off x="1979613" y="1828800"/>
            <a:ext cx="4419599" cy="441960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4F1853-C5B1-4A6E-8C84-38F76925121A}"/>
              </a:ext>
            </a:extLst>
          </p:cNvPr>
          <p:cNvSpPr txBox="1"/>
          <p:nvPr/>
        </p:nvSpPr>
        <p:spPr>
          <a:xfrm>
            <a:off x="6704015" y="1828800"/>
            <a:ext cx="4419600" cy="441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800" dirty="0"/>
              <a:t>Simplify language. Avoid metaphors and sarcasm.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800" dirty="0"/>
              <a:t>Don’t rely on facial expressions to convey meaning.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en-US" sz="2800" dirty="0"/>
              <a:t>Allow the student to use coping strategies (</a:t>
            </a:r>
            <a:r>
              <a:rPr lang="en-US" sz="2800" dirty="0" err="1"/>
              <a:t>ie</a:t>
            </a:r>
            <a:r>
              <a:rPr lang="en-US" sz="2800" dirty="0"/>
              <a:t>; hand flapping or putting their fingers in their ears when overstimulated)</a:t>
            </a:r>
          </a:p>
        </p:txBody>
      </p:sp>
    </p:spTree>
    <p:extLst>
      <p:ext uri="{BB962C8B-B14F-4D97-AF65-F5344CB8AC3E}">
        <p14:creationId xmlns:p14="http://schemas.microsoft.com/office/powerpoint/2010/main" val="15997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B4CF-072F-4628-8BEB-13B30BC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down instruction – 1 step at a time</a:t>
            </a:r>
          </a:p>
        </p:txBody>
      </p:sp>
      <p:pic>
        <p:nvPicPr>
          <p:cNvPr id="5" name="Content Placeholder 4" descr="A group of people standing on a beach looking at a boat&#10;&#10;Description automatically generated with low confidence">
            <a:extLst>
              <a:ext uri="{FF2B5EF4-FFF2-40B4-BE49-F238E27FC236}">
                <a16:creationId xmlns:a16="http://schemas.microsoft.com/office/drawing/2014/main" id="{D3CB5BB9-3CD1-43DC-97D7-A086D5AF3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3" y="1828800"/>
            <a:ext cx="5892800" cy="4419600"/>
          </a:xfrm>
        </p:spPr>
      </p:pic>
    </p:spTree>
    <p:extLst>
      <p:ext uri="{BB962C8B-B14F-4D97-AF65-F5344CB8AC3E}">
        <p14:creationId xmlns:p14="http://schemas.microsoft.com/office/powerpoint/2010/main" val="4706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3A31D-19E0-440D-A9F4-B6FF8121F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74" y="1188695"/>
            <a:ext cx="6737758" cy="44806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A1438-DB13-48B0-9B28-C9D776842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9218" y="1010280"/>
            <a:ext cx="3052244" cy="5846827"/>
          </a:xfrm>
        </p:spPr>
        <p:txBody>
          <a:bodyPr>
            <a:normAutofit fontScale="92500" lnSpcReduction="10000"/>
          </a:bodyPr>
          <a:lstStyle/>
          <a:p>
            <a:r>
              <a:rPr lang="en-US" sz="3199" dirty="0"/>
              <a:t>Prepare students for the loud sound of the lifeguards’ whistles. Demonstrate the whistles, explain why they are used, and possibly allow the student to blow the whistle. </a:t>
            </a:r>
          </a:p>
          <a:p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1146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D9B54-AD95-4996-AC33-101B6403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418" r="-2" b="11843"/>
          <a:stretch/>
        </p:blipFill>
        <p:spPr>
          <a:xfrm>
            <a:off x="6082201" y="-167381"/>
            <a:ext cx="6259699" cy="393128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B849D-C014-42E2-B09B-910F9BD66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8" r="-1" b="-1"/>
          <a:stretch/>
        </p:blipFill>
        <p:spPr>
          <a:xfrm>
            <a:off x="6088318" y="2487413"/>
            <a:ext cx="6262009" cy="4214286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49D8D2-1EF2-4248-8001-A42620A1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443" y="248336"/>
            <a:ext cx="5289624" cy="1311322"/>
          </a:xfrm>
        </p:spPr>
        <p:txBody>
          <a:bodyPr>
            <a:noAutofit/>
          </a:bodyPr>
          <a:lstStyle/>
          <a:p>
            <a:r>
              <a:rPr lang="en-US" sz="4799" dirty="0"/>
              <a:t>Familiarization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3F87-4F35-4659-885D-99EACD346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790" y="1837983"/>
            <a:ext cx="4661218" cy="4752937"/>
          </a:xfrm>
        </p:spPr>
        <p:txBody>
          <a:bodyPr anchor="ctr">
            <a:normAutofit/>
          </a:bodyPr>
          <a:lstStyle/>
          <a:p>
            <a:r>
              <a:rPr lang="en-US" sz="3599" dirty="0"/>
              <a:t>Allow the student the time to familiarize themselves with the boat/water, the instructor, and objects they will be using. </a:t>
            </a:r>
          </a:p>
          <a:p>
            <a:endParaRPr lang="en-US" sz="1999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833165-BCD7-48C6-8A8B-F9A6DE5055F7}"/>
              </a:ext>
            </a:extLst>
          </p:cNvPr>
          <p:cNvSpPr txBox="1"/>
          <p:nvPr/>
        </p:nvSpPr>
        <p:spPr>
          <a:xfrm>
            <a:off x="1979613" y="588963"/>
            <a:ext cx="3657600" cy="558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Familiarization helps to minimize social difficulties and discomfort that a child with autism might experience. </a:t>
            </a:r>
          </a:p>
        </p:txBody>
      </p:sp>
      <p:pic>
        <p:nvPicPr>
          <p:cNvPr id="5" name="Content Placeholder 4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id="{D3691671-024D-4319-9B56-6026E4F56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r="21177" b="-1"/>
          <a:stretch/>
        </p:blipFill>
        <p:spPr>
          <a:xfrm>
            <a:off x="6094414" y="588963"/>
            <a:ext cx="5486400" cy="5580061"/>
          </a:xfrm>
          <a:noFill/>
        </p:spPr>
      </p:pic>
    </p:spTree>
    <p:extLst>
      <p:ext uri="{BB962C8B-B14F-4D97-AF65-F5344CB8AC3E}">
        <p14:creationId xmlns:p14="http://schemas.microsoft.com/office/powerpoint/2010/main" val="23379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A49E-5C5B-43E6-8B51-F1CFC45F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Hanging out on the dock is OK</a:t>
            </a:r>
            <a:br>
              <a:rPr lang="en-US" dirty="0"/>
            </a:br>
            <a:r>
              <a:rPr lang="en-US" dirty="0"/>
              <a:t>Don’t Rush It</a:t>
            </a:r>
          </a:p>
        </p:txBody>
      </p:sp>
      <p:pic>
        <p:nvPicPr>
          <p:cNvPr id="5" name="Content Placeholder 4" descr="A group of people on a dock&#10;&#10;Description automatically generated with low confidence">
            <a:extLst>
              <a:ext uri="{FF2B5EF4-FFF2-40B4-BE49-F238E27FC236}">
                <a16:creationId xmlns:a16="http://schemas.microsoft.com/office/drawing/2014/main" id="{FB29F9E9-0308-41DE-8111-62E6B94D3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2" b="21684"/>
          <a:stretch/>
        </p:blipFill>
        <p:spPr>
          <a:xfrm>
            <a:off x="1979612" y="1828800"/>
            <a:ext cx="9144001" cy="4419600"/>
          </a:xfrm>
          <a:noFill/>
        </p:spPr>
      </p:pic>
    </p:spTree>
    <p:extLst>
      <p:ext uri="{BB962C8B-B14F-4D97-AF65-F5344CB8AC3E}">
        <p14:creationId xmlns:p14="http://schemas.microsoft.com/office/powerpoint/2010/main" val="19597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76FD-FD99-438D-9F78-ADAEF52F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9012" y="619414"/>
            <a:ext cx="3095307" cy="5247986"/>
          </a:xfr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150 children are diagnosed with Autism every hour.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That’s about 1.3 million diagnosed every year.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CDC – 1:44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37C7B5-6E30-4C74-9963-3AD10492E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83" r="4817" b="-2"/>
          <a:stretch/>
        </p:blipFill>
        <p:spPr>
          <a:xfrm>
            <a:off x="2055812" y="1256592"/>
            <a:ext cx="6191618" cy="41561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47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757A-BC4A-4C2B-8B44-C6D83C4A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Have them take on part of the process.</a:t>
            </a:r>
            <a:br>
              <a:rPr lang="en-US" dirty="0"/>
            </a:br>
            <a:r>
              <a:rPr lang="en-US" dirty="0"/>
              <a:t>Give them an assigned task</a:t>
            </a:r>
          </a:p>
        </p:txBody>
      </p:sp>
      <p:pic>
        <p:nvPicPr>
          <p:cNvPr id="5" name="Content Placeholder 4" descr="A picture containing outdoor, sky, tree, park&#10;&#10;Description automatically generated">
            <a:extLst>
              <a:ext uri="{FF2B5EF4-FFF2-40B4-BE49-F238E27FC236}">
                <a16:creationId xmlns:a16="http://schemas.microsoft.com/office/drawing/2014/main" id="{D51C53B1-C5B7-49FE-99A5-A4EA5B35A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3" b="22672"/>
          <a:stretch/>
        </p:blipFill>
        <p:spPr>
          <a:xfrm>
            <a:off x="1979612" y="1828800"/>
            <a:ext cx="9144001" cy="4419600"/>
          </a:xfrm>
          <a:noFill/>
        </p:spPr>
      </p:pic>
    </p:spTree>
    <p:extLst>
      <p:ext uri="{BB962C8B-B14F-4D97-AF65-F5344CB8AC3E}">
        <p14:creationId xmlns:p14="http://schemas.microsoft.com/office/powerpoint/2010/main" val="29403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FFC2-EE4F-4EF7-A018-69CA337F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Model and have them imitate – Try not to do things for them</a:t>
            </a:r>
          </a:p>
        </p:txBody>
      </p:sp>
      <p:pic>
        <p:nvPicPr>
          <p:cNvPr id="5" name="Content Placeholder 4" descr="A picture containing person, water, outdoor, watercraft&#10;&#10;Description automatically generated">
            <a:extLst>
              <a:ext uri="{FF2B5EF4-FFF2-40B4-BE49-F238E27FC236}">
                <a16:creationId xmlns:a16="http://schemas.microsoft.com/office/drawing/2014/main" id="{EDAAC087-989B-41C0-9520-D15ABE834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 b="17167"/>
          <a:stretch/>
        </p:blipFill>
        <p:spPr>
          <a:xfrm>
            <a:off x="1979612" y="1828800"/>
            <a:ext cx="9144001" cy="4419600"/>
          </a:xfrm>
          <a:noFill/>
        </p:spPr>
      </p:pic>
    </p:spTree>
    <p:extLst>
      <p:ext uri="{BB962C8B-B14F-4D97-AF65-F5344CB8AC3E}">
        <p14:creationId xmlns:p14="http://schemas.microsoft.com/office/powerpoint/2010/main" val="33088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A03A-02B7-4F75-B76C-B8D796E9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Let them tell you when they’re ready</a:t>
            </a:r>
          </a:p>
        </p:txBody>
      </p:sp>
      <p:pic>
        <p:nvPicPr>
          <p:cNvPr id="5" name="Content Placeholder 4" descr="A group of people standing around a small boat on the beach&#10;&#10;Description automatically generated with low confidence">
            <a:extLst>
              <a:ext uri="{FF2B5EF4-FFF2-40B4-BE49-F238E27FC236}">
                <a16:creationId xmlns:a16="http://schemas.microsoft.com/office/drawing/2014/main" id="{A5F5BEFF-1354-4BDE-85B0-C90333B13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4" b="20311"/>
          <a:stretch/>
        </p:blipFill>
        <p:spPr>
          <a:xfrm>
            <a:off x="1979612" y="1828800"/>
            <a:ext cx="9144001" cy="4419600"/>
          </a:xfrm>
          <a:noFill/>
        </p:spPr>
      </p:pic>
    </p:spTree>
    <p:extLst>
      <p:ext uri="{BB962C8B-B14F-4D97-AF65-F5344CB8AC3E}">
        <p14:creationId xmlns:p14="http://schemas.microsoft.com/office/powerpoint/2010/main" val="8920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A10F-B370-451A-939A-7A9026E4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It’s ok to sit at the dock and go nowhere</a:t>
            </a:r>
          </a:p>
        </p:txBody>
      </p:sp>
      <p:pic>
        <p:nvPicPr>
          <p:cNvPr id="5" name="Content Placeholder 4" descr="A picture containing text, outdoor, person, watercraft&#10;&#10;Description automatically generated">
            <a:extLst>
              <a:ext uri="{FF2B5EF4-FFF2-40B4-BE49-F238E27FC236}">
                <a16:creationId xmlns:a16="http://schemas.microsoft.com/office/drawing/2014/main" id="{043F4ED7-3B3D-46F0-B15C-A6AA97F27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0" b="4106"/>
          <a:stretch/>
        </p:blipFill>
        <p:spPr>
          <a:xfrm>
            <a:off x="1979612" y="1828800"/>
            <a:ext cx="9144001" cy="4419600"/>
          </a:xfrm>
          <a:noFill/>
        </p:spPr>
      </p:pic>
    </p:spTree>
    <p:extLst>
      <p:ext uri="{BB962C8B-B14F-4D97-AF65-F5344CB8AC3E}">
        <p14:creationId xmlns:p14="http://schemas.microsoft.com/office/powerpoint/2010/main" val="21995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FCF4-1208-47E8-AFC0-513D6876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2" y="588963"/>
            <a:ext cx="3657600" cy="1524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/>
              <a:t>Pay attention to what the child loves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531DB4-297E-482E-A29D-656B14F0E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59" r="-1" b="-1"/>
          <a:stretch/>
        </p:blipFill>
        <p:spPr>
          <a:xfrm>
            <a:off x="6094414" y="588963"/>
            <a:ext cx="5486400" cy="558006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A9A7B-1538-41D2-9A16-047E9D621918}"/>
              </a:ext>
            </a:extLst>
          </p:cNvPr>
          <p:cNvSpPr txBox="1"/>
          <p:nvPr/>
        </p:nvSpPr>
        <p:spPr>
          <a:xfrm>
            <a:off x="1950483" y="2590800"/>
            <a:ext cx="3657600" cy="2587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SzPct val="80000"/>
            </a:pPr>
            <a:r>
              <a:rPr lang="en-US" sz="3000" kern="1200" dirty="0">
                <a:latin typeface="+mn-lt"/>
                <a:ea typeface="+mn-ea"/>
                <a:cs typeface="+mn-cs"/>
              </a:rPr>
              <a:t>Give social reinforcement, like verbal praise or high-fives. 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SzPct val="80000"/>
            </a:pPr>
            <a:r>
              <a:rPr lang="en-US" sz="3000" kern="1200" dirty="0">
                <a:latin typeface="+mn-lt"/>
                <a:ea typeface="+mn-ea"/>
                <a:cs typeface="+mn-cs"/>
              </a:rPr>
              <a:t>Some need tangible rewards to begin.</a:t>
            </a:r>
          </a:p>
        </p:txBody>
      </p:sp>
    </p:spTree>
    <p:extLst>
      <p:ext uri="{BB962C8B-B14F-4D97-AF65-F5344CB8AC3E}">
        <p14:creationId xmlns:p14="http://schemas.microsoft.com/office/powerpoint/2010/main" val="11026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8D9BE-76D1-4594-91BC-98482F6EF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304800"/>
            <a:ext cx="3124200" cy="668480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999" dirty="0"/>
              <a:t>Offer a ‘quiet room’. It doesn’t need to be an actual room, but this would be an area away from the noise and activities where the student could go if he/she needs a quiet break.</a:t>
            </a:r>
          </a:p>
          <a:p>
            <a:endParaRPr lang="en-US" sz="17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EDB6D-C9B4-4452-807F-111B59548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6" r="-2" b="4313"/>
          <a:stretch/>
        </p:blipFill>
        <p:spPr>
          <a:xfrm>
            <a:off x="4637847" y="903"/>
            <a:ext cx="7550977" cy="68562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563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8CFAD-26D7-41BA-8AC1-FB1D9F71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4: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7112A-445D-4882-B391-364B253B5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Understanding of aquatic environments like moving water, breaking waves and strong currents.</a:t>
            </a:r>
          </a:p>
          <a:p>
            <a:pPr marL="0" indent="0">
              <a:buNone/>
            </a:pPr>
            <a:r>
              <a:rPr lang="en-US" dirty="0"/>
              <a:t>2. Enter &amp; Exit water safely </a:t>
            </a:r>
          </a:p>
          <a:p>
            <a:pPr marL="0" indent="0">
              <a:buNone/>
            </a:pPr>
            <a:r>
              <a:rPr lang="en-US" dirty="0"/>
              <a:t>3. Swimming Skills - submerging underwater, floating in water with airway above the surface of the water (i.e. for minimum of 30 secs), gliding, kicking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4. Rescue skills - ability to be rescued by grasping poles and/or clinging to floatation devices</a:t>
            </a:r>
          </a:p>
        </p:txBody>
      </p:sp>
    </p:spTree>
    <p:extLst>
      <p:ext uri="{BB962C8B-B14F-4D97-AF65-F5344CB8AC3E}">
        <p14:creationId xmlns:p14="http://schemas.microsoft.com/office/powerpoint/2010/main" val="10740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5918-0AD7-45BB-A9AD-20ABBFA8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230" y="263091"/>
            <a:ext cx="3657600" cy="914400"/>
          </a:xfrm>
        </p:spPr>
        <p:txBody>
          <a:bodyPr anchor="b">
            <a:normAutofit/>
          </a:bodyPr>
          <a:lstStyle/>
          <a:p>
            <a:r>
              <a:rPr lang="en-US" sz="4000" dirty="0"/>
              <a:t>Make It Visual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C047D-B1E1-4744-B1FD-702DE9B1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913" y="588963"/>
            <a:ext cx="4645401" cy="558006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FF91-E544-44E0-96F1-B9439E2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2230" y="1295400"/>
            <a:ext cx="3657600" cy="5029199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/>
              <a:t>US Sailing Level 1 book “Teaching and Coaching Fundamentals for Sailing” - </a:t>
            </a:r>
          </a:p>
          <a:p>
            <a:r>
              <a:rPr lang="en-US" sz="3000" dirty="0"/>
              <a:t>In the first chapter they talk about different learning styles: visual, auditory and kinesthetic. Focus on visual and kinesthetic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2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8F696-A190-469F-965C-305701EE0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2" b="1782"/>
          <a:stretch/>
        </p:blipFill>
        <p:spPr>
          <a:xfrm>
            <a:off x="1659319" y="435429"/>
            <a:ext cx="4435093" cy="58317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71C6A-42CE-442A-9E16-AAEA7FE3A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1612" y="435428"/>
            <a:ext cx="5234127" cy="5831735"/>
          </a:xfrm>
        </p:spPr>
        <p:txBody>
          <a:bodyPr>
            <a:normAutofit/>
          </a:bodyPr>
          <a:lstStyle/>
          <a:p>
            <a:r>
              <a:rPr lang="en-US" sz="3199" dirty="0"/>
              <a:t>Provide a written or picture schedule. </a:t>
            </a:r>
          </a:p>
          <a:p>
            <a:r>
              <a:rPr lang="en-US" sz="3199" dirty="0"/>
              <a:t>Offer a wipe-off board with an agenda. Be sure to include the expectations of the student for that particular lesson. </a:t>
            </a:r>
          </a:p>
          <a:p>
            <a:pPr marL="0" indent="0">
              <a:buNone/>
            </a:pPr>
            <a:endParaRPr lang="en-US" sz="1999" dirty="0"/>
          </a:p>
          <a:p>
            <a:endParaRPr lang="en-US" sz="1999" dirty="0"/>
          </a:p>
        </p:txBody>
      </p:sp>
    </p:spTree>
    <p:extLst>
      <p:ext uri="{BB962C8B-B14F-4D97-AF65-F5344CB8AC3E}">
        <p14:creationId xmlns:p14="http://schemas.microsoft.com/office/powerpoint/2010/main" val="61440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8ABA-45DF-47B9-9FF7-01F30029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612" y="856341"/>
            <a:ext cx="2857987" cy="4793318"/>
          </a:xfr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z="3999" dirty="0">
                <a:solidFill>
                  <a:srgbClr val="FFFFFF"/>
                </a:solidFill>
              </a:rPr>
              <a:t>Laminated cards can be used in the water to give directions.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91339D-A50F-4788-B831-E9F9308E4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066" b="11808"/>
          <a:stretch/>
        </p:blipFill>
        <p:spPr>
          <a:xfrm>
            <a:off x="1522412" y="1025460"/>
            <a:ext cx="7161357" cy="48070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84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C2F6-494B-47F6-A7CE-A7DC9867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838200"/>
            <a:ext cx="3475720" cy="4961232"/>
          </a:xfrm>
        </p:spPr>
        <p:txBody>
          <a:bodyPr vert="horz" lIns="91416" tIns="45708" rIns="91416" bIns="45708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Drowning is the number one leading cause of death of children and adults with autism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9D656C-273B-4299-87CA-31ABF3FD3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2480" y="976031"/>
            <a:ext cx="6551838" cy="491387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FA035-63B9-46C5-B419-2EEBFE26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6" y="6490204"/>
            <a:ext cx="4113728" cy="365030"/>
          </a:xfrm>
        </p:spPr>
        <p:txBody>
          <a:bodyPr/>
          <a:lstStyle/>
          <a:p>
            <a:pPr algn="r"/>
            <a:r>
              <a:rPr lang="en-US" dirty="0"/>
              <a:t>Stacey Hoaglund, Autism Consultant</a:t>
            </a:r>
          </a:p>
        </p:txBody>
      </p:sp>
    </p:spTree>
    <p:extLst>
      <p:ext uri="{BB962C8B-B14F-4D97-AF65-F5344CB8AC3E}">
        <p14:creationId xmlns:p14="http://schemas.microsoft.com/office/powerpoint/2010/main" val="18268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3D8BF-125E-4F49-9C17-A1E1E114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012" y="748215"/>
            <a:ext cx="7620000" cy="700877"/>
          </a:xfrm>
        </p:spPr>
        <p:txBody>
          <a:bodyPr>
            <a:normAutofit/>
          </a:bodyPr>
          <a:lstStyle/>
          <a:p>
            <a:r>
              <a:rPr lang="en-US" b="1" dirty="0"/>
              <a:t>Accommodations to Consider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BC03E32-CC99-45CD-B17A-915A033F0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972529"/>
              </p:ext>
            </p:extLst>
          </p:nvPr>
        </p:nvGraphicFramePr>
        <p:xfrm>
          <a:off x="2322512" y="1371600"/>
          <a:ext cx="92202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40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1C61-BF89-4C7F-B187-C4691166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524" y="855614"/>
            <a:ext cx="5298206" cy="160892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698" b="1" dirty="0">
                <a:solidFill>
                  <a:srgbClr val="FFFF00"/>
                </a:solidFill>
              </a:rPr>
              <a:t>CAUTION</a:t>
            </a:r>
            <a:br>
              <a:rPr lang="en-US" sz="5998" dirty="0"/>
            </a:br>
            <a:r>
              <a:rPr lang="en-US" sz="4000" dirty="0">
                <a:solidFill>
                  <a:srgbClr val="FFFF00"/>
                </a:solidFill>
              </a:rPr>
              <a:t>Flotation Devices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F6AC1-E852-432F-B8A0-54852A083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4" r="-5" b="-5"/>
          <a:stretch/>
        </p:blipFill>
        <p:spPr>
          <a:xfrm>
            <a:off x="3008113" y="-1762"/>
            <a:ext cx="2916697" cy="3406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13983-8265-4774-ACA7-D608A9FB4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92" r="41774" b="-2"/>
          <a:stretch/>
        </p:blipFill>
        <p:spPr>
          <a:xfrm>
            <a:off x="108503" y="20277"/>
            <a:ext cx="2899609" cy="336281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F89F8A-1118-447F-8102-F488F8FDA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8955" y="2742073"/>
            <a:ext cx="5207814" cy="4049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Due to poor generalization skills, a child MUST experience swimming without a flotation device, or they may assume this is what it will be like if they fall in any water 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041D1-9B72-45BC-B308-E384FA1FB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4" y="3497018"/>
            <a:ext cx="5799214" cy="32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C530-696E-4A10-A814-C15F818A0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</p:spPr>
        <p:txBody>
          <a:bodyPr vert="horz" lIns="91416" tIns="45708" rIns="91416" bIns="45708" rtlCol="0" anchor="b">
            <a:normAutofit/>
          </a:bodyPr>
          <a:lstStyle/>
          <a:p>
            <a:r>
              <a:rPr lang="en-US"/>
              <a:t>Benefits of Boating or Swimming Instruction to Kids with Autism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F49FE-686B-4DEA-8A8F-DFE48D373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7" r="11963"/>
          <a:stretch/>
        </p:blipFill>
        <p:spPr>
          <a:xfrm>
            <a:off x="1979613" y="1828800"/>
            <a:ext cx="4419599" cy="4419600"/>
          </a:xfrm>
          <a:prstGeom prst="rect">
            <a:avLst/>
          </a:prstGeom>
          <a:noFill/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AFE767-ACC6-41D1-A4AF-2A4ADFB634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4012" y="1819184"/>
            <a:ext cx="4866233" cy="44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56F5-37F9-401E-81C1-9475A179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756" y="4626845"/>
            <a:ext cx="6592472" cy="1624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IT COULD SAVE THEIR LIVES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E73B1-565A-4C67-90BB-51F5DF1FA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57" r="1" b="1"/>
          <a:stretch/>
        </p:blipFill>
        <p:spPr>
          <a:xfrm>
            <a:off x="1434756" y="606368"/>
            <a:ext cx="7056468" cy="41063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20CBD-742C-4C74-B98A-FD4260918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5212" y="976811"/>
            <a:ext cx="3271447" cy="485109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199" dirty="0">
                <a:solidFill>
                  <a:srgbClr val="FFFFFF"/>
                </a:solidFill>
              </a:rPr>
              <a:t>Often it is simply a lack of water safety awareness that causes danger among children with special needs. They don’t know what they don’t know.</a:t>
            </a:r>
          </a:p>
        </p:txBody>
      </p:sp>
    </p:spTree>
    <p:extLst>
      <p:ext uri="{BB962C8B-B14F-4D97-AF65-F5344CB8AC3E}">
        <p14:creationId xmlns:p14="http://schemas.microsoft.com/office/powerpoint/2010/main" val="6788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510E-58CA-433B-83BC-B82858BA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778" y="457200"/>
            <a:ext cx="3657600" cy="2133600"/>
          </a:xfrm>
        </p:spPr>
        <p:txBody>
          <a:bodyPr anchor="b">
            <a:normAutofit/>
          </a:bodyPr>
          <a:lstStyle/>
          <a:p>
            <a:r>
              <a:rPr lang="en-US" dirty="0"/>
              <a:t>HELP BOOST CONFIDENCE</a:t>
            </a:r>
            <a:br>
              <a:rPr lang="en-US" dirty="0"/>
            </a:br>
            <a:r>
              <a:rPr lang="en-US" dirty="0"/>
              <a:t> &amp; SELF-ESTEEM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child in a boat&#10;&#10;Description automatically generated with low confidence">
            <a:extLst>
              <a:ext uri="{FF2B5EF4-FFF2-40B4-BE49-F238E27FC236}">
                <a16:creationId xmlns:a16="http://schemas.microsoft.com/office/drawing/2014/main" id="{8ACFD49D-B202-482C-B03C-608BF95F5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r="-1" b="-1"/>
          <a:stretch/>
        </p:blipFill>
        <p:spPr>
          <a:xfrm>
            <a:off x="6094414" y="588963"/>
            <a:ext cx="5486400" cy="558006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96B92-6253-4574-8304-F41929883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53190" y="2362200"/>
            <a:ext cx="36576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Many children with special needs have problems with confidence, but successfully learning a new skill like sailing can make all the difference.</a:t>
            </a:r>
          </a:p>
        </p:txBody>
      </p:sp>
    </p:spTree>
    <p:extLst>
      <p:ext uri="{BB962C8B-B14F-4D97-AF65-F5344CB8AC3E}">
        <p14:creationId xmlns:p14="http://schemas.microsoft.com/office/powerpoint/2010/main" val="41933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2CDF-B7DD-4477-960E-929B28D6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802" y="4953000"/>
            <a:ext cx="6592472" cy="1624787"/>
          </a:xfrm>
        </p:spPr>
        <p:txBody>
          <a:bodyPr>
            <a:normAutofit/>
          </a:bodyPr>
          <a:lstStyle/>
          <a:p>
            <a:r>
              <a:rPr lang="en-US" sz="3699" dirty="0">
                <a:solidFill>
                  <a:srgbClr val="FFFFFF"/>
                </a:solidFill>
              </a:rPr>
              <a:t>IMPROVES THEIR FITNESS &amp; STRENGTH</a:t>
            </a:r>
            <a:br>
              <a:rPr lang="en-US" sz="3699" dirty="0">
                <a:solidFill>
                  <a:srgbClr val="FFFFFF"/>
                </a:solidFill>
              </a:rPr>
            </a:br>
            <a:endParaRPr lang="en-US" sz="3699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2322C-AB79-48F5-ACF5-9CB49C73E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" r="12420" b="-2"/>
          <a:stretch/>
        </p:blipFill>
        <p:spPr>
          <a:xfrm>
            <a:off x="1758250" y="629921"/>
            <a:ext cx="7056468" cy="41063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73149-B776-4FA9-BA29-30DD9FEF4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1440" y="381000"/>
            <a:ext cx="3305145" cy="52449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</a:rPr>
              <a:t>Improvement of strength and fitness makes them healthier and more competitive</a:t>
            </a:r>
          </a:p>
        </p:txBody>
      </p:sp>
    </p:spTree>
    <p:extLst>
      <p:ext uri="{BB962C8B-B14F-4D97-AF65-F5344CB8AC3E}">
        <p14:creationId xmlns:p14="http://schemas.microsoft.com/office/powerpoint/2010/main" val="110256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CAAE8-B5DD-481F-92B5-0E88F890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2" y="4766722"/>
            <a:ext cx="6592472" cy="1624787"/>
          </a:xfrm>
        </p:spPr>
        <p:txBody>
          <a:bodyPr>
            <a:normAutofit/>
          </a:bodyPr>
          <a:lstStyle/>
          <a:p>
            <a:r>
              <a:rPr lang="en-US" sz="3699" dirty="0">
                <a:solidFill>
                  <a:srgbClr val="FFFFFF"/>
                </a:solidFill>
              </a:rPr>
              <a:t>IMPROVE COORDINATION &amp; RANGE OF MOTION</a:t>
            </a:r>
            <a:br>
              <a:rPr lang="en-US" sz="3699" dirty="0">
                <a:solidFill>
                  <a:srgbClr val="FFFFFF"/>
                </a:solidFill>
              </a:rPr>
            </a:br>
            <a:endParaRPr lang="en-US" sz="3699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70A7F-06B6-4A64-A4AB-62ABE594D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60" r="1" b="5451"/>
          <a:stretch/>
        </p:blipFill>
        <p:spPr>
          <a:xfrm>
            <a:off x="1598612" y="533400"/>
            <a:ext cx="7056468" cy="41063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BDD58-D9C3-4903-96C4-F566BDAEF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2909" y="728018"/>
            <a:ext cx="3423847" cy="485109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599" dirty="0">
                <a:solidFill>
                  <a:srgbClr val="FFFFFF"/>
                </a:solidFill>
              </a:rPr>
              <a:t>Improves balance, coordination and range of motion, all things that many children with autism struggle with. </a:t>
            </a:r>
          </a:p>
        </p:txBody>
      </p:sp>
    </p:spTree>
    <p:extLst>
      <p:ext uri="{BB962C8B-B14F-4D97-AF65-F5344CB8AC3E}">
        <p14:creationId xmlns:p14="http://schemas.microsoft.com/office/powerpoint/2010/main" val="29471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B2A86-3E4D-41EA-B18C-FD281A52E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382" r="30381" b="-1"/>
          <a:stretch/>
        </p:blipFill>
        <p:spPr>
          <a:xfrm>
            <a:off x="5796033" y="903"/>
            <a:ext cx="6392487" cy="6856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DBB93-939F-40B9-960D-E2E4A11D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17" y="0"/>
            <a:ext cx="4395833" cy="1311322"/>
          </a:xfrm>
        </p:spPr>
        <p:txBody>
          <a:bodyPr>
            <a:normAutofit/>
          </a:bodyPr>
          <a:lstStyle/>
          <a:p>
            <a:r>
              <a:rPr lang="en-US" dirty="0"/>
              <a:t>How to Engage with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F32A-8011-4BD5-8798-D015E1E28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099" y="1447800"/>
            <a:ext cx="3886200" cy="5256907"/>
          </a:xfrm>
        </p:spPr>
        <p:txBody>
          <a:bodyPr anchor="ctr">
            <a:normAutofit fontScale="92500"/>
          </a:bodyPr>
          <a:lstStyle/>
          <a:p>
            <a:r>
              <a:rPr lang="en-US" sz="2399" dirty="0"/>
              <a:t>Let them know they are welcome to watch (or be in the boat if you like)</a:t>
            </a:r>
          </a:p>
          <a:p>
            <a:r>
              <a:rPr lang="en-US" sz="2399" dirty="0"/>
              <a:t>Keep them involved by asking what their child likes/enjoys</a:t>
            </a:r>
          </a:p>
          <a:p>
            <a:r>
              <a:rPr lang="en-US" sz="2399" dirty="0"/>
              <a:t>Inform them about how kids create friendships through boating</a:t>
            </a:r>
          </a:p>
          <a:p>
            <a:r>
              <a:rPr lang="en-US" sz="2399" dirty="0"/>
              <a:t>Assure them that their child will be safe and that they are learning a skill they can use their entire lifetime</a:t>
            </a:r>
          </a:p>
        </p:txBody>
      </p:sp>
    </p:spTree>
    <p:extLst>
      <p:ext uri="{BB962C8B-B14F-4D97-AF65-F5344CB8AC3E}">
        <p14:creationId xmlns:p14="http://schemas.microsoft.com/office/powerpoint/2010/main" val="10502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8183-08EA-4365-8E17-B912D4B2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012" y="381000"/>
            <a:ext cx="6860642" cy="717235"/>
          </a:xfrm>
        </p:spPr>
        <p:txBody>
          <a:bodyPr>
            <a:normAutofit/>
          </a:bodyPr>
          <a:lstStyle/>
          <a:p>
            <a:r>
              <a:rPr lang="en-US" dirty="0"/>
              <a:t>How to Market Your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B3D1E-68CB-41DD-AD01-78F6236DE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659" r="6233" b="-3"/>
          <a:stretch/>
        </p:blipFill>
        <p:spPr>
          <a:xfrm>
            <a:off x="1065212" y="1121095"/>
            <a:ext cx="4836761" cy="5062419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C5AEA-3912-461F-8F18-38D601E33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452" y="1266506"/>
            <a:ext cx="6228718" cy="5949218"/>
          </a:xfrm>
        </p:spPr>
        <p:txBody>
          <a:bodyPr anchor="ctr">
            <a:normAutofit/>
          </a:bodyPr>
          <a:lstStyle/>
          <a:p>
            <a:r>
              <a:rPr lang="en-US" sz="2599" dirty="0"/>
              <a:t>Create a friendly “front door” website</a:t>
            </a:r>
          </a:p>
          <a:p>
            <a:r>
              <a:rPr lang="en-US" sz="2599" dirty="0"/>
              <a:t>Focus on friendships</a:t>
            </a:r>
          </a:p>
          <a:p>
            <a:r>
              <a:rPr lang="en-US" sz="2599" dirty="0"/>
              <a:t>Make it affordable and advertise info on scholarships</a:t>
            </a:r>
          </a:p>
          <a:p>
            <a:r>
              <a:rPr lang="en-US" sz="2599" dirty="0"/>
              <a:t>Promote to aftercare &amp; therapy programs</a:t>
            </a:r>
          </a:p>
          <a:p>
            <a:r>
              <a:rPr lang="en-US" sz="2599" dirty="0"/>
              <a:t>Use social media to show your personality – especially video content</a:t>
            </a:r>
          </a:p>
          <a:p>
            <a:r>
              <a:rPr lang="en-US" sz="2599" dirty="0"/>
              <a:t>Hold an Open House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9B03E-0FE7-4DE4-9FCA-3CCBB79F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304800"/>
            <a:ext cx="3363098" cy="1905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4799" b="1" dirty="0"/>
              <a:t>There Is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FAC6-FD24-4E38-AADD-6015CBEA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069" y="2209800"/>
            <a:ext cx="3511143" cy="34147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999" b="1" dirty="0"/>
              <a:t>For more information about autism: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hlinkClick r:id="rId2"/>
              </a:rPr>
              <a:t>autismfl.org/water-safety/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6FBA8C-538A-46B7-AEE0-6DB7315C8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59F4F889-829C-4DBF-B348-3165DD7F3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5000"/>
          </a:blip>
          <a:srcRect t="29022"/>
          <a:stretch/>
        </p:blipFill>
        <p:spPr>
          <a:xfrm>
            <a:off x="19" y="894"/>
            <a:ext cx="12188805" cy="685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DC443-2A98-4FC8-90FA-73531A31B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7612" y="1143000"/>
            <a:ext cx="6694712" cy="4223132"/>
          </a:xfrm>
        </p:spPr>
        <p:txBody>
          <a:bodyPr vert="horz" lIns="91416" tIns="45708" rIns="91416" bIns="45708" rtlCol="0" anchor="b">
            <a:normAutofit fontScale="90000"/>
          </a:bodyPr>
          <a:lstStyle/>
          <a:p>
            <a:r>
              <a:rPr lang="en-US" sz="5098" dirty="0">
                <a:solidFill>
                  <a:srgbClr val="FFFFFF"/>
                </a:solidFill>
              </a:rPr>
              <a:t>Children with Autism Spectrum Disorder (ASD) are 160 times more likely to drown than their neurotypical peers.</a:t>
            </a:r>
          </a:p>
        </p:txBody>
      </p:sp>
    </p:spTree>
    <p:extLst>
      <p:ext uri="{BB962C8B-B14F-4D97-AF65-F5344CB8AC3E}">
        <p14:creationId xmlns:p14="http://schemas.microsoft.com/office/powerpoint/2010/main" val="22976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6D5A-D3A9-41AD-A81A-3BEBB615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2133600"/>
            <a:ext cx="6019800" cy="4456535"/>
          </a:xfrm>
        </p:spPr>
        <p:txBody>
          <a:bodyPr vert="horz" lIns="91416" tIns="45708" rIns="91416" bIns="45708" rtlCol="0" anchor="ctr"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Stacey Hoaglund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Autism Society of Florida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  <a:hlinkClick r:id="rId2"/>
              </a:rPr>
              <a:t>www.autismfl.org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  <a:hlinkClick r:id="rId3"/>
              </a:rPr>
              <a:t>Stacey@autismfl.org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954-252-8764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B0AB49-9E4B-4A16-A8EC-95C9FF0C499B}"/>
              </a:ext>
            </a:extLst>
          </p:cNvPr>
          <p:cNvSpPr txBox="1">
            <a:spLocks/>
          </p:cNvSpPr>
          <p:nvPr/>
        </p:nvSpPr>
        <p:spPr>
          <a:xfrm>
            <a:off x="2817812" y="457200"/>
            <a:ext cx="7467600" cy="243840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8800" dirty="0">
                <a:solidFill>
                  <a:srgbClr val="FFFFFF"/>
                </a:solidFill>
              </a:rPr>
              <a:t>THANK YOU!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FE625E32-2925-42C7-BAEA-A15BF74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503" y="838200"/>
            <a:ext cx="3199567" cy="4350205"/>
          </a:xfrm>
        </p:spPr>
        <p:txBody>
          <a:bodyPr>
            <a:noAutofit/>
          </a:bodyPr>
          <a:lstStyle/>
          <a:p>
            <a:r>
              <a:rPr lang="en-US" sz="4399" dirty="0"/>
              <a:t>50% of children with autism wander – nearly all gravitate towards water.</a:t>
            </a:r>
          </a:p>
        </p:txBody>
      </p:sp>
      <p:pic>
        <p:nvPicPr>
          <p:cNvPr id="15" name="Content Placeholder 4" descr="A picture containing water, outdoor, nature&#10;&#10;Description automatically generated">
            <a:extLst>
              <a:ext uri="{FF2B5EF4-FFF2-40B4-BE49-F238E27FC236}">
                <a16:creationId xmlns:a16="http://schemas.microsoft.com/office/drawing/2014/main" id="{A16A9DD6-C7B4-45A2-A6B6-4FCEC8F51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1" b="1"/>
          <a:stretch/>
        </p:blipFill>
        <p:spPr>
          <a:xfrm>
            <a:off x="5602246" y="1259095"/>
            <a:ext cx="5637385" cy="432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4019-3B38-471D-B75F-B5E572F0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412660"/>
            <a:ext cx="3845284" cy="6233478"/>
          </a:xfrm>
        </p:spPr>
        <p:txBody>
          <a:bodyPr vert="horz" lIns="91416" tIns="45708" rIns="91416" bIns="45708" rtlCol="0" anchor="ctr">
            <a:normAutofit/>
          </a:bodyPr>
          <a:lstStyle/>
          <a:p>
            <a:pPr algn="ctr"/>
            <a:r>
              <a:rPr lang="en-US" sz="3199" dirty="0">
                <a:solidFill>
                  <a:srgbClr val="FFFFFF"/>
                </a:solidFill>
              </a:rPr>
              <a:t>74% of fatal drowning incidents resulted from wandering.</a:t>
            </a:r>
            <a:br>
              <a:rPr lang="en-US" sz="3199" dirty="0">
                <a:solidFill>
                  <a:srgbClr val="FFFFFF"/>
                </a:solidFill>
              </a:rPr>
            </a:br>
            <a:r>
              <a:rPr lang="en-US" sz="3199" dirty="0">
                <a:solidFill>
                  <a:srgbClr val="FFFFFF"/>
                </a:solidFill>
              </a:rPr>
              <a:t>91% of wandering related deaths in autism is due to drowning.</a:t>
            </a:r>
            <a:br>
              <a:rPr lang="en-US" sz="3199" dirty="0">
                <a:solidFill>
                  <a:srgbClr val="FFFFFF"/>
                </a:solidFill>
              </a:rPr>
            </a:br>
            <a:endParaRPr lang="en-US" sz="3199" dirty="0">
              <a:solidFill>
                <a:srgbClr val="FFFF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F3B290-25D4-4395-8E51-391C2DA25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6588" y="493337"/>
            <a:ext cx="5423621" cy="58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4233-504E-41CD-BF5C-526F1F21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2408" y="871246"/>
            <a:ext cx="2727004" cy="4793318"/>
          </a:xfr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z="3299" dirty="0">
                <a:solidFill>
                  <a:srgbClr val="FFFFFF"/>
                </a:solidFill>
              </a:rPr>
              <a:t>36% of parents report that they have had a drowning “Close Call”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ED49D8-9905-43DB-9D0F-10B5ABCB4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28" b="10202"/>
          <a:stretch/>
        </p:blipFill>
        <p:spPr>
          <a:xfrm>
            <a:off x="2132012" y="1219200"/>
            <a:ext cx="6314187" cy="42384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97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B759-D480-4266-B1CB-1D77DABA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641" y="797390"/>
            <a:ext cx="4868158" cy="1489198"/>
          </a:xfrm>
        </p:spPr>
        <p:txBody>
          <a:bodyPr>
            <a:normAutofit/>
          </a:bodyPr>
          <a:lstStyle/>
          <a:p>
            <a:r>
              <a:rPr lang="en-US" sz="4799" dirty="0"/>
              <a:t>Lack of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ED47B-5777-45A7-B3AC-1E2C3B83B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377" y="2667000"/>
            <a:ext cx="4355922" cy="3374560"/>
          </a:xfrm>
        </p:spPr>
        <p:txBody>
          <a:bodyPr>
            <a:normAutofit/>
          </a:bodyPr>
          <a:lstStyle/>
          <a:p>
            <a:r>
              <a:rPr lang="en-US" sz="3199" dirty="0"/>
              <a:t>Only 50% of parents of children with ASD have received advice about wandering prevention from their physicians.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24AB9-DE7F-4A78-AD09-B70DF4CAB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"/>
          <a:stretch/>
        </p:blipFill>
        <p:spPr>
          <a:xfrm>
            <a:off x="7550299" y="903"/>
            <a:ext cx="4638525" cy="68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ean Waves 16x9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waves nature presentation (widescreen).potx" id="{1FE9163D-5548-432F-82B6-65BFDB1BFAF3}" vid="{2D48191D-94F2-482B-9433-3810ECBC6178}"/>
    </a:ext>
  </a:extLst>
</a:theme>
</file>

<file path=ppt/theme/theme2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5C5BB1-9D2C-412A-AE6C-0FC75190A4CE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waves nature presentation (widescreen)</Template>
  <TotalTime>937</TotalTime>
  <Words>1363</Words>
  <Application>Microsoft Office PowerPoint</Application>
  <PresentationFormat>Custom</PresentationFormat>
  <Paragraphs>118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Century Gothic</vt:lpstr>
      <vt:lpstr>Ocean Waves 16x9</vt:lpstr>
      <vt:lpstr>PowerPoint Presentation</vt:lpstr>
      <vt:lpstr>JUST THE FACTS</vt:lpstr>
      <vt:lpstr>150 children are diagnosed with Autism every hour.  That’s about 1.3 million diagnosed every year.  CDC – 1:44</vt:lpstr>
      <vt:lpstr>Drowning is the number one leading cause of death of children and adults with autism </vt:lpstr>
      <vt:lpstr>Children with Autism Spectrum Disorder (ASD) are 160 times more likely to drown than their neurotypical peers.</vt:lpstr>
      <vt:lpstr>PowerPoint Presentation</vt:lpstr>
      <vt:lpstr>74% of fatal drowning incidents resulted from wandering. 91% of wandering related deaths in autism is due to drowning. </vt:lpstr>
      <vt:lpstr>36% of parents report that they have had a drowning “Close Call”</vt:lpstr>
      <vt:lpstr>Lack of Awareness</vt:lpstr>
      <vt:lpstr>No Fear of Dangerous Situations</vt:lpstr>
      <vt:lpstr>PowerPoint Presentation</vt:lpstr>
      <vt:lpstr>Why Is Water So Attractive to Kids with Autism?</vt:lpstr>
      <vt:lpstr>Typically</vt:lpstr>
      <vt:lpstr>What Does Autism “Look” Like?</vt:lpstr>
      <vt:lpstr>Individuals with Autism MAY Demonstrate Difficulty with: </vt:lpstr>
      <vt:lpstr>Poor Generalization </vt:lpstr>
      <vt:lpstr>PowerPoint Presentation</vt:lpstr>
      <vt:lpstr>Think about it……</vt:lpstr>
      <vt:lpstr>PowerPoint Presentation</vt:lpstr>
      <vt:lpstr>What Are Some Boating Hazards?</vt:lpstr>
      <vt:lpstr>BUT… your student could be the best sailor EVER</vt:lpstr>
      <vt:lpstr>How Can You Assist Your Student Who Has an ASD?</vt:lpstr>
      <vt:lpstr>Model what you expect</vt:lpstr>
      <vt:lpstr>Presume Intellect</vt:lpstr>
      <vt:lpstr>Break down instruction – 1 step at a time</vt:lpstr>
      <vt:lpstr>PowerPoint Presentation</vt:lpstr>
      <vt:lpstr>Familiarization is KEY</vt:lpstr>
      <vt:lpstr>PowerPoint Presentation</vt:lpstr>
      <vt:lpstr>Hanging out on the dock is OK Don’t Rush It</vt:lpstr>
      <vt:lpstr>Have them take on part of the process. Give them an assigned task</vt:lpstr>
      <vt:lpstr>Model and have them imitate – Try not to do things for them</vt:lpstr>
      <vt:lpstr>Let them tell you when they’re ready</vt:lpstr>
      <vt:lpstr>It’s ok to sit at the dock and go nowhere</vt:lpstr>
      <vt:lpstr>Pay attention to what the child loves</vt:lpstr>
      <vt:lpstr>PowerPoint Presentation</vt:lpstr>
      <vt:lpstr>The BIG 4:</vt:lpstr>
      <vt:lpstr>Make It Visual</vt:lpstr>
      <vt:lpstr>PowerPoint Presentation</vt:lpstr>
      <vt:lpstr>Laminated cards can be used in the water to give directions.</vt:lpstr>
      <vt:lpstr>Accommodations to Consider</vt:lpstr>
      <vt:lpstr>CAUTION Flotation Devices</vt:lpstr>
      <vt:lpstr>Benefits of Boating or Swimming Instruction to Kids with Autism</vt:lpstr>
      <vt:lpstr>IT COULD SAVE THEIR LIVES </vt:lpstr>
      <vt:lpstr>HELP BOOST CONFIDENCE  &amp; SELF-ESTEEM </vt:lpstr>
      <vt:lpstr>IMPROVES THEIR FITNESS &amp; STRENGTH </vt:lpstr>
      <vt:lpstr>IMPROVE COORDINATION &amp; RANGE OF MOTION </vt:lpstr>
      <vt:lpstr>How to Engage with Families</vt:lpstr>
      <vt:lpstr>How to Market Your Program</vt:lpstr>
      <vt:lpstr>There Is Help</vt:lpstr>
      <vt:lpstr>Stacey Hoaglund Autism Society of Florida www.autismfl.org Stacey@autismfl.org 954-252-8764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stacey hoaglund</dc:creator>
  <cp:lastModifiedBy>stacey hoaglund</cp:lastModifiedBy>
  <cp:revision>22</cp:revision>
  <dcterms:created xsi:type="dcterms:W3CDTF">2021-03-05T18:58:26Z</dcterms:created>
  <dcterms:modified xsi:type="dcterms:W3CDTF">2022-03-14T03:29:14Z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