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473" r:id="rId2"/>
    <p:sldId id="257" r:id="rId3"/>
    <p:sldId id="2469" r:id="rId4"/>
    <p:sldId id="2471" r:id="rId5"/>
    <p:sldId id="356" r:id="rId6"/>
    <p:sldId id="309" r:id="rId7"/>
    <p:sldId id="304" r:id="rId8"/>
    <p:sldId id="466" r:id="rId9"/>
    <p:sldId id="2470" r:id="rId10"/>
    <p:sldId id="360" r:id="rId11"/>
    <p:sldId id="2475" r:id="rId12"/>
    <p:sldId id="312" r:id="rId13"/>
    <p:sldId id="2474" r:id="rId14"/>
    <p:sldId id="362" r:id="rId15"/>
    <p:sldId id="313" r:id="rId16"/>
    <p:sldId id="364" r:id="rId17"/>
    <p:sldId id="314" r:id="rId18"/>
    <p:sldId id="315" r:id="rId19"/>
    <p:sldId id="384" r:id="rId20"/>
    <p:sldId id="368" r:id="rId21"/>
    <p:sldId id="372" r:id="rId22"/>
    <p:sldId id="2472" r:id="rId23"/>
    <p:sldId id="2473" r:id="rId24"/>
    <p:sldId id="307" r:id="rId25"/>
    <p:sldId id="452" r:id="rId26"/>
    <p:sldId id="454" r:id="rId27"/>
    <p:sldId id="246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99CC"/>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4" autoAdjust="0"/>
    <p:restoredTop sz="94660"/>
  </p:normalViewPr>
  <p:slideViewPr>
    <p:cSldViewPr snapToGrid="0">
      <p:cViewPr varScale="1">
        <p:scale>
          <a:sx n="128" d="100"/>
          <a:sy n="128" d="100"/>
        </p:scale>
        <p:origin x="3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F9130E-11A6-4E92-942D-83C23AEACFF2}" type="datetimeFigureOut">
              <a:rPr lang="en-US" smtClean="0"/>
              <a:t>3/9/22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00DEE-8660-4884-8F0C-7D3BC4E0FDCD}" type="slidenum">
              <a:rPr lang="en-US" smtClean="0"/>
              <a:t>‹#›</a:t>
            </a:fld>
            <a:endParaRPr lang="en-US"/>
          </a:p>
        </p:txBody>
      </p:sp>
    </p:spTree>
    <p:extLst>
      <p:ext uri="{BB962C8B-B14F-4D97-AF65-F5344CB8AC3E}">
        <p14:creationId xmlns:p14="http://schemas.microsoft.com/office/powerpoint/2010/main" val="3040429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txBox="1">
            <a:spLocks noGrp="1"/>
          </p:cNvSpPr>
          <p:nvPr>
            <p:ph type="sldNum" idx="12"/>
          </p:nvPr>
        </p:nvSpPr>
        <p:spPr>
          <a:xfrm>
            <a:off x="4024092" y="8918731"/>
            <a:ext cx="3078307" cy="469606"/>
          </a:xfrm>
          <a:prstGeom prst="rect">
            <a:avLst/>
          </a:prstGeom>
          <a:noFill/>
          <a:ln>
            <a:noFill/>
          </a:ln>
        </p:spPr>
        <p:txBody>
          <a:bodyPr spcFirstLastPara="1" wrap="square" lIns="94193" tIns="47097" rIns="94193" bIns="47097" anchor="b" anchorCtr="0">
            <a:noAutofit/>
          </a:bodyPr>
          <a:lstStyle/>
          <a:p>
            <a:pPr algn="r"/>
            <a:r>
              <a:rPr lang="en-US" dirty="0"/>
              <a:t> </a:t>
            </a:r>
            <a:endParaRPr dirty="0"/>
          </a:p>
        </p:txBody>
      </p:sp>
      <p:sp>
        <p:nvSpPr>
          <p:cNvPr id="43" name="Shape 43"/>
          <p:cNvSpPr>
            <a:spLocks noGrp="1" noRot="1" noChangeAspect="1"/>
          </p:cNvSpPr>
          <p:nvPr>
            <p:ph type="sldImg" idx="2"/>
          </p:nvPr>
        </p:nvSpPr>
        <p:spPr>
          <a:xfrm>
            <a:off x="422275" y="703263"/>
            <a:ext cx="6257925" cy="352107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 name="Shape 44"/>
          <p:cNvSpPr txBox="1">
            <a:spLocks noGrp="1"/>
          </p:cNvSpPr>
          <p:nvPr>
            <p:ph type="body" idx="1"/>
          </p:nvPr>
        </p:nvSpPr>
        <p:spPr>
          <a:xfrm>
            <a:off x="947318" y="4458563"/>
            <a:ext cx="5207712" cy="4226147"/>
          </a:xfrm>
          <a:prstGeom prst="rect">
            <a:avLst/>
          </a:prstGeom>
          <a:noFill/>
          <a:ln>
            <a:noFill/>
          </a:ln>
        </p:spPr>
        <p:txBody>
          <a:bodyPr spcFirstLastPara="1" wrap="square" lIns="94193" tIns="47097" rIns="94193" bIns="47097" anchor="t" anchorCtr="0">
            <a:noAutofit/>
          </a:bodyPr>
          <a:lstStyle/>
          <a:p>
            <a:pPr marL="0" indent="0">
              <a:buClr>
                <a:schemeClr val="dk1"/>
              </a:buClr>
            </a:pP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1016768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422275" y="703263"/>
            <a:ext cx="6257925" cy="35210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710569" y="4459527"/>
            <a:ext cx="5681251" cy="4224935"/>
          </a:xfrm>
          <a:prstGeom prst="rect">
            <a:avLst/>
          </a:prstGeom>
        </p:spPr>
        <p:txBody>
          <a:bodyPr spcFirstLastPara="1" wrap="square" lIns="92449" tIns="92449" rIns="92449" bIns="92449" anchor="ctr" anchorCtr="0">
            <a:noAutofit/>
          </a:bodyPr>
          <a:lstStyle/>
          <a:p>
            <a:pPr marL="0" indent="0"/>
            <a:endParaRPr dirty="0"/>
          </a:p>
        </p:txBody>
      </p:sp>
      <p:sp>
        <p:nvSpPr>
          <p:cNvPr id="214" name="Shape 214"/>
          <p:cNvSpPr txBox="1">
            <a:spLocks noGrp="1"/>
          </p:cNvSpPr>
          <p:nvPr>
            <p:ph type="sldNum" idx="12"/>
          </p:nvPr>
        </p:nvSpPr>
        <p:spPr>
          <a:xfrm>
            <a:off x="4023340" y="8917444"/>
            <a:ext cx="3077395" cy="469303"/>
          </a:xfrm>
          <a:prstGeom prst="rect">
            <a:avLst/>
          </a:prstGeom>
        </p:spPr>
        <p:txBody>
          <a:bodyPr spcFirstLastPara="1" wrap="square" lIns="92449" tIns="92449" rIns="92449" bIns="92449" anchor="b" anchorCtr="0">
            <a:noAutofit/>
          </a:bodyPr>
          <a:lstStyle/>
          <a:p>
            <a:endParaRPr dirty="0"/>
          </a:p>
        </p:txBody>
      </p:sp>
    </p:spTree>
    <p:extLst>
      <p:ext uri="{BB962C8B-B14F-4D97-AF65-F5344CB8AC3E}">
        <p14:creationId xmlns:p14="http://schemas.microsoft.com/office/powerpoint/2010/main" val="4198829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422275" y="703263"/>
            <a:ext cx="6257925" cy="35210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710569" y="4459527"/>
            <a:ext cx="5681251" cy="4224935"/>
          </a:xfrm>
          <a:prstGeom prst="rect">
            <a:avLst/>
          </a:prstGeom>
        </p:spPr>
        <p:txBody>
          <a:bodyPr spcFirstLastPara="1" wrap="square" lIns="92449" tIns="92449" rIns="92449" bIns="92449" anchor="ctr" anchorCtr="0">
            <a:noAutofit/>
          </a:bodyPr>
          <a:lstStyle/>
          <a:p>
            <a:pPr marL="0" indent="0"/>
            <a:endParaRPr dirty="0"/>
          </a:p>
        </p:txBody>
      </p:sp>
      <p:sp>
        <p:nvSpPr>
          <p:cNvPr id="214" name="Shape 214"/>
          <p:cNvSpPr txBox="1">
            <a:spLocks noGrp="1"/>
          </p:cNvSpPr>
          <p:nvPr>
            <p:ph type="sldNum" idx="12"/>
          </p:nvPr>
        </p:nvSpPr>
        <p:spPr>
          <a:xfrm>
            <a:off x="4023340" y="8917444"/>
            <a:ext cx="3077395" cy="469303"/>
          </a:xfrm>
          <a:prstGeom prst="rect">
            <a:avLst/>
          </a:prstGeom>
        </p:spPr>
        <p:txBody>
          <a:bodyPr spcFirstLastPara="1" wrap="square" lIns="92449" tIns="92449" rIns="92449" bIns="92449" anchor="b" anchorCtr="0">
            <a:noAutofit/>
          </a:bodyPr>
          <a:lstStyle/>
          <a:p>
            <a:endParaRPr dirty="0"/>
          </a:p>
        </p:txBody>
      </p:sp>
    </p:spTree>
    <p:extLst>
      <p:ext uri="{BB962C8B-B14F-4D97-AF65-F5344CB8AC3E}">
        <p14:creationId xmlns:p14="http://schemas.microsoft.com/office/powerpoint/2010/main" val="2795511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422275" y="703263"/>
            <a:ext cx="6257925" cy="35210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710569" y="4459527"/>
            <a:ext cx="5681251" cy="4224935"/>
          </a:xfrm>
          <a:prstGeom prst="rect">
            <a:avLst/>
          </a:prstGeom>
        </p:spPr>
        <p:txBody>
          <a:bodyPr spcFirstLastPara="1" wrap="square" lIns="92449" tIns="92449" rIns="92449" bIns="92449" anchor="ctr" anchorCtr="0">
            <a:noAutofit/>
          </a:bodyPr>
          <a:lstStyle/>
          <a:p>
            <a:pPr marL="0" indent="0"/>
            <a:endParaRPr dirty="0"/>
          </a:p>
        </p:txBody>
      </p:sp>
      <p:sp>
        <p:nvSpPr>
          <p:cNvPr id="214" name="Shape 214"/>
          <p:cNvSpPr txBox="1">
            <a:spLocks noGrp="1"/>
          </p:cNvSpPr>
          <p:nvPr>
            <p:ph type="sldNum" idx="12"/>
          </p:nvPr>
        </p:nvSpPr>
        <p:spPr>
          <a:xfrm>
            <a:off x="4023340" y="8917444"/>
            <a:ext cx="3077395" cy="469303"/>
          </a:xfrm>
          <a:prstGeom prst="rect">
            <a:avLst/>
          </a:prstGeom>
        </p:spPr>
        <p:txBody>
          <a:bodyPr spcFirstLastPara="1" wrap="square" lIns="92449" tIns="92449" rIns="92449" bIns="92449" anchor="b" anchorCtr="0">
            <a:noAutofit/>
          </a:bodyPr>
          <a:lstStyle/>
          <a:p>
            <a:endParaRPr dirty="0"/>
          </a:p>
        </p:txBody>
      </p:sp>
    </p:spTree>
    <p:extLst>
      <p:ext uri="{BB962C8B-B14F-4D97-AF65-F5344CB8AC3E}">
        <p14:creationId xmlns:p14="http://schemas.microsoft.com/office/powerpoint/2010/main" val="2969178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422275" y="703263"/>
            <a:ext cx="6257925" cy="35210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710569" y="4459527"/>
            <a:ext cx="5681251" cy="4224935"/>
          </a:xfrm>
          <a:prstGeom prst="rect">
            <a:avLst/>
          </a:prstGeom>
        </p:spPr>
        <p:txBody>
          <a:bodyPr spcFirstLastPara="1" wrap="square" lIns="92449" tIns="92449" rIns="92449" bIns="92449" anchor="ctr" anchorCtr="0">
            <a:noAutofit/>
          </a:bodyPr>
          <a:lstStyle/>
          <a:p>
            <a:pPr marL="0" indent="0"/>
            <a:endParaRPr dirty="0"/>
          </a:p>
        </p:txBody>
      </p:sp>
      <p:sp>
        <p:nvSpPr>
          <p:cNvPr id="214" name="Shape 214"/>
          <p:cNvSpPr txBox="1">
            <a:spLocks noGrp="1"/>
          </p:cNvSpPr>
          <p:nvPr>
            <p:ph type="sldNum" idx="12"/>
          </p:nvPr>
        </p:nvSpPr>
        <p:spPr>
          <a:xfrm>
            <a:off x="4023340" y="8917444"/>
            <a:ext cx="3077395" cy="469303"/>
          </a:xfrm>
          <a:prstGeom prst="rect">
            <a:avLst/>
          </a:prstGeom>
        </p:spPr>
        <p:txBody>
          <a:bodyPr spcFirstLastPara="1" wrap="square" lIns="92449" tIns="92449" rIns="92449" bIns="92449" anchor="b" anchorCtr="0">
            <a:noAutofit/>
          </a:bodyPr>
          <a:lstStyle/>
          <a:p>
            <a:endParaRPr dirty="0"/>
          </a:p>
        </p:txBody>
      </p:sp>
    </p:spTree>
    <p:extLst>
      <p:ext uri="{BB962C8B-B14F-4D97-AF65-F5344CB8AC3E}">
        <p14:creationId xmlns:p14="http://schemas.microsoft.com/office/powerpoint/2010/main" val="4062986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438150" y="709613"/>
            <a:ext cx="6319838" cy="3556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719902" y="4503696"/>
            <a:ext cx="5755869" cy="4266780"/>
          </a:xfrm>
          <a:prstGeom prst="rect">
            <a:avLst/>
          </a:prstGeom>
        </p:spPr>
        <p:txBody>
          <a:bodyPr spcFirstLastPara="1" wrap="square" lIns="93484" tIns="93484" rIns="93484" bIns="93484" anchor="ctr" anchorCtr="0">
            <a:noAutofit/>
          </a:bodyPr>
          <a:lstStyle/>
          <a:p>
            <a:pPr marL="0" indent="0"/>
            <a:endParaRPr dirty="0"/>
          </a:p>
        </p:txBody>
      </p:sp>
      <p:sp>
        <p:nvSpPr>
          <p:cNvPr id="214" name="Shape 214"/>
          <p:cNvSpPr txBox="1">
            <a:spLocks noGrp="1"/>
          </p:cNvSpPr>
          <p:nvPr>
            <p:ph type="sldNum" idx="12"/>
          </p:nvPr>
        </p:nvSpPr>
        <p:spPr>
          <a:xfrm>
            <a:off x="4076183" y="9005766"/>
            <a:ext cx="3117814" cy="473951"/>
          </a:xfrm>
          <a:prstGeom prst="rect">
            <a:avLst/>
          </a:prstGeom>
        </p:spPr>
        <p:txBody>
          <a:bodyPr spcFirstLastPara="1" wrap="square" lIns="93484" tIns="93484" rIns="93484" bIns="93484" anchor="b" anchorCtr="0">
            <a:noAutofit/>
          </a:bodyPr>
          <a:lstStyle/>
          <a:p>
            <a:endParaRPr dirty="0"/>
          </a:p>
        </p:txBody>
      </p:sp>
    </p:spTree>
    <p:extLst>
      <p:ext uri="{BB962C8B-B14F-4D97-AF65-F5344CB8AC3E}">
        <p14:creationId xmlns:p14="http://schemas.microsoft.com/office/powerpoint/2010/main" val="398082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438150" y="709613"/>
            <a:ext cx="6319838" cy="3556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719902" y="4503696"/>
            <a:ext cx="5755869" cy="4266780"/>
          </a:xfrm>
          <a:prstGeom prst="rect">
            <a:avLst/>
          </a:prstGeom>
        </p:spPr>
        <p:txBody>
          <a:bodyPr spcFirstLastPara="1" wrap="square" lIns="93484" tIns="93484" rIns="93484" bIns="93484" anchor="ctr" anchorCtr="0">
            <a:noAutofit/>
          </a:bodyPr>
          <a:lstStyle/>
          <a:p>
            <a:pPr marL="0" indent="0"/>
            <a:endParaRPr dirty="0"/>
          </a:p>
        </p:txBody>
      </p:sp>
      <p:sp>
        <p:nvSpPr>
          <p:cNvPr id="214" name="Shape 214"/>
          <p:cNvSpPr txBox="1">
            <a:spLocks noGrp="1"/>
          </p:cNvSpPr>
          <p:nvPr>
            <p:ph type="sldNum" idx="12"/>
          </p:nvPr>
        </p:nvSpPr>
        <p:spPr>
          <a:xfrm>
            <a:off x="4076183" y="9005766"/>
            <a:ext cx="3117814" cy="473951"/>
          </a:xfrm>
          <a:prstGeom prst="rect">
            <a:avLst/>
          </a:prstGeom>
        </p:spPr>
        <p:txBody>
          <a:bodyPr spcFirstLastPara="1" wrap="square" lIns="93484" tIns="93484" rIns="93484" bIns="93484" anchor="b" anchorCtr="0">
            <a:noAutofit/>
          </a:bodyPr>
          <a:lstStyle/>
          <a:p>
            <a:endParaRPr dirty="0"/>
          </a:p>
        </p:txBody>
      </p:sp>
    </p:spTree>
    <p:extLst>
      <p:ext uri="{BB962C8B-B14F-4D97-AF65-F5344CB8AC3E}">
        <p14:creationId xmlns:p14="http://schemas.microsoft.com/office/powerpoint/2010/main" val="1727908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c3ae68c44_1_0: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g8c3ae68c44_1_0: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dirty="0"/>
          </a:p>
        </p:txBody>
      </p:sp>
    </p:spTree>
    <p:extLst>
      <p:ext uri="{BB962C8B-B14F-4D97-AF65-F5344CB8AC3E}">
        <p14:creationId xmlns:p14="http://schemas.microsoft.com/office/powerpoint/2010/main" val="1297928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3971925" y="8831263"/>
            <a:ext cx="3038400" cy="46500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dirty="0">
                <a:solidFill>
                  <a:srgbClr val="000000"/>
                </a:solidFill>
                <a:latin typeface="Arial"/>
                <a:ea typeface="Arial"/>
                <a:cs typeface="Arial"/>
                <a:sym typeface="Arial"/>
              </a:rPr>
              <a:t> </a:t>
            </a:r>
            <a:endParaRPr sz="1400" dirty="0"/>
          </a:p>
        </p:txBody>
      </p:sp>
      <p:sp>
        <p:nvSpPr>
          <p:cNvPr id="49" name="Shape 4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 name="Shape 50"/>
          <p:cNvSpPr txBox="1">
            <a:spLocks noGrp="1"/>
          </p:cNvSpPr>
          <p:nvPr>
            <p:ph type="body" idx="1"/>
          </p:nvPr>
        </p:nvSpPr>
        <p:spPr>
          <a:xfrm>
            <a:off x="935037" y="4414837"/>
            <a:ext cx="5140200" cy="4184700"/>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Font typeface="Arial"/>
              <a:buNone/>
            </a:pPr>
            <a:endParaRPr sz="12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4076945" y="9007066"/>
            <a:ext cx="3118738" cy="474257"/>
          </a:xfrm>
          <a:prstGeom prst="rect">
            <a:avLst/>
          </a:prstGeom>
          <a:noFill/>
          <a:ln>
            <a:noFill/>
          </a:ln>
        </p:spPr>
        <p:txBody>
          <a:bodyPr spcFirstLastPara="1" wrap="square" lIns="95248" tIns="47624" rIns="95248" bIns="47624" anchor="b" anchorCtr="0">
            <a:noAutofit/>
          </a:bodyPr>
          <a:lstStyle/>
          <a:p>
            <a:pPr algn="r"/>
            <a:r>
              <a:rPr lang="en-US" dirty="0"/>
              <a:t> </a:t>
            </a:r>
            <a:endParaRPr dirty="0"/>
          </a:p>
        </p:txBody>
      </p:sp>
      <p:sp>
        <p:nvSpPr>
          <p:cNvPr id="49" name="Shape 49"/>
          <p:cNvSpPr>
            <a:spLocks noGrp="1" noRot="1" noChangeAspect="1"/>
          </p:cNvSpPr>
          <p:nvPr>
            <p:ph type="sldImg" idx="2"/>
          </p:nvPr>
        </p:nvSpPr>
        <p:spPr>
          <a:xfrm>
            <a:off x="438150" y="709613"/>
            <a:ext cx="6319838" cy="3556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 name="Shape 50"/>
          <p:cNvSpPr txBox="1">
            <a:spLocks noGrp="1"/>
          </p:cNvSpPr>
          <p:nvPr>
            <p:ph type="body" idx="1"/>
          </p:nvPr>
        </p:nvSpPr>
        <p:spPr>
          <a:xfrm>
            <a:off x="959760" y="4502723"/>
            <a:ext cx="5276110" cy="4268004"/>
          </a:xfrm>
          <a:prstGeom prst="rect">
            <a:avLst/>
          </a:prstGeom>
          <a:noFill/>
          <a:ln>
            <a:noFill/>
          </a:ln>
        </p:spPr>
        <p:txBody>
          <a:bodyPr spcFirstLastPara="1" wrap="square" lIns="95248" tIns="47624" rIns="95248" bIns="47624" anchor="t" anchorCtr="0">
            <a:noAutofit/>
          </a:bodyPr>
          <a:lstStyle/>
          <a:p>
            <a:pPr marL="0" indent="0">
              <a:buClr>
                <a:schemeClr val="dk1"/>
              </a:buClr>
            </a:pPr>
            <a:r>
              <a:rPr lang="en-US" dirty="0">
                <a:latin typeface="Times New Roman"/>
                <a:ea typeface="Times New Roman"/>
                <a:cs typeface="Times New Roman"/>
                <a:sym typeface="Times New Roman"/>
              </a:rPr>
              <a:t>The Biggest difference between Training and Development? How many of you go to Trainings and Remember everything about it?  Most don’t it goes in one ear and right out the other.  That is why I am giving each of you an opportunity to get in a Development Program after this training by going to my website to learn more.</a:t>
            </a:r>
            <a:endParaRPr dirty="0">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txBox="1">
            <a:spLocks noGrp="1"/>
          </p:cNvSpPr>
          <p:nvPr>
            <p:ph type="sldNum" idx="12"/>
          </p:nvPr>
        </p:nvSpPr>
        <p:spPr>
          <a:xfrm>
            <a:off x="4024092" y="8918731"/>
            <a:ext cx="3078307" cy="469606"/>
          </a:xfrm>
          <a:prstGeom prst="rect">
            <a:avLst/>
          </a:prstGeom>
          <a:noFill/>
          <a:ln>
            <a:noFill/>
          </a:ln>
        </p:spPr>
        <p:txBody>
          <a:bodyPr spcFirstLastPara="1" wrap="square" lIns="94193" tIns="47097" rIns="94193" bIns="47097" anchor="b" anchorCtr="0">
            <a:noAutofit/>
          </a:bodyPr>
          <a:lstStyle/>
          <a:p>
            <a:pPr algn="r"/>
            <a:r>
              <a:rPr lang="en-US" dirty="0"/>
              <a:t> </a:t>
            </a:r>
            <a:endParaRPr dirty="0"/>
          </a:p>
        </p:txBody>
      </p:sp>
      <p:sp>
        <p:nvSpPr>
          <p:cNvPr id="43" name="Shape 43"/>
          <p:cNvSpPr>
            <a:spLocks noGrp="1" noRot="1" noChangeAspect="1"/>
          </p:cNvSpPr>
          <p:nvPr>
            <p:ph type="sldImg" idx="2"/>
          </p:nvPr>
        </p:nvSpPr>
        <p:spPr>
          <a:xfrm>
            <a:off x="422275" y="703263"/>
            <a:ext cx="6257925" cy="352107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 name="Shape 44"/>
          <p:cNvSpPr txBox="1">
            <a:spLocks noGrp="1"/>
          </p:cNvSpPr>
          <p:nvPr>
            <p:ph type="body" idx="1"/>
          </p:nvPr>
        </p:nvSpPr>
        <p:spPr>
          <a:xfrm>
            <a:off x="947318" y="4458563"/>
            <a:ext cx="5207712" cy="4226147"/>
          </a:xfrm>
          <a:prstGeom prst="rect">
            <a:avLst/>
          </a:prstGeom>
          <a:noFill/>
          <a:ln>
            <a:noFill/>
          </a:ln>
        </p:spPr>
        <p:txBody>
          <a:bodyPr spcFirstLastPara="1" wrap="square" lIns="94193" tIns="47097" rIns="94193" bIns="47097" anchor="t" anchorCtr="0">
            <a:noAutofit/>
          </a:bodyPr>
          <a:lstStyle/>
          <a:p>
            <a:pPr marL="0" indent="0">
              <a:buClr>
                <a:schemeClr val="dk1"/>
              </a:buClr>
            </a:pP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1264710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422275" y="703263"/>
            <a:ext cx="6257925" cy="35210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710569" y="4459527"/>
            <a:ext cx="5681251" cy="4224935"/>
          </a:xfrm>
          <a:prstGeom prst="rect">
            <a:avLst/>
          </a:prstGeom>
        </p:spPr>
        <p:txBody>
          <a:bodyPr spcFirstLastPara="1" wrap="square" lIns="92449" tIns="92449" rIns="92449" bIns="92449" anchor="ctr" anchorCtr="0">
            <a:noAutofit/>
          </a:bodyPr>
          <a:lstStyle/>
          <a:p>
            <a:pPr marL="0" indent="0"/>
            <a:endParaRPr dirty="0"/>
          </a:p>
        </p:txBody>
      </p:sp>
      <p:sp>
        <p:nvSpPr>
          <p:cNvPr id="214" name="Shape 214"/>
          <p:cNvSpPr txBox="1">
            <a:spLocks noGrp="1"/>
          </p:cNvSpPr>
          <p:nvPr>
            <p:ph type="sldNum" idx="12"/>
          </p:nvPr>
        </p:nvSpPr>
        <p:spPr>
          <a:xfrm>
            <a:off x="4023340" y="8917444"/>
            <a:ext cx="3077395" cy="469303"/>
          </a:xfrm>
          <a:prstGeom prst="rect">
            <a:avLst/>
          </a:prstGeom>
        </p:spPr>
        <p:txBody>
          <a:bodyPr spcFirstLastPara="1" wrap="square" lIns="92449" tIns="92449" rIns="92449" bIns="92449" anchor="b" anchorCtr="0">
            <a:noAutofit/>
          </a:bodyPr>
          <a:lstStyle/>
          <a:p>
            <a:endParaRPr dirty="0"/>
          </a:p>
        </p:txBody>
      </p:sp>
    </p:spTree>
    <p:extLst>
      <p:ext uri="{BB962C8B-B14F-4D97-AF65-F5344CB8AC3E}">
        <p14:creationId xmlns:p14="http://schemas.microsoft.com/office/powerpoint/2010/main" val="3393242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422275" y="703263"/>
            <a:ext cx="6257925" cy="35210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710569" y="4459527"/>
            <a:ext cx="5681251" cy="4224935"/>
          </a:xfrm>
          <a:prstGeom prst="rect">
            <a:avLst/>
          </a:prstGeom>
        </p:spPr>
        <p:txBody>
          <a:bodyPr spcFirstLastPara="1" wrap="square" lIns="92449" tIns="92449" rIns="92449" bIns="92449" anchor="ctr" anchorCtr="0">
            <a:noAutofit/>
          </a:bodyPr>
          <a:lstStyle/>
          <a:p>
            <a:pPr marL="0" indent="0"/>
            <a:endParaRPr dirty="0"/>
          </a:p>
        </p:txBody>
      </p:sp>
      <p:sp>
        <p:nvSpPr>
          <p:cNvPr id="214" name="Shape 214"/>
          <p:cNvSpPr txBox="1">
            <a:spLocks noGrp="1"/>
          </p:cNvSpPr>
          <p:nvPr>
            <p:ph type="sldNum" idx="12"/>
          </p:nvPr>
        </p:nvSpPr>
        <p:spPr>
          <a:xfrm>
            <a:off x="4023340" y="8917444"/>
            <a:ext cx="3077395" cy="469303"/>
          </a:xfrm>
          <a:prstGeom prst="rect">
            <a:avLst/>
          </a:prstGeom>
        </p:spPr>
        <p:txBody>
          <a:bodyPr spcFirstLastPara="1" wrap="square" lIns="92449" tIns="92449" rIns="92449" bIns="92449" anchor="b" anchorCtr="0">
            <a:noAutofit/>
          </a:bodyPr>
          <a:lstStyle/>
          <a:p>
            <a:endParaRPr dirty="0"/>
          </a:p>
        </p:txBody>
      </p:sp>
    </p:spTree>
    <p:extLst>
      <p:ext uri="{BB962C8B-B14F-4D97-AF65-F5344CB8AC3E}">
        <p14:creationId xmlns:p14="http://schemas.microsoft.com/office/powerpoint/2010/main" val="2923339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422275" y="703263"/>
            <a:ext cx="6257925" cy="35210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710569" y="4459527"/>
            <a:ext cx="5681251" cy="4224935"/>
          </a:xfrm>
          <a:prstGeom prst="rect">
            <a:avLst/>
          </a:prstGeom>
        </p:spPr>
        <p:txBody>
          <a:bodyPr spcFirstLastPara="1" wrap="square" lIns="92449" tIns="92449" rIns="92449" bIns="92449" anchor="ctr" anchorCtr="0">
            <a:noAutofit/>
          </a:bodyPr>
          <a:lstStyle/>
          <a:p>
            <a:pPr marL="0" indent="0"/>
            <a:endParaRPr dirty="0"/>
          </a:p>
        </p:txBody>
      </p:sp>
      <p:sp>
        <p:nvSpPr>
          <p:cNvPr id="214" name="Shape 214"/>
          <p:cNvSpPr txBox="1">
            <a:spLocks noGrp="1"/>
          </p:cNvSpPr>
          <p:nvPr>
            <p:ph type="sldNum" idx="12"/>
          </p:nvPr>
        </p:nvSpPr>
        <p:spPr>
          <a:xfrm>
            <a:off x="4023340" y="8917444"/>
            <a:ext cx="3077395" cy="469303"/>
          </a:xfrm>
          <a:prstGeom prst="rect">
            <a:avLst/>
          </a:prstGeom>
        </p:spPr>
        <p:txBody>
          <a:bodyPr spcFirstLastPara="1" wrap="square" lIns="92449" tIns="92449" rIns="92449" bIns="92449" anchor="b" anchorCtr="0">
            <a:noAutofit/>
          </a:bodyPr>
          <a:lstStyle/>
          <a:p>
            <a:endParaRPr dirty="0"/>
          </a:p>
        </p:txBody>
      </p:sp>
    </p:spTree>
    <p:extLst>
      <p:ext uri="{BB962C8B-B14F-4D97-AF65-F5344CB8AC3E}">
        <p14:creationId xmlns:p14="http://schemas.microsoft.com/office/powerpoint/2010/main" val="4276089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422275" y="703263"/>
            <a:ext cx="6257925" cy="35210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710569" y="4459527"/>
            <a:ext cx="5681251" cy="4224935"/>
          </a:xfrm>
          <a:prstGeom prst="rect">
            <a:avLst/>
          </a:prstGeom>
        </p:spPr>
        <p:txBody>
          <a:bodyPr spcFirstLastPara="1" wrap="square" lIns="92449" tIns="92449" rIns="92449" bIns="92449" anchor="ctr" anchorCtr="0">
            <a:noAutofit/>
          </a:bodyPr>
          <a:lstStyle/>
          <a:p>
            <a:pPr marL="0" indent="0"/>
            <a:endParaRPr dirty="0"/>
          </a:p>
        </p:txBody>
      </p:sp>
      <p:sp>
        <p:nvSpPr>
          <p:cNvPr id="214" name="Shape 214"/>
          <p:cNvSpPr txBox="1">
            <a:spLocks noGrp="1"/>
          </p:cNvSpPr>
          <p:nvPr>
            <p:ph type="sldNum" idx="12"/>
          </p:nvPr>
        </p:nvSpPr>
        <p:spPr>
          <a:xfrm>
            <a:off x="4023340" y="8917444"/>
            <a:ext cx="3077395" cy="469303"/>
          </a:xfrm>
          <a:prstGeom prst="rect">
            <a:avLst/>
          </a:prstGeom>
        </p:spPr>
        <p:txBody>
          <a:bodyPr spcFirstLastPara="1" wrap="square" lIns="92449" tIns="92449" rIns="92449" bIns="92449" anchor="b" anchorCtr="0">
            <a:noAutofit/>
          </a:bodyPr>
          <a:lstStyle/>
          <a:p>
            <a:endParaRPr dirty="0"/>
          </a:p>
        </p:txBody>
      </p:sp>
    </p:spTree>
    <p:extLst>
      <p:ext uri="{BB962C8B-B14F-4D97-AF65-F5344CB8AC3E}">
        <p14:creationId xmlns:p14="http://schemas.microsoft.com/office/powerpoint/2010/main" val="2262268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422275" y="703263"/>
            <a:ext cx="6257925" cy="35210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710569" y="4459527"/>
            <a:ext cx="5681251" cy="4224935"/>
          </a:xfrm>
          <a:prstGeom prst="rect">
            <a:avLst/>
          </a:prstGeom>
        </p:spPr>
        <p:txBody>
          <a:bodyPr spcFirstLastPara="1" wrap="square" lIns="92449" tIns="92449" rIns="92449" bIns="92449" anchor="ctr" anchorCtr="0">
            <a:noAutofit/>
          </a:bodyPr>
          <a:lstStyle/>
          <a:p>
            <a:pPr marL="0" indent="0"/>
            <a:endParaRPr dirty="0"/>
          </a:p>
        </p:txBody>
      </p:sp>
      <p:sp>
        <p:nvSpPr>
          <p:cNvPr id="214" name="Shape 214"/>
          <p:cNvSpPr txBox="1">
            <a:spLocks noGrp="1"/>
          </p:cNvSpPr>
          <p:nvPr>
            <p:ph type="sldNum" idx="12"/>
          </p:nvPr>
        </p:nvSpPr>
        <p:spPr>
          <a:xfrm>
            <a:off x="4023340" y="8917444"/>
            <a:ext cx="3077395" cy="469303"/>
          </a:xfrm>
          <a:prstGeom prst="rect">
            <a:avLst/>
          </a:prstGeom>
        </p:spPr>
        <p:txBody>
          <a:bodyPr spcFirstLastPara="1" wrap="square" lIns="92449" tIns="92449" rIns="92449" bIns="92449" anchor="b" anchorCtr="0">
            <a:noAutofit/>
          </a:bodyPr>
          <a:lstStyle/>
          <a:p>
            <a:endParaRPr dirty="0"/>
          </a:p>
        </p:txBody>
      </p:sp>
    </p:spTree>
    <p:extLst>
      <p:ext uri="{BB962C8B-B14F-4D97-AF65-F5344CB8AC3E}">
        <p14:creationId xmlns:p14="http://schemas.microsoft.com/office/powerpoint/2010/main" val="19305960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BFADD7-8F0B-4FD4-962C-833D5B48A883}"/>
              </a:ext>
            </a:extLst>
          </p:cNvPr>
          <p:cNvSpPr>
            <a:spLocks noGrp="1"/>
          </p:cNvSpPr>
          <p:nvPr>
            <p:ph type="title" hasCustomPrompt="1"/>
          </p:nvPr>
        </p:nvSpPr>
        <p:spPr>
          <a:xfrm>
            <a:off x="0" y="609397"/>
            <a:ext cx="12192000" cy="365125"/>
          </a:xfrm>
          <a:prstGeom prst="rect">
            <a:avLst/>
          </a:prstGeom>
          <a:solidFill>
            <a:srgbClr val="0099CC"/>
          </a:solidFill>
        </p:spPr>
        <p:txBody>
          <a:bodyPr>
            <a:normAutofit/>
          </a:bodyPr>
          <a:lstStyle>
            <a:lvl1pPr>
              <a:defRPr sz="1800" b="1" i="1">
                <a:solidFill>
                  <a:schemeClr val="bg1"/>
                </a:solidFill>
              </a:defRPr>
            </a:lvl1pPr>
          </a:lstStyle>
          <a:p>
            <a:r>
              <a:rPr lang="en-US" dirty="0"/>
              <a:t>Empowering Leaders to Empower Those They Lead</a:t>
            </a:r>
          </a:p>
        </p:txBody>
      </p:sp>
      <p:pic>
        <p:nvPicPr>
          <p:cNvPr id="9" name="Picture 8" descr="A blue and white sign&#10;&#10;Description automatically generated with low confidence">
            <a:extLst>
              <a:ext uri="{FF2B5EF4-FFF2-40B4-BE49-F238E27FC236}">
                <a16:creationId xmlns:a16="http://schemas.microsoft.com/office/drawing/2014/main" id="{A040FBD0-D413-41E8-86FE-4D0AE13551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27" y="57318"/>
            <a:ext cx="1470283" cy="529639"/>
          </a:xfrm>
          <a:prstGeom prst="rect">
            <a:avLst/>
          </a:prstGeom>
        </p:spPr>
      </p:pic>
      <p:sp>
        <p:nvSpPr>
          <p:cNvPr id="5" name="Slide Number Placeholder 5">
            <a:extLst>
              <a:ext uri="{FF2B5EF4-FFF2-40B4-BE49-F238E27FC236}">
                <a16:creationId xmlns:a16="http://schemas.microsoft.com/office/drawing/2014/main" id="{34D19A4B-74B5-42D1-BE8F-E646F4B3968F}"/>
              </a:ext>
            </a:extLst>
          </p:cNvPr>
          <p:cNvSpPr>
            <a:spLocks noGrp="1"/>
          </p:cNvSpPr>
          <p:nvPr>
            <p:ph type="sldNum" sz="quarter" idx="4"/>
          </p:nvPr>
        </p:nvSpPr>
        <p:spPr>
          <a:xfrm>
            <a:off x="9589043" y="6549461"/>
            <a:ext cx="2199048" cy="308539"/>
          </a:xfrm>
          <a:prstGeom prst="rect">
            <a:avLst/>
          </a:prstGeom>
          <a:ln>
            <a:solidFill>
              <a:schemeClr val="bg1"/>
            </a:solidFill>
          </a:ln>
        </p:spPr>
        <p:txBody>
          <a:bodyPr/>
          <a:lstStyle>
            <a:lvl1pPr>
              <a:defRPr sz="1200">
                <a:solidFill>
                  <a:srgbClr val="0099CC"/>
                </a:solidFill>
              </a:defRPr>
            </a:lvl1pPr>
          </a:lstStyle>
          <a:p>
            <a:r>
              <a:rPr lang="en-US" dirty="0"/>
              <a:t>Kevin@KMCEmpowerment.com</a:t>
            </a:r>
          </a:p>
        </p:txBody>
      </p:sp>
    </p:spTree>
    <p:extLst>
      <p:ext uri="{BB962C8B-B14F-4D97-AF65-F5344CB8AC3E}">
        <p14:creationId xmlns:p14="http://schemas.microsoft.com/office/powerpoint/2010/main" val="383463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BA62720-BBD4-4B65-B7EF-E6BE43502176}"/>
              </a:ext>
            </a:extLst>
          </p:cNvPr>
          <p:cNvSpPr>
            <a:spLocks noGrp="1"/>
          </p:cNvSpPr>
          <p:nvPr>
            <p:ph type="sldNum" sz="quarter" idx="4"/>
          </p:nvPr>
        </p:nvSpPr>
        <p:spPr>
          <a:xfrm>
            <a:off x="9589043" y="6549461"/>
            <a:ext cx="2199048" cy="308539"/>
          </a:xfrm>
          <a:prstGeom prst="rect">
            <a:avLst/>
          </a:prstGeom>
          <a:ln>
            <a:solidFill>
              <a:schemeClr val="bg1"/>
            </a:solidFill>
          </a:ln>
        </p:spPr>
        <p:txBody>
          <a:bodyPr/>
          <a:lstStyle>
            <a:lvl1pPr>
              <a:defRPr sz="1200">
                <a:solidFill>
                  <a:srgbClr val="0099CC"/>
                </a:solidFill>
              </a:defRPr>
            </a:lvl1pPr>
          </a:lstStyle>
          <a:p>
            <a:r>
              <a:rPr lang="en-US" dirty="0"/>
              <a:t>Kevin@KMCEmpowerment.com</a:t>
            </a:r>
          </a:p>
        </p:txBody>
      </p:sp>
    </p:spTree>
    <p:extLst>
      <p:ext uri="{BB962C8B-B14F-4D97-AF65-F5344CB8AC3E}">
        <p14:creationId xmlns:p14="http://schemas.microsoft.com/office/powerpoint/2010/main" val="3398292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350304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81329"/>
            <a:ext cx="10972800" cy="4525963"/>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969376" y="6407944"/>
            <a:ext cx="2560320" cy="365760"/>
          </a:xfrm>
          <a:prstGeom prst="rect">
            <a:avLst/>
          </a:prstGeom>
        </p:spPr>
        <p:txBody>
          <a:bodyPr/>
          <a:lstStyle/>
          <a:p>
            <a:pPr eaLnBrk="1" latinLnBrk="0" hangingPunct="1"/>
            <a:fld id="{544213AF-26F6-41FA-8D85-E2C5388D6E58}" type="datetimeFigureOut">
              <a:rPr lang="en-US" smtClean="0"/>
              <a:pPr eaLnBrk="1" latinLnBrk="0" hangingPunct="1"/>
              <a:t>3/9/22</a:t>
            </a:fld>
            <a:endParaRPr lang="en-US" dirty="0"/>
          </a:p>
        </p:txBody>
      </p:sp>
      <p:sp>
        <p:nvSpPr>
          <p:cNvPr id="5" name="Footer Placeholder 4"/>
          <p:cNvSpPr>
            <a:spLocks noGrp="1"/>
          </p:cNvSpPr>
          <p:nvPr>
            <p:ph type="ftr" sz="quarter" idx="11"/>
          </p:nvPr>
        </p:nvSpPr>
        <p:spPr>
          <a:xfrm>
            <a:off x="5840097" y="6407945"/>
            <a:ext cx="3134241" cy="365125"/>
          </a:xfrm>
          <a:prstGeom prst="rect">
            <a:avLst/>
          </a:prstGeom>
        </p:spPr>
        <p:txBody>
          <a:bodyPr/>
          <a:lstStyle/>
          <a:p>
            <a:endParaRPr kumimoji="0" lang="en-US" dirty="0"/>
          </a:p>
        </p:txBody>
      </p:sp>
      <p:sp>
        <p:nvSpPr>
          <p:cNvPr id="6" name="Slide Number Placeholder 5"/>
          <p:cNvSpPr>
            <a:spLocks noGrp="1"/>
          </p:cNvSpPr>
          <p:nvPr>
            <p:ph type="sldNum" sz="quarter" idx="12"/>
          </p:nvPr>
        </p:nvSpPr>
        <p:spPr/>
        <p:txBody>
          <a:bodyPr/>
          <a:lstStyle/>
          <a:p>
            <a:fld id="{34021492-D8A9-4CEE-A327-F99EC7B60D36}" type="slidenum">
              <a:rPr lang="en-US" smtClean="0"/>
              <a:pPr/>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220016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22326346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17195D-290E-41F7-BDDE-854471752106}"/>
              </a:ext>
            </a:extLst>
          </p:cNvPr>
          <p:cNvSpPr txBox="1">
            <a:spLocks/>
          </p:cNvSpPr>
          <p:nvPr userDrawn="1"/>
        </p:nvSpPr>
        <p:spPr>
          <a:xfrm>
            <a:off x="0" y="592567"/>
            <a:ext cx="12192000" cy="365125"/>
          </a:xfrm>
          <a:prstGeom prst="rect">
            <a:avLst/>
          </a:prstGeom>
          <a:solidFill>
            <a:srgbClr val="0099CC"/>
          </a:solidFill>
        </p:spPr>
        <p:txBody>
          <a:bodyPr>
            <a:normAutofit/>
          </a:bodyPr>
          <a:lstStyle>
            <a:lvl1pPr algn="l" defTabSz="914400" rtl="0" eaLnBrk="1" latinLnBrk="0" hangingPunct="1">
              <a:lnSpc>
                <a:spcPct val="90000"/>
              </a:lnSpc>
              <a:spcBef>
                <a:spcPct val="0"/>
              </a:spcBef>
              <a:buNone/>
              <a:defRPr sz="1800" b="1" i="1" kern="1200">
                <a:solidFill>
                  <a:schemeClr val="bg1"/>
                </a:solidFill>
                <a:latin typeface="+mj-lt"/>
                <a:ea typeface="+mj-ea"/>
                <a:cs typeface="+mj-cs"/>
              </a:defRPr>
            </a:lvl1pPr>
          </a:lstStyle>
          <a:p>
            <a:r>
              <a:rPr lang="en-US"/>
              <a:t>Empowering Leaders to Empower Those They Lead</a:t>
            </a:r>
            <a:endParaRPr lang="en-US" dirty="0"/>
          </a:p>
        </p:txBody>
      </p:sp>
      <p:pic>
        <p:nvPicPr>
          <p:cNvPr id="9" name="Picture 8" descr="A blue and white sign&#10;&#10;Description automatically generated with low confidence">
            <a:extLst>
              <a:ext uri="{FF2B5EF4-FFF2-40B4-BE49-F238E27FC236}">
                <a16:creationId xmlns:a16="http://schemas.microsoft.com/office/drawing/2014/main" id="{F59C35EF-8CD2-42BC-9219-5B9BA87A576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927" y="40488"/>
            <a:ext cx="1470283" cy="529639"/>
          </a:xfrm>
          <a:prstGeom prst="rect">
            <a:avLst/>
          </a:prstGeom>
        </p:spPr>
      </p:pic>
      <p:sp>
        <p:nvSpPr>
          <p:cNvPr id="5" name="Slide Number Placeholder 5">
            <a:extLst>
              <a:ext uri="{FF2B5EF4-FFF2-40B4-BE49-F238E27FC236}">
                <a16:creationId xmlns:a16="http://schemas.microsoft.com/office/drawing/2014/main" id="{CFC8A7A8-BDC4-4ADD-99FB-B69ECB620ECF}"/>
              </a:ext>
            </a:extLst>
          </p:cNvPr>
          <p:cNvSpPr>
            <a:spLocks noGrp="1"/>
          </p:cNvSpPr>
          <p:nvPr>
            <p:ph type="sldNum" sz="quarter" idx="4"/>
          </p:nvPr>
        </p:nvSpPr>
        <p:spPr>
          <a:xfrm>
            <a:off x="9589043" y="6549461"/>
            <a:ext cx="2199048" cy="308539"/>
          </a:xfrm>
          <a:prstGeom prst="rect">
            <a:avLst/>
          </a:prstGeom>
          <a:ln>
            <a:solidFill>
              <a:schemeClr val="bg1"/>
            </a:solidFill>
          </a:ln>
        </p:spPr>
        <p:txBody>
          <a:bodyPr/>
          <a:lstStyle>
            <a:lvl1pPr>
              <a:defRPr sz="1200">
                <a:solidFill>
                  <a:srgbClr val="0099CC"/>
                </a:solidFill>
              </a:defRPr>
            </a:lvl1pPr>
          </a:lstStyle>
          <a:p>
            <a:r>
              <a:rPr lang="en-US" dirty="0"/>
              <a:t>Kevin@KMCEmpowerment.com</a:t>
            </a:r>
          </a:p>
        </p:txBody>
      </p:sp>
    </p:spTree>
    <p:extLst>
      <p:ext uri="{BB962C8B-B14F-4D97-AF65-F5344CB8AC3E}">
        <p14:creationId xmlns:p14="http://schemas.microsoft.com/office/powerpoint/2010/main" val="494887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hyperlink" Target="http://www.kmcempowerment.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JPG"/><Relationship Id="rId4" Type="http://schemas.openxmlformats.org/officeDocument/2006/relationships/image" Target="../media/image7.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2" name="Shape 46">
            <a:extLst>
              <a:ext uri="{FF2B5EF4-FFF2-40B4-BE49-F238E27FC236}">
                <a16:creationId xmlns:a16="http://schemas.microsoft.com/office/drawing/2014/main" id="{3C889E39-68B0-45AE-8D57-06447D4CCBF6}"/>
              </a:ext>
            </a:extLst>
          </p:cNvPr>
          <p:cNvSpPr txBox="1"/>
          <p:nvPr/>
        </p:nvSpPr>
        <p:spPr>
          <a:xfrm>
            <a:off x="3809999" y="4577144"/>
            <a:ext cx="4572000" cy="2209800"/>
          </a:xfrm>
          <a:prstGeom prst="rect">
            <a:avLst/>
          </a:prstGeom>
          <a:noFill/>
          <a:ln>
            <a:noFill/>
          </a:ln>
        </p:spPr>
        <p:txBody>
          <a:bodyPr spcFirstLastPara="1" wrap="square" lIns="91425" tIns="45700" rIns="91425" bIns="45700" anchor="t" anchorCtr="0">
            <a:noAutofit/>
          </a:bodyPr>
          <a:lstStyle/>
          <a:p>
            <a:pPr lvl="0" algn="ctr">
              <a:buClr>
                <a:schemeClr val="dk1"/>
              </a:buClr>
            </a:pPr>
            <a:endParaRPr lang="en-US" sz="800" dirty="0">
              <a:solidFill>
                <a:srgbClr val="15356E"/>
              </a:solidFill>
            </a:endParaRPr>
          </a:p>
          <a:p>
            <a:pPr lvl="0" algn="ctr">
              <a:buClr>
                <a:schemeClr val="dk1"/>
              </a:buClr>
            </a:pPr>
            <a:r>
              <a:rPr lang="en-US" sz="2000" dirty="0">
                <a:solidFill>
                  <a:srgbClr val="15356E"/>
                </a:solidFill>
              </a:rPr>
              <a:t>Prepared for:</a:t>
            </a:r>
          </a:p>
          <a:p>
            <a:pPr lvl="0" algn="ctr">
              <a:buClr>
                <a:schemeClr val="dk1"/>
              </a:buClr>
            </a:pPr>
            <a:endParaRPr lang="en-US" sz="2000" dirty="0">
              <a:solidFill>
                <a:srgbClr val="15356E"/>
              </a:solidFill>
            </a:endParaRPr>
          </a:p>
          <a:p>
            <a:pPr lvl="0" algn="ctr">
              <a:buClr>
                <a:schemeClr val="dk1"/>
              </a:buClr>
            </a:pPr>
            <a:endParaRPr lang="en-US" sz="1100" dirty="0">
              <a:solidFill>
                <a:srgbClr val="15356E"/>
              </a:solidFill>
            </a:endParaRPr>
          </a:p>
          <a:p>
            <a:pPr algn="ctr">
              <a:spcBef>
                <a:spcPts val="360"/>
              </a:spcBef>
              <a:buClr>
                <a:schemeClr val="dk1"/>
              </a:buClr>
            </a:pPr>
            <a:endParaRPr lang="en-US" sz="2200" dirty="0">
              <a:solidFill>
                <a:srgbClr val="15356E"/>
              </a:solidFill>
            </a:endParaRPr>
          </a:p>
          <a:p>
            <a:pPr algn="ctr">
              <a:spcBef>
                <a:spcPts val="360"/>
              </a:spcBef>
              <a:buClr>
                <a:schemeClr val="dk1"/>
              </a:buClr>
            </a:pPr>
            <a:r>
              <a:rPr lang="en-US" sz="2000" dirty="0">
                <a:solidFill>
                  <a:srgbClr val="15356E"/>
                </a:solidFill>
              </a:rPr>
              <a:t>Prepared By:</a:t>
            </a:r>
            <a:endParaRPr sz="2000" dirty="0">
              <a:solidFill>
                <a:schemeClr val="dk1"/>
              </a:solidFill>
            </a:endParaRPr>
          </a:p>
          <a:p>
            <a:pPr algn="ctr">
              <a:spcBef>
                <a:spcPts val="360"/>
              </a:spcBef>
              <a:buClr>
                <a:schemeClr val="dk1"/>
              </a:buClr>
            </a:pPr>
            <a:r>
              <a:rPr lang="en-US" sz="2000" dirty="0">
                <a:solidFill>
                  <a:srgbClr val="15356E"/>
                </a:solidFill>
              </a:rPr>
              <a:t>Kevin M. Coleman</a:t>
            </a:r>
            <a:r>
              <a:rPr lang="en-US" sz="2200" dirty="0">
                <a:solidFill>
                  <a:srgbClr val="15356E"/>
                </a:solidFill>
              </a:rPr>
              <a:t> </a:t>
            </a:r>
            <a:endParaRPr sz="2200" dirty="0">
              <a:solidFill>
                <a:srgbClr val="15356E"/>
              </a:solidFill>
            </a:endParaRPr>
          </a:p>
          <a:p>
            <a:pPr>
              <a:spcBef>
                <a:spcPts val="360"/>
              </a:spcBef>
              <a:buClr>
                <a:schemeClr val="dk1"/>
              </a:buClr>
            </a:pPr>
            <a:endParaRPr dirty="0"/>
          </a:p>
        </p:txBody>
      </p:sp>
      <p:pic>
        <p:nvPicPr>
          <p:cNvPr id="5" name="Picture 4">
            <a:extLst>
              <a:ext uri="{FF2B5EF4-FFF2-40B4-BE49-F238E27FC236}">
                <a16:creationId xmlns:a16="http://schemas.microsoft.com/office/drawing/2014/main" id="{E37A9C7B-0279-4B2D-B1D0-6D143A81DA21}"/>
              </a:ext>
            </a:extLst>
          </p:cNvPr>
          <p:cNvPicPr>
            <a:picLocks noChangeAspect="1"/>
          </p:cNvPicPr>
          <p:nvPr/>
        </p:nvPicPr>
        <p:blipFill>
          <a:blip r:embed="rId3"/>
          <a:stretch>
            <a:fillRect/>
          </a:stretch>
        </p:blipFill>
        <p:spPr>
          <a:xfrm>
            <a:off x="3925711" y="5164785"/>
            <a:ext cx="4340575" cy="753572"/>
          </a:xfrm>
          <a:prstGeom prst="rect">
            <a:avLst/>
          </a:prstGeom>
        </p:spPr>
      </p:pic>
      <p:sp>
        <p:nvSpPr>
          <p:cNvPr id="16" name="Shape 216">
            <a:extLst>
              <a:ext uri="{FF2B5EF4-FFF2-40B4-BE49-F238E27FC236}">
                <a16:creationId xmlns:a16="http://schemas.microsoft.com/office/drawing/2014/main" id="{925F18AB-76A6-4626-BCA6-A14923AD1D8C}"/>
              </a:ext>
            </a:extLst>
          </p:cNvPr>
          <p:cNvSpPr txBox="1"/>
          <p:nvPr/>
        </p:nvSpPr>
        <p:spPr>
          <a:xfrm>
            <a:off x="1597800" y="934707"/>
            <a:ext cx="8996400" cy="609300"/>
          </a:xfrm>
          <a:prstGeom prst="rect">
            <a:avLst/>
          </a:prstGeom>
          <a:noFill/>
          <a:ln>
            <a:noFill/>
          </a:ln>
        </p:spPr>
        <p:txBody>
          <a:bodyPr spcFirstLastPara="1" wrap="square" lIns="91425" tIns="91425" rIns="91425" bIns="91425" anchor="t" anchorCtr="0">
            <a:noAutofit/>
          </a:bodyPr>
          <a:lstStyle/>
          <a:p>
            <a:pPr lvl="0" algn="ctr">
              <a:buClr>
                <a:schemeClr val="dk1"/>
              </a:buClr>
            </a:pPr>
            <a:r>
              <a:rPr lang="en-US" sz="2400" dirty="0">
                <a:solidFill>
                  <a:srgbClr val="15356E"/>
                </a:solidFill>
              </a:rPr>
              <a:t>Resilient Leadership in Boating and Water Safety</a:t>
            </a:r>
            <a:endParaRPr lang="en-US" sz="2400" dirty="0"/>
          </a:p>
          <a:p>
            <a:pPr algn="ctr"/>
            <a:endParaRPr sz="4800" b="1" dirty="0"/>
          </a:p>
        </p:txBody>
      </p:sp>
      <p:sp>
        <p:nvSpPr>
          <p:cNvPr id="17" name="TextBox 16">
            <a:extLst>
              <a:ext uri="{FF2B5EF4-FFF2-40B4-BE49-F238E27FC236}">
                <a16:creationId xmlns:a16="http://schemas.microsoft.com/office/drawing/2014/main" id="{25A01CA3-A06F-4882-83A8-BCE3D090DE41}"/>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pic>
        <p:nvPicPr>
          <p:cNvPr id="7" name="Picture 6" descr="Logo&#10;&#10;Description automatically generated">
            <a:extLst>
              <a:ext uri="{FF2B5EF4-FFF2-40B4-BE49-F238E27FC236}">
                <a16:creationId xmlns:a16="http://schemas.microsoft.com/office/drawing/2014/main" id="{99F957AC-491F-E349-8AE7-49D379B7CC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698" y="1520897"/>
            <a:ext cx="2768600" cy="3056247"/>
          </a:xfrm>
          <a:prstGeom prst="rect">
            <a:avLst/>
          </a:prstGeom>
        </p:spPr>
      </p:pic>
    </p:spTree>
    <p:extLst>
      <p:ext uri="{BB962C8B-B14F-4D97-AF65-F5344CB8AC3E}">
        <p14:creationId xmlns:p14="http://schemas.microsoft.com/office/powerpoint/2010/main" val="1308652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9" name="Shape 219"/>
          <p:cNvSpPr txBox="1"/>
          <p:nvPr/>
        </p:nvSpPr>
        <p:spPr>
          <a:xfrm>
            <a:off x="1500676" y="838200"/>
            <a:ext cx="9143999" cy="744600"/>
          </a:xfrm>
          <a:prstGeom prst="rect">
            <a:avLst/>
          </a:prstGeom>
          <a:noFill/>
          <a:ln>
            <a:noFill/>
          </a:ln>
        </p:spPr>
        <p:txBody>
          <a:bodyPr spcFirstLastPara="1" wrap="square" lIns="91425" tIns="91425" rIns="91425" bIns="91425" anchor="t" anchorCtr="0">
            <a:noAutofit/>
          </a:bodyPr>
          <a:lstStyle/>
          <a:p>
            <a:pPr algn="ctr"/>
            <a:endParaRPr sz="30000" b="1" dirty="0">
              <a:solidFill>
                <a:srgbClr val="FF9900"/>
              </a:solidFill>
            </a:endParaRPr>
          </a:p>
        </p:txBody>
      </p:sp>
      <p:sp>
        <p:nvSpPr>
          <p:cNvPr id="4" name="Shape 216">
            <a:extLst>
              <a:ext uri="{FF2B5EF4-FFF2-40B4-BE49-F238E27FC236}">
                <a16:creationId xmlns:a16="http://schemas.microsoft.com/office/drawing/2014/main" id="{95C9C4C6-D2A3-4478-8899-07EE3BAD56A0}"/>
              </a:ext>
            </a:extLst>
          </p:cNvPr>
          <p:cNvSpPr txBox="1"/>
          <p:nvPr/>
        </p:nvSpPr>
        <p:spPr>
          <a:xfrm>
            <a:off x="1515915" y="1066800"/>
            <a:ext cx="9128759" cy="609300"/>
          </a:xfrm>
          <a:prstGeom prst="rect">
            <a:avLst/>
          </a:prstGeom>
          <a:noFill/>
          <a:ln>
            <a:noFill/>
          </a:ln>
        </p:spPr>
        <p:txBody>
          <a:bodyPr spcFirstLastPara="1" wrap="square" lIns="91425" tIns="91425" rIns="91425" bIns="91425" anchor="t" anchorCtr="0">
            <a:noAutofit/>
          </a:bodyPr>
          <a:lstStyle/>
          <a:p>
            <a:pPr lvl="0" algn="ctr"/>
            <a:r>
              <a:rPr lang="en-US" sz="2100" b="1" dirty="0"/>
              <a:t>2. The </a:t>
            </a:r>
            <a:r>
              <a:rPr lang="en-US" sz="2100" b="1" u="sng" dirty="0"/>
              <a:t>Ultimate Test</a:t>
            </a:r>
            <a:r>
              <a:rPr lang="en-US" sz="2100" b="1" dirty="0"/>
              <a:t> of Resilient Leadership: </a:t>
            </a:r>
            <a:r>
              <a:rPr lang="en-US" sz="2100" b="1" dirty="0">
                <a:solidFill>
                  <a:srgbClr val="3333FF"/>
                </a:solidFill>
              </a:rPr>
              <a:t>Creating Positive Change</a:t>
            </a:r>
            <a:endParaRPr sz="2100" b="1" dirty="0">
              <a:solidFill>
                <a:srgbClr val="3333FF"/>
              </a:solidFill>
            </a:endParaRPr>
          </a:p>
        </p:txBody>
      </p:sp>
      <p:pic>
        <p:nvPicPr>
          <p:cNvPr id="6" name="Picture 5">
            <a:extLst>
              <a:ext uri="{FF2B5EF4-FFF2-40B4-BE49-F238E27FC236}">
                <a16:creationId xmlns:a16="http://schemas.microsoft.com/office/drawing/2014/main" id="{6BBE39F3-2F2B-45BE-B757-972AD5EF2961}"/>
              </a:ext>
            </a:extLst>
          </p:cNvPr>
          <p:cNvPicPr>
            <a:picLocks noChangeAspect="1"/>
          </p:cNvPicPr>
          <p:nvPr/>
        </p:nvPicPr>
        <p:blipFill>
          <a:blip r:embed="rId3"/>
          <a:stretch>
            <a:fillRect/>
          </a:stretch>
        </p:blipFill>
        <p:spPr>
          <a:xfrm>
            <a:off x="3554296" y="1614038"/>
            <a:ext cx="5083409" cy="4969113"/>
          </a:xfrm>
          <a:prstGeom prst="rect">
            <a:avLst/>
          </a:prstGeom>
        </p:spPr>
      </p:pic>
      <p:sp>
        <p:nvSpPr>
          <p:cNvPr id="10" name="TextBox 9">
            <a:extLst>
              <a:ext uri="{FF2B5EF4-FFF2-40B4-BE49-F238E27FC236}">
                <a16:creationId xmlns:a16="http://schemas.microsoft.com/office/drawing/2014/main" id="{A4D40F9C-BA76-43E0-A67E-4F653A6DE685}"/>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2759799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9" name="Shape 219"/>
          <p:cNvSpPr txBox="1"/>
          <p:nvPr/>
        </p:nvSpPr>
        <p:spPr>
          <a:xfrm>
            <a:off x="1500676" y="838200"/>
            <a:ext cx="9143999" cy="744600"/>
          </a:xfrm>
          <a:prstGeom prst="rect">
            <a:avLst/>
          </a:prstGeom>
          <a:noFill/>
          <a:ln>
            <a:noFill/>
          </a:ln>
        </p:spPr>
        <p:txBody>
          <a:bodyPr spcFirstLastPara="1" wrap="square" lIns="91425" tIns="91425" rIns="91425" bIns="91425" anchor="t" anchorCtr="0">
            <a:noAutofit/>
          </a:bodyPr>
          <a:lstStyle/>
          <a:p>
            <a:pPr algn="ctr"/>
            <a:endParaRPr sz="30000" b="1" dirty="0">
              <a:solidFill>
                <a:srgbClr val="FF9900"/>
              </a:solidFill>
            </a:endParaRPr>
          </a:p>
        </p:txBody>
      </p:sp>
      <p:pic>
        <p:nvPicPr>
          <p:cNvPr id="10" name="Picture 9">
            <a:extLst>
              <a:ext uri="{FF2B5EF4-FFF2-40B4-BE49-F238E27FC236}">
                <a16:creationId xmlns:a16="http://schemas.microsoft.com/office/drawing/2014/main" id="{9646D5D8-F8A4-4339-A47C-8824AD314148}"/>
              </a:ext>
            </a:extLst>
          </p:cNvPr>
          <p:cNvPicPr>
            <a:picLocks noChangeAspect="1"/>
          </p:cNvPicPr>
          <p:nvPr/>
        </p:nvPicPr>
        <p:blipFill>
          <a:blip r:embed="rId3"/>
          <a:stretch>
            <a:fillRect/>
          </a:stretch>
        </p:blipFill>
        <p:spPr>
          <a:xfrm>
            <a:off x="2164663" y="1478276"/>
            <a:ext cx="7862674" cy="5379724"/>
          </a:xfrm>
          <a:prstGeom prst="rect">
            <a:avLst/>
          </a:prstGeom>
        </p:spPr>
      </p:pic>
      <p:sp>
        <p:nvSpPr>
          <p:cNvPr id="25" name="TextBox 24">
            <a:extLst>
              <a:ext uri="{FF2B5EF4-FFF2-40B4-BE49-F238E27FC236}">
                <a16:creationId xmlns:a16="http://schemas.microsoft.com/office/drawing/2014/main" id="{DCEDE98F-2BC7-482C-9CF4-5E7109F5DF79}"/>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
        <p:nvSpPr>
          <p:cNvPr id="20" name="Shape 216">
            <a:extLst>
              <a:ext uri="{FF2B5EF4-FFF2-40B4-BE49-F238E27FC236}">
                <a16:creationId xmlns:a16="http://schemas.microsoft.com/office/drawing/2014/main" id="{43EC0379-B1FE-42FA-9E60-E0A5E366C020}"/>
              </a:ext>
            </a:extLst>
          </p:cNvPr>
          <p:cNvSpPr txBox="1"/>
          <p:nvPr/>
        </p:nvSpPr>
        <p:spPr>
          <a:xfrm>
            <a:off x="1911164" y="925899"/>
            <a:ext cx="9128759" cy="609300"/>
          </a:xfrm>
          <a:prstGeom prst="rect">
            <a:avLst/>
          </a:prstGeom>
          <a:noFill/>
          <a:ln>
            <a:noFill/>
          </a:ln>
        </p:spPr>
        <p:txBody>
          <a:bodyPr spcFirstLastPara="1" wrap="square" lIns="91425" tIns="91425" rIns="91425" bIns="91425" anchor="t" anchorCtr="0">
            <a:noAutofit/>
          </a:bodyPr>
          <a:lstStyle/>
          <a:p>
            <a:pPr lvl="0" algn="ctr"/>
            <a:r>
              <a:rPr lang="en-US" sz="2200" b="1" dirty="0"/>
              <a:t>2. The </a:t>
            </a:r>
            <a:r>
              <a:rPr lang="en-US" sz="2200" b="1" u="sng" dirty="0"/>
              <a:t>Ultimate Test</a:t>
            </a:r>
            <a:r>
              <a:rPr lang="en-US" sz="2200" b="1" dirty="0"/>
              <a:t> of Leadership: </a:t>
            </a:r>
            <a:r>
              <a:rPr lang="en-US" sz="2200" b="1" dirty="0">
                <a:solidFill>
                  <a:srgbClr val="3333FF"/>
                </a:solidFill>
              </a:rPr>
              <a:t>Creating Positive Change</a:t>
            </a:r>
            <a:endParaRPr sz="2200" b="1" dirty="0">
              <a:solidFill>
                <a:srgbClr val="3333FF"/>
              </a:solidFill>
            </a:endParaRPr>
          </a:p>
        </p:txBody>
      </p:sp>
    </p:spTree>
    <p:extLst>
      <p:ext uri="{BB962C8B-B14F-4D97-AF65-F5344CB8AC3E}">
        <p14:creationId xmlns:p14="http://schemas.microsoft.com/office/powerpoint/2010/main" val="3377169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BF9C58-9D83-40CE-B630-C416A56A4C84}"/>
              </a:ext>
            </a:extLst>
          </p:cNvPr>
          <p:cNvSpPr/>
          <p:nvPr/>
        </p:nvSpPr>
        <p:spPr>
          <a:xfrm>
            <a:off x="1905000" y="3207604"/>
            <a:ext cx="8610600" cy="830997"/>
          </a:xfrm>
          <a:prstGeom prst="rect">
            <a:avLst/>
          </a:prstGeom>
        </p:spPr>
        <p:txBody>
          <a:bodyPr wrap="square">
            <a:spAutoFit/>
          </a:bodyPr>
          <a:lstStyle/>
          <a:p>
            <a:r>
              <a:rPr lang="en-US" sz="2400" dirty="0"/>
              <a:t>Describe a problem when your reaction to the problem made the problem worse?</a:t>
            </a:r>
          </a:p>
        </p:txBody>
      </p:sp>
      <p:sp>
        <p:nvSpPr>
          <p:cNvPr id="6" name="Shape 96">
            <a:extLst>
              <a:ext uri="{FF2B5EF4-FFF2-40B4-BE49-F238E27FC236}">
                <a16:creationId xmlns:a16="http://schemas.microsoft.com/office/drawing/2014/main" id="{41D61696-5B39-4B16-A062-0C75014D07B9}"/>
              </a:ext>
            </a:extLst>
          </p:cNvPr>
          <p:cNvSpPr txBox="1"/>
          <p:nvPr/>
        </p:nvSpPr>
        <p:spPr>
          <a:xfrm>
            <a:off x="1524000" y="1527000"/>
            <a:ext cx="9124800" cy="454200"/>
          </a:xfrm>
          <a:prstGeom prst="rect">
            <a:avLst/>
          </a:prstGeom>
          <a:noFill/>
          <a:ln>
            <a:noFill/>
          </a:ln>
        </p:spPr>
        <p:txBody>
          <a:bodyPr spcFirstLastPara="1" wrap="square" lIns="91425" tIns="91425" rIns="91425" bIns="91425" anchor="t" anchorCtr="0">
            <a:noAutofit/>
          </a:bodyPr>
          <a:lstStyle/>
          <a:p>
            <a:pPr algn="ctr"/>
            <a:r>
              <a:rPr lang="en-US" sz="4000" b="1" dirty="0"/>
              <a:t> </a:t>
            </a:r>
            <a:endParaRPr sz="4000" b="1" dirty="0"/>
          </a:p>
        </p:txBody>
      </p:sp>
      <p:sp>
        <p:nvSpPr>
          <p:cNvPr id="7" name="TextBox 6">
            <a:extLst>
              <a:ext uri="{FF2B5EF4-FFF2-40B4-BE49-F238E27FC236}">
                <a16:creationId xmlns:a16="http://schemas.microsoft.com/office/drawing/2014/main" id="{042B71AC-B51C-4FC1-92BA-5CC13BB83AC6}"/>
              </a:ext>
            </a:extLst>
          </p:cNvPr>
          <p:cNvSpPr txBox="1"/>
          <p:nvPr/>
        </p:nvSpPr>
        <p:spPr>
          <a:xfrm>
            <a:off x="1540933" y="1182470"/>
            <a:ext cx="9144000" cy="1169551"/>
          </a:xfrm>
          <a:prstGeom prst="rect">
            <a:avLst/>
          </a:prstGeom>
          <a:noFill/>
        </p:spPr>
        <p:txBody>
          <a:bodyPr wrap="square" rtlCol="0">
            <a:spAutoFit/>
          </a:bodyPr>
          <a:lstStyle/>
          <a:p>
            <a:pPr algn="ctr"/>
            <a:r>
              <a:rPr lang="en-US" sz="3500" b="1" dirty="0">
                <a:latin typeface="Georgia" panose="02040502050405020303" pitchFamily="18" charset="0"/>
              </a:rPr>
              <a:t>Resilient Leader “</a:t>
            </a:r>
            <a:r>
              <a:rPr lang="en-US" sz="3500" b="1" dirty="0">
                <a:solidFill>
                  <a:srgbClr val="3333FF"/>
                </a:solidFill>
                <a:latin typeface="Georgia" panose="02040502050405020303" pitchFamily="18" charset="0"/>
              </a:rPr>
              <a:t>Interactive</a:t>
            </a:r>
            <a:r>
              <a:rPr lang="en-US" sz="3500" b="1" dirty="0">
                <a:latin typeface="Georgia" panose="02040502050405020303" pitchFamily="18" charset="0"/>
              </a:rPr>
              <a:t>” Question # 3</a:t>
            </a:r>
          </a:p>
        </p:txBody>
      </p:sp>
      <p:sp>
        <p:nvSpPr>
          <p:cNvPr id="9" name="TextBox 8">
            <a:extLst>
              <a:ext uri="{FF2B5EF4-FFF2-40B4-BE49-F238E27FC236}">
                <a16:creationId xmlns:a16="http://schemas.microsoft.com/office/drawing/2014/main" id="{F3BCDEF4-37DF-42B3-AD9D-DEA04D3E4BA5}"/>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302542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447E23-450C-4808-BFEE-5982FB9B0B12}"/>
              </a:ext>
            </a:extLst>
          </p:cNvPr>
          <p:cNvPicPr>
            <a:picLocks noChangeAspect="1"/>
          </p:cNvPicPr>
          <p:nvPr/>
        </p:nvPicPr>
        <p:blipFill>
          <a:blip r:embed="rId2"/>
          <a:stretch>
            <a:fillRect/>
          </a:stretch>
        </p:blipFill>
        <p:spPr>
          <a:xfrm>
            <a:off x="0" y="960264"/>
            <a:ext cx="12192000" cy="5893112"/>
          </a:xfrm>
          <a:prstGeom prst="rect">
            <a:avLst/>
          </a:prstGeom>
        </p:spPr>
      </p:pic>
      <p:sp>
        <p:nvSpPr>
          <p:cNvPr id="19" name="Shape 216">
            <a:extLst>
              <a:ext uri="{FF2B5EF4-FFF2-40B4-BE49-F238E27FC236}">
                <a16:creationId xmlns:a16="http://schemas.microsoft.com/office/drawing/2014/main" id="{213B12BB-EA2E-43DE-9EDF-C8D7E18ADB35}"/>
              </a:ext>
            </a:extLst>
          </p:cNvPr>
          <p:cNvSpPr txBox="1"/>
          <p:nvPr/>
        </p:nvSpPr>
        <p:spPr>
          <a:xfrm>
            <a:off x="1639331" y="908264"/>
            <a:ext cx="9128759" cy="609300"/>
          </a:xfrm>
          <a:prstGeom prst="rect">
            <a:avLst/>
          </a:prstGeom>
          <a:noFill/>
          <a:ln>
            <a:noFill/>
          </a:ln>
        </p:spPr>
        <p:txBody>
          <a:bodyPr spcFirstLastPara="1" wrap="square" lIns="91425" tIns="91425" rIns="91425" bIns="91425" anchor="t" anchorCtr="0">
            <a:noAutofit/>
          </a:bodyPr>
          <a:lstStyle/>
          <a:p>
            <a:pPr lvl="0" algn="ctr"/>
            <a:r>
              <a:rPr lang="en-US" sz="2100" b="1" dirty="0"/>
              <a:t>3. The </a:t>
            </a:r>
            <a:r>
              <a:rPr lang="en-US" sz="2100" b="1" u="sng" dirty="0"/>
              <a:t>Quickest Way to Display</a:t>
            </a:r>
            <a:r>
              <a:rPr lang="en-US" sz="2100" b="1" dirty="0"/>
              <a:t> Resilient Leadership: </a:t>
            </a:r>
            <a:r>
              <a:rPr lang="en-US" sz="2100" b="1" dirty="0">
                <a:solidFill>
                  <a:srgbClr val="3333FF"/>
                </a:solidFill>
              </a:rPr>
              <a:t>Problem Solving</a:t>
            </a:r>
            <a:endParaRPr sz="2100" b="1" dirty="0">
              <a:solidFill>
                <a:srgbClr val="3333FF"/>
              </a:solidFill>
            </a:endParaRPr>
          </a:p>
        </p:txBody>
      </p:sp>
      <p:sp>
        <p:nvSpPr>
          <p:cNvPr id="26" name="TextBox 25">
            <a:extLst>
              <a:ext uri="{FF2B5EF4-FFF2-40B4-BE49-F238E27FC236}">
                <a16:creationId xmlns:a16="http://schemas.microsoft.com/office/drawing/2014/main" id="{BD3E3DE4-6592-422B-B9A7-65BDF213828A}"/>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chemeClr val="bg1"/>
                </a:solidFill>
              </a:rPr>
              <a:t>www.KMCEmpowerment.com</a:t>
            </a:r>
          </a:p>
        </p:txBody>
      </p:sp>
    </p:spTree>
    <p:extLst>
      <p:ext uri="{BB962C8B-B14F-4D97-AF65-F5344CB8AC3E}">
        <p14:creationId xmlns:p14="http://schemas.microsoft.com/office/powerpoint/2010/main" val="3154671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9" name="Shape 219"/>
          <p:cNvSpPr txBox="1"/>
          <p:nvPr/>
        </p:nvSpPr>
        <p:spPr>
          <a:xfrm>
            <a:off x="1500676" y="838200"/>
            <a:ext cx="9143999" cy="744600"/>
          </a:xfrm>
          <a:prstGeom prst="rect">
            <a:avLst/>
          </a:prstGeom>
          <a:noFill/>
          <a:ln>
            <a:noFill/>
          </a:ln>
        </p:spPr>
        <p:txBody>
          <a:bodyPr spcFirstLastPara="1" wrap="square" lIns="91425" tIns="91425" rIns="91425" bIns="91425" anchor="t" anchorCtr="0">
            <a:noAutofit/>
          </a:bodyPr>
          <a:lstStyle/>
          <a:p>
            <a:pPr algn="ctr"/>
            <a:endParaRPr sz="30000" b="1" dirty="0">
              <a:solidFill>
                <a:srgbClr val="FF9900"/>
              </a:solidFill>
            </a:endParaRPr>
          </a:p>
        </p:txBody>
      </p:sp>
      <p:sp>
        <p:nvSpPr>
          <p:cNvPr id="4" name="Shape 216">
            <a:extLst>
              <a:ext uri="{FF2B5EF4-FFF2-40B4-BE49-F238E27FC236}">
                <a16:creationId xmlns:a16="http://schemas.microsoft.com/office/drawing/2014/main" id="{95C9C4C6-D2A3-4478-8899-07EE3BAD56A0}"/>
              </a:ext>
            </a:extLst>
          </p:cNvPr>
          <p:cNvSpPr txBox="1"/>
          <p:nvPr/>
        </p:nvSpPr>
        <p:spPr>
          <a:xfrm>
            <a:off x="1532143" y="1062540"/>
            <a:ext cx="9128759" cy="609300"/>
          </a:xfrm>
          <a:prstGeom prst="rect">
            <a:avLst/>
          </a:prstGeom>
          <a:noFill/>
          <a:ln>
            <a:noFill/>
          </a:ln>
        </p:spPr>
        <p:txBody>
          <a:bodyPr spcFirstLastPara="1" wrap="square" lIns="91425" tIns="91425" rIns="91425" bIns="91425" anchor="t" anchorCtr="0">
            <a:noAutofit/>
          </a:bodyPr>
          <a:lstStyle/>
          <a:p>
            <a:pPr lvl="0" algn="ctr"/>
            <a:r>
              <a:rPr lang="en-US" sz="2100" b="1" dirty="0"/>
              <a:t>3. The </a:t>
            </a:r>
            <a:r>
              <a:rPr lang="en-US" sz="2100" b="1" u="sng" dirty="0"/>
              <a:t>Quickest Way to Display</a:t>
            </a:r>
            <a:r>
              <a:rPr lang="en-US" sz="2100" b="1" dirty="0"/>
              <a:t> Resilient Leadership: </a:t>
            </a:r>
            <a:r>
              <a:rPr lang="en-US" sz="2100" b="1" dirty="0">
                <a:solidFill>
                  <a:srgbClr val="3333FF"/>
                </a:solidFill>
              </a:rPr>
              <a:t>Problem Solving</a:t>
            </a:r>
          </a:p>
        </p:txBody>
      </p:sp>
      <p:pic>
        <p:nvPicPr>
          <p:cNvPr id="7" name="Picture 6">
            <a:extLst>
              <a:ext uri="{FF2B5EF4-FFF2-40B4-BE49-F238E27FC236}">
                <a16:creationId xmlns:a16="http://schemas.microsoft.com/office/drawing/2014/main" id="{070016D8-2CF6-4DC1-B787-75196FD52D05}"/>
              </a:ext>
            </a:extLst>
          </p:cNvPr>
          <p:cNvPicPr>
            <a:picLocks noChangeAspect="1"/>
          </p:cNvPicPr>
          <p:nvPr/>
        </p:nvPicPr>
        <p:blipFill>
          <a:blip r:embed="rId3"/>
          <a:stretch>
            <a:fillRect/>
          </a:stretch>
        </p:blipFill>
        <p:spPr>
          <a:xfrm>
            <a:off x="6367794" y="2107135"/>
            <a:ext cx="3716459" cy="3726025"/>
          </a:xfrm>
          <a:prstGeom prst="rect">
            <a:avLst/>
          </a:prstGeom>
        </p:spPr>
      </p:pic>
      <p:sp>
        <p:nvSpPr>
          <p:cNvPr id="10" name="Rectangle 9">
            <a:extLst>
              <a:ext uri="{FF2B5EF4-FFF2-40B4-BE49-F238E27FC236}">
                <a16:creationId xmlns:a16="http://schemas.microsoft.com/office/drawing/2014/main" id="{CF05B95F-A81B-40BC-B3D2-AC52D0284093}"/>
              </a:ext>
            </a:extLst>
          </p:cNvPr>
          <p:cNvSpPr/>
          <p:nvPr/>
        </p:nvSpPr>
        <p:spPr>
          <a:xfrm>
            <a:off x="5257800" y="1635745"/>
            <a:ext cx="5257800" cy="646331"/>
          </a:xfrm>
          <a:prstGeom prst="rect">
            <a:avLst/>
          </a:prstGeom>
        </p:spPr>
        <p:txBody>
          <a:bodyPr wrap="square">
            <a:spAutoFit/>
          </a:bodyPr>
          <a:lstStyle/>
          <a:p>
            <a:r>
              <a:rPr lang="en-US" b="1" dirty="0"/>
              <a:t>Create a Framework to Examine Problems and Solutions</a:t>
            </a:r>
          </a:p>
        </p:txBody>
      </p:sp>
      <p:sp>
        <p:nvSpPr>
          <p:cNvPr id="11" name="Rectangle 10">
            <a:extLst>
              <a:ext uri="{FF2B5EF4-FFF2-40B4-BE49-F238E27FC236}">
                <a16:creationId xmlns:a16="http://schemas.microsoft.com/office/drawing/2014/main" id="{1928F6AF-CDF0-45D1-B7AA-3E8837B72AC0}"/>
              </a:ext>
            </a:extLst>
          </p:cNvPr>
          <p:cNvSpPr/>
          <p:nvPr/>
        </p:nvSpPr>
        <p:spPr>
          <a:xfrm>
            <a:off x="1752600" y="2431774"/>
            <a:ext cx="3552704" cy="369332"/>
          </a:xfrm>
          <a:prstGeom prst="rect">
            <a:avLst/>
          </a:prstGeom>
        </p:spPr>
        <p:txBody>
          <a:bodyPr wrap="none">
            <a:spAutoFit/>
          </a:bodyPr>
          <a:lstStyle/>
          <a:p>
            <a:r>
              <a:rPr lang="en-US" b="1" dirty="0"/>
              <a:t>Six (6) Critical Keys for Framework: </a:t>
            </a:r>
          </a:p>
        </p:txBody>
      </p:sp>
      <p:sp>
        <p:nvSpPr>
          <p:cNvPr id="12" name="Rectangle 11">
            <a:extLst>
              <a:ext uri="{FF2B5EF4-FFF2-40B4-BE49-F238E27FC236}">
                <a16:creationId xmlns:a16="http://schemas.microsoft.com/office/drawing/2014/main" id="{EED2E3E7-F8EA-4296-BE52-C0DF3D11937F}"/>
              </a:ext>
            </a:extLst>
          </p:cNvPr>
          <p:cNvSpPr/>
          <p:nvPr/>
        </p:nvSpPr>
        <p:spPr>
          <a:xfrm>
            <a:off x="1752600" y="2732544"/>
            <a:ext cx="4572000" cy="3416320"/>
          </a:xfrm>
          <a:prstGeom prst="rect">
            <a:avLst/>
          </a:prstGeom>
        </p:spPr>
        <p:txBody>
          <a:bodyPr>
            <a:spAutoFit/>
          </a:bodyPr>
          <a:lstStyle/>
          <a:p>
            <a:pPr marL="342900" indent="-342900">
              <a:buAutoNum type="arabicPeriod"/>
            </a:pPr>
            <a:r>
              <a:rPr lang="en-US" b="1" dirty="0"/>
              <a:t>Leadership</a:t>
            </a:r>
            <a:r>
              <a:rPr lang="en-US" dirty="0"/>
              <a:t>: How does this problem affect our people?  </a:t>
            </a:r>
          </a:p>
          <a:p>
            <a:pPr marL="342900" indent="-342900">
              <a:buAutoNum type="arabicPeriod"/>
            </a:pPr>
            <a:r>
              <a:rPr lang="en-US" b="1" dirty="0"/>
              <a:t>Personnel</a:t>
            </a:r>
            <a:r>
              <a:rPr lang="en-US" dirty="0"/>
              <a:t>: Do we have the right people to help us with this problem?  </a:t>
            </a:r>
          </a:p>
          <a:p>
            <a:pPr marL="342900" indent="-342900">
              <a:buAutoNum type="arabicPeriod"/>
            </a:pPr>
            <a:r>
              <a:rPr lang="en-US" b="1" dirty="0"/>
              <a:t>Timing</a:t>
            </a:r>
            <a:r>
              <a:rPr lang="en-US" dirty="0"/>
              <a:t>: Is this the right time for a solution, and do we have enough time for it? </a:t>
            </a:r>
          </a:p>
          <a:p>
            <a:pPr marL="342900" indent="-342900">
              <a:buAutoNum type="arabicPeriod"/>
            </a:pPr>
            <a:r>
              <a:rPr lang="en-US" b="1" dirty="0"/>
              <a:t>Vision</a:t>
            </a:r>
            <a:r>
              <a:rPr lang="en-US" dirty="0"/>
              <a:t>: How does this problem affect where we’re trying to go?  </a:t>
            </a:r>
          </a:p>
          <a:p>
            <a:pPr marL="342900" indent="-342900">
              <a:buAutoNum type="arabicPeriod"/>
            </a:pPr>
            <a:r>
              <a:rPr lang="en-US" b="1" dirty="0"/>
              <a:t>Priorities</a:t>
            </a:r>
            <a:r>
              <a:rPr lang="en-US" dirty="0"/>
              <a:t>: Are my problems taking me or the team away from our priorities?  </a:t>
            </a:r>
          </a:p>
          <a:p>
            <a:pPr marL="342900" indent="-342900">
              <a:buAutoNum type="arabicPeriod"/>
            </a:pPr>
            <a:r>
              <a:rPr lang="en-US" b="1" dirty="0"/>
              <a:t>Values</a:t>
            </a:r>
            <a:r>
              <a:rPr lang="en-US" dirty="0"/>
              <a:t>: Are my values or my team’s being compromised by this problem? </a:t>
            </a:r>
          </a:p>
        </p:txBody>
      </p:sp>
      <p:sp>
        <p:nvSpPr>
          <p:cNvPr id="9" name="TextBox 8">
            <a:extLst>
              <a:ext uri="{FF2B5EF4-FFF2-40B4-BE49-F238E27FC236}">
                <a16:creationId xmlns:a16="http://schemas.microsoft.com/office/drawing/2014/main" id="{4A57B618-E8F1-4378-971E-8A1715C0E306}"/>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190322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BF9C58-9D83-40CE-B630-C416A56A4C84}"/>
              </a:ext>
            </a:extLst>
          </p:cNvPr>
          <p:cNvSpPr/>
          <p:nvPr/>
        </p:nvSpPr>
        <p:spPr>
          <a:xfrm>
            <a:off x="2247900" y="3058112"/>
            <a:ext cx="7696200" cy="830997"/>
          </a:xfrm>
          <a:prstGeom prst="rect">
            <a:avLst/>
          </a:prstGeom>
        </p:spPr>
        <p:txBody>
          <a:bodyPr wrap="square">
            <a:spAutoFit/>
          </a:bodyPr>
          <a:lstStyle/>
          <a:p>
            <a:r>
              <a:rPr lang="en-US" sz="2400" dirty="0"/>
              <a:t>Who do you admire most in your Personal or Professional Career? Write down 5 things about the person you admire?</a:t>
            </a:r>
          </a:p>
        </p:txBody>
      </p:sp>
      <p:sp>
        <p:nvSpPr>
          <p:cNvPr id="6" name="Shape 96">
            <a:extLst>
              <a:ext uri="{FF2B5EF4-FFF2-40B4-BE49-F238E27FC236}">
                <a16:creationId xmlns:a16="http://schemas.microsoft.com/office/drawing/2014/main" id="{41D61696-5B39-4B16-A062-0C75014D07B9}"/>
              </a:ext>
            </a:extLst>
          </p:cNvPr>
          <p:cNvSpPr txBox="1"/>
          <p:nvPr/>
        </p:nvSpPr>
        <p:spPr>
          <a:xfrm>
            <a:off x="1524000" y="1527000"/>
            <a:ext cx="9124800" cy="454200"/>
          </a:xfrm>
          <a:prstGeom prst="rect">
            <a:avLst/>
          </a:prstGeom>
          <a:noFill/>
          <a:ln>
            <a:noFill/>
          </a:ln>
        </p:spPr>
        <p:txBody>
          <a:bodyPr spcFirstLastPara="1" wrap="square" lIns="91425" tIns="91425" rIns="91425" bIns="91425" anchor="t" anchorCtr="0">
            <a:noAutofit/>
          </a:bodyPr>
          <a:lstStyle/>
          <a:p>
            <a:pPr algn="ctr"/>
            <a:r>
              <a:rPr lang="en-US" sz="4000" b="1" dirty="0"/>
              <a:t> </a:t>
            </a:r>
            <a:endParaRPr sz="4000" b="1" dirty="0"/>
          </a:p>
        </p:txBody>
      </p:sp>
      <p:sp>
        <p:nvSpPr>
          <p:cNvPr id="7" name="TextBox 6">
            <a:extLst>
              <a:ext uri="{FF2B5EF4-FFF2-40B4-BE49-F238E27FC236}">
                <a16:creationId xmlns:a16="http://schemas.microsoft.com/office/drawing/2014/main" id="{DB190A53-2483-44FF-BC26-27137F203185}"/>
              </a:ext>
            </a:extLst>
          </p:cNvPr>
          <p:cNvSpPr txBox="1"/>
          <p:nvPr/>
        </p:nvSpPr>
        <p:spPr>
          <a:xfrm>
            <a:off x="1540933" y="1182470"/>
            <a:ext cx="9144000" cy="1169551"/>
          </a:xfrm>
          <a:prstGeom prst="rect">
            <a:avLst/>
          </a:prstGeom>
          <a:noFill/>
        </p:spPr>
        <p:txBody>
          <a:bodyPr wrap="square" rtlCol="0">
            <a:spAutoFit/>
          </a:bodyPr>
          <a:lstStyle/>
          <a:p>
            <a:pPr algn="ctr"/>
            <a:r>
              <a:rPr lang="en-US" sz="3500" b="1" dirty="0">
                <a:latin typeface="Georgia" panose="02040502050405020303" pitchFamily="18" charset="0"/>
              </a:rPr>
              <a:t>Resilient Leader “</a:t>
            </a:r>
            <a:r>
              <a:rPr lang="en-US" sz="3500" b="1" dirty="0">
                <a:solidFill>
                  <a:srgbClr val="3333FF"/>
                </a:solidFill>
                <a:latin typeface="Georgia" panose="02040502050405020303" pitchFamily="18" charset="0"/>
              </a:rPr>
              <a:t>Interactive</a:t>
            </a:r>
            <a:r>
              <a:rPr lang="en-US" sz="3500" b="1" dirty="0">
                <a:latin typeface="Georgia" panose="02040502050405020303" pitchFamily="18" charset="0"/>
              </a:rPr>
              <a:t>” Question # 4</a:t>
            </a:r>
          </a:p>
        </p:txBody>
      </p:sp>
      <p:sp>
        <p:nvSpPr>
          <p:cNvPr id="9" name="TextBox 8">
            <a:extLst>
              <a:ext uri="{FF2B5EF4-FFF2-40B4-BE49-F238E27FC236}">
                <a16:creationId xmlns:a16="http://schemas.microsoft.com/office/drawing/2014/main" id="{0D55067D-4868-488F-9591-D63E861E271A}"/>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293788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9" name="Shape 219"/>
          <p:cNvSpPr txBox="1"/>
          <p:nvPr/>
        </p:nvSpPr>
        <p:spPr>
          <a:xfrm>
            <a:off x="1500676" y="838200"/>
            <a:ext cx="9143999" cy="744600"/>
          </a:xfrm>
          <a:prstGeom prst="rect">
            <a:avLst/>
          </a:prstGeom>
          <a:noFill/>
          <a:ln>
            <a:noFill/>
          </a:ln>
        </p:spPr>
        <p:txBody>
          <a:bodyPr spcFirstLastPara="1" wrap="square" lIns="91425" tIns="91425" rIns="91425" bIns="91425" anchor="t" anchorCtr="0">
            <a:noAutofit/>
          </a:bodyPr>
          <a:lstStyle/>
          <a:p>
            <a:pPr algn="ctr"/>
            <a:endParaRPr sz="30000" b="1" dirty="0">
              <a:solidFill>
                <a:srgbClr val="FF9900"/>
              </a:solidFill>
            </a:endParaRPr>
          </a:p>
        </p:txBody>
      </p:sp>
      <p:sp>
        <p:nvSpPr>
          <p:cNvPr id="4" name="Shape 216">
            <a:extLst>
              <a:ext uri="{FF2B5EF4-FFF2-40B4-BE49-F238E27FC236}">
                <a16:creationId xmlns:a16="http://schemas.microsoft.com/office/drawing/2014/main" id="{95C9C4C6-D2A3-4478-8899-07EE3BAD56A0}"/>
              </a:ext>
            </a:extLst>
          </p:cNvPr>
          <p:cNvSpPr txBox="1"/>
          <p:nvPr/>
        </p:nvSpPr>
        <p:spPr>
          <a:xfrm>
            <a:off x="1515915" y="1066800"/>
            <a:ext cx="9128759" cy="609300"/>
          </a:xfrm>
          <a:prstGeom prst="rect">
            <a:avLst/>
          </a:prstGeom>
          <a:noFill/>
          <a:ln>
            <a:noFill/>
          </a:ln>
        </p:spPr>
        <p:txBody>
          <a:bodyPr spcFirstLastPara="1" wrap="square" lIns="91425" tIns="91425" rIns="91425" bIns="91425" anchor="t" anchorCtr="0">
            <a:noAutofit/>
          </a:bodyPr>
          <a:lstStyle/>
          <a:p>
            <a:pPr lvl="0" algn="ctr"/>
            <a:r>
              <a:rPr lang="en-US" sz="2200" b="1" dirty="0"/>
              <a:t>4. The </a:t>
            </a:r>
            <a:r>
              <a:rPr lang="en-US" sz="2200" b="1" u="sng" dirty="0"/>
              <a:t>Extra Plus </a:t>
            </a:r>
            <a:r>
              <a:rPr lang="en-US" sz="2200" b="1" dirty="0"/>
              <a:t>in Resilient Leadership: </a:t>
            </a:r>
            <a:r>
              <a:rPr lang="en-US" sz="2200" b="1" dirty="0">
                <a:solidFill>
                  <a:srgbClr val="3333FF"/>
                </a:solidFill>
              </a:rPr>
              <a:t>Attitude</a:t>
            </a:r>
            <a:endParaRPr sz="2200" b="1" dirty="0">
              <a:solidFill>
                <a:srgbClr val="3333FF"/>
              </a:solidFill>
            </a:endParaRPr>
          </a:p>
        </p:txBody>
      </p:sp>
      <p:pic>
        <p:nvPicPr>
          <p:cNvPr id="2" name="Picture 1">
            <a:extLst>
              <a:ext uri="{FF2B5EF4-FFF2-40B4-BE49-F238E27FC236}">
                <a16:creationId xmlns:a16="http://schemas.microsoft.com/office/drawing/2014/main" id="{C9092C0F-DD6D-4CEE-9C41-2E985B58ECD7}"/>
              </a:ext>
            </a:extLst>
          </p:cNvPr>
          <p:cNvPicPr>
            <a:picLocks noChangeAspect="1"/>
          </p:cNvPicPr>
          <p:nvPr/>
        </p:nvPicPr>
        <p:blipFill>
          <a:blip r:embed="rId3"/>
          <a:stretch>
            <a:fillRect/>
          </a:stretch>
        </p:blipFill>
        <p:spPr>
          <a:xfrm>
            <a:off x="3177074" y="1676400"/>
            <a:ext cx="5791201" cy="4741800"/>
          </a:xfrm>
          <a:prstGeom prst="rect">
            <a:avLst/>
          </a:prstGeom>
        </p:spPr>
      </p:pic>
      <p:sp>
        <p:nvSpPr>
          <p:cNvPr id="10" name="TextBox 9">
            <a:extLst>
              <a:ext uri="{FF2B5EF4-FFF2-40B4-BE49-F238E27FC236}">
                <a16:creationId xmlns:a16="http://schemas.microsoft.com/office/drawing/2014/main" id="{507E07EF-E688-4D3F-9949-98EF598FB70C}"/>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2483780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BF9C58-9D83-40CE-B630-C416A56A4C84}"/>
              </a:ext>
            </a:extLst>
          </p:cNvPr>
          <p:cNvSpPr/>
          <p:nvPr/>
        </p:nvSpPr>
        <p:spPr>
          <a:xfrm>
            <a:off x="1666800" y="3124200"/>
            <a:ext cx="8839200" cy="1569660"/>
          </a:xfrm>
          <a:prstGeom prst="rect">
            <a:avLst/>
          </a:prstGeom>
        </p:spPr>
        <p:txBody>
          <a:bodyPr wrap="square">
            <a:spAutoFit/>
          </a:bodyPr>
          <a:lstStyle/>
          <a:p>
            <a:r>
              <a:rPr lang="en-US" sz="2400" dirty="0"/>
              <a:t>What does the below Zig Ziglar’s quote mean to you?</a:t>
            </a:r>
          </a:p>
          <a:p>
            <a:endParaRPr lang="en-US" sz="2400" dirty="0"/>
          </a:p>
          <a:p>
            <a:pPr algn="ctr"/>
            <a:r>
              <a:rPr lang="en-US" sz="2400" i="1" dirty="0"/>
              <a:t>“If you help people get what they want, they will help you get what you want.” - Zig Ziglar</a:t>
            </a:r>
          </a:p>
        </p:txBody>
      </p:sp>
      <p:sp>
        <p:nvSpPr>
          <p:cNvPr id="6" name="Shape 96">
            <a:extLst>
              <a:ext uri="{FF2B5EF4-FFF2-40B4-BE49-F238E27FC236}">
                <a16:creationId xmlns:a16="http://schemas.microsoft.com/office/drawing/2014/main" id="{41D61696-5B39-4B16-A062-0C75014D07B9}"/>
              </a:ext>
            </a:extLst>
          </p:cNvPr>
          <p:cNvSpPr txBox="1"/>
          <p:nvPr/>
        </p:nvSpPr>
        <p:spPr>
          <a:xfrm>
            <a:off x="1524000" y="1524000"/>
            <a:ext cx="9124800" cy="454200"/>
          </a:xfrm>
          <a:prstGeom prst="rect">
            <a:avLst/>
          </a:prstGeom>
          <a:noFill/>
          <a:ln>
            <a:noFill/>
          </a:ln>
        </p:spPr>
        <p:txBody>
          <a:bodyPr spcFirstLastPara="1" wrap="square" lIns="91425" tIns="91425" rIns="91425" bIns="91425" anchor="t" anchorCtr="0">
            <a:noAutofit/>
          </a:bodyPr>
          <a:lstStyle/>
          <a:p>
            <a:pPr algn="ctr"/>
            <a:r>
              <a:rPr lang="en-US" sz="4000" b="1" dirty="0"/>
              <a:t> </a:t>
            </a:r>
            <a:endParaRPr sz="4000" b="1" dirty="0"/>
          </a:p>
        </p:txBody>
      </p:sp>
      <p:sp>
        <p:nvSpPr>
          <p:cNvPr id="7" name="TextBox 6">
            <a:extLst>
              <a:ext uri="{FF2B5EF4-FFF2-40B4-BE49-F238E27FC236}">
                <a16:creationId xmlns:a16="http://schemas.microsoft.com/office/drawing/2014/main" id="{627E3451-1110-4865-A2D0-003EF87DCED5}"/>
              </a:ext>
            </a:extLst>
          </p:cNvPr>
          <p:cNvSpPr txBox="1"/>
          <p:nvPr/>
        </p:nvSpPr>
        <p:spPr>
          <a:xfrm>
            <a:off x="1540933" y="1182470"/>
            <a:ext cx="9144000" cy="1169551"/>
          </a:xfrm>
          <a:prstGeom prst="rect">
            <a:avLst/>
          </a:prstGeom>
          <a:noFill/>
        </p:spPr>
        <p:txBody>
          <a:bodyPr wrap="square" rtlCol="0">
            <a:spAutoFit/>
          </a:bodyPr>
          <a:lstStyle/>
          <a:p>
            <a:pPr algn="ctr"/>
            <a:r>
              <a:rPr lang="en-US" sz="3500" b="1" dirty="0">
                <a:latin typeface="Georgia" panose="02040502050405020303" pitchFamily="18" charset="0"/>
              </a:rPr>
              <a:t>Resilient Leader “</a:t>
            </a:r>
            <a:r>
              <a:rPr lang="en-US" sz="3500" b="1" dirty="0">
                <a:solidFill>
                  <a:srgbClr val="3333FF"/>
                </a:solidFill>
                <a:latin typeface="Georgia" panose="02040502050405020303" pitchFamily="18" charset="0"/>
              </a:rPr>
              <a:t>Interactive</a:t>
            </a:r>
            <a:r>
              <a:rPr lang="en-US" sz="3500" b="1" dirty="0">
                <a:latin typeface="Georgia" panose="02040502050405020303" pitchFamily="18" charset="0"/>
              </a:rPr>
              <a:t>” Question # 5</a:t>
            </a:r>
          </a:p>
        </p:txBody>
      </p:sp>
      <p:sp>
        <p:nvSpPr>
          <p:cNvPr id="9" name="TextBox 8">
            <a:extLst>
              <a:ext uri="{FF2B5EF4-FFF2-40B4-BE49-F238E27FC236}">
                <a16:creationId xmlns:a16="http://schemas.microsoft.com/office/drawing/2014/main" id="{29C5811F-2C57-41D1-9E36-E3D9520392CC}"/>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225432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BF9C58-9D83-40CE-B630-C416A56A4C84}"/>
              </a:ext>
            </a:extLst>
          </p:cNvPr>
          <p:cNvSpPr/>
          <p:nvPr/>
        </p:nvSpPr>
        <p:spPr>
          <a:xfrm>
            <a:off x="2052600" y="3124201"/>
            <a:ext cx="8086800" cy="830997"/>
          </a:xfrm>
          <a:prstGeom prst="rect">
            <a:avLst/>
          </a:prstGeom>
        </p:spPr>
        <p:txBody>
          <a:bodyPr wrap="square">
            <a:spAutoFit/>
          </a:bodyPr>
          <a:lstStyle/>
          <a:p>
            <a:r>
              <a:rPr lang="en-US" sz="2400" dirty="0"/>
              <a:t>“If the leader doesn’t see the vision, the people never will.” When have you seen this occur in your experience?</a:t>
            </a:r>
          </a:p>
        </p:txBody>
      </p:sp>
      <p:sp>
        <p:nvSpPr>
          <p:cNvPr id="6" name="Shape 96">
            <a:extLst>
              <a:ext uri="{FF2B5EF4-FFF2-40B4-BE49-F238E27FC236}">
                <a16:creationId xmlns:a16="http://schemas.microsoft.com/office/drawing/2014/main" id="{41D61696-5B39-4B16-A062-0C75014D07B9}"/>
              </a:ext>
            </a:extLst>
          </p:cNvPr>
          <p:cNvSpPr txBox="1"/>
          <p:nvPr/>
        </p:nvSpPr>
        <p:spPr>
          <a:xfrm>
            <a:off x="1524000" y="1527000"/>
            <a:ext cx="9124800" cy="454200"/>
          </a:xfrm>
          <a:prstGeom prst="rect">
            <a:avLst/>
          </a:prstGeom>
          <a:noFill/>
          <a:ln>
            <a:noFill/>
          </a:ln>
        </p:spPr>
        <p:txBody>
          <a:bodyPr spcFirstLastPara="1" wrap="square" lIns="91425" tIns="91425" rIns="91425" bIns="91425" anchor="t" anchorCtr="0">
            <a:noAutofit/>
          </a:bodyPr>
          <a:lstStyle/>
          <a:p>
            <a:pPr algn="ctr"/>
            <a:r>
              <a:rPr lang="en-US" sz="4000" b="1" dirty="0"/>
              <a:t> </a:t>
            </a:r>
            <a:endParaRPr sz="4000" b="1" dirty="0"/>
          </a:p>
        </p:txBody>
      </p:sp>
      <p:sp>
        <p:nvSpPr>
          <p:cNvPr id="7" name="TextBox 6">
            <a:extLst>
              <a:ext uri="{FF2B5EF4-FFF2-40B4-BE49-F238E27FC236}">
                <a16:creationId xmlns:a16="http://schemas.microsoft.com/office/drawing/2014/main" id="{773DB135-FD12-4FD0-A434-D770B7133ADB}"/>
              </a:ext>
            </a:extLst>
          </p:cNvPr>
          <p:cNvSpPr txBox="1"/>
          <p:nvPr/>
        </p:nvSpPr>
        <p:spPr>
          <a:xfrm>
            <a:off x="1540933" y="1182470"/>
            <a:ext cx="9144000" cy="1169551"/>
          </a:xfrm>
          <a:prstGeom prst="rect">
            <a:avLst/>
          </a:prstGeom>
          <a:noFill/>
        </p:spPr>
        <p:txBody>
          <a:bodyPr wrap="square" rtlCol="0">
            <a:spAutoFit/>
          </a:bodyPr>
          <a:lstStyle/>
          <a:p>
            <a:pPr algn="ctr"/>
            <a:r>
              <a:rPr lang="en-US" sz="3500" b="1" dirty="0">
                <a:latin typeface="Georgia" panose="02040502050405020303" pitchFamily="18" charset="0"/>
              </a:rPr>
              <a:t>Resilient Leader “</a:t>
            </a:r>
            <a:r>
              <a:rPr lang="en-US" sz="3500" b="1" dirty="0">
                <a:solidFill>
                  <a:srgbClr val="3333FF"/>
                </a:solidFill>
                <a:latin typeface="Georgia" panose="02040502050405020303" pitchFamily="18" charset="0"/>
              </a:rPr>
              <a:t>Interactive</a:t>
            </a:r>
            <a:r>
              <a:rPr lang="en-US" sz="3500" b="1" dirty="0">
                <a:latin typeface="Georgia" panose="02040502050405020303" pitchFamily="18" charset="0"/>
              </a:rPr>
              <a:t>” Question # 6</a:t>
            </a:r>
          </a:p>
        </p:txBody>
      </p:sp>
      <p:sp>
        <p:nvSpPr>
          <p:cNvPr id="9" name="TextBox 8">
            <a:extLst>
              <a:ext uri="{FF2B5EF4-FFF2-40B4-BE49-F238E27FC236}">
                <a16:creationId xmlns:a16="http://schemas.microsoft.com/office/drawing/2014/main" id="{B33844B9-8321-4C94-B267-AA2418C5A60A}"/>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183398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216">
            <a:extLst>
              <a:ext uri="{FF2B5EF4-FFF2-40B4-BE49-F238E27FC236}">
                <a16:creationId xmlns:a16="http://schemas.microsoft.com/office/drawing/2014/main" id="{2FF3D6E1-B2E2-4FC6-8F2E-9420832D42D1}"/>
              </a:ext>
            </a:extLst>
          </p:cNvPr>
          <p:cNvSpPr txBox="1"/>
          <p:nvPr/>
        </p:nvSpPr>
        <p:spPr>
          <a:xfrm>
            <a:off x="1531620" y="963824"/>
            <a:ext cx="9128759" cy="609300"/>
          </a:xfrm>
          <a:prstGeom prst="rect">
            <a:avLst/>
          </a:prstGeom>
          <a:noFill/>
          <a:ln>
            <a:noFill/>
          </a:ln>
        </p:spPr>
        <p:txBody>
          <a:bodyPr spcFirstLastPara="1" wrap="square" lIns="91425" tIns="91425" rIns="91425" bIns="91425" anchor="t" anchorCtr="0">
            <a:noAutofit/>
          </a:bodyPr>
          <a:lstStyle/>
          <a:p>
            <a:pPr lvl="0" algn="ctr"/>
            <a:r>
              <a:rPr lang="en-US" sz="2200" b="1" dirty="0"/>
              <a:t>5. The </a:t>
            </a:r>
            <a:r>
              <a:rPr lang="en-US" sz="2200" b="1" u="sng" dirty="0"/>
              <a:t>Indispensable Quality </a:t>
            </a:r>
            <a:r>
              <a:rPr lang="en-US" sz="2200" b="1" dirty="0"/>
              <a:t>of Resilient Leadership: </a:t>
            </a:r>
            <a:r>
              <a:rPr lang="en-US" sz="2200" b="1" dirty="0">
                <a:solidFill>
                  <a:srgbClr val="3333FF"/>
                </a:solidFill>
              </a:rPr>
              <a:t>Vision</a:t>
            </a:r>
            <a:endParaRPr sz="2200" b="1" dirty="0">
              <a:solidFill>
                <a:srgbClr val="3333FF"/>
              </a:solidFill>
            </a:endParaRPr>
          </a:p>
        </p:txBody>
      </p:sp>
      <p:pic>
        <p:nvPicPr>
          <p:cNvPr id="2" name="Picture 1">
            <a:extLst>
              <a:ext uri="{FF2B5EF4-FFF2-40B4-BE49-F238E27FC236}">
                <a16:creationId xmlns:a16="http://schemas.microsoft.com/office/drawing/2014/main" id="{C6FA7E94-A0C1-4418-91E2-DBBDD64BA6CD}"/>
              </a:ext>
            </a:extLst>
          </p:cNvPr>
          <p:cNvPicPr>
            <a:picLocks noChangeAspect="1"/>
          </p:cNvPicPr>
          <p:nvPr/>
        </p:nvPicPr>
        <p:blipFill>
          <a:blip r:embed="rId2"/>
          <a:stretch>
            <a:fillRect/>
          </a:stretch>
        </p:blipFill>
        <p:spPr>
          <a:xfrm>
            <a:off x="0" y="1530540"/>
            <a:ext cx="7483307" cy="5327459"/>
          </a:xfrm>
          <a:prstGeom prst="rect">
            <a:avLst/>
          </a:prstGeom>
        </p:spPr>
      </p:pic>
      <p:sp>
        <p:nvSpPr>
          <p:cNvPr id="8" name="Rectangle 7">
            <a:extLst>
              <a:ext uri="{FF2B5EF4-FFF2-40B4-BE49-F238E27FC236}">
                <a16:creationId xmlns:a16="http://schemas.microsoft.com/office/drawing/2014/main" id="{D9153797-78B3-4809-81BE-E03F4493B101}"/>
              </a:ext>
            </a:extLst>
          </p:cNvPr>
          <p:cNvSpPr/>
          <p:nvPr/>
        </p:nvSpPr>
        <p:spPr>
          <a:xfrm>
            <a:off x="7483307" y="2986798"/>
            <a:ext cx="4708693" cy="2308324"/>
          </a:xfrm>
          <a:prstGeom prst="rect">
            <a:avLst/>
          </a:prstGeom>
        </p:spPr>
        <p:txBody>
          <a:bodyPr wrap="square">
            <a:spAutoFit/>
          </a:bodyPr>
          <a:lstStyle/>
          <a:p>
            <a:r>
              <a:rPr lang="en-US" sz="2400" b="1" dirty="0">
                <a:latin typeface="Arial" panose="020B0604020202020204" pitchFamily="34" charset="0"/>
              </a:rPr>
              <a:t>QUOTE - Author Napoleon Hill said, </a:t>
            </a:r>
            <a:r>
              <a:rPr lang="en-US" sz="2400" b="1" i="1" dirty="0">
                <a:latin typeface="Arial" panose="020B0604020202020204" pitchFamily="34" charset="0"/>
              </a:rPr>
              <a:t>“Cherish your visions and dreams as they are the children of your soul: The blueprints of your ultimate achievements.”</a:t>
            </a:r>
            <a:endParaRPr lang="en-US" sz="2400" i="1" dirty="0"/>
          </a:p>
        </p:txBody>
      </p:sp>
      <p:sp>
        <p:nvSpPr>
          <p:cNvPr id="9" name="TextBox 8">
            <a:extLst>
              <a:ext uri="{FF2B5EF4-FFF2-40B4-BE49-F238E27FC236}">
                <a16:creationId xmlns:a16="http://schemas.microsoft.com/office/drawing/2014/main" id="{11E46E1D-3EB7-4A2B-9FD6-2E46C73240E0}"/>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120002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4" name="TextBox 3">
            <a:extLst>
              <a:ext uri="{FF2B5EF4-FFF2-40B4-BE49-F238E27FC236}">
                <a16:creationId xmlns:a16="http://schemas.microsoft.com/office/drawing/2014/main" id="{A7F6817E-E951-4CA3-8F35-975375880497}"/>
              </a:ext>
            </a:extLst>
          </p:cNvPr>
          <p:cNvSpPr txBox="1"/>
          <p:nvPr/>
        </p:nvSpPr>
        <p:spPr>
          <a:xfrm>
            <a:off x="1052777" y="1096403"/>
            <a:ext cx="10380029" cy="800219"/>
          </a:xfrm>
          <a:prstGeom prst="rect">
            <a:avLst/>
          </a:prstGeom>
          <a:noFill/>
        </p:spPr>
        <p:txBody>
          <a:bodyPr wrap="square" rtlCol="0">
            <a:spAutoFit/>
          </a:bodyPr>
          <a:lstStyle/>
          <a:p>
            <a:pPr lvl="0" algn="ctr">
              <a:buClr>
                <a:schemeClr val="dk1"/>
              </a:buClr>
            </a:pPr>
            <a:r>
              <a:rPr lang="en-US" sz="2800" dirty="0">
                <a:solidFill>
                  <a:srgbClr val="15356E"/>
                </a:solidFill>
              </a:rPr>
              <a:t>Resilient Leadership in Boating and Water Safety</a:t>
            </a:r>
            <a:endParaRPr lang="en-US" sz="2800" dirty="0"/>
          </a:p>
          <a:p>
            <a:pPr algn="ctr"/>
            <a:endParaRPr lang="en-US" dirty="0"/>
          </a:p>
        </p:txBody>
      </p:sp>
      <p:sp>
        <p:nvSpPr>
          <p:cNvPr id="6" name="TextBox 31">
            <a:extLst>
              <a:ext uri="{FF2B5EF4-FFF2-40B4-BE49-F238E27FC236}">
                <a16:creationId xmlns:a16="http://schemas.microsoft.com/office/drawing/2014/main" id="{C1754DA7-140A-42A8-94A8-993A21E853DA}"/>
              </a:ext>
            </a:extLst>
          </p:cNvPr>
          <p:cNvSpPr txBox="1"/>
          <p:nvPr/>
        </p:nvSpPr>
        <p:spPr>
          <a:xfrm>
            <a:off x="1524000" y="1863331"/>
            <a:ext cx="9144000"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3300" b="1" cap="all" spc="-21">
                <a:solidFill>
                  <a:srgbClr val="2E2E2E"/>
                </a:solidFill>
                <a:latin typeface="Arial"/>
                <a:ea typeface="Arial"/>
                <a:cs typeface="Arial"/>
                <a:sym typeface="Arial"/>
              </a:defRPr>
            </a:lvl1pPr>
          </a:lstStyle>
          <a:p>
            <a:r>
              <a:rPr lang="en-US" sz="3600" dirty="0">
                <a:latin typeface="+mj-lt"/>
              </a:rPr>
              <a:t>SPEAKER</a:t>
            </a:r>
            <a:r>
              <a:rPr sz="3600" dirty="0">
                <a:latin typeface="+mj-lt"/>
              </a:rPr>
              <a:t>:</a:t>
            </a:r>
          </a:p>
        </p:txBody>
      </p:sp>
      <p:sp>
        <p:nvSpPr>
          <p:cNvPr id="7" name="TextBox 6">
            <a:extLst>
              <a:ext uri="{FF2B5EF4-FFF2-40B4-BE49-F238E27FC236}">
                <a16:creationId xmlns:a16="http://schemas.microsoft.com/office/drawing/2014/main" id="{350D5981-0098-4711-BE8C-ABB47FE75EFB}"/>
              </a:ext>
            </a:extLst>
          </p:cNvPr>
          <p:cNvSpPr txBox="1"/>
          <p:nvPr/>
        </p:nvSpPr>
        <p:spPr>
          <a:xfrm>
            <a:off x="5027675" y="2876476"/>
            <a:ext cx="6405131" cy="2554545"/>
          </a:xfrm>
          <a:prstGeom prst="rect">
            <a:avLst/>
          </a:prstGeom>
          <a:noFill/>
        </p:spPr>
        <p:txBody>
          <a:bodyPr wrap="square" rtlCol="0">
            <a:spAutoFit/>
          </a:bodyPr>
          <a:lstStyle/>
          <a:p>
            <a:pPr indent="-609585">
              <a:buFont typeface="Wingdings" pitchFamily="2" charset="2"/>
              <a:buChar char="Ø"/>
            </a:pPr>
            <a:r>
              <a:rPr lang="en-US" sz="2000" dirty="0">
                <a:effectLst>
                  <a:outerShdw blurRad="50800" dist="38100" dir="8100000" algn="tr" rotWithShape="0">
                    <a:prstClr val="black">
                      <a:alpha val="40000"/>
                    </a:prstClr>
                  </a:outerShdw>
                </a:effectLst>
                <a:cs typeface="Arial" panose="020B0604020202020204" pitchFamily="34" charset="0"/>
              </a:rPr>
              <a:t>Leadership Training and Development Consultant</a:t>
            </a:r>
          </a:p>
          <a:p>
            <a:pPr indent="-609585">
              <a:buFont typeface="Wingdings" pitchFamily="2" charset="2"/>
              <a:buChar char="Ø"/>
            </a:pPr>
            <a:r>
              <a:rPr lang="en-US" sz="2000" dirty="0">
                <a:effectLst>
                  <a:outerShdw blurRad="50800" dist="38100" dir="8100000" algn="tr" rotWithShape="0">
                    <a:prstClr val="black">
                      <a:alpha val="40000"/>
                    </a:prstClr>
                  </a:outerShdw>
                </a:effectLst>
                <a:cs typeface="Arial" panose="020B0604020202020204" pitchFamily="34" charset="0"/>
              </a:rPr>
              <a:t>Communication Training and Development Consultant</a:t>
            </a:r>
          </a:p>
          <a:p>
            <a:pPr indent="-609585">
              <a:buFont typeface="Wingdings" pitchFamily="2" charset="2"/>
              <a:buChar char="Ø"/>
            </a:pPr>
            <a:r>
              <a:rPr lang="en-US" sz="2000" dirty="0">
                <a:effectLst>
                  <a:outerShdw blurRad="50800" dist="38100" dir="8100000" algn="tr" rotWithShape="0">
                    <a:prstClr val="black">
                      <a:alpha val="40000"/>
                    </a:prstClr>
                  </a:outerShdw>
                </a:effectLst>
                <a:cs typeface="Arial" panose="020B0604020202020204" pitchFamily="34" charset="0"/>
              </a:rPr>
              <a:t>Diversity, Equity, and Inclusion (DEI) Consultant</a:t>
            </a:r>
          </a:p>
          <a:p>
            <a:pPr indent="-609585">
              <a:buFont typeface="Wingdings" pitchFamily="2" charset="2"/>
              <a:buChar char="Ø"/>
            </a:pPr>
            <a:r>
              <a:rPr lang="en-US" sz="2000" dirty="0">
                <a:effectLst>
                  <a:outerShdw blurRad="50800" dist="38100" dir="8100000" algn="tr" rotWithShape="0">
                    <a:prstClr val="black">
                      <a:alpha val="40000"/>
                    </a:prstClr>
                  </a:outerShdw>
                </a:effectLst>
                <a:cs typeface="Arial" panose="020B0604020202020204" pitchFamily="34" charset="0"/>
              </a:rPr>
              <a:t>Certified FICTP Coach</a:t>
            </a:r>
          </a:p>
          <a:p>
            <a:pPr indent="-609585">
              <a:buFont typeface="Wingdings" pitchFamily="2" charset="2"/>
              <a:buChar char="Ø"/>
            </a:pPr>
            <a:r>
              <a:rPr lang="en-US" sz="2000" dirty="0">
                <a:effectLst>
                  <a:outerShdw blurRad="50800" dist="38100" dir="8100000" algn="tr" rotWithShape="0">
                    <a:prstClr val="black">
                      <a:alpha val="40000"/>
                    </a:prstClr>
                  </a:outerShdw>
                </a:effectLst>
                <a:cs typeface="Arial" panose="020B0604020202020204" pitchFamily="34" charset="0"/>
              </a:rPr>
              <a:t>Certified John C. Maxwell Coach, Trainer, and Speaker</a:t>
            </a:r>
          </a:p>
          <a:p>
            <a:pPr indent="-609585">
              <a:buFont typeface="Wingdings" pitchFamily="2" charset="2"/>
              <a:buChar char="Ø"/>
            </a:pPr>
            <a:r>
              <a:rPr lang="en-US" sz="2000" dirty="0">
                <a:effectLst>
                  <a:outerShdw blurRad="50800" dist="38100" dir="8100000" algn="tr" rotWithShape="0">
                    <a:prstClr val="black">
                      <a:alpha val="40000"/>
                    </a:prstClr>
                  </a:outerShdw>
                </a:effectLst>
                <a:cs typeface="Arial" panose="020B0604020202020204" pitchFamily="34" charset="0"/>
              </a:rPr>
              <a:t>Certified John C. Maxwell </a:t>
            </a:r>
            <a:r>
              <a:rPr lang="en-US" sz="2000" b="1" dirty="0">
                <a:solidFill>
                  <a:srgbClr val="FF0000"/>
                </a:solidFill>
                <a:effectLst>
                  <a:outerShdw blurRad="50800" dist="38100" dir="8100000" algn="tr" rotWithShape="0">
                    <a:prstClr val="black">
                      <a:alpha val="40000"/>
                    </a:prstClr>
                  </a:outerShdw>
                </a:effectLst>
                <a:cs typeface="Arial" panose="020B0604020202020204" pitchFamily="34" charset="0"/>
              </a:rPr>
              <a:t>D</a:t>
            </a:r>
            <a:r>
              <a:rPr lang="en-US" sz="2000" b="1" dirty="0">
                <a:effectLst>
                  <a:outerShdw blurRad="50800" dist="38100" dir="8100000" algn="tr" rotWithShape="0">
                    <a:prstClr val="black">
                      <a:alpha val="40000"/>
                    </a:prstClr>
                  </a:outerShdw>
                </a:effectLst>
                <a:cs typeface="Arial" panose="020B0604020202020204" pitchFamily="34" charset="0"/>
              </a:rPr>
              <a:t>.</a:t>
            </a:r>
            <a:r>
              <a:rPr lang="en-US" sz="2000" b="1" dirty="0">
                <a:solidFill>
                  <a:srgbClr val="FFC000"/>
                </a:solidFill>
                <a:effectLst>
                  <a:outerShdw blurRad="50800" dist="38100" dir="8100000" algn="tr" rotWithShape="0">
                    <a:prstClr val="black">
                      <a:alpha val="40000"/>
                    </a:prstClr>
                  </a:outerShdw>
                </a:effectLst>
                <a:cs typeface="Arial" panose="020B0604020202020204" pitchFamily="34" charset="0"/>
              </a:rPr>
              <a:t>I</a:t>
            </a:r>
            <a:r>
              <a:rPr lang="en-US" sz="2000" b="1" dirty="0">
                <a:effectLst>
                  <a:outerShdw blurRad="50800" dist="38100" dir="8100000" algn="tr" rotWithShape="0">
                    <a:prstClr val="black">
                      <a:alpha val="40000"/>
                    </a:prstClr>
                  </a:outerShdw>
                </a:effectLst>
                <a:cs typeface="Arial" panose="020B0604020202020204" pitchFamily="34" charset="0"/>
              </a:rPr>
              <a:t>.</a:t>
            </a:r>
            <a:r>
              <a:rPr lang="en-US" sz="2000" b="1" dirty="0">
                <a:solidFill>
                  <a:srgbClr val="00B050"/>
                </a:solidFill>
                <a:effectLst>
                  <a:outerShdw blurRad="50800" dist="38100" dir="8100000" algn="tr" rotWithShape="0">
                    <a:prstClr val="black">
                      <a:alpha val="40000"/>
                    </a:prstClr>
                  </a:outerShdw>
                </a:effectLst>
                <a:cs typeface="Arial" panose="020B0604020202020204" pitchFamily="34" charset="0"/>
              </a:rPr>
              <a:t>S</a:t>
            </a:r>
            <a:r>
              <a:rPr lang="en-US" sz="2000" b="1" dirty="0">
                <a:effectLst>
                  <a:outerShdw blurRad="50800" dist="38100" dir="8100000" algn="tr" rotWithShape="0">
                    <a:prstClr val="black">
                      <a:alpha val="40000"/>
                    </a:prstClr>
                  </a:outerShdw>
                </a:effectLst>
                <a:cs typeface="Arial" panose="020B0604020202020204" pitchFamily="34" charset="0"/>
              </a:rPr>
              <a:t>.</a:t>
            </a:r>
            <a:r>
              <a:rPr lang="en-US" sz="2000" b="1" dirty="0">
                <a:solidFill>
                  <a:srgbClr val="3333FF"/>
                </a:solidFill>
                <a:effectLst>
                  <a:outerShdw blurRad="50800" dist="38100" dir="8100000" algn="tr" rotWithShape="0">
                    <a:prstClr val="black">
                      <a:alpha val="40000"/>
                    </a:prstClr>
                  </a:outerShdw>
                </a:effectLst>
                <a:cs typeface="Arial" panose="020B0604020202020204" pitchFamily="34" charset="0"/>
              </a:rPr>
              <a:t>C</a:t>
            </a:r>
            <a:r>
              <a:rPr lang="en-US" sz="2000" b="1" dirty="0">
                <a:effectLst>
                  <a:outerShdw blurRad="50800" dist="38100" dir="8100000" algn="tr" rotWithShape="0">
                    <a:prstClr val="black">
                      <a:alpha val="40000"/>
                    </a:prstClr>
                  </a:outerShdw>
                </a:effectLst>
                <a:cs typeface="Arial" panose="020B0604020202020204" pitchFamily="34" charset="0"/>
              </a:rPr>
              <a:t>.</a:t>
            </a:r>
            <a:r>
              <a:rPr lang="en-US" sz="2000" dirty="0">
                <a:effectLst>
                  <a:outerShdw blurRad="50800" dist="38100" dir="8100000" algn="tr" rotWithShape="0">
                    <a:prstClr val="black">
                      <a:alpha val="40000"/>
                    </a:prstClr>
                  </a:outerShdw>
                </a:effectLst>
                <a:cs typeface="Arial" panose="020B0604020202020204" pitchFamily="34" charset="0"/>
              </a:rPr>
              <a:t> Consultant</a:t>
            </a:r>
          </a:p>
          <a:p>
            <a:pPr indent="-609585">
              <a:buFont typeface="Wingdings" pitchFamily="2" charset="2"/>
              <a:buChar char="Ø"/>
            </a:pPr>
            <a:r>
              <a:rPr lang="en-US" sz="2000" dirty="0">
                <a:effectLst>
                  <a:outerShdw blurRad="50800" dist="38100" dir="8100000" algn="tr" rotWithShape="0">
                    <a:prstClr val="black">
                      <a:alpha val="40000"/>
                    </a:prstClr>
                  </a:outerShdw>
                </a:effectLst>
                <a:cs typeface="Arial" panose="020B0604020202020204" pitchFamily="34" charset="0"/>
              </a:rPr>
              <a:t>Employee Engagement Expert</a:t>
            </a:r>
          </a:p>
          <a:p>
            <a:pPr indent="-609585">
              <a:buFont typeface="Wingdings" pitchFamily="2" charset="2"/>
              <a:buChar char="Ø"/>
            </a:pPr>
            <a:r>
              <a:rPr lang="en-US" sz="2000" dirty="0">
                <a:effectLst>
                  <a:outerShdw blurRad="50800" dist="38100" dir="8100000" algn="tr" rotWithShape="0">
                    <a:prstClr val="black">
                      <a:alpha val="40000"/>
                    </a:prstClr>
                  </a:outerShdw>
                </a:effectLst>
                <a:cs typeface="Arial" panose="020B0604020202020204" pitchFamily="34" charset="0"/>
              </a:rPr>
              <a:t>Performance Improvement Practitioner (PIP)</a:t>
            </a:r>
          </a:p>
        </p:txBody>
      </p:sp>
      <p:pic>
        <p:nvPicPr>
          <p:cNvPr id="8" name="Picture 7" descr="A person in a suit and tie&#10;&#10;Description automatically generated">
            <a:extLst>
              <a:ext uri="{FF2B5EF4-FFF2-40B4-BE49-F238E27FC236}">
                <a16:creationId xmlns:a16="http://schemas.microsoft.com/office/drawing/2014/main" id="{63EA0333-49F3-4A99-871D-BCB0ADE05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25" y="2635973"/>
            <a:ext cx="4557003" cy="3035552"/>
          </a:xfrm>
          <a:prstGeom prst="rect">
            <a:avLst/>
          </a:prstGeom>
        </p:spPr>
      </p:pic>
      <p:sp>
        <p:nvSpPr>
          <p:cNvPr id="9" name="TextBox 8">
            <a:extLst>
              <a:ext uri="{FF2B5EF4-FFF2-40B4-BE49-F238E27FC236}">
                <a16:creationId xmlns:a16="http://schemas.microsoft.com/office/drawing/2014/main" id="{B793167E-022B-4526-9623-4CA3337F234C}"/>
              </a:ext>
            </a:extLst>
          </p:cNvPr>
          <p:cNvSpPr txBox="1"/>
          <p:nvPr/>
        </p:nvSpPr>
        <p:spPr>
          <a:xfrm>
            <a:off x="386524" y="5684738"/>
            <a:ext cx="4600601" cy="1200329"/>
          </a:xfrm>
          <a:prstGeom prst="rect">
            <a:avLst/>
          </a:prstGeom>
          <a:noFill/>
        </p:spPr>
        <p:txBody>
          <a:bodyPr wrap="square" rtlCol="0">
            <a:spAutoFit/>
          </a:bodyPr>
          <a:lstStyle/>
          <a:p>
            <a:pPr algn="ctr"/>
            <a:r>
              <a:rPr lang="en-US" sz="2400" dirty="0">
                <a:effectLst>
                  <a:outerShdw blurRad="50800" dist="38100" dir="8100000" algn="tr" rotWithShape="0">
                    <a:prstClr val="black">
                      <a:alpha val="40000"/>
                    </a:prstClr>
                  </a:outerShdw>
                </a:effectLst>
                <a:cs typeface="Arial" panose="020B0604020202020204" pitchFamily="34" charset="0"/>
              </a:rPr>
              <a:t>Kevin M. Coleman                                </a:t>
            </a:r>
            <a:r>
              <a:rPr lang="en-US" sz="2400" b="1" i="1" dirty="0">
                <a:effectLst>
                  <a:outerShdw blurRad="50800" dist="38100" dir="8100000" algn="tr" rotWithShape="0">
                    <a:prstClr val="black">
                      <a:alpha val="40000"/>
                    </a:prstClr>
                  </a:outerShdw>
                </a:effectLst>
                <a:cs typeface="Arial" panose="020B0604020202020204" pitchFamily="34" charset="0"/>
              </a:rPr>
              <a:t>“The </a:t>
            </a:r>
            <a:r>
              <a:rPr lang="en-US" sz="2400" b="1" i="1" dirty="0">
                <a:solidFill>
                  <a:srgbClr val="3333FF"/>
                </a:solidFill>
                <a:effectLst>
                  <a:outerShdw blurRad="50800" dist="38100" dir="8100000" algn="tr" rotWithShape="0">
                    <a:prstClr val="black">
                      <a:alpha val="40000"/>
                    </a:prstClr>
                  </a:outerShdw>
                </a:effectLst>
                <a:cs typeface="Arial" panose="020B0604020202020204" pitchFamily="34" charset="0"/>
              </a:rPr>
              <a:t>Empowerment</a:t>
            </a:r>
            <a:r>
              <a:rPr lang="en-US" sz="2400" b="1" i="1" dirty="0">
                <a:effectLst>
                  <a:outerShdw blurRad="50800" dist="38100" dir="8100000" algn="tr" rotWithShape="0">
                    <a:prstClr val="black">
                      <a:alpha val="40000"/>
                    </a:prstClr>
                  </a:outerShdw>
                </a:effectLst>
                <a:cs typeface="Arial" panose="020B0604020202020204" pitchFamily="34" charset="0"/>
              </a:rPr>
              <a:t> Coach”</a:t>
            </a:r>
          </a:p>
          <a:p>
            <a:r>
              <a:rPr lang="en-US" sz="2400" dirty="0">
                <a:effectLst>
                  <a:outerShdw blurRad="50800" dist="38100" dir="8100000" algn="tr" rotWithShape="0">
                    <a:prstClr val="black">
                      <a:alpha val="40000"/>
                    </a:prstClr>
                  </a:outerShdw>
                </a:effectLst>
                <a:cs typeface="Arial" panose="020B0604020202020204" pitchFamily="34" charset="0"/>
              </a:rPr>
              <a:t>       </a:t>
            </a:r>
            <a:endParaRPr lang="en-US" sz="2400" dirty="0">
              <a:effectLst>
                <a:outerShdw blurRad="50800" dist="38100" dir="8100000" algn="tr" rotWithShape="0">
                  <a:prstClr val="black">
                    <a:alpha val="40000"/>
                  </a:prstClr>
                </a:outerShdw>
              </a:effectLst>
            </a:endParaRPr>
          </a:p>
        </p:txBody>
      </p:sp>
      <p:sp>
        <p:nvSpPr>
          <p:cNvPr id="10" name="TextBox 9">
            <a:extLst>
              <a:ext uri="{FF2B5EF4-FFF2-40B4-BE49-F238E27FC236}">
                <a16:creationId xmlns:a16="http://schemas.microsoft.com/office/drawing/2014/main" id="{3CD6C876-7AF3-4EC3-B9B2-412920468CF4}"/>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9" name="Shape 219"/>
          <p:cNvSpPr txBox="1"/>
          <p:nvPr/>
        </p:nvSpPr>
        <p:spPr>
          <a:xfrm>
            <a:off x="1500676" y="838200"/>
            <a:ext cx="9143999" cy="744600"/>
          </a:xfrm>
          <a:prstGeom prst="rect">
            <a:avLst/>
          </a:prstGeom>
          <a:noFill/>
          <a:ln>
            <a:noFill/>
          </a:ln>
        </p:spPr>
        <p:txBody>
          <a:bodyPr spcFirstLastPara="1" wrap="square" lIns="91425" tIns="91425" rIns="91425" bIns="91425" anchor="t" anchorCtr="0">
            <a:noAutofit/>
          </a:bodyPr>
          <a:lstStyle/>
          <a:p>
            <a:pPr algn="ctr"/>
            <a:endParaRPr sz="30000" b="1" dirty="0">
              <a:solidFill>
                <a:srgbClr val="FF9900"/>
              </a:solidFill>
            </a:endParaRPr>
          </a:p>
        </p:txBody>
      </p:sp>
      <p:pic>
        <p:nvPicPr>
          <p:cNvPr id="2" name="Picture 1">
            <a:extLst>
              <a:ext uri="{FF2B5EF4-FFF2-40B4-BE49-F238E27FC236}">
                <a16:creationId xmlns:a16="http://schemas.microsoft.com/office/drawing/2014/main" id="{CF9BC8AA-D4DB-4FAA-B402-03D20A86FA32}"/>
              </a:ext>
            </a:extLst>
          </p:cNvPr>
          <p:cNvPicPr>
            <a:picLocks noChangeAspect="1"/>
          </p:cNvPicPr>
          <p:nvPr/>
        </p:nvPicPr>
        <p:blipFill>
          <a:blip r:embed="rId3"/>
          <a:stretch>
            <a:fillRect/>
          </a:stretch>
        </p:blipFill>
        <p:spPr>
          <a:xfrm>
            <a:off x="0" y="953669"/>
            <a:ext cx="12192000" cy="5904331"/>
          </a:xfrm>
          <a:prstGeom prst="rect">
            <a:avLst/>
          </a:prstGeom>
        </p:spPr>
      </p:pic>
      <p:sp>
        <p:nvSpPr>
          <p:cNvPr id="12" name="Shape 216">
            <a:extLst>
              <a:ext uri="{FF2B5EF4-FFF2-40B4-BE49-F238E27FC236}">
                <a16:creationId xmlns:a16="http://schemas.microsoft.com/office/drawing/2014/main" id="{C5FCB846-3E22-4D9C-86AF-E43C7DFC2F49}"/>
              </a:ext>
            </a:extLst>
          </p:cNvPr>
          <p:cNvSpPr txBox="1"/>
          <p:nvPr/>
        </p:nvSpPr>
        <p:spPr>
          <a:xfrm>
            <a:off x="-756061" y="973500"/>
            <a:ext cx="9128759" cy="609300"/>
          </a:xfrm>
          <a:prstGeom prst="rect">
            <a:avLst/>
          </a:prstGeom>
          <a:noFill/>
          <a:ln>
            <a:noFill/>
          </a:ln>
        </p:spPr>
        <p:txBody>
          <a:bodyPr spcFirstLastPara="1" wrap="square" lIns="91425" tIns="91425" rIns="91425" bIns="91425" anchor="t" anchorCtr="0">
            <a:noAutofit/>
          </a:bodyPr>
          <a:lstStyle/>
          <a:p>
            <a:pPr lvl="0" algn="ctr"/>
            <a:r>
              <a:rPr lang="en-US" sz="2200" b="1" dirty="0"/>
              <a:t>5. The </a:t>
            </a:r>
            <a:r>
              <a:rPr lang="en-US" sz="2200" b="1" u="sng" dirty="0"/>
              <a:t>Indispensable Quality </a:t>
            </a:r>
            <a:r>
              <a:rPr lang="en-US" sz="2200" b="1" dirty="0"/>
              <a:t>of Resilient Leadership: </a:t>
            </a:r>
            <a:r>
              <a:rPr lang="en-US" sz="2200" b="1" dirty="0">
                <a:solidFill>
                  <a:srgbClr val="3333FF"/>
                </a:solidFill>
              </a:rPr>
              <a:t>Vision</a:t>
            </a:r>
          </a:p>
        </p:txBody>
      </p:sp>
      <p:sp>
        <p:nvSpPr>
          <p:cNvPr id="19" name="TextBox 18">
            <a:extLst>
              <a:ext uri="{FF2B5EF4-FFF2-40B4-BE49-F238E27FC236}">
                <a16:creationId xmlns:a16="http://schemas.microsoft.com/office/drawing/2014/main" id="{37C78AF2-D985-4DBB-9A23-2E53091F8FA7}"/>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chemeClr val="bg1"/>
                </a:solidFill>
              </a:rPr>
              <a:t>www.KMCEmpowerment.com</a:t>
            </a:r>
          </a:p>
        </p:txBody>
      </p:sp>
    </p:spTree>
    <p:extLst>
      <p:ext uri="{BB962C8B-B14F-4D97-AF65-F5344CB8AC3E}">
        <p14:creationId xmlns:p14="http://schemas.microsoft.com/office/powerpoint/2010/main" val="3898449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BF9C58-9D83-40CE-B630-C416A56A4C84}"/>
              </a:ext>
            </a:extLst>
          </p:cNvPr>
          <p:cNvSpPr/>
          <p:nvPr/>
        </p:nvSpPr>
        <p:spPr>
          <a:xfrm>
            <a:off x="2052600" y="3207604"/>
            <a:ext cx="8086800" cy="830997"/>
          </a:xfrm>
          <a:prstGeom prst="rect">
            <a:avLst/>
          </a:prstGeom>
        </p:spPr>
        <p:txBody>
          <a:bodyPr wrap="square">
            <a:spAutoFit/>
          </a:bodyPr>
          <a:lstStyle/>
          <a:p>
            <a:r>
              <a:rPr lang="en-US" sz="2400" dirty="0"/>
              <a:t>What is the hardest thing you have done to improve yourself or your circumstances?</a:t>
            </a:r>
          </a:p>
        </p:txBody>
      </p:sp>
      <p:sp>
        <p:nvSpPr>
          <p:cNvPr id="6" name="Shape 96">
            <a:extLst>
              <a:ext uri="{FF2B5EF4-FFF2-40B4-BE49-F238E27FC236}">
                <a16:creationId xmlns:a16="http://schemas.microsoft.com/office/drawing/2014/main" id="{41D61696-5B39-4B16-A062-0C75014D07B9}"/>
              </a:ext>
            </a:extLst>
          </p:cNvPr>
          <p:cNvSpPr txBox="1"/>
          <p:nvPr/>
        </p:nvSpPr>
        <p:spPr>
          <a:xfrm>
            <a:off x="1524000" y="1527000"/>
            <a:ext cx="9124800" cy="454200"/>
          </a:xfrm>
          <a:prstGeom prst="rect">
            <a:avLst/>
          </a:prstGeom>
          <a:noFill/>
          <a:ln>
            <a:noFill/>
          </a:ln>
        </p:spPr>
        <p:txBody>
          <a:bodyPr spcFirstLastPara="1" wrap="square" lIns="91425" tIns="91425" rIns="91425" bIns="91425" anchor="t" anchorCtr="0">
            <a:noAutofit/>
          </a:bodyPr>
          <a:lstStyle/>
          <a:p>
            <a:pPr algn="ctr"/>
            <a:r>
              <a:rPr lang="en-US" sz="4000" b="1" dirty="0"/>
              <a:t> </a:t>
            </a:r>
            <a:endParaRPr sz="4000" b="1" dirty="0"/>
          </a:p>
        </p:txBody>
      </p:sp>
      <p:sp>
        <p:nvSpPr>
          <p:cNvPr id="7" name="TextBox 6">
            <a:extLst>
              <a:ext uri="{FF2B5EF4-FFF2-40B4-BE49-F238E27FC236}">
                <a16:creationId xmlns:a16="http://schemas.microsoft.com/office/drawing/2014/main" id="{773DB135-FD12-4FD0-A434-D770B7133ADB}"/>
              </a:ext>
            </a:extLst>
          </p:cNvPr>
          <p:cNvSpPr txBox="1"/>
          <p:nvPr/>
        </p:nvSpPr>
        <p:spPr>
          <a:xfrm>
            <a:off x="1540933" y="1182470"/>
            <a:ext cx="9144000" cy="1169551"/>
          </a:xfrm>
          <a:prstGeom prst="rect">
            <a:avLst/>
          </a:prstGeom>
          <a:noFill/>
        </p:spPr>
        <p:txBody>
          <a:bodyPr wrap="square" rtlCol="0">
            <a:spAutoFit/>
          </a:bodyPr>
          <a:lstStyle/>
          <a:p>
            <a:pPr algn="ctr"/>
            <a:r>
              <a:rPr lang="en-US" sz="3500" b="1" dirty="0">
                <a:latin typeface="Georgia" panose="02040502050405020303" pitchFamily="18" charset="0"/>
              </a:rPr>
              <a:t>Resilient Leader “</a:t>
            </a:r>
            <a:r>
              <a:rPr lang="en-US" sz="3500" b="1" dirty="0">
                <a:solidFill>
                  <a:srgbClr val="3333FF"/>
                </a:solidFill>
                <a:latin typeface="Georgia" panose="02040502050405020303" pitchFamily="18" charset="0"/>
              </a:rPr>
              <a:t>Interactive</a:t>
            </a:r>
            <a:r>
              <a:rPr lang="en-US" sz="3500" b="1" dirty="0">
                <a:latin typeface="Georgia" panose="02040502050405020303" pitchFamily="18" charset="0"/>
              </a:rPr>
              <a:t>” Question # 7</a:t>
            </a:r>
          </a:p>
        </p:txBody>
      </p:sp>
      <p:sp>
        <p:nvSpPr>
          <p:cNvPr id="9" name="TextBox 8">
            <a:extLst>
              <a:ext uri="{FF2B5EF4-FFF2-40B4-BE49-F238E27FC236}">
                <a16:creationId xmlns:a16="http://schemas.microsoft.com/office/drawing/2014/main" id="{FC5DF00D-DBAE-490E-BD9A-3C2DE21CBB1A}"/>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414574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9" name="Shape 219"/>
          <p:cNvSpPr txBox="1"/>
          <p:nvPr/>
        </p:nvSpPr>
        <p:spPr>
          <a:xfrm>
            <a:off x="1500676" y="838200"/>
            <a:ext cx="9143999" cy="744600"/>
          </a:xfrm>
          <a:prstGeom prst="rect">
            <a:avLst/>
          </a:prstGeom>
          <a:noFill/>
          <a:ln>
            <a:noFill/>
          </a:ln>
        </p:spPr>
        <p:txBody>
          <a:bodyPr spcFirstLastPara="1" wrap="square" lIns="91425" tIns="91425" rIns="91425" bIns="91425" anchor="t" anchorCtr="0">
            <a:noAutofit/>
          </a:bodyPr>
          <a:lstStyle/>
          <a:p>
            <a:pPr algn="ctr"/>
            <a:endParaRPr sz="30000" b="1" dirty="0">
              <a:solidFill>
                <a:srgbClr val="FF9900"/>
              </a:solidFill>
            </a:endParaRPr>
          </a:p>
        </p:txBody>
      </p:sp>
      <p:pic>
        <p:nvPicPr>
          <p:cNvPr id="5" name="Picture 4">
            <a:extLst>
              <a:ext uri="{FF2B5EF4-FFF2-40B4-BE49-F238E27FC236}">
                <a16:creationId xmlns:a16="http://schemas.microsoft.com/office/drawing/2014/main" id="{AAC8F1B8-BAD0-45A1-BC37-3E5A55E8834F}"/>
              </a:ext>
            </a:extLst>
          </p:cNvPr>
          <p:cNvPicPr>
            <a:picLocks noChangeAspect="1"/>
          </p:cNvPicPr>
          <p:nvPr/>
        </p:nvPicPr>
        <p:blipFill>
          <a:blip r:embed="rId3"/>
          <a:stretch>
            <a:fillRect/>
          </a:stretch>
        </p:blipFill>
        <p:spPr>
          <a:xfrm>
            <a:off x="1" y="976108"/>
            <a:ext cx="12191999" cy="5881891"/>
          </a:xfrm>
          <a:prstGeom prst="rect">
            <a:avLst/>
          </a:prstGeom>
        </p:spPr>
      </p:pic>
      <p:sp>
        <p:nvSpPr>
          <p:cNvPr id="13" name="Shape 216">
            <a:extLst>
              <a:ext uri="{FF2B5EF4-FFF2-40B4-BE49-F238E27FC236}">
                <a16:creationId xmlns:a16="http://schemas.microsoft.com/office/drawing/2014/main" id="{427936D0-D675-422E-8084-A720B0F7DF64}"/>
              </a:ext>
            </a:extLst>
          </p:cNvPr>
          <p:cNvSpPr txBox="1"/>
          <p:nvPr/>
        </p:nvSpPr>
        <p:spPr>
          <a:xfrm>
            <a:off x="1515915" y="1066800"/>
            <a:ext cx="9128759" cy="609300"/>
          </a:xfrm>
          <a:prstGeom prst="rect">
            <a:avLst/>
          </a:prstGeom>
          <a:noFill/>
          <a:ln>
            <a:noFill/>
          </a:ln>
        </p:spPr>
        <p:txBody>
          <a:bodyPr spcFirstLastPara="1" wrap="square" lIns="91425" tIns="91425" rIns="91425" bIns="91425" anchor="t" anchorCtr="0">
            <a:noAutofit/>
          </a:bodyPr>
          <a:lstStyle/>
          <a:p>
            <a:pPr lvl="0" algn="ctr"/>
            <a:r>
              <a:rPr lang="en-US" sz="2200" b="1" dirty="0"/>
              <a:t>6. The </a:t>
            </a:r>
            <a:r>
              <a:rPr lang="en-US" sz="2200" b="1" u="sng" dirty="0"/>
              <a:t>Expansion</a:t>
            </a:r>
            <a:r>
              <a:rPr lang="en-US" sz="2200" b="1" dirty="0"/>
              <a:t> of Resilient Leadership: </a:t>
            </a:r>
            <a:r>
              <a:rPr lang="en-US" sz="2200" b="1" dirty="0">
                <a:solidFill>
                  <a:srgbClr val="3333FF"/>
                </a:solidFill>
              </a:rPr>
              <a:t>Personal Growth</a:t>
            </a:r>
            <a:endParaRPr sz="2200" b="1" dirty="0">
              <a:solidFill>
                <a:srgbClr val="3333FF"/>
              </a:solidFill>
            </a:endParaRPr>
          </a:p>
        </p:txBody>
      </p:sp>
      <p:sp>
        <p:nvSpPr>
          <p:cNvPr id="14" name="Rectangle 13">
            <a:extLst>
              <a:ext uri="{FF2B5EF4-FFF2-40B4-BE49-F238E27FC236}">
                <a16:creationId xmlns:a16="http://schemas.microsoft.com/office/drawing/2014/main" id="{012DC7AE-06E7-4EA7-9F6C-CA2AE4F0F09F}"/>
              </a:ext>
            </a:extLst>
          </p:cNvPr>
          <p:cNvSpPr/>
          <p:nvPr/>
        </p:nvSpPr>
        <p:spPr>
          <a:xfrm>
            <a:off x="1533424" y="1676400"/>
            <a:ext cx="9125152" cy="523220"/>
          </a:xfrm>
          <a:prstGeom prst="rect">
            <a:avLst/>
          </a:prstGeom>
        </p:spPr>
        <p:txBody>
          <a:bodyPr wrap="square">
            <a:spAutoFit/>
          </a:bodyPr>
          <a:lstStyle/>
          <a:p>
            <a:pPr algn="ctr"/>
            <a:r>
              <a:rPr lang="en-US" sz="2800" b="1" dirty="0">
                <a:solidFill>
                  <a:srgbClr val="00B050"/>
                </a:solidFill>
                <a:latin typeface="Arial" panose="020B0604020202020204" pitchFamily="34" charset="0"/>
              </a:rPr>
              <a:t>GROWTH</a:t>
            </a:r>
            <a:r>
              <a:rPr lang="en-US" sz="2800" b="1" dirty="0">
                <a:latin typeface="Arial" panose="020B0604020202020204" pitchFamily="34" charset="0"/>
              </a:rPr>
              <a:t> MATTERS</a:t>
            </a:r>
            <a:endParaRPr lang="en-US" sz="2800" b="1" dirty="0"/>
          </a:p>
        </p:txBody>
      </p:sp>
      <p:sp>
        <p:nvSpPr>
          <p:cNvPr id="20" name="TextBox 19">
            <a:extLst>
              <a:ext uri="{FF2B5EF4-FFF2-40B4-BE49-F238E27FC236}">
                <a16:creationId xmlns:a16="http://schemas.microsoft.com/office/drawing/2014/main" id="{742A2F14-1CBA-4717-8839-43CCA5278962}"/>
              </a:ext>
            </a:extLst>
          </p:cNvPr>
          <p:cNvSpPr txBox="1"/>
          <p:nvPr/>
        </p:nvSpPr>
        <p:spPr>
          <a:xfrm>
            <a:off x="8602694" y="6596389"/>
            <a:ext cx="1925527" cy="261610"/>
          </a:xfrm>
          <a:prstGeom prst="rect">
            <a:avLst/>
          </a:prstGeom>
          <a:noFill/>
        </p:spPr>
        <p:txBody>
          <a:bodyPr wrap="none" rtlCol="0">
            <a:spAutoFit/>
          </a:bodyPr>
          <a:lstStyle/>
          <a:p>
            <a:pPr algn="ctr">
              <a:spcBef>
                <a:spcPts val="360"/>
              </a:spcBef>
              <a:buClr>
                <a:schemeClr val="dk1"/>
              </a:buClr>
            </a:pPr>
            <a:r>
              <a:rPr lang="en-US" sz="1100" dirty="0">
                <a:solidFill>
                  <a:schemeClr val="bg1"/>
                </a:solidFill>
              </a:rPr>
              <a:t>www.KMCEmpowerment.com</a:t>
            </a:r>
          </a:p>
        </p:txBody>
      </p:sp>
    </p:spTree>
    <p:extLst>
      <p:ext uri="{BB962C8B-B14F-4D97-AF65-F5344CB8AC3E}">
        <p14:creationId xmlns:p14="http://schemas.microsoft.com/office/powerpoint/2010/main" val="250932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9" name="Shape 219"/>
          <p:cNvSpPr txBox="1"/>
          <p:nvPr/>
        </p:nvSpPr>
        <p:spPr>
          <a:xfrm>
            <a:off x="1500676" y="838200"/>
            <a:ext cx="9143999" cy="744600"/>
          </a:xfrm>
          <a:prstGeom prst="rect">
            <a:avLst/>
          </a:prstGeom>
          <a:noFill/>
          <a:ln>
            <a:noFill/>
          </a:ln>
        </p:spPr>
        <p:txBody>
          <a:bodyPr spcFirstLastPara="1" wrap="square" lIns="91425" tIns="91425" rIns="91425" bIns="91425" anchor="t" anchorCtr="0">
            <a:noAutofit/>
          </a:bodyPr>
          <a:lstStyle/>
          <a:p>
            <a:pPr algn="ctr"/>
            <a:endParaRPr sz="30000" b="1" dirty="0">
              <a:solidFill>
                <a:srgbClr val="FF9900"/>
              </a:solidFill>
            </a:endParaRPr>
          </a:p>
        </p:txBody>
      </p:sp>
      <p:pic>
        <p:nvPicPr>
          <p:cNvPr id="2" name="Picture 1">
            <a:extLst>
              <a:ext uri="{FF2B5EF4-FFF2-40B4-BE49-F238E27FC236}">
                <a16:creationId xmlns:a16="http://schemas.microsoft.com/office/drawing/2014/main" id="{36FC9987-90A5-4F69-B870-4C1EFA4A3898}"/>
              </a:ext>
            </a:extLst>
          </p:cNvPr>
          <p:cNvPicPr>
            <a:picLocks noChangeAspect="1"/>
          </p:cNvPicPr>
          <p:nvPr/>
        </p:nvPicPr>
        <p:blipFill>
          <a:blip r:embed="rId3"/>
          <a:stretch>
            <a:fillRect/>
          </a:stretch>
        </p:blipFill>
        <p:spPr>
          <a:xfrm>
            <a:off x="1" y="959279"/>
            <a:ext cx="12191999" cy="5898721"/>
          </a:xfrm>
          <a:prstGeom prst="rect">
            <a:avLst/>
          </a:prstGeom>
        </p:spPr>
      </p:pic>
      <p:sp>
        <p:nvSpPr>
          <p:cNvPr id="15" name="Shape 216">
            <a:extLst>
              <a:ext uri="{FF2B5EF4-FFF2-40B4-BE49-F238E27FC236}">
                <a16:creationId xmlns:a16="http://schemas.microsoft.com/office/drawing/2014/main" id="{FD3A4FBD-E727-4231-83C5-F832F1690CDC}"/>
              </a:ext>
            </a:extLst>
          </p:cNvPr>
          <p:cNvSpPr txBox="1"/>
          <p:nvPr/>
        </p:nvSpPr>
        <p:spPr>
          <a:xfrm>
            <a:off x="2289578" y="880924"/>
            <a:ext cx="9128759" cy="609300"/>
          </a:xfrm>
          <a:prstGeom prst="rect">
            <a:avLst/>
          </a:prstGeom>
          <a:noFill/>
          <a:ln>
            <a:noFill/>
          </a:ln>
        </p:spPr>
        <p:txBody>
          <a:bodyPr spcFirstLastPara="1" wrap="square" lIns="91425" tIns="91425" rIns="91425" bIns="91425" anchor="t" anchorCtr="0">
            <a:noAutofit/>
          </a:bodyPr>
          <a:lstStyle/>
          <a:p>
            <a:pPr lvl="0" algn="ctr"/>
            <a:r>
              <a:rPr lang="en-US" sz="2200" b="1" dirty="0">
                <a:solidFill>
                  <a:schemeClr val="bg1"/>
                </a:solidFill>
              </a:rPr>
              <a:t>6. The </a:t>
            </a:r>
            <a:r>
              <a:rPr lang="en-US" sz="2200" b="1" u="sng" dirty="0">
                <a:solidFill>
                  <a:schemeClr val="bg1"/>
                </a:solidFill>
              </a:rPr>
              <a:t>Expansion</a:t>
            </a:r>
            <a:r>
              <a:rPr lang="en-US" sz="2200" b="1" dirty="0">
                <a:solidFill>
                  <a:schemeClr val="bg1"/>
                </a:solidFill>
              </a:rPr>
              <a:t> of Resilient Leadership</a:t>
            </a:r>
            <a:r>
              <a:rPr lang="en-US" sz="2200" b="1" dirty="0"/>
              <a:t>: </a:t>
            </a:r>
            <a:r>
              <a:rPr lang="en-US" sz="2200" b="1" dirty="0">
                <a:solidFill>
                  <a:srgbClr val="3333FF"/>
                </a:solidFill>
              </a:rPr>
              <a:t>Personal Growth</a:t>
            </a:r>
          </a:p>
        </p:txBody>
      </p:sp>
      <p:sp>
        <p:nvSpPr>
          <p:cNvPr id="16" name="Rectangle 15">
            <a:extLst>
              <a:ext uri="{FF2B5EF4-FFF2-40B4-BE49-F238E27FC236}">
                <a16:creationId xmlns:a16="http://schemas.microsoft.com/office/drawing/2014/main" id="{546F64EA-2677-4291-9794-BF057AD91FC3}"/>
              </a:ext>
            </a:extLst>
          </p:cNvPr>
          <p:cNvSpPr/>
          <p:nvPr/>
        </p:nvSpPr>
        <p:spPr>
          <a:xfrm>
            <a:off x="1315502" y="1902276"/>
            <a:ext cx="3602268" cy="400110"/>
          </a:xfrm>
          <a:prstGeom prst="rect">
            <a:avLst/>
          </a:prstGeom>
        </p:spPr>
        <p:txBody>
          <a:bodyPr wrap="none">
            <a:spAutoFit/>
          </a:bodyPr>
          <a:lstStyle/>
          <a:p>
            <a:r>
              <a:rPr lang="en-US" sz="2000" b="1" dirty="0">
                <a:solidFill>
                  <a:schemeClr val="bg1"/>
                </a:solidFill>
                <a:latin typeface="Arial" panose="020B0604020202020204" pitchFamily="34" charset="0"/>
              </a:rPr>
              <a:t>Adopt a Learner’s Mind-Set:</a:t>
            </a:r>
            <a:endParaRPr lang="en-US" sz="2000" b="1" dirty="0">
              <a:solidFill>
                <a:schemeClr val="bg1"/>
              </a:solidFill>
            </a:endParaRPr>
          </a:p>
        </p:txBody>
      </p:sp>
      <p:sp>
        <p:nvSpPr>
          <p:cNvPr id="19" name="Rectangle 18">
            <a:extLst>
              <a:ext uri="{FF2B5EF4-FFF2-40B4-BE49-F238E27FC236}">
                <a16:creationId xmlns:a16="http://schemas.microsoft.com/office/drawing/2014/main" id="{BAC0665E-8F29-4996-AC19-27B8AF1DBEE6}"/>
              </a:ext>
            </a:extLst>
          </p:cNvPr>
          <p:cNvSpPr/>
          <p:nvPr/>
        </p:nvSpPr>
        <p:spPr>
          <a:xfrm>
            <a:off x="1315502" y="3411026"/>
            <a:ext cx="4668266" cy="400110"/>
          </a:xfrm>
          <a:prstGeom prst="rect">
            <a:avLst/>
          </a:prstGeom>
        </p:spPr>
        <p:txBody>
          <a:bodyPr wrap="none">
            <a:spAutoFit/>
          </a:bodyPr>
          <a:lstStyle/>
          <a:p>
            <a:r>
              <a:rPr lang="en-US" sz="2000" b="1" dirty="0">
                <a:solidFill>
                  <a:schemeClr val="bg1"/>
                </a:solidFill>
                <a:latin typeface="Arial" panose="020B0604020202020204" pitchFamily="34" charset="0"/>
              </a:rPr>
              <a:t>Develop a Specific Growth Strategy: </a:t>
            </a:r>
            <a:endParaRPr lang="en-US" sz="2000" b="1" dirty="0">
              <a:solidFill>
                <a:schemeClr val="bg1"/>
              </a:solidFill>
            </a:endParaRPr>
          </a:p>
        </p:txBody>
      </p:sp>
      <p:sp>
        <p:nvSpPr>
          <p:cNvPr id="24" name="TextBox 23">
            <a:extLst>
              <a:ext uri="{FF2B5EF4-FFF2-40B4-BE49-F238E27FC236}">
                <a16:creationId xmlns:a16="http://schemas.microsoft.com/office/drawing/2014/main" id="{99249826-DA60-4322-8FDD-F292E7F2B929}"/>
              </a:ext>
            </a:extLst>
          </p:cNvPr>
          <p:cNvSpPr txBox="1"/>
          <p:nvPr/>
        </p:nvSpPr>
        <p:spPr>
          <a:xfrm>
            <a:off x="1044691" y="6571365"/>
            <a:ext cx="1925527" cy="261610"/>
          </a:xfrm>
          <a:prstGeom prst="rect">
            <a:avLst/>
          </a:prstGeom>
          <a:noFill/>
        </p:spPr>
        <p:txBody>
          <a:bodyPr wrap="none" rtlCol="0">
            <a:spAutoFit/>
          </a:bodyPr>
          <a:lstStyle/>
          <a:p>
            <a:pPr algn="ctr">
              <a:spcBef>
                <a:spcPts val="360"/>
              </a:spcBef>
              <a:buClr>
                <a:schemeClr val="dk1"/>
              </a:buClr>
            </a:pPr>
            <a:r>
              <a:rPr lang="en-US" sz="1100" dirty="0">
                <a:solidFill>
                  <a:schemeClr val="bg1"/>
                </a:solidFill>
              </a:rPr>
              <a:t>www.KMCEmpowerment.com</a:t>
            </a:r>
          </a:p>
        </p:txBody>
      </p:sp>
    </p:spTree>
    <p:extLst>
      <p:ext uri="{BB962C8B-B14F-4D97-AF65-F5344CB8AC3E}">
        <p14:creationId xmlns:p14="http://schemas.microsoft.com/office/powerpoint/2010/main" val="43976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BF9C58-9D83-40CE-B630-C416A56A4C84}"/>
              </a:ext>
            </a:extLst>
          </p:cNvPr>
          <p:cNvSpPr/>
          <p:nvPr/>
        </p:nvSpPr>
        <p:spPr>
          <a:xfrm>
            <a:off x="1524000" y="3333691"/>
            <a:ext cx="9124800" cy="461665"/>
          </a:xfrm>
          <a:prstGeom prst="rect">
            <a:avLst/>
          </a:prstGeom>
        </p:spPr>
        <p:txBody>
          <a:bodyPr wrap="square">
            <a:spAutoFit/>
          </a:bodyPr>
          <a:lstStyle/>
          <a:p>
            <a:pPr algn="ctr"/>
            <a:r>
              <a:rPr lang="en-US" sz="2400" b="1" dirty="0">
                <a:latin typeface="Arial" panose="020B0604020202020204" pitchFamily="34" charset="0"/>
              </a:rPr>
              <a:t>How will you Develop the Resilient Leader Within You? </a:t>
            </a:r>
            <a:endParaRPr lang="en-US" sz="2400" b="1" dirty="0"/>
          </a:p>
        </p:txBody>
      </p:sp>
      <p:sp>
        <p:nvSpPr>
          <p:cNvPr id="6" name="Shape 96">
            <a:extLst>
              <a:ext uri="{FF2B5EF4-FFF2-40B4-BE49-F238E27FC236}">
                <a16:creationId xmlns:a16="http://schemas.microsoft.com/office/drawing/2014/main" id="{41D61696-5B39-4B16-A062-0C75014D07B9}"/>
              </a:ext>
            </a:extLst>
          </p:cNvPr>
          <p:cNvSpPr txBox="1"/>
          <p:nvPr/>
        </p:nvSpPr>
        <p:spPr>
          <a:xfrm>
            <a:off x="1524000" y="1527000"/>
            <a:ext cx="9124800" cy="454200"/>
          </a:xfrm>
          <a:prstGeom prst="rect">
            <a:avLst/>
          </a:prstGeom>
          <a:noFill/>
          <a:ln>
            <a:noFill/>
          </a:ln>
        </p:spPr>
        <p:txBody>
          <a:bodyPr spcFirstLastPara="1" wrap="square" lIns="91425" tIns="91425" rIns="91425" bIns="91425" anchor="t" anchorCtr="0">
            <a:noAutofit/>
          </a:bodyPr>
          <a:lstStyle/>
          <a:p>
            <a:pPr algn="ctr"/>
            <a:r>
              <a:rPr lang="en-US" sz="4000" b="1" dirty="0"/>
              <a:t> </a:t>
            </a:r>
            <a:endParaRPr sz="4000" b="1" dirty="0"/>
          </a:p>
        </p:txBody>
      </p:sp>
      <p:sp>
        <p:nvSpPr>
          <p:cNvPr id="7" name="TextBox 6">
            <a:extLst>
              <a:ext uri="{FF2B5EF4-FFF2-40B4-BE49-F238E27FC236}">
                <a16:creationId xmlns:a16="http://schemas.microsoft.com/office/drawing/2014/main" id="{722B18F7-D15E-4FFB-A595-7BF1634B68DF}"/>
              </a:ext>
            </a:extLst>
          </p:cNvPr>
          <p:cNvSpPr txBox="1"/>
          <p:nvPr/>
        </p:nvSpPr>
        <p:spPr>
          <a:xfrm>
            <a:off x="1540933" y="1182470"/>
            <a:ext cx="9144000" cy="1169551"/>
          </a:xfrm>
          <a:prstGeom prst="rect">
            <a:avLst/>
          </a:prstGeom>
          <a:noFill/>
        </p:spPr>
        <p:txBody>
          <a:bodyPr wrap="square" rtlCol="0">
            <a:spAutoFit/>
          </a:bodyPr>
          <a:lstStyle/>
          <a:p>
            <a:pPr algn="ctr"/>
            <a:r>
              <a:rPr lang="en-US" sz="3500" b="1" dirty="0">
                <a:latin typeface="Georgia" panose="02040502050405020303" pitchFamily="18" charset="0"/>
              </a:rPr>
              <a:t>Resilient Leader “</a:t>
            </a:r>
            <a:r>
              <a:rPr lang="en-US" sz="3500" b="1" dirty="0">
                <a:solidFill>
                  <a:srgbClr val="3333FF"/>
                </a:solidFill>
                <a:latin typeface="Georgia" panose="02040502050405020303" pitchFamily="18" charset="0"/>
              </a:rPr>
              <a:t>Interactive</a:t>
            </a:r>
            <a:r>
              <a:rPr lang="en-US" sz="3500" b="1" dirty="0">
                <a:latin typeface="Georgia" panose="02040502050405020303" pitchFamily="18" charset="0"/>
              </a:rPr>
              <a:t>” Question # 8</a:t>
            </a:r>
          </a:p>
        </p:txBody>
      </p:sp>
      <p:sp>
        <p:nvSpPr>
          <p:cNvPr id="9" name="TextBox 8">
            <a:extLst>
              <a:ext uri="{FF2B5EF4-FFF2-40B4-BE49-F238E27FC236}">
                <a16:creationId xmlns:a16="http://schemas.microsoft.com/office/drawing/2014/main" id="{77FC159D-8737-4425-9471-967CD23D2306}"/>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397322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3" name="Picture 2" descr="A close up of a white wall&#10;&#10;Description automatically generated">
            <a:extLst>
              <a:ext uri="{FF2B5EF4-FFF2-40B4-BE49-F238E27FC236}">
                <a16:creationId xmlns:a16="http://schemas.microsoft.com/office/drawing/2014/main" id="{1E323CAB-BFC8-4054-940B-C289BBD70CF7}"/>
              </a:ext>
            </a:extLst>
          </p:cNvPr>
          <p:cNvPicPr>
            <a:picLocks noChangeAspect="1"/>
          </p:cNvPicPr>
          <p:nvPr/>
        </p:nvPicPr>
        <p:blipFill>
          <a:blip r:embed="rId3"/>
          <a:stretch>
            <a:fillRect/>
          </a:stretch>
        </p:blipFill>
        <p:spPr>
          <a:xfrm>
            <a:off x="0" y="1066800"/>
            <a:ext cx="4011018" cy="5767406"/>
          </a:xfrm>
          <a:prstGeom prst="rect">
            <a:avLst/>
          </a:prstGeom>
        </p:spPr>
      </p:pic>
      <p:sp>
        <p:nvSpPr>
          <p:cNvPr id="2" name="TextBox 1">
            <a:extLst>
              <a:ext uri="{FF2B5EF4-FFF2-40B4-BE49-F238E27FC236}">
                <a16:creationId xmlns:a16="http://schemas.microsoft.com/office/drawing/2014/main" id="{0D7F6FC2-04CC-482C-B65C-50D4D6BDE118}"/>
              </a:ext>
            </a:extLst>
          </p:cNvPr>
          <p:cNvSpPr txBox="1"/>
          <p:nvPr/>
        </p:nvSpPr>
        <p:spPr>
          <a:xfrm rot="21076818">
            <a:off x="1598031" y="4873030"/>
            <a:ext cx="679944" cy="315471"/>
          </a:xfrm>
          <a:prstGeom prst="rect">
            <a:avLst/>
          </a:prstGeom>
          <a:noFill/>
        </p:spPr>
        <p:txBody>
          <a:bodyPr wrap="square" rtlCol="0">
            <a:spAutoFit/>
          </a:bodyPr>
          <a:lstStyle/>
          <a:p>
            <a:r>
              <a:rPr lang="en-US" sz="1450" b="1" dirty="0"/>
              <a:t>2022</a:t>
            </a:r>
          </a:p>
        </p:txBody>
      </p:sp>
      <p:sp>
        <p:nvSpPr>
          <p:cNvPr id="16" name="Shape 216">
            <a:extLst>
              <a:ext uri="{FF2B5EF4-FFF2-40B4-BE49-F238E27FC236}">
                <a16:creationId xmlns:a16="http://schemas.microsoft.com/office/drawing/2014/main" id="{8F46F478-F567-4435-9546-A299C346F56A}"/>
              </a:ext>
            </a:extLst>
          </p:cNvPr>
          <p:cNvSpPr txBox="1"/>
          <p:nvPr/>
        </p:nvSpPr>
        <p:spPr>
          <a:xfrm>
            <a:off x="3070260" y="1178267"/>
            <a:ext cx="8996400" cy="609300"/>
          </a:xfrm>
          <a:prstGeom prst="rect">
            <a:avLst/>
          </a:prstGeom>
          <a:noFill/>
          <a:ln>
            <a:noFill/>
          </a:ln>
        </p:spPr>
        <p:txBody>
          <a:bodyPr spcFirstLastPara="1" wrap="square" lIns="91425" tIns="91425" rIns="91425" bIns="91425" anchor="t" anchorCtr="0">
            <a:noAutofit/>
          </a:bodyPr>
          <a:lstStyle/>
          <a:p>
            <a:pPr algn="ctr"/>
            <a:r>
              <a:rPr lang="en-US" sz="2400" dirty="0">
                <a:solidFill>
                  <a:srgbClr val="15356E"/>
                </a:solidFill>
              </a:rPr>
              <a:t>Resilient Leadership in Boating and Water Safety:</a:t>
            </a:r>
            <a:endParaRPr lang="en-US" sz="2400" dirty="0"/>
          </a:p>
        </p:txBody>
      </p:sp>
      <p:sp>
        <p:nvSpPr>
          <p:cNvPr id="14" name="Shape 219">
            <a:extLst>
              <a:ext uri="{FF2B5EF4-FFF2-40B4-BE49-F238E27FC236}">
                <a16:creationId xmlns:a16="http://schemas.microsoft.com/office/drawing/2014/main" id="{105B4ED9-1859-4798-BBB5-D224E59D152B}"/>
              </a:ext>
            </a:extLst>
          </p:cNvPr>
          <p:cNvSpPr txBox="1"/>
          <p:nvPr/>
        </p:nvSpPr>
        <p:spPr>
          <a:xfrm>
            <a:off x="4011018" y="1985375"/>
            <a:ext cx="7244030" cy="456825"/>
          </a:xfrm>
          <a:prstGeom prst="rect">
            <a:avLst/>
          </a:prstGeom>
          <a:noFill/>
          <a:ln>
            <a:noFill/>
          </a:ln>
        </p:spPr>
        <p:txBody>
          <a:bodyPr spcFirstLastPara="1" wrap="square" lIns="91425" tIns="91425" rIns="91425" bIns="91425" anchor="t" anchorCtr="0">
            <a:noAutofit/>
          </a:bodyPr>
          <a:lstStyle/>
          <a:p>
            <a:pPr lvl="0"/>
            <a:r>
              <a:rPr lang="en-US" sz="2000" b="1" dirty="0"/>
              <a:t>1. The </a:t>
            </a:r>
            <a:r>
              <a:rPr lang="en-US" sz="2000" b="1" u="sng" dirty="0">
                <a:solidFill>
                  <a:srgbClr val="00B050"/>
                </a:solidFill>
              </a:rPr>
              <a:t>Foundation</a:t>
            </a:r>
            <a:r>
              <a:rPr lang="en-US" sz="2000" b="1" dirty="0"/>
              <a:t> of Resilient Leadership: </a:t>
            </a:r>
            <a:r>
              <a:rPr lang="en-US" sz="2000" b="1" dirty="0">
                <a:solidFill>
                  <a:srgbClr val="3333FF"/>
                </a:solidFill>
              </a:rPr>
              <a:t>Character</a:t>
            </a:r>
            <a:r>
              <a:rPr lang="en-US" sz="2000" b="1" dirty="0"/>
              <a:t> </a:t>
            </a:r>
            <a:endParaRPr sz="2000" b="1" dirty="0"/>
          </a:p>
          <a:p>
            <a:r>
              <a:rPr lang="en-US" sz="2200" b="1" dirty="0"/>
              <a:t> </a:t>
            </a:r>
            <a:endParaRPr sz="2200" b="1" dirty="0"/>
          </a:p>
        </p:txBody>
      </p:sp>
      <p:sp>
        <p:nvSpPr>
          <p:cNvPr id="15" name="Shape 217">
            <a:extLst>
              <a:ext uri="{FF2B5EF4-FFF2-40B4-BE49-F238E27FC236}">
                <a16:creationId xmlns:a16="http://schemas.microsoft.com/office/drawing/2014/main" id="{2288BED1-E15A-4104-AB94-886FBA8D4042}"/>
              </a:ext>
            </a:extLst>
          </p:cNvPr>
          <p:cNvSpPr txBox="1"/>
          <p:nvPr/>
        </p:nvSpPr>
        <p:spPr>
          <a:xfrm>
            <a:off x="4019006" y="2608980"/>
            <a:ext cx="7805082" cy="456825"/>
          </a:xfrm>
          <a:prstGeom prst="rect">
            <a:avLst/>
          </a:prstGeom>
          <a:noFill/>
          <a:ln>
            <a:noFill/>
          </a:ln>
        </p:spPr>
        <p:txBody>
          <a:bodyPr spcFirstLastPara="1" wrap="square" lIns="91425" tIns="91425" rIns="91425" bIns="91425" anchor="t" anchorCtr="0">
            <a:noAutofit/>
          </a:bodyPr>
          <a:lstStyle/>
          <a:p>
            <a:pPr lvl="0"/>
            <a:r>
              <a:rPr lang="en-US" sz="2000" b="1" dirty="0"/>
              <a:t>2. The </a:t>
            </a:r>
            <a:r>
              <a:rPr lang="en-US" sz="2000" b="1" u="sng" dirty="0">
                <a:solidFill>
                  <a:srgbClr val="00B050"/>
                </a:solidFill>
              </a:rPr>
              <a:t>Ultimate Test</a:t>
            </a:r>
            <a:r>
              <a:rPr lang="en-US" sz="2000" b="1" dirty="0"/>
              <a:t> of Resilient Leadership: </a:t>
            </a:r>
            <a:r>
              <a:rPr lang="en-US" sz="2000" b="1" dirty="0">
                <a:solidFill>
                  <a:srgbClr val="3333FF"/>
                </a:solidFill>
              </a:rPr>
              <a:t>Creating Positive Change </a:t>
            </a:r>
            <a:endParaRPr sz="2000" b="1" dirty="0">
              <a:solidFill>
                <a:srgbClr val="3333FF"/>
              </a:solidFill>
            </a:endParaRPr>
          </a:p>
        </p:txBody>
      </p:sp>
      <p:sp>
        <p:nvSpPr>
          <p:cNvPr id="17" name="Shape 218">
            <a:extLst>
              <a:ext uri="{FF2B5EF4-FFF2-40B4-BE49-F238E27FC236}">
                <a16:creationId xmlns:a16="http://schemas.microsoft.com/office/drawing/2014/main" id="{8014EF7F-9D8C-4DA7-835C-7820926045DD}"/>
              </a:ext>
            </a:extLst>
          </p:cNvPr>
          <p:cNvSpPr txBox="1"/>
          <p:nvPr/>
        </p:nvSpPr>
        <p:spPr>
          <a:xfrm>
            <a:off x="4019006" y="3263613"/>
            <a:ext cx="7805082" cy="456825"/>
          </a:xfrm>
          <a:prstGeom prst="rect">
            <a:avLst/>
          </a:prstGeom>
          <a:noFill/>
          <a:ln>
            <a:noFill/>
          </a:ln>
        </p:spPr>
        <p:txBody>
          <a:bodyPr spcFirstLastPara="1" wrap="square" lIns="91425" tIns="91425" rIns="91425" bIns="91425" anchor="t" anchorCtr="0">
            <a:noAutofit/>
          </a:bodyPr>
          <a:lstStyle/>
          <a:p>
            <a:pPr lvl="0"/>
            <a:r>
              <a:rPr lang="en-US" sz="2000" b="1" dirty="0"/>
              <a:t>3. The </a:t>
            </a:r>
            <a:r>
              <a:rPr lang="en-US" sz="2000" b="1" u="sng" dirty="0">
                <a:solidFill>
                  <a:srgbClr val="00B050"/>
                </a:solidFill>
              </a:rPr>
              <a:t>Quickest Way to Display </a:t>
            </a:r>
            <a:r>
              <a:rPr lang="en-US" sz="2000" b="1" dirty="0"/>
              <a:t>Resilient Leadership: </a:t>
            </a:r>
            <a:r>
              <a:rPr lang="en-US" sz="2000" b="1" dirty="0">
                <a:solidFill>
                  <a:srgbClr val="3333FF"/>
                </a:solidFill>
              </a:rPr>
              <a:t>Problem Solving </a:t>
            </a:r>
            <a:endParaRPr sz="2000" b="1" dirty="0">
              <a:solidFill>
                <a:srgbClr val="3333FF"/>
              </a:solidFill>
            </a:endParaRPr>
          </a:p>
        </p:txBody>
      </p:sp>
      <p:sp>
        <p:nvSpPr>
          <p:cNvPr id="18" name="Shape 219">
            <a:extLst>
              <a:ext uri="{FF2B5EF4-FFF2-40B4-BE49-F238E27FC236}">
                <a16:creationId xmlns:a16="http://schemas.microsoft.com/office/drawing/2014/main" id="{7A912A42-7513-4EED-B7E9-80AE84AC206E}"/>
              </a:ext>
            </a:extLst>
          </p:cNvPr>
          <p:cNvSpPr txBox="1"/>
          <p:nvPr/>
        </p:nvSpPr>
        <p:spPr>
          <a:xfrm>
            <a:off x="4035886" y="3918246"/>
            <a:ext cx="6375930" cy="456825"/>
          </a:xfrm>
          <a:prstGeom prst="rect">
            <a:avLst/>
          </a:prstGeom>
          <a:noFill/>
          <a:ln>
            <a:noFill/>
          </a:ln>
        </p:spPr>
        <p:txBody>
          <a:bodyPr spcFirstLastPara="1" wrap="square" lIns="91425" tIns="91425" rIns="91425" bIns="91425" anchor="t" anchorCtr="0">
            <a:noAutofit/>
          </a:bodyPr>
          <a:lstStyle/>
          <a:p>
            <a:pPr lvl="0"/>
            <a:r>
              <a:rPr lang="en-US" sz="2000" b="1" dirty="0"/>
              <a:t>4. The </a:t>
            </a:r>
            <a:r>
              <a:rPr lang="en-US" sz="2000" b="1" u="sng" dirty="0">
                <a:solidFill>
                  <a:srgbClr val="00B050"/>
                </a:solidFill>
              </a:rPr>
              <a:t>Extra Plus</a:t>
            </a:r>
            <a:r>
              <a:rPr lang="en-US" sz="2000" b="1" dirty="0">
                <a:solidFill>
                  <a:srgbClr val="00B050"/>
                </a:solidFill>
              </a:rPr>
              <a:t> </a:t>
            </a:r>
            <a:r>
              <a:rPr lang="en-US" sz="2000" b="1" dirty="0"/>
              <a:t>in Resilient Leadership: </a:t>
            </a:r>
            <a:r>
              <a:rPr lang="en-US" sz="2000" b="1" dirty="0">
                <a:solidFill>
                  <a:srgbClr val="3333FF"/>
                </a:solidFill>
              </a:rPr>
              <a:t>Attitude</a:t>
            </a:r>
            <a:r>
              <a:rPr lang="en-US" sz="2000" b="1" dirty="0"/>
              <a:t> </a:t>
            </a:r>
            <a:endParaRPr sz="2000" b="1" dirty="0"/>
          </a:p>
          <a:p>
            <a:r>
              <a:rPr lang="en-US" sz="2200" b="1" dirty="0"/>
              <a:t> </a:t>
            </a:r>
            <a:endParaRPr sz="2200" b="1" dirty="0"/>
          </a:p>
        </p:txBody>
      </p:sp>
      <p:sp>
        <p:nvSpPr>
          <p:cNvPr id="28" name="Shape 218">
            <a:extLst>
              <a:ext uri="{FF2B5EF4-FFF2-40B4-BE49-F238E27FC236}">
                <a16:creationId xmlns:a16="http://schemas.microsoft.com/office/drawing/2014/main" id="{CA282351-1979-49FA-9127-1F605CFEF65D}"/>
              </a:ext>
            </a:extLst>
          </p:cNvPr>
          <p:cNvSpPr txBox="1"/>
          <p:nvPr/>
        </p:nvSpPr>
        <p:spPr>
          <a:xfrm>
            <a:off x="4049800" y="4537905"/>
            <a:ext cx="6564153" cy="456825"/>
          </a:xfrm>
          <a:prstGeom prst="rect">
            <a:avLst/>
          </a:prstGeom>
          <a:noFill/>
          <a:ln>
            <a:noFill/>
          </a:ln>
        </p:spPr>
        <p:txBody>
          <a:bodyPr spcFirstLastPara="1" wrap="square" lIns="91425" tIns="91425" rIns="91425" bIns="91425" anchor="t" anchorCtr="0">
            <a:noAutofit/>
          </a:bodyPr>
          <a:lstStyle/>
          <a:p>
            <a:pPr lvl="0"/>
            <a:r>
              <a:rPr lang="en-US" sz="2000" b="1" dirty="0"/>
              <a:t>5. The </a:t>
            </a:r>
            <a:r>
              <a:rPr lang="en-US" sz="2000" b="1" u="sng" dirty="0">
                <a:solidFill>
                  <a:srgbClr val="00B050"/>
                </a:solidFill>
              </a:rPr>
              <a:t>Indispensable Quality</a:t>
            </a:r>
            <a:r>
              <a:rPr lang="en-US" sz="2000" b="1" dirty="0">
                <a:solidFill>
                  <a:srgbClr val="00B050"/>
                </a:solidFill>
              </a:rPr>
              <a:t> </a:t>
            </a:r>
            <a:r>
              <a:rPr lang="en-US" sz="2000" b="1" dirty="0"/>
              <a:t>of Resilient Leadership: </a:t>
            </a:r>
            <a:r>
              <a:rPr lang="en-US" sz="2000" b="1" dirty="0">
                <a:solidFill>
                  <a:srgbClr val="3333FF"/>
                </a:solidFill>
              </a:rPr>
              <a:t>Vision </a:t>
            </a:r>
            <a:endParaRPr sz="2000" b="1" dirty="0">
              <a:solidFill>
                <a:srgbClr val="3333FF"/>
              </a:solidFill>
            </a:endParaRPr>
          </a:p>
        </p:txBody>
      </p:sp>
      <p:sp>
        <p:nvSpPr>
          <p:cNvPr id="29" name="Shape 219">
            <a:extLst>
              <a:ext uri="{FF2B5EF4-FFF2-40B4-BE49-F238E27FC236}">
                <a16:creationId xmlns:a16="http://schemas.microsoft.com/office/drawing/2014/main" id="{158E6A16-E61A-4435-8162-17F617E11BAC}"/>
              </a:ext>
            </a:extLst>
          </p:cNvPr>
          <p:cNvSpPr txBox="1"/>
          <p:nvPr/>
        </p:nvSpPr>
        <p:spPr>
          <a:xfrm>
            <a:off x="4093423" y="5157564"/>
            <a:ext cx="6476906" cy="456825"/>
          </a:xfrm>
          <a:prstGeom prst="rect">
            <a:avLst/>
          </a:prstGeom>
          <a:noFill/>
          <a:ln>
            <a:noFill/>
          </a:ln>
        </p:spPr>
        <p:txBody>
          <a:bodyPr spcFirstLastPara="1" wrap="square" lIns="91425" tIns="91425" rIns="91425" bIns="91425" anchor="t" anchorCtr="0">
            <a:noAutofit/>
          </a:bodyPr>
          <a:lstStyle/>
          <a:p>
            <a:pPr lvl="0"/>
            <a:r>
              <a:rPr lang="en-US" sz="2000" b="1" dirty="0"/>
              <a:t>6. The </a:t>
            </a:r>
            <a:r>
              <a:rPr lang="en-US" sz="2000" b="1" u="sng" dirty="0">
                <a:solidFill>
                  <a:srgbClr val="00B050"/>
                </a:solidFill>
              </a:rPr>
              <a:t>Expansion</a:t>
            </a:r>
            <a:r>
              <a:rPr lang="en-US" sz="2000" b="1" dirty="0"/>
              <a:t> of Resilient Leadership: </a:t>
            </a:r>
            <a:r>
              <a:rPr lang="en-US" sz="2000" b="1" dirty="0">
                <a:solidFill>
                  <a:srgbClr val="3333FF"/>
                </a:solidFill>
              </a:rPr>
              <a:t>Personal Growth </a:t>
            </a:r>
            <a:endParaRPr sz="2000" b="1" dirty="0">
              <a:solidFill>
                <a:srgbClr val="3333FF"/>
              </a:solidFill>
            </a:endParaRPr>
          </a:p>
          <a:p>
            <a:r>
              <a:rPr lang="en-US" sz="2200" b="1" dirty="0"/>
              <a:t> </a:t>
            </a:r>
            <a:endParaRPr sz="2200" b="1" dirty="0"/>
          </a:p>
        </p:txBody>
      </p:sp>
      <p:sp>
        <p:nvSpPr>
          <p:cNvPr id="12" name="TextBox 11">
            <a:extLst>
              <a:ext uri="{FF2B5EF4-FFF2-40B4-BE49-F238E27FC236}">
                <a16:creationId xmlns:a16="http://schemas.microsoft.com/office/drawing/2014/main" id="{D0E62A19-F2B7-4379-8363-F4E5AB302359}"/>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33572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p:tgtEl>
                                          <p:spTgt spid="1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p:tgtEl>
                                          <p:spTgt spid="17"/>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p:tgtEl>
                                          <p:spTgt spid="18"/>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000"/>
                                        <p:tgtEl>
                                          <p:spTgt spid="28"/>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1000"/>
                                        <p:tgtEl>
                                          <p:spTgt spid="2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4" name="Shape 97">
            <a:extLst>
              <a:ext uri="{FF2B5EF4-FFF2-40B4-BE49-F238E27FC236}">
                <a16:creationId xmlns:a16="http://schemas.microsoft.com/office/drawing/2014/main" id="{FE7B7252-8CCF-4667-B1DF-E28471A19D34}"/>
              </a:ext>
            </a:extLst>
          </p:cNvPr>
          <p:cNvSpPr txBox="1"/>
          <p:nvPr/>
        </p:nvSpPr>
        <p:spPr>
          <a:xfrm>
            <a:off x="3231400" y="2362200"/>
            <a:ext cx="5871900" cy="675900"/>
          </a:xfrm>
          <a:prstGeom prst="rect">
            <a:avLst/>
          </a:prstGeom>
          <a:noFill/>
          <a:ln>
            <a:noFill/>
          </a:ln>
        </p:spPr>
        <p:txBody>
          <a:bodyPr spcFirstLastPara="1" wrap="square" lIns="91425" tIns="91425" rIns="91425" bIns="91425" anchor="t" anchorCtr="0">
            <a:noAutofit/>
          </a:bodyPr>
          <a:lstStyle/>
          <a:p>
            <a:r>
              <a:rPr lang="en-US" sz="7200" b="1" dirty="0">
                <a:solidFill>
                  <a:srgbClr val="3333FF"/>
                </a:solidFill>
              </a:rPr>
              <a:t>M</a:t>
            </a:r>
            <a:r>
              <a:rPr lang="en-US" sz="6000" dirty="0"/>
              <a:t>aximize </a:t>
            </a:r>
            <a:endParaRPr sz="6000" dirty="0"/>
          </a:p>
        </p:txBody>
      </p:sp>
      <p:sp>
        <p:nvSpPr>
          <p:cNvPr id="5" name="Shape 98">
            <a:extLst>
              <a:ext uri="{FF2B5EF4-FFF2-40B4-BE49-F238E27FC236}">
                <a16:creationId xmlns:a16="http://schemas.microsoft.com/office/drawing/2014/main" id="{08D5A8A1-6314-4C7F-8042-E865946EA8ED}"/>
              </a:ext>
            </a:extLst>
          </p:cNvPr>
          <p:cNvSpPr txBox="1"/>
          <p:nvPr/>
        </p:nvSpPr>
        <p:spPr>
          <a:xfrm>
            <a:off x="3231400" y="5151813"/>
            <a:ext cx="5684000" cy="675900"/>
          </a:xfrm>
          <a:prstGeom prst="rect">
            <a:avLst/>
          </a:prstGeom>
          <a:noFill/>
          <a:ln>
            <a:noFill/>
          </a:ln>
        </p:spPr>
        <p:txBody>
          <a:bodyPr spcFirstLastPara="1" wrap="square" lIns="91425" tIns="91425" rIns="91425" bIns="91425" anchor="t" anchorCtr="0">
            <a:noAutofit/>
          </a:bodyPr>
          <a:lstStyle/>
          <a:p>
            <a:r>
              <a:rPr lang="en-US" sz="7200" b="1" dirty="0">
                <a:solidFill>
                  <a:srgbClr val="3333FF"/>
                </a:solidFill>
              </a:rPr>
              <a:t>E</a:t>
            </a:r>
            <a:r>
              <a:rPr lang="en-US" sz="6000" dirty="0"/>
              <a:t>nthusiasm </a:t>
            </a:r>
            <a:endParaRPr sz="6000" dirty="0"/>
          </a:p>
        </p:txBody>
      </p:sp>
      <p:sp>
        <p:nvSpPr>
          <p:cNvPr id="6" name="Shape 99">
            <a:extLst>
              <a:ext uri="{FF2B5EF4-FFF2-40B4-BE49-F238E27FC236}">
                <a16:creationId xmlns:a16="http://schemas.microsoft.com/office/drawing/2014/main" id="{FFEF1492-BFD4-484E-813C-E9F5CAAB98B4}"/>
              </a:ext>
            </a:extLst>
          </p:cNvPr>
          <p:cNvSpPr txBox="1"/>
          <p:nvPr/>
        </p:nvSpPr>
        <p:spPr>
          <a:xfrm>
            <a:off x="3248333" y="3276600"/>
            <a:ext cx="6581467" cy="675900"/>
          </a:xfrm>
          <a:prstGeom prst="rect">
            <a:avLst/>
          </a:prstGeom>
          <a:noFill/>
          <a:ln>
            <a:noFill/>
          </a:ln>
        </p:spPr>
        <p:txBody>
          <a:bodyPr spcFirstLastPara="1" wrap="square" lIns="91425" tIns="91425" rIns="91425" bIns="91425" anchor="t" anchorCtr="0">
            <a:noAutofit/>
          </a:bodyPr>
          <a:lstStyle/>
          <a:p>
            <a:r>
              <a:rPr lang="en-US" sz="7200" b="1" dirty="0">
                <a:solidFill>
                  <a:srgbClr val="3333FF"/>
                </a:solidFill>
              </a:rPr>
              <a:t>O</a:t>
            </a:r>
            <a:r>
              <a:rPr lang="en-US" sz="6000" dirty="0"/>
              <a:t>pportunities </a:t>
            </a:r>
            <a:endParaRPr sz="6000" dirty="0"/>
          </a:p>
        </p:txBody>
      </p:sp>
      <p:sp>
        <p:nvSpPr>
          <p:cNvPr id="7" name="Shape 100">
            <a:extLst>
              <a:ext uri="{FF2B5EF4-FFF2-40B4-BE49-F238E27FC236}">
                <a16:creationId xmlns:a16="http://schemas.microsoft.com/office/drawing/2014/main" id="{66C5704F-0BF7-445F-A5E5-0746DC3C06B9}"/>
              </a:ext>
            </a:extLst>
          </p:cNvPr>
          <p:cNvSpPr txBox="1"/>
          <p:nvPr/>
        </p:nvSpPr>
        <p:spPr>
          <a:xfrm>
            <a:off x="3231400" y="4267200"/>
            <a:ext cx="5218200" cy="675900"/>
          </a:xfrm>
          <a:prstGeom prst="rect">
            <a:avLst/>
          </a:prstGeom>
          <a:noFill/>
          <a:ln>
            <a:noFill/>
          </a:ln>
        </p:spPr>
        <p:txBody>
          <a:bodyPr spcFirstLastPara="1" wrap="square" lIns="91425" tIns="91425" rIns="91425" bIns="91425" anchor="t" anchorCtr="0">
            <a:noAutofit/>
          </a:bodyPr>
          <a:lstStyle/>
          <a:p>
            <a:r>
              <a:rPr lang="en-US" sz="7200" b="1" dirty="0">
                <a:solidFill>
                  <a:srgbClr val="3333FF"/>
                </a:solidFill>
              </a:rPr>
              <a:t>R</a:t>
            </a:r>
            <a:r>
              <a:rPr lang="en-US" sz="6000" dirty="0"/>
              <a:t>elentless </a:t>
            </a:r>
            <a:endParaRPr sz="6000" dirty="0"/>
          </a:p>
        </p:txBody>
      </p:sp>
      <p:sp>
        <p:nvSpPr>
          <p:cNvPr id="9" name="Shape 218">
            <a:extLst>
              <a:ext uri="{FF2B5EF4-FFF2-40B4-BE49-F238E27FC236}">
                <a16:creationId xmlns:a16="http://schemas.microsoft.com/office/drawing/2014/main" id="{FD296DC6-A0D3-4CD6-928A-5540CD6271C7}"/>
              </a:ext>
            </a:extLst>
          </p:cNvPr>
          <p:cNvSpPr txBox="1"/>
          <p:nvPr/>
        </p:nvSpPr>
        <p:spPr>
          <a:xfrm>
            <a:off x="1498808" y="1787374"/>
            <a:ext cx="9169192" cy="744600"/>
          </a:xfrm>
          <a:prstGeom prst="rect">
            <a:avLst/>
          </a:prstGeom>
          <a:noFill/>
          <a:ln>
            <a:noFill/>
          </a:ln>
        </p:spPr>
        <p:txBody>
          <a:bodyPr spcFirstLastPara="1" wrap="square" lIns="91425" tIns="91425" rIns="91425" bIns="91425" anchor="t" anchorCtr="0">
            <a:noAutofit/>
          </a:bodyPr>
          <a:lstStyle/>
          <a:p>
            <a:r>
              <a:rPr lang="en-US" sz="2800" b="1" dirty="0"/>
              <a:t>Remember</a:t>
            </a:r>
            <a:r>
              <a:rPr lang="en-US" sz="2800" b="1" dirty="0">
                <a:solidFill>
                  <a:srgbClr val="3333FF"/>
                </a:solidFill>
              </a:rPr>
              <a:t> M</a:t>
            </a:r>
            <a:r>
              <a:rPr lang="en-US" sz="2800" b="1" dirty="0"/>
              <a:t>.</a:t>
            </a:r>
            <a:r>
              <a:rPr lang="en-US" sz="2800" b="1" dirty="0">
                <a:solidFill>
                  <a:srgbClr val="3333FF"/>
                </a:solidFill>
              </a:rPr>
              <a:t>O</a:t>
            </a:r>
            <a:r>
              <a:rPr lang="en-US" sz="2800" b="1" dirty="0"/>
              <a:t>.</a:t>
            </a:r>
            <a:r>
              <a:rPr lang="en-US" sz="2800" b="1" dirty="0">
                <a:solidFill>
                  <a:srgbClr val="3333FF"/>
                </a:solidFill>
              </a:rPr>
              <a:t>R</a:t>
            </a:r>
            <a:r>
              <a:rPr lang="en-US" sz="2800" b="1" dirty="0"/>
              <a:t>.</a:t>
            </a:r>
            <a:r>
              <a:rPr lang="en-US" sz="2800" b="1" dirty="0">
                <a:solidFill>
                  <a:srgbClr val="3333FF"/>
                </a:solidFill>
              </a:rPr>
              <a:t>E</a:t>
            </a:r>
            <a:r>
              <a:rPr lang="en-US" sz="2800" b="1" dirty="0"/>
              <a:t>.</a:t>
            </a:r>
            <a:r>
              <a:rPr lang="en-US" sz="2800" b="1" dirty="0">
                <a:solidFill>
                  <a:srgbClr val="3333FF"/>
                </a:solidFill>
              </a:rPr>
              <a:t> </a:t>
            </a:r>
            <a:r>
              <a:rPr lang="en-US" sz="2800" b="1" dirty="0"/>
              <a:t>is required of you!</a:t>
            </a:r>
            <a:r>
              <a:rPr lang="en-US" sz="2400" b="1" dirty="0"/>
              <a:t> </a:t>
            </a:r>
          </a:p>
          <a:p>
            <a:pPr lvl="0"/>
            <a:endParaRPr sz="2400" dirty="0">
              <a:solidFill>
                <a:srgbClr val="FF9900"/>
              </a:solidFill>
            </a:endParaRPr>
          </a:p>
        </p:txBody>
      </p:sp>
      <p:sp>
        <p:nvSpPr>
          <p:cNvPr id="2" name="TextBox 1">
            <a:extLst>
              <a:ext uri="{FF2B5EF4-FFF2-40B4-BE49-F238E27FC236}">
                <a16:creationId xmlns:a16="http://schemas.microsoft.com/office/drawing/2014/main" id="{25867F93-EA2F-4779-9A05-3A35D63A6860}"/>
              </a:ext>
            </a:extLst>
          </p:cNvPr>
          <p:cNvSpPr txBox="1"/>
          <p:nvPr/>
        </p:nvSpPr>
        <p:spPr>
          <a:xfrm rot="21276720">
            <a:off x="8449600" y="3657600"/>
            <a:ext cx="1532600" cy="369332"/>
          </a:xfrm>
          <a:prstGeom prst="rect">
            <a:avLst/>
          </a:prstGeom>
          <a:noFill/>
        </p:spPr>
        <p:txBody>
          <a:bodyPr wrap="square" rtlCol="0">
            <a:spAutoFit/>
          </a:bodyPr>
          <a:lstStyle/>
          <a:p>
            <a:r>
              <a:rPr lang="en-US" b="1" i="1" dirty="0">
                <a:solidFill>
                  <a:srgbClr val="FF0000"/>
                </a:solidFill>
              </a:rPr>
              <a:t>With </a:t>
            </a:r>
          </a:p>
        </p:txBody>
      </p:sp>
      <p:sp>
        <p:nvSpPr>
          <p:cNvPr id="11" name="Shape 216">
            <a:extLst>
              <a:ext uri="{FF2B5EF4-FFF2-40B4-BE49-F238E27FC236}">
                <a16:creationId xmlns:a16="http://schemas.microsoft.com/office/drawing/2014/main" id="{8CB2BA50-B805-4B9D-8232-10AD91193516}"/>
              </a:ext>
            </a:extLst>
          </p:cNvPr>
          <p:cNvSpPr txBox="1"/>
          <p:nvPr/>
        </p:nvSpPr>
        <p:spPr>
          <a:xfrm>
            <a:off x="3083821" y="1003809"/>
            <a:ext cx="6167058" cy="609300"/>
          </a:xfrm>
          <a:prstGeom prst="rect">
            <a:avLst/>
          </a:prstGeom>
          <a:noFill/>
          <a:ln>
            <a:noFill/>
          </a:ln>
        </p:spPr>
        <p:txBody>
          <a:bodyPr spcFirstLastPara="1" wrap="square" lIns="91425" tIns="91425" rIns="91425" bIns="91425" anchor="t" anchorCtr="0">
            <a:noAutofit/>
          </a:bodyPr>
          <a:lstStyle/>
          <a:p>
            <a:r>
              <a:rPr lang="en-US" sz="2400" dirty="0">
                <a:solidFill>
                  <a:srgbClr val="15356E"/>
                </a:solidFill>
              </a:rPr>
              <a:t>Resilient Leadership in Boating and Water Safety</a:t>
            </a:r>
            <a:endParaRPr lang="en-US" sz="2400" dirty="0"/>
          </a:p>
          <a:p>
            <a:endParaRPr lang="en-US" sz="2400" dirty="0">
              <a:effectLst>
                <a:outerShdw blurRad="50800" dist="38100" dir="8100000" algn="tr" rotWithShape="0">
                  <a:prstClr val="black">
                    <a:alpha val="40000"/>
                  </a:prstClr>
                </a:outerShdw>
              </a:effectLst>
              <a:cs typeface="Arial" panose="020B0604020202020204" pitchFamily="34" charset="0"/>
            </a:endParaRPr>
          </a:p>
        </p:txBody>
      </p:sp>
      <p:sp>
        <p:nvSpPr>
          <p:cNvPr id="10" name="TextBox 9">
            <a:extLst>
              <a:ext uri="{FF2B5EF4-FFF2-40B4-BE49-F238E27FC236}">
                <a16:creationId xmlns:a16="http://schemas.microsoft.com/office/drawing/2014/main" id="{87BF8199-83B0-4363-8080-BAD43CA6C67D}"/>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177551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6" name="TextBox 31">
            <a:extLst>
              <a:ext uri="{FF2B5EF4-FFF2-40B4-BE49-F238E27FC236}">
                <a16:creationId xmlns:a16="http://schemas.microsoft.com/office/drawing/2014/main" id="{F21BD157-80D0-46AA-BD01-C696CDCCFAF5}"/>
              </a:ext>
            </a:extLst>
          </p:cNvPr>
          <p:cNvSpPr txBox="1"/>
          <p:nvPr/>
        </p:nvSpPr>
        <p:spPr>
          <a:xfrm>
            <a:off x="4288277" y="646323"/>
            <a:ext cx="3615446" cy="1277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3300" b="1" cap="all" spc="-21">
                <a:solidFill>
                  <a:srgbClr val="2E2E2E"/>
                </a:solidFill>
                <a:latin typeface="Arial"/>
                <a:ea typeface="Arial"/>
                <a:cs typeface="Arial"/>
                <a:sym typeface="Arial"/>
              </a:defRPr>
            </a:lvl1pPr>
          </a:lstStyle>
          <a:p>
            <a:r>
              <a:rPr lang="en-US" dirty="0">
                <a:latin typeface="+mj-lt"/>
              </a:rPr>
              <a:t>                          </a:t>
            </a:r>
            <a:r>
              <a:rPr lang="en-US" sz="4400" b="1" dirty="0">
                <a:solidFill>
                  <a:schemeClr val="tx1"/>
                </a:solidFill>
              </a:rPr>
              <a:t>THANK YOU!</a:t>
            </a:r>
            <a:endParaRPr sz="4400" b="0" dirty="0">
              <a:latin typeface="+mj-lt"/>
            </a:endParaRPr>
          </a:p>
        </p:txBody>
      </p:sp>
      <p:pic>
        <p:nvPicPr>
          <p:cNvPr id="8" name="Picture 7" descr="A person in a suit and tie&#10;&#10;Description automatically generated">
            <a:extLst>
              <a:ext uri="{FF2B5EF4-FFF2-40B4-BE49-F238E27FC236}">
                <a16:creationId xmlns:a16="http://schemas.microsoft.com/office/drawing/2014/main" id="{4B7F017C-C9D5-4615-B9C1-4D4A7325B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78" y="2026634"/>
            <a:ext cx="4764338" cy="3173665"/>
          </a:xfrm>
          <a:prstGeom prst="rect">
            <a:avLst/>
          </a:prstGeom>
        </p:spPr>
      </p:pic>
      <p:sp>
        <p:nvSpPr>
          <p:cNvPr id="9" name="TextBox 8">
            <a:extLst>
              <a:ext uri="{FF2B5EF4-FFF2-40B4-BE49-F238E27FC236}">
                <a16:creationId xmlns:a16="http://schemas.microsoft.com/office/drawing/2014/main" id="{6D07F4F3-64AB-4DBB-8089-2945CD521042}"/>
              </a:ext>
            </a:extLst>
          </p:cNvPr>
          <p:cNvSpPr txBox="1"/>
          <p:nvPr/>
        </p:nvSpPr>
        <p:spPr>
          <a:xfrm>
            <a:off x="179078" y="5200299"/>
            <a:ext cx="4764338" cy="954107"/>
          </a:xfrm>
          <a:prstGeom prst="rect">
            <a:avLst/>
          </a:prstGeom>
          <a:noFill/>
        </p:spPr>
        <p:txBody>
          <a:bodyPr wrap="square" rtlCol="0">
            <a:spAutoFit/>
          </a:bodyPr>
          <a:lstStyle/>
          <a:p>
            <a:pPr algn="ctr"/>
            <a:r>
              <a:rPr lang="en-US" sz="1950" dirty="0">
                <a:effectLst>
                  <a:outerShdw blurRad="50800" dist="38100" dir="8100000" algn="tr" rotWithShape="0">
                    <a:prstClr val="black">
                      <a:alpha val="40000"/>
                    </a:prstClr>
                  </a:outerShdw>
                </a:effectLst>
                <a:cs typeface="Arial" panose="020B0604020202020204" pitchFamily="34" charset="0"/>
              </a:rPr>
              <a:t>Kevin M. Coleman                                          </a:t>
            </a:r>
            <a:r>
              <a:rPr lang="en-US" sz="1950" b="1" i="1" dirty="0">
                <a:effectLst>
                  <a:outerShdw blurRad="50800" dist="38100" dir="8100000" algn="tr" rotWithShape="0">
                    <a:prstClr val="black">
                      <a:alpha val="40000"/>
                    </a:prstClr>
                  </a:outerShdw>
                </a:effectLst>
                <a:cs typeface="Arial" panose="020B0604020202020204" pitchFamily="34" charset="0"/>
              </a:rPr>
              <a:t>“The </a:t>
            </a:r>
            <a:r>
              <a:rPr lang="en-US" sz="1950" b="1" i="1" dirty="0">
                <a:solidFill>
                  <a:srgbClr val="3333FF"/>
                </a:solidFill>
                <a:effectLst>
                  <a:outerShdw blurRad="50800" dist="38100" dir="8100000" algn="tr" rotWithShape="0">
                    <a:prstClr val="black">
                      <a:alpha val="40000"/>
                    </a:prstClr>
                  </a:outerShdw>
                </a:effectLst>
                <a:cs typeface="Arial" panose="020B0604020202020204" pitchFamily="34" charset="0"/>
              </a:rPr>
              <a:t>Empowerment</a:t>
            </a:r>
            <a:r>
              <a:rPr lang="en-US" sz="1950" b="1" i="1" dirty="0">
                <a:effectLst>
                  <a:outerShdw blurRad="50800" dist="38100" dir="8100000" algn="tr" rotWithShape="0">
                    <a:prstClr val="black">
                      <a:alpha val="40000"/>
                    </a:prstClr>
                  </a:outerShdw>
                </a:effectLst>
                <a:cs typeface="Arial" panose="020B0604020202020204" pitchFamily="34" charset="0"/>
              </a:rPr>
              <a:t> Coach”</a:t>
            </a:r>
          </a:p>
          <a:p>
            <a:r>
              <a:rPr lang="en-US" sz="1700" dirty="0">
                <a:effectLst>
                  <a:outerShdw blurRad="50800" dist="38100" dir="8100000" algn="tr" rotWithShape="0">
                    <a:prstClr val="black">
                      <a:alpha val="40000"/>
                    </a:prstClr>
                  </a:outerShdw>
                </a:effectLst>
                <a:cs typeface="Arial" panose="020B0604020202020204" pitchFamily="34" charset="0"/>
              </a:rPr>
              <a:t>       </a:t>
            </a:r>
            <a:endParaRPr lang="en-US" sz="1700" dirty="0">
              <a:effectLst>
                <a:outerShdw blurRad="50800" dist="38100" dir="8100000" algn="tr" rotWithShape="0">
                  <a:prstClr val="black">
                    <a:alpha val="40000"/>
                  </a:prstClr>
                </a:outerShdw>
              </a:effectLst>
            </a:endParaRPr>
          </a:p>
        </p:txBody>
      </p:sp>
      <p:sp>
        <p:nvSpPr>
          <p:cNvPr id="15" name="TextBox 14">
            <a:extLst>
              <a:ext uri="{FF2B5EF4-FFF2-40B4-BE49-F238E27FC236}">
                <a16:creationId xmlns:a16="http://schemas.microsoft.com/office/drawing/2014/main" id="{A0E1E411-AE2A-462D-9F5E-3C4CFA8C75B2}"/>
              </a:ext>
            </a:extLst>
          </p:cNvPr>
          <p:cNvSpPr txBox="1"/>
          <p:nvPr/>
        </p:nvSpPr>
        <p:spPr>
          <a:xfrm>
            <a:off x="9209350" y="4886579"/>
            <a:ext cx="1925527" cy="261610"/>
          </a:xfrm>
          <a:prstGeom prst="rect">
            <a:avLst/>
          </a:prstGeom>
          <a:noFill/>
        </p:spPr>
        <p:txBody>
          <a:bodyPr wrap="none" rtlCol="0">
            <a:spAutoFit/>
          </a:bodyPr>
          <a:lstStyle/>
          <a:p>
            <a:pPr algn="ctr">
              <a:spcBef>
                <a:spcPts val="360"/>
              </a:spcBef>
              <a:buClr>
                <a:schemeClr val="dk1"/>
              </a:buClr>
            </a:pPr>
            <a:r>
              <a:rPr lang="en-US" sz="1100" dirty="0">
                <a:solidFill>
                  <a:schemeClr val="bg1"/>
                </a:solidFill>
              </a:rPr>
              <a:t>www.KMCEmpowerment.com</a:t>
            </a:r>
          </a:p>
        </p:txBody>
      </p:sp>
      <p:sp>
        <p:nvSpPr>
          <p:cNvPr id="11" name="TextBox 10">
            <a:extLst>
              <a:ext uri="{FF2B5EF4-FFF2-40B4-BE49-F238E27FC236}">
                <a16:creationId xmlns:a16="http://schemas.microsoft.com/office/drawing/2014/main" id="{E9A93C28-AD83-4F31-9B59-5ED60F2E1075}"/>
              </a:ext>
            </a:extLst>
          </p:cNvPr>
          <p:cNvSpPr txBox="1"/>
          <p:nvPr/>
        </p:nvSpPr>
        <p:spPr>
          <a:xfrm>
            <a:off x="4993904" y="3892796"/>
            <a:ext cx="7198095" cy="1631216"/>
          </a:xfrm>
          <a:prstGeom prst="rect">
            <a:avLst/>
          </a:prstGeom>
          <a:noFill/>
        </p:spPr>
        <p:txBody>
          <a:bodyPr wrap="square" rtlCol="0">
            <a:spAutoFit/>
          </a:bodyPr>
          <a:lstStyle/>
          <a:p>
            <a:pPr algn="ctr"/>
            <a:r>
              <a:rPr lang="en-US" sz="2000" b="1" dirty="0"/>
              <a:t>Kevin M. Coleman</a:t>
            </a:r>
          </a:p>
          <a:p>
            <a:pPr algn="ctr"/>
            <a:r>
              <a:rPr lang="en-US" sz="2000" b="1" dirty="0"/>
              <a:t>KMC Empowerment, LLC</a:t>
            </a:r>
          </a:p>
          <a:p>
            <a:pPr algn="ctr"/>
            <a:r>
              <a:rPr lang="en-US" sz="2000" b="1" dirty="0"/>
              <a:t>Contact me: </a:t>
            </a:r>
            <a:r>
              <a:rPr lang="en-US" sz="2000" b="1" dirty="0">
                <a:solidFill>
                  <a:srgbClr val="3333FF"/>
                </a:solidFill>
                <a:hlinkClick r:id="rId4">
                  <a:extLst>
                    <a:ext uri="{A12FA001-AC4F-418D-AE19-62706E023703}">
                      <ahyp:hlinkClr xmlns:ahyp="http://schemas.microsoft.com/office/drawing/2018/hyperlinkcolor" val="tx"/>
                    </a:ext>
                  </a:extLst>
                </a:hlinkClick>
              </a:rPr>
              <a:t>www.KMCEmpowerment.com</a:t>
            </a:r>
            <a:endParaRPr lang="en-US" sz="2000" b="1" dirty="0">
              <a:solidFill>
                <a:srgbClr val="3333FF"/>
              </a:solidFill>
            </a:endParaRPr>
          </a:p>
          <a:p>
            <a:pPr algn="ctr"/>
            <a:r>
              <a:rPr lang="en-US" sz="2000" b="1" dirty="0"/>
              <a:t>Email: </a:t>
            </a:r>
            <a:r>
              <a:rPr lang="en-US" sz="2000" b="1" dirty="0">
                <a:solidFill>
                  <a:srgbClr val="3333FF"/>
                </a:solidFill>
              </a:rPr>
              <a:t>Kevin@KMCEmpowerment.com</a:t>
            </a:r>
          </a:p>
          <a:p>
            <a:pPr algn="ctr"/>
            <a:r>
              <a:rPr lang="en-US" sz="2000" b="1" dirty="0"/>
              <a:t>Phone: 703.597.1897</a:t>
            </a:r>
          </a:p>
        </p:txBody>
      </p:sp>
      <p:pic>
        <p:nvPicPr>
          <p:cNvPr id="12" name="Picture 2" descr="C:\Users\KevinMColeman\Desktop\LOGO KMC E.JPG">
            <a:extLst>
              <a:ext uri="{FF2B5EF4-FFF2-40B4-BE49-F238E27FC236}">
                <a16:creationId xmlns:a16="http://schemas.microsoft.com/office/drawing/2014/main" id="{948CC1CD-9654-4D93-B58B-ADDFAFF94F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5228" y="2242115"/>
            <a:ext cx="3615446" cy="14461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57CF8AC-BF25-4E38-BFCB-00F2F342E73D}"/>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948632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p:nvPr/>
        </p:nvSpPr>
        <p:spPr>
          <a:xfrm>
            <a:off x="1714500" y="685800"/>
            <a:ext cx="8763000" cy="5663100"/>
          </a:xfrm>
          <a:prstGeom prst="rect">
            <a:avLst/>
          </a:prstGeom>
          <a:noFill/>
          <a:ln>
            <a:noFill/>
          </a:ln>
        </p:spPr>
        <p:txBody>
          <a:bodyPr spcFirstLastPara="1" wrap="square" lIns="91425" tIns="45700" rIns="91425" bIns="45700" anchor="t" anchorCtr="0">
            <a:noAutofit/>
          </a:bodyPr>
          <a:lstStyle/>
          <a:p>
            <a:pPr>
              <a:buClr>
                <a:schemeClr val="dk1"/>
              </a:buClr>
            </a:pPr>
            <a:endParaRPr dirty="0"/>
          </a:p>
          <a:p>
            <a:pPr marL="365125" indent="219075">
              <a:spcBef>
                <a:spcPts val="1000"/>
              </a:spcBef>
              <a:buClr>
                <a:srgbClr val="1F497D"/>
              </a:buClr>
              <a:buSzPts val="1800"/>
            </a:pPr>
            <a:endParaRPr dirty="0"/>
          </a:p>
          <a:p>
            <a:pPr marL="365125" indent="219075">
              <a:spcBef>
                <a:spcPts val="1000"/>
              </a:spcBef>
              <a:buClr>
                <a:srgbClr val="1F497D"/>
              </a:buClr>
              <a:buSzPts val="1800"/>
            </a:pPr>
            <a:endParaRPr dirty="0"/>
          </a:p>
          <a:p>
            <a:pPr>
              <a:spcBef>
                <a:spcPts val="360"/>
              </a:spcBef>
              <a:buClr>
                <a:schemeClr val="dk1"/>
              </a:buClr>
            </a:pPr>
            <a:endParaRPr dirty="0"/>
          </a:p>
        </p:txBody>
      </p:sp>
      <p:sp>
        <p:nvSpPr>
          <p:cNvPr id="4" name="TextBox 3">
            <a:extLst>
              <a:ext uri="{FF2B5EF4-FFF2-40B4-BE49-F238E27FC236}">
                <a16:creationId xmlns:a16="http://schemas.microsoft.com/office/drawing/2014/main" id="{A7F6817E-E951-4CA3-8F35-975375880497}"/>
              </a:ext>
            </a:extLst>
          </p:cNvPr>
          <p:cNvSpPr txBox="1"/>
          <p:nvPr/>
        </p:nvSpPr>
        <p:spPr>
          <a:xfrm>
            <a:off x="1524000" y="1219201"/>
            <a:ext cx="9144000" cy="461665"/>
          </a:xfrm>
          <a:prstGeom prst="rect">
            <a:avLst/>
          </a:prstGeom>
          <a:noFill/>
        </p:spPr>
        <p:txBody>
          <a:bodyPr wrap="square" rtlCol="0">
            <a:spAutoFit/>
          </a:bodyPr>
          <a:lstStyle/>
          <a:p>
            <a:pPr lvl="0" algn="ctr">
              <a:buClr>
                <a:schemeClr val="dk1"/>
              </a:buClr>
            </a:pPr>
            <a:r>
              <a:rPr lang="en-US" sz="2400" dirty="0">
                <a:solidFill>
                  <a:srgbClr val="15356E"/>
                </a:solidFill>
              </a:rPr>
              <a:t>Resilient Leadership in Boating and Water Safety</a:t>
            </a:r>
            <a:endParaRPr lang="en-US" dirty="0"/>
          </a:p>
        </p:txBody>
      </p:sp>
      <p:sp>
        <p:nvSpPr>
          <p:cNvPr id="8" name="TextBox 7">
            <a:extLst>
              <a:ext uri="{FF2B5EF4-FFF2-40B4-BE49-F238E27FC236}">
                <a16:creationId xmlns:a16="http://schemas.microsoft.com/office/drawing/2014/main" id="{1EC6EC6E-F40E-49BB-8967-6092B99802D3}"/>
              </a:ext>
            </a:extLst>
          </p:cNvPr>
          <p:cNvSpPr txBox="1"/>
          <p:nvPr/>
        </p:nvSpPr>
        <p:spPr>
          <a:xfrm>
            <a:off x="1447800" y="5401270"/>
            <a:ext cx="9220200" cy="707886"/>
          </a:xfrm>
          <a:prstGeom prst="rect">
            <a:avLst/>
          </a:prstGeom>
          <a:noFill/>
        </p:spPr>
        <p:txBody>
          <a:bodyPr wrap="square" rtlCol="0">
            <a:spAutoFit/>
          </a:bodyPr>
          <a:lstStyle/>
          <a:p>
            <a:pPr algn="ctr"/>
            <a:r>
              <a:rPr lang="en-US" sz="2000" b="1" dirty="0">
                <a:solidFill>
                  <a:srgbClr val="15356E"/>
                </a:solidFill>
              </a:rPr>
              <a:t>Six (6) Transformational Principles for Today’s </a:t>
            </a:r>
          </a:p>
          <a:p>
            <a:pPr algn="ctr"/>
            <a:r>
              <a:rPr lang="en-US" sz="2000" b="1" dirty="0">
                <a:solidFill>
                  <a:srgbClr val="15356E"/>
                </a:solidFill>
              </a:rPr>
              <a:t>2022 Resilient Leaders!  </a:t>
            </a:r>
            <a:endParaRPr lang="en-US" dirty="0"/>
          </a:p>
        </p:txBody>
      </p:sp>
      <p:pic>
        <p:nvPicPr>
          <p:cNvPr id="6" name="Picture 5">
            <a:extLst>
              <a:ext uri="{FF2B5EF4-FFF2-40B4-BE49-F238E27FC236}">
                <a16:creationId xmlns:a16="http://schemas.microsoft.com/office/drawing/2014/main" id="{D6F70A70-976F-49AD-91DB-47CF4793CF09}"/>
              </a:ext>
            </a:extLst>
          </p:cNvPr>
          <p:cNvPicPr>
            <a:picLocks noChangeAspect="1"/>
          </p:cNvPicPr>
          <p:nvPr/>
        </p:nvPicPr>
        <p:blipFill>
          <a:blip r:embed="rId3"/>
          <a:stretch>
            <a:fillRect/>
          </a:stretch>
        </p:blipFill>
        <p:spPr>
          <a:xfrm>
            <a:off x="1524000" y="2226849"/>
            <a:ext cx="9144000" cy="2726798"/>
          </a:xfrm>
          <a:prstGeom prst="rect">
            <a:avLst/>
          </a:prstGeom>
        </p:spPr>
      </p:pic>
      <p:sp>
        <p:nvSpPr>
          <p:cNvPr id="7" name="TextBox 6">
            <a:extLst>
              <a:ext uri="{FF2B5EF4-FFF2-40B4-BE49-F238E27FC236}">
                <a16:creationId xmlns:a16="http://schemas.microsoft.com/office/drawing/2014/main" id="{F003C996-E48E-43BD-BD0F-08C552275070}"/>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6" name="Shape 216">
            <a:extLst>
              <a:ext uri="{FF2B5EF4-FFF2-40B4-BE49-F238E27FC236}">
                <a16:creationId xmlns:a16="http://schemas.microsoft.com/office/drawing/2014/main" id="{A7D2A79B-AFF4-4DC2-AA95-3F328CC349A3}"/>
              </a:ext>
            </a:extLst>
          </p:cNvPr>
          <p:cNvSpPr txBox="1"/>
          <p:nvPr/>
        </p:nvSpPr>
        <p:spPr>
          <a:xfrm>
            <a:off x="1597800" y="934707"/>
            <a:ext cx="8996400" cy="609300"/>
          </a:xfrm>
          <a:prstGeom prst="rect">
            <a:avLst/>
          </a:prstGeom>
          <a:noFill/>
          <a:ln>
            <a:noFill/>
          </a:ln>
        </p:spPr>
        <p:txBody>
          <a:bodyPr spcFirstLastPara="1" wrap="square" lIns="91425" tIns="91425" rIns="91425" bIns="91425" anchor="t" anchorCtr="0">
            <a:noAutofit/>
          </a:bodyPr>
          <a:lstStyle/>
          <a:p>
            <a:pPr lvl="0" algn="ctr">
              <a:buClr>
                <a:schemeClr val="dk1"/>
              </a:buClr>
            </a:pPr>
            <a:r>
              <a:rPr lang="en-US" sz="2400" b="1" dirty="0"/>
              <a:t>Resilient Leadership in Boating and Water Safety</a:t>
            </a:r>
          </a:p>
          <a:p>
            <a:pPr algn="ctr"/>
            <a:r>
              <a:rPr lang="en-US" sz="4500" b="1" dirty="0"/>
              <a:t>  </a:t>
            </a:r>
            <a:r>
              <a:rPr lang="en-US" sz="4800" b="1" dirty="0"/>
              <a:t> </a:t>
            </a:r>
            <a:endParaRPr sz="4800" b="1" dirty="0"/>
          </a:p>
        </p:txBody>
      </p:sp>
      <p:sp>
        <p:nvSpPr>
          <p:cNvPr id="7" name="Shape 219">
            <a:extLst>
              <a:ext uri="{FF2B5EF4-FFF2-40B4-BE49-F238E27FC236}">
                <a16:creationId xmlns:a16="http://schemas.microsoft.com/office/drawing/2014/main" id="{F591BFA0-5186-46B8-8CA0-1978C77B6F1C}"/>
              </a:ext>
            </a:extLst>
          </p:cNvPr>
          <p:cNvSpPr txBox="1"/>
          <p:nvPr/>
        </p:nvSpPr>
        <p:spPr>
          <a:xfrm>
            <a:off x="5715001" y="3745955"/>
            <a:ext cx="5734653" cy="456825"/>
          </a:xfrm>
          <a:prstGeom prst="rect">
            <a:avLst/>
          </a:prstGeom>
          <a:noFill/>
          <a:ln>
            <a:noFill/>
          </a:ln>
        </p:spPr>
        <p:txBody>
          <a:bodyPr spcFirstLastPara="1" wrap="square" lIns="91425" tIns="91425" rIns="91425" bIns="91425" anchor="t" anchorCtr="0">
            <a:noAutofit/>
          </a:bodyPr>
          <a:lstStyle/>
          <a:p>
            <a:pPr lvl="0"/>
            <a:r>
              <a:rPr lang="en-US" sz="2000" b="1" dirty="0"/>
              <a:t>1. The </a:t>
            </a:r>
            <a:r>
              <a:rPr lang="en-US" sz="2000" b="1" u="sng" dirty="0">
                <a:solidFill>
                  <a:srgbClr val="3333FF"/>
                </a:solidFill>
              </a:rPr>
              <a:t>Foundation</a:t>
            </a:r>
            <a:r>
              <a:rPr lang="en-US" sz="2000" b="1" dirty="0"/>
              <a:t> of Resilient Leadership</a:t>
            </a:r>
            <a:endParaRPr sz="2200" b="1" dirty="0"/>
          </a:p>
        </p:txBody>
      </p:sp>
      <p:sp>
        <p:nvSpPr>
          <p:cNvPr id="8" name="Shape 217">
            <a:extLst>
              <a:ext uri="{FF2B5EF4-FFF2-40B4-BE49-F238E27FC236}">
                <a16:creationId xmlns:a16="http://schemas.microsoft.com/office/drawing/2014/main" id="{7D572158-F741-4908-8773-22093F87D81C}"/>
              </a:ext>
            </a:extLst>
          </p:cNvPr>
          <p:cNvSpPr txBox="1"/>
          <p:nvPr/>
        </p:nvSpPr>
        <p:spPr>
          <a:xfrm>
            <a:off x="5715001" y="4231333"/>
            <a:ext cx="6934199" cy="456825"/>
          </a:xfrm>
          <a:prstGeom prst="rect">
            <a:avLst/>
          </a:prstGeom>
          <a:noFill/>
          <a:ln>
            <a:noFill/>
          </a:ln>
        </p:spPr>
        <p:txBody>
          <a:bodyPr spcFirstLastPara="1" wrap="square" lIns="91425" tIns="91425" rIns="91425" bIns="91425" anchor="t" anchorCtr="0">
            <a:noAutofit/>
          </a:bodyPr>
          <a:lstStyle/>
          <a:p>
            <a:pPr lvl="0"/>
            <a:r>
              <a:rPr lang="en-US" sz="2000" b="1" dirty="0"/>
              <a:t>2. The </a:t>
            </a:r>
            <a:r>
              <a:rPr lang="en-US" sz="2000" b="1" u="sng" dirty="0">
                <a:solidFill>
                  <a:srgbClr val="3333FF"/>
                </a:solidFill>
              </a:rPr>
              <a:t>Ultimate Test</a:t>
            </a:r>
            <a:r>
              <a:rPr lang="en-US" sz="2000" b="1" dirty="0">
                <a:solidFill>
                  <a:srgbClr val="3333FF"/>
                </a:solidFill>
              </a:rPr>
              <a:t> </a:t>
            </a:r>
            <a:r>
              <a:rPr lang="en-US" sz="2000" b="1" dirty="0"/>
              <a:t>of Resilient Leadership </a:t>
            </a:r>
            <a:endParaRPr sz="2000" b="1" dirty="0"/>
          </a:p>
        </p:txBody>
      </p:sp>
      <p:sp>
        <p:nvSpPr>
          <p:cNvPr id="10" name="Shape 218">
            <a:extLst>
              <a:ext uri="{FF2B5EF4-FFF2-40B4-BE49-F238E27FC236}">
                <a16:creationId xmlns:a16="http://schemas.microsoft.com/office/drawing/2014/main" id="{A5D91E05-A1DB-4988-B2FB-D1A7594C0D32}"/>
              </a:ext>
            </a:extLst>
          </p:cNvPr>
          <p:cNvSpPr txBox="1"/>
          <p:nvPr/>
        </p:nvSpPr>
        <p:spPr>
          <a:xfrm>
            <a:off x="5706292" y="4759362"/>
            <a:ext cx="6881282" cy="456825"/>
          </a:xfrm>
          <a:prstGeom prst="rect">
            <a:avLst/>
          </a:prstGeom>
          <a:noFill/>
          <a:ln>
            <a:noFill/>
          </a:ln>
        </p:spPr>
        <p:txBody>
          <a:bodyPr spcFirstLastPara="1" wrap="square" lIns="91425" tIns="91425" rIns="91425" bIns="91425" anchor="t" anchorCtr="0">
            <a:noAutofit/>
          </a:bodyPr>
          <a:lstStyle/>
          <a:p>
            <a:pPr lvl="0"/>
            <a:r>
              <a:rPr lang="en-US" sz="2000" b="1" dirty="0"/>
              <a:t>3. The </a:t>
            </a:r>
            <a:r>
              <a:rPr lang="en-US" sz="2000" b="1" u="sng" dirty="0">
                <a:solidFill>
                  <a:srgbClr val="3333FF"/>
                </a:solidFill>
              </a:rPr>
              <a:t>Quickest Way to Display </a:t>
            </a:r>
            <a:r>
              <a:rPr lang="en-US" sz="2000" b="1" dirty="0"/>
              <a:t>Resilient Leadership </a:t>
            </a:r>
          </a:p>
          <a:p>
            <a:pPr lvl="0"/>
            <a:endParaRPr lang="en-US" sz="2000" b="1" dirty="0">
              <a:solidFill>
                <a:srgbClr val="3333FF"/>
              </a:solidFill>
            </a:endParaRPr>
          </a:p>
          <a:p>
            <a:pPr lvl="0"/>
            <a:endParaRPr lang="en-US" sz="2000" b="1" dirty="0">
              <a:solidFill>
                <a:srgbClr val="3333FF"/>
              </a:solidFill>
            </a:endParaRPr>
          </a:p>
          <a:p>
            <a:pPr lvl="0"/>
            <a:endParaRPr lang="en-US" sz="2000" b="1" dirty="0">
              <a:solidFill>
                <a:srgbClr val="3333FF"/>
              </a:solidFill>
            </a:endParaRPr>
          </a:p>
          <a:p>
            <a:pPr lvl="0"/>
            <a:endParaRPr sz="2000" b="1" dirty="0">
              <a:solidFill>
                <a:srgbClr val="3333FF"/>
              </a:solidFill>
            </a:endParaRPr>
          </a:p>
        </p:txBody>
      </p:sp>
      <p:sp>
        <p:nvSpPr>
          <p:cNvPr id="11" name="Shape 219">
            <a:extLst>
              <a:ext uri="{FF2B5EF4-FFF2-40B4-BE49-F238E27FC236}">
                <a16:creationId xmlns:a16="http://schemas.microsoft.com/office/drawing/2014/main" id="{F8A25F86-BA9E-4D9E-AB30-942CD77EA69C}"/>
              </a:ext>
            </a:extLst>
          </p:cNvPr>
          <p:cNvSpPr txBox="1"/>
          <p:nvPr/>
        </p:nvSpPr>
        <p:spPr>
          <a:xfrm>
            <a:off x="5671632" y="5256380"/>
            <a:ext cx="5377368" cy="456825"/>
          </a:xfrm>
          <a:prstGeom prst="rect">
            <a:avLst/>
          </a:prstGeom>
          <a:noFill/>
          <a:ln>
            <a:noFill/>
          </a:ln>
        </p:spPr>
        <p:txBody>
          <a:bodyPr spcFirstLastPara="1" wrap="square" lIns="91425" tIns="91425" rIns="91425" bIns="91425" anchor="t" anchorCtr="0">
            <a:noAutofit/>
          </a:bodyPr>
          <a:lstStyle/>
          <a:p>
            <a:pPr lvl="0"/>
            <a:r>
              <a:rPr lang="en-US" sz="2000" b="1" dirty="0"/>
              <a:t>4. The </a:t>
            </a:r>
            <a:r>
              <a:rPr lang="en-US" sz="2000" b="1" u="sng" dirty="0">
                <a:solidFill>
                  <a:srgbClr val="3333FF"/>
                </a:solidFill>
              </a:rPr>
              <a:t>Extra Plus</a:t>
            </a:r>
            <a:r>
              <a:rPr lang="en-US" sz="2000" b="1" dirty="0">
                <a:solidFill>
                  <a:srgbClr val="3333FF"/>
                </a:solidFill>
              </a:rPr>
              <a:t> </a:t>
            </a:r>
            <a:r>
              <a:rPr lang="en-US" sz="2000" b="1" dirty="0"/>
              <a:t>in Resilient Leadership </a:t>
            </a:r>
            <a:endParaRPr sz="2000" b="1" dirty="0"/>
          </a:p>
          <a:p>
            <a:r>
              <a:rPr lang="en-US" sz="2200" b="1" dirty="0"/>
              <a:t> </a:t>
            </a:r>
            <a:endParaRPr sz="2200" b="1" dirty="0"/>
          </a:p>
        </p:txBody>
      </p:sp>
      <p:sp>
        <p:nvSpPr>
          <p:cNvPr id="12" name="Shape 218">
            <a:extLst>
              <a:ext uri="{FF2B5EF4-FFF2-40B4-BE49-F238E27FC236}">
                <a16:creationId xmlns:a16="http://schemas.microsoft.com/office/drawing/2014/main" id="{040CBE26-2D88-4990-B1BC-42183C0A403C}"/>
              </a:ext>
            </a:extLst>
          </p:cNvPr>
          <p:cNvSpPr txBox="1"/>
          <p:nvPr/>
        </p:nvSpPr>
        <p:spPr>
          <a:xfrm>
            <a:off x="5671632" y="5751253"/>
            <a:ext cx="6520368" cy="456825"/>
          </a:xfrm>
          <a:prstGeom prst="rect">
            <a:avLst/>
          </a:prstGeom>
          <a:noFill/>
          <a:ln>
            <a:noFill/>
          </a:ln>
        </p:spPr>
        <p:txBody>
          <a:bodyPr spcFirstLastPara="1" wrap="square" lIns="91425" tIns="91425" rIns="91425" bIns="91425" anchor="t" anchorCtr="0">
            <a:noAutofit/>
          </a:bodyPr>
          <a:lstStyle/>
          <a:p>
            <a:pPr lvl="0"/>
            <a:r>
              <a:rPr lang="en-US" sz="2000" b="1" dirty="0"/>
              <a:t>5. The </a:t>
            </a:r>
            <a:r>
              <a:rPr lang="en-US" sz="2000" b="1" u="sng" dirty="0">
                <a:solidFill>
                  <a:srgbClr val="3333FF"/>
                </a:solidFill>
              </a:rPr>
              <a:t>Indispensable Quality</a:t>
            </a:r>
            <a:r>
              <a:rPr lang="en-US" sz="2000" b="1" dirty="0">
                <a:solidFill>
                  <a:srgbClr val="3333FF"/>
                </a:solidFill>
              </a:rPr>
              <a:t> </a:t>
            </a:r>
            <a:r>
              <a:rPr lang="en-US" sz="2000" b="1" dirty="0"/>
              <a:t>of Resilient Leadership</a:t>
            </a:r>
            <a:endParaRPr sz="2000" b="1" dirty="0"/>
          </a:p>
        </p:txBody>
      </p:sp>
      <p:sp>
        <p:nvSpPr>
          <p:cNvPr id="14" name="Shape 219">
            <a:extLst>
              <a:ext uri="{FF2B5EF4-FFF2-40B4-BE49-F238E27FC236}">
                <a16:creationId xmlns:a16="http://schemas.microsoft.com/office/drawing/2014/main" id="{F9F3D474-1FFF-4D44-8378-441884C4684F}"/>
              </a:ext>
            </a:extLst>
          </p:cNvPr>
          <p:cNvSpPr txBox="1"/>
          <p:nvPr/>
        </p:nvSpPr>
        <p:spPr>
          <a:xfrm>
            <a:off x="5666833" y="6197423"/>
            <a:ext cx="6434259" cy="456825"/>
          </a:xfrm>
          <a:prstGeom prst="rect">
            <a:avLst/>
          </a:prstGeom>
          <a:noFill/>
          <a:ln>
            <a:noFill/>
          </a:ln>
        </p:spPr>
        <p:txBody>
          <a:bodyPr spcFirstLastPara="1" wrap="square" lIns="91425" tIns="91425" rIns="91425" bIns="91425" anchor="t" anchorCtr="0">
            <a:noAutofit/>
          </a:bodyPr>
          <a:lstStyle/>
          <a:p>
            <a:pPr lvl="0"/>
            <a:r>
              <a:rPr lang="en-US" sz="2000" b="1" dirty="0"/>
              <a:t>6. The </a:t>
            </a:r>
            <a:r>
              <a:rPr lang="en-US" sz="2000" b="1" u="sng" dirty="0">
                <a:solidFill>
                  <a:srgbClr val="3333FF"/>
                </a:solidFill>
              </a:rPr>
              <a:t>Expansion</a:t>
            </a:r>
            <a:r>
              <a:rPr lang="en-US" sz="2000" b="1" dirty="0"/>
              <a:t> of Resilient Leadership </a:t>
            </a:r>
            <a:endParaRPr sz="2000" b="1" dirty="0"/>
          </a:p>
          <a:p>
            <a:r>
              <a:rPr lang="en-US" sz="2200" b="1" dirty="0"/>
              <a:t> </a:t>
            </a:r>
            <a:endParaRPr sz="2200" b="1" dirty="0"/>
          </a:p>
        </p:txBody>
      </p:sp>
      <p:sp>
        <p:nvSpPr>
          <p:cNvPr id="15" name="TextBox 14">
            <a:extLst>
              <a:ext uri="{FF2B5EF4-FFF2-40B4-BE49-F238E27FC236}">
                <a16:creationId xmlns:a16="http://schemas.microsoft.com/office/drawing/2014/main" id="{4D56439B-2960-4E7B-8F69-478D27684094}"/>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pic>
        <p:nvPicPr>
          <p:cNvPr id="16" name="Picture 15">
            <a:extLst>
              <a:ext uri="{FF2B5EF4-FFF2-40B4-BE49-F238E27FC236}">
                <a16:creationId xmlns:a16="http://schemas.microsoft.com/office/drawing/2014/main" id="{686DC232-D3AF-7B48-B392-1003724B9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170" y="2686038"/>
            <a:ext cx="2546331" cy="998561"/>
          </a:xfrm>
          <a:prstGeom prst="rect">
            <a:avLst/>
          </a:prstGeom>
        </p:spPr>
      </p:pic>
      <p:pic>
        <p:nvPicPr>
          <p:cNvPr id="17" name="Picture 16">
            <a:extLst>
              <a:ext uri="{FF2B5EF4-FFF2-40B4-BE49-F238E27FC236}">
                <a16:creationId xmlns:a16="http://schemas.microsoft.com/office/drawing/2014/main" id="{90D752E0-560B-6042-91FA-BC1CE8667D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198" y="3989798"/>
            <a:ext cx="1972928" cy="1315285"/>
          </a:xfrm>
          <a:prstGeom prst="rect">
            <a:avLst/>
          </a:prstGeom>
        </p:spPr>
      </p:pic>
      <p:pic>
        <p:nvPicPr>
          <p:cNvPr id="20" name="Google Shape;197;p22">
            <a:extLst>
              <a:ext uri="{FF2B5EF4-FFF2-40B4-BE49-F238E27FC236}">
                <a16:creationId xmlns:a16="http://schemas.microsoft.com/office/drawing/2014/main" id="{A539F11E-9E4E-A34E-BAE7-B558F726DA20}"/>
              </a:ext>
            </a:extLst>
          </p:cNvPr>
          <p:cNvPicPr preferRelativeResize="0"/>
          <p:nvPr/>
        </p:nvPicPr>
        <p:blipFill>
          <a:blip r:embed="rId5">
            <a:alphaModFix/>
          </a:blip>
          <a:stretch>
            <a:fillRect/>
          </a:stretch>
        </p:blipFill>
        <p:spPr>
          <a:xfrm>
            <a:off x="2637590" y="1806815"/>
            <a:ext cx="1412996" cy="1419279"/>
          </a:xfrm>
          <a:prstGeom prst="rect">
            <a:avLst/>
          </a:prstGeom>
          <a:noFill/>
          <a:ln>
            <a:noFill/>
          </a:ln>
        </p:spPr>
      </p:pic>
      <p:pic>
        <p:nvPicPr>
          <p:cNvPr id="21" name="Picture 20">
            <a:extLst>
              <a:ext uri="{FF2B5EF4-FFF2-40B4-BE49-F238E27FC236}">
                <a16:creationId xmlns:a16="http://schemas.microsoft.com/office/drawing/2014/main" id="{AD6BE09E-2C9F-D745-861D-9C41330C5A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6577" y="1686623"/>
            <a:ext cx="1589986" cy="1585063"/>
          </a:xfrm>
          <a:prstGeom prst="rect">
            <a:avLst/>
          </a:prstGeom>
        </p:spPr>
      </p:pic>
      <p:pic>
        <p:nvPicPr>
          <p:cNvPr id="3" name="Picture 2" descr="Logo&#10;&#10;Description automatically generated">
            <a:extLst>
              <a:ext uri="{FF2B5EF4-FFF2-40B4-BE49-F238E27FC236}">
                <a16:creationId xmlns:a16="http://schemas.microsoft.com/office/drawing/2014/main" id="{43B16DE0-803B-A442-ABC4-76B9DE5796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504" y="5098018"/>
            <a:ext cx="3810000" cy="1066800"/>
          </a:xfrm>
          <a:prstGeom prst="rect">
            <a:avLst/>
          </a:prstGeom>
        </p:spPr>
      </p:pic>
      <p:pic>
        <p:nvPicPr>
          <p:cNvPr id="22" name="Picture 21" descr="Logo&#10;&#10;Description automatically generated">
            <a:extLst>
              <a:ext uri="{FF2B5EF4-FFF2-40B4-BE49-F238E27FC236}">
                <a16:creationId xmlns:a16="http://schemas.microsoft.com/office/drawing/2014/main" id="{E11E0942-B3F2-0F41-BA89-DEE92EA009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7289" y="1686623"/>
            <a:ext cx="2984500" cy="952500"/>
          </a:xfrm>
          <a:prstGeom prst="rect">
            <a:avLst/>
          </a:prstGeom>
        </p:spPr>
      </p:pic>
      <p:pic>
        <p:nvPicPr>
          <p:cNvPr id="24" name="Picture 23" descr="Logo&#10;&#10;Description automatically generated">
            <a:extLst>
              <a:ext uri="{FF2B5EF4-FFF2-40B4-BE49-F238E27FC236}">
                <a16:creationId xmlns:a16="http://schemas.microsoft.com/office/drawing/2014/main" id="{1DBAE1B5-3C41-7549-B0A8-141D1F2937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504" y="3553551"/>
            <a:ext cx="3392557" cy="1066800"/>
          </a:xfrm>
          <a:prstGeom prst="rect">
            <a:avLst/>
          </a:prstGeom>
        </p:spPr>
      </p:pic>
      <p:pic>
        <p:nvPicPr>
          <p:cNvPr id="26" name="Picture 25">
            <a:extLst>
              <a:ext uri="{FF2B5EF4-FFF2-40B4-BE49-F238E27FC236}">
                <a16:creationId xmlns:a16="http://schemas.microsoft.com/office/drawing/2014/main" id="{F586FC13-5B70-EA46-9E16-3F18465255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9137" y="1616889"/>
            <a:ext cx="1404373" cy="1373208"/>
          </a:xfrm>
          <a:prstGeom prst="rect">
            <a:avLst/>
          </a:prstGeom>
        </p:spPr>
      </p:pic>
      <p:pic>
        <p:nvPicPr>
          <p:cNvPr id="27" name="Picture 26">
            <a:extLst>
              <a:ext uri="{FF2B5EF4-FFF2-40B4-BE49-F238E27FC236}">
                <a16:creationId xmlns:a16="http://schemas.microsoft.com/office/drawing/2014/main" id="{2ED30A21-B8F6-EA41-90B2-989D6E5AD304}"/>
              </a:ext>
            </a:extLst>
          </p:cNvPr>
          <p:cNvPicPr>
            <a:picLocks noChangeAspect="1"/>
          </p:cNvPicPr>
          <p:nvPr/>
        </p:nvPicPr>
        <p:blipFill>
          <a:blip r:embed="rId11"/>
          <a:stretch>
            <a:fillRect/>
          </a:stretch>
        </p:blipFill>
        <p:spPr>
          <a:xfrm>
            <a:off x="572504" y="1731804"/>
            <a:ext cx="1556903" cy="1453515"/>
          </a:xfrm>
          <a:prstGeom prst="rect">
            <a:avLst/>
          </a:prstGeom>
        </p:spPr>
      </p:pic>
    </p:spTree>
    <p:extLst>
      <p:ext uri="{BB962C8B-B14F-4D97-AF65-F5344CB8AC3E}">
        <p14:creationId xmlns:p14="http://schemas.microsoft.com/office/powerpoint/2010/main" val="384399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p:tgtEl>
                                          <p:spTgt spid="8"/>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p:tgtEl>
                                          <p:spTgt spid="10"/>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p:tgtEl>
                                          <p:spTgt spid="11"/>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p:tgtEl>
                                          <p:spTgt spid="12"/>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1000"/>
                                        <p:tgtEl>
                                          <p:spTgt spid="1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FC76B0-2AFC-4256-85BD-0B998647D568}"/>
              </a:ext>
            </a:extLst>
          </p:cNvPr>
          <p:cNvSpPr>
            <a:spLocks noGrp="1"/>
          </p:cNvSpPr>
          <p:nvPr>
            <p:ph type="sldNum" sz="quarter" idx="12"/>
          </p:nvPr>
        </p:nvSpPr>
        <p:spPr/>
        <p:txBody>
          <a:bodyPr/>
          <a:lstStyle/>
          <a:p>
            <a:fld id="{34021492-D8A9-4CEE-A327-F99EC7B60D36}" type="slidenum">
              <a:rPr lang="en-US" smtClean="0"/>
              <a:pPr/>
              <a:t>5</a:t>
            </a:fld>
            <a:endParaRPr lang="en-US" dirty="0"/>
          </a:p>
        </p:txBody>
      </p:sp>
      <p:sp>
        <p:nvSpPr>
          <p:cNvPr id="10" name="Title 1">
            <a:extLst>
              <a:ext uri="{FF2B5EF4-FFF2-40B4-BE49-F238E27FC236}">
                <a16:creationId xmlns:a16="http://schemas.microsoft.com/office/drawing/2014/main" id="{29E251C4-AF56-42EE-9344-5BCA2B93E422}"/>
              </a:ext>
            </a:extLst>
          </p:cNvPr>
          <p:cNvSpPr txBox="1">
            <a:spLocks/>
          </p:cNvSpPr>
          <p:nvPr/>
        </p:nvSpPr>
        <p:spPr>
          <a:xfrm>
            <a:off x="1543201" y="1219201"/>
            <a:ext cx="9124800" cy="631969"/>
          </a:xfrm>
          <a:prstGeom prst="rect">
            <a:avLst/>
          </a:prstGeom>
        </p:spPr>
        <p:txBody>
          <a:bodyPr vert="horz" lIns="91440" tIns="45720" rIns="91440" bIns="45720" rtlCol="0" anchor="ctr">
            <a:noAutofit/>
            <a:scene3d>
              <a:camera prst="orthographicFront"/>
              <a:lightRig rig="soft" dir="t">
                <a:rot lat="0" lon="0" rev="10800000"/>
              </a:lightRig>
            </a:scene3d>
            <a:sp3d>
              <a:bevelT w="27940" h="12700"/>
              <a:contourClr>
                <a:srgbClr val="DDDDDD"/>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defRPr/>
            </a:pPr>
            <a:r>
              <a:rPr lang="en-US" sz="2500" b="1" spc="150" dirty="0">
                <a:ln w="11430"/>
                <a:solidFill>
                  <a:srgbClr val="3333FF"/>
                </a:solidFill>
                <a:effectLst>
                  <a:outerShdw blurRad="25400" algn="tl" rotWithShape="0">
                    <a:srgbClr val="000000">
                      <a:alpha val="43000"/>
                    </a:srgbClr>
                  </a:outerShdw>
                </a:effectLst>
                <a:ea typeface="+mj-ea"/>
                <a:cs typeface="+mj-cs"/>
              </a:rPr>
              <a:t>5 Levels of Leadership: John C. Maxwell</a:t>
            </a:r>
          </a:p>
        </p:txBody>
      </p:sp>
      <p:pic>
        <p:nvPicPr>
          <p:cNvPr id="4" name="Picture 3">
            <a:extLst>
              <a:ext uri="{FF2B5EF4-FFF2-40B4-BE49-F238E27FC236}">
                <a16:creationId xmlns:a16="http://schemas.microsoft.com/office/drawing/2014/main" id="{4D330E1C-4ECD-4BD1-BF07-5DF6084B178B}"/>
              </a:ext>
            </a:extLst>
          </p:cNvPr>
          <p:cNvPicPr>
            <a:picLocks noChangeAspect="1"/>
          </p:cNvPicPr>
          <p:nvPr/>
        </p:nvPicPr>
        <p:blipFill>
          <a:blip r:embed="rId2"/>
          <a:stretch>
            <a:fillRect/>
          </a:stretch>
        </p:blipFill>
        <p:spPr>
          <a:xfrm>
            <a:off x="2286000" y="5596000"/>
            <a:ext cx="7603646" cy="881001"/>
          </a:xfrm>
          <a:prstGeom prst="rect">
            <a:avLst/>
          </a:prstGeom>
        </p:spPr>
      </p:pic>
      <p:pic>
        <p:nvPicPr>
          <p:cNvPr id="9" name="Picture 8">
            <a:extLst>
              <a:ext uri="{FF2B5EF4-FFF2-40B4-BE49-F238E27FC236}">
                <a16:creationId xmlns:a16="http://schemas.microsoft.com/office/drawing/2014/main" id="{D41D90B3-CF50-41ED-9E6C-D9AB5F52385F}"/>
              </a:ext>
            </a:extLst>
          </p:cNvPr>
          <p:cNvPicPr>
            <a:picLocks noChangeAspect="1"/>
          </p:cNvPicPr>
          <p:nvPr/>
        </p:nvPicPr>
        <p:blipFill>
          <a:blip r:embed="rId3"/>
          <a:stretch>
            <a:fillRect/>
          </a:stretch>
        </p:blipFill>
        <p:spPr>
          <a:xfrm>
            <a:off x="2590801" y="4681600"/>
            <a:ext cx="6977451" cy="881000"/>
          </a:xfrm>
          <a:prstGeom prst="rect">
            <a:avLst/>
          </a:prstGeom>
        </p:spPr>
      </p:pic>
      <p:pic>
        <p:nvPicPr>
          <p:cNvPr id="11" name="Picture 10">
            <a:extLst>
              <a:ext uri="{FF2B5EF4-FFF2-40B4-BE49-F238E27FC236}">
                <a16:creationId xmlns:a16="http://schemas.microsoft.com/office/drawing/2014/main" id="{A0C6C836-A88E-4AAB-85FE-F90AFA36E65A}"/>
              </a:ext>
            </a:extLst>
          </p:cNvPr>
          <p:cNvPicPr>
            <a:picLocks noChangeAspect="1"/>
          </p:cNvPicPr>
          <p:nvPr/>
        </p:nvPicPr>
        <p:blipFill>
          <a:blip r:embed="rId4"/>
          <a:stretch>
            <a:fillRect/>
          </a:stretch>
        </p:blipFill>
        <p:spPr>
          <a:xfrm>
            <a:off x="2929095" y="3781160"/>
            <a:ext cx="6317456" cy="877259"/>
          </a:xfrm>
          <a:prstGeom prst="rect">
            <a:avLst/>
          </a:prstGeom>
        </p:spPr>
      </p:pic>
      <p:pic>
        <p:nvPicPr>
          <p:cNvPr id="12" name="Picture 11">
            <a:extLst>
              <a:ext uri="{FF2B5EF4-FFF2-40B4-BE49-F238E27FC236}">
                <a16:creationId xmlns:a16="http://schemas.microsoft.com/office/drawing/2014/main" id="{3098F3F6-5F46-4A90-A821-43029BC286E9}"/>
              </a:ext>
            </a:extLst>
          </p:cNvPr>
          <p:cNvPicPr>
            <a:picLocks noChangeAspect="1"/>
          </p:cNvPicPr>
          <p:nvPr/>
        </p:nvPicPr>
        <p:blipFill>
          <a:blip r:embed="rId5"/>
          <a:stretch>
            <a:fillRect/>
          </a:stretch>
        </p:blipFill>
        <p:spPr>
          <a:xfrm>
            <a:off x="3240521" y="2877995"/>
            <a:ext cx="5694604" cy="903164"/>
          </a:xfrm>
          <a:prstGeom prst="rect">
            <a:avLst/>
          </a:prstGeom>
        </p:spPr>
      </p:pic>
      <p:pic>
        <p:nvPicPr>
          <p:cNvPr id="13" name="Picture 12">
            <a:extLst>
              <a:ext uri="{FF2B5EF4-FFF2-40B4-BE49-F238E27FC236}">
                <a16:creationId xmlns:a16="http://schemas.microsoft.com/office/drawing/2014/main" id="{452ED1B6-FE3B-4EE5-A39E-5423CBAC5033}"/>
              </a:ext>
            </a:extLst>
          </p:cNvPr>
          <p:cNvPicPr>
            <a:picLocks noChangeAspect="1"/>
          </p:cNvPicPr>
          <p:nvPr/>
        </p:nvPicPr>
        <p:blipFill>
          <a:blip r:embed="rId6"/>
          <a:stretch>
            <a:fillRect/>
          </a:stretch>
        </p:blipFill>
        <p:spPr>
          <a:xfrm>
            <a:off x="3613778" y="1981200"/>
            <a:ext cx="4931494" cy="841712"/>
          </a:xfrm>
          <a:prstGeom prst="rect">
            <a:avLst/>
          </a:prstGeom>
        </p:spPr>
      </p:pic>
      <p:sp>
        <p:nvSpPr>
          <p:cNvPr id="15" name="TextBox 14">
            <a:extLst>
              <a:ext uri="{FF2B5EF4-FFF2-40B4-BE49-F238E27FC236}">
                <a16:creationId xmlns:a16="http://schemas.microsoft.com/office/drawing/2014/main" id="{A0CE2FD6-E296-4F97-93DA-60AE6E977D92}"/>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49063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BF9C58-9D83-40CE-B630-C416A56A4C84}"/>
              </a:ext>
            </a:extLst>
          </p:cNvPr>
          <p:cNvSpPr/>
          <p:nvPr/>
        </p:nvSpPr>
        <p:spPr>
          <a:xfrm>
            <a:off x="2062694" y="3283804"/>
            <a:ext cx="8047413" cy="830997"/>
          </a:xfrm>
          <a:prstGeom prst="rect">
            <a:avLst/>
          </a:prstGeom>
        </p:spPr>
        <p:txBody>
          <a:bodyPr wrap="square">
            <a:spAutoFit/>
          </a:bodyPr>
          <a:lstStyle/>
          <a:p>
            <a:r>
              <a:rPr lang="en-US" sz="2400" dirty="0"/>
              <a:t>When it comes to your Character, what are some of your non-negotiables?</a:t>
            </a:r>
          </a:p>
        </p:txBody>
      </p:sp>
      <p:sp>
        <p:nvSpPr>
          <p:cNvPr id="6" name="Shape 96">
            <a:extLst>
              <a:ext uri="{FF2B5EF4-FFF2-40B4-BE49-F238E27FC236}">
                <a16:creationId xmlns:a16="http://schemas.microsoft.com/office/drawing/2014/main" id="{41D61696-5B39-4B16-A062-0C75014D07B9}"/>
              </a:ext>
            </a:extLst>
          </p:cNvPr>
          <p:cNvSpPr txBox="1"/>
          <p:nvPr/>
        </p:nvSpPr>
        <p:spPr>
          <a:xfrm>
            <a:off x="1524000" y="1527000"/>
            <a:ext cx="9124800" cy="454200"/>
          </a:xfrm>
          <a:prstGeom prst="rect">
            <a:avLst/>
          </a:prstGeom>
          <a:noFill/>
          <a:ln>
            <a:noFill/>
          </a:ln>
        </p:spPr>
        <p:txBody>
          <a:bodyPr spcFirstLastPara="1" wrap="square" lIns="91425" tIns="91425" rIns="91425" bIns="91425" anchor="t" anchorCtr="0">
            <a:noAutofit/>
          </a:bodyPr>
          <a:lstStyle/>
          <a:p>
            <a:pPr algn="ctr"/>
            <a:r>
              <a:rPr lang="en-US" sz="4000" b="1" dirty="0"/>
              <a:t> </a:t>
            </a:r>
            <a:endParaRPr sz="4000" b="1" dirty="0"/>
          </a:p>
        </p:txBody>
      </p:sp>
      <p:sp>
        <p:nvSpPr>
          <p:cNvPr id="7" name="TextBox 6">
            <a:extLst>
              <a:ext uri="{FF2B5EF4-FFF2-40B4-BE49-F238E27FC236}">
                <a16:creationId xmlns:a16="http://schemas.microsoft.com/office/drawing/2014/main" id="{A013716F-695D-48A7-A981-9BB9014D2255}"/>
              </a:ext>
            </a:extLst>
          </p:cNvPr>
          <p:cNvSpPr txBox="1"/>
          <p:nvPr/>
        </p:nvSpPr>
        <p:spPr>
          <a:xfrm>
            <a:off x="1540933" y="1182470"/>
            <a:ext cx="9144000" cy="1169551"/>
          </a:xfrm>
          <a:prstGeom prst="rect">
            <a:avLst/>
          </a:prstGeom>
          <a:noFill/>
        </p:spPr>
        <p:txBody>
          <a:bodyPr wrap="square" rtlCol="0">
            <a:spAutoFit/>
          </a:bodyPr>
          <a:lstStyle/>
          <a:p>
            <a:pPr algn="ctr"/>
            <a:r>
              <a:rPr lang="en-US" sz="3500" b="1" dirty="0">
                <a:latin typeface="Georgia" panose="02040502050405020303" pitchFamily="18" charset="0"/>
              </a:rPr>
              <a:t>Resilient Leader “</a:t>
            </a:r>
            <a:r>
              <a:rPr lang="en-US" sz="3500" b="1" dirty="0">
                <a:solidFill>
                  <a:srgbClr val="3333FF"/>
                </a:solidFill>
                <a:latin typeface="Georgia" panose="02040502050405020303" pitchFamily="18" charset="0"/>
              </a:rPr>
              <a:t>Interactive</a:t>
            </a:r>
            <a:r>
              <a:rPr lang="en-US" sz="3500" b="1" dirty="0">
                <a:latin typeface="Georgia" panose="02040502050405020303" pitchFamily="18" charset="0"/>
              </a:rPr>
              <a:t>” Question # 1</a:t>
            </a:r>
          </a:p>
        </p:txBody>
      </p:sp>
      <p:sp>
        <p:nvSpPr>
          <p:cNvPr id="9" name="TextBox 8">
            <a:extLst>
              <a:ext uri="{FF2B5EF4-FFF2-40B4-BE49-F238E27FC236}">
                <a16:creationId xmlns:a16="http://schemas.microsoft.com/office/drawing/2014/main" id="{280C2904-44B0-4E26-B23B-92BE81D88495}"/>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249370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9" name="Shape 219"/>
          <p:cNvSpPr txBox="1"/>
          <p:nvPr/>
        </p:nvSpPr>
        <p:spPr>
          <a:xfrm>
            <a:off x="1500676" y="838200"/>
            <a:ext cx="9143999" cy="744600"/>
          </a:xfrm>
          <a:prstGeom prst="rect">
            <a:avLst/>
          </a:prstGeom>
          <a:noFill/>
          <a:ln>
            <a:noFill/>
          </a:ln>
        </p:spPr>
        <p:txBody>
          <a:bodyPr spcFirstLastPara="1" wrap="square" lIns="91425" tIns="91425" rIns="91425" bIns="91425" anchor="t" anchorCtr="0">
            <a:noAutofit/>
          </a:bodyPr>
          <a:lstStyle/>
          <a:p>
            <a:pPr algn="ctr"/>
            <a:endParaRPr sz="30000" b="1" dirty="0">
              <a:solidFill>
                <a:srgbClr val="FF9900"/>
              </a:solidFill>
            </a:endParaRPr>
          </a:p>
        </p:txBody>
      </p:sp>
      <p:sp>
        <p:nvSpPr>
          <p:cNvPr id="4" name="Shape 216">
            <a:extLst>
              <a:ext uri="{FF2B5EF4-FFF2-40B4-BE49-F238E27FC236}">
                <a16:creationId xmlns:a16="http://schemas.microsoft.com/office/drawing/2014/main" id="{95C9C4C6-D2A3-4478-8899-07EE3BAD56A0}"/>
              </a:ext>
            </a:extLst>
          </p:cNvPr>
          <p:cNvSpPr txBox="1"/>
          <p:nvPr/>
        </p:nvSpPr>
        <p:spPr>
          <a:xfrm>
            <a:off x="1515915" y="1066800"/>
            <a:ext cx="9128759" cy="609300"/>
          </a:xfrm>
          <a:prstGeom prst="rect">
            <a:avLst/>
          </a:prstGeom>
          <a:noFill/>
          <a:ln>
            <a:noFill/>
          </a:ln>
        </p:spPr>
        <p:txBody>
          <a:bodyPr spcFirstLastPara="1" wrap="square" lIns="91425" tIns="91425" rIns="91425" bIns="91425" anchor="t" anchorCtr="0">
            <a:noAutofit/>
          </a:bodyPr>
          <a:lstStyle/>
          <a:p>
            <a:pPr lvl="0" algn="ctr"/>
            <a:r>
              <a:rPr lang="en-US" sz="2200" b="1" dirty="0"/>
              <a:t>1. The </a:t>
            </a:r>
            <a:r>
              <a:rPr lang="en-US" sz="2200" b="1" u="sng" dirty="0"/>
              <a:t>Foundation</a:t>
            </a:r>
            <a:r>
              <a:rPr lang="en-US" sz="2200" b="1" dirty="0"/>
              <a:t> of Resilient Leadership: </a:t>
            </a:r>
            <a:r>
              <a:rPr lang="en-US" sz="2200" b="1" dirty="0">
                <a:solidFill>
                  <a:srgbClr val="3333FF"/>
                </a:solidFill>
              </a:rPr>
              <a:t>Character</a:t>
            </a:r>
            <a:endParaRPr sz="2200" b="1" dirty="0">
              <a:solidFill>
                <a:srgbClr val="3333FF"/>
              </a:solidFill>
            </a:endParaRPr>
          </a:p>
        </p:txBody>
      </p:sp>
      <p:pic>
        <p:nvPicPr>
          <p:cNvPr id="2" name="Picture 1">
            <a:extLst>
              <a:ext uri="{FF2B5EF4-FFF2-40B4-BE49-F238E27FC236}">
                <a16:creationId xmlns:a16="http://schemas.microsoft.com/office/drawing/2014/main" id="{E589D1D0-5477-4002-A60A-6F78351CDFA8}"/>
              </a:ext>
            </a:extLst>
          </p:cNvPr>
          <p:cNvPicPr>
            <a:picLocks noChangeAspect="1"/>
          </p:cNvPicPr>
          <p:nvPr/>
        </p:nvPicPr>
        <p:blipFill>
          <a:blip r:embed="rId3"/>
          <a:stretch>
            <a:fillRect/>
          </a:stretch>
        </p:blipFill>
        <p:spPr>
          <a:xfrm>
            <a:off x="1790838" y="1667044"/>
            <a:ext cx="8610325" cy="4837810"/>
          </a:xfrm>
          <a:prstGeom prst="rect">
            <a:avLst/>
          </a:prstGeom>
        </p:spPr>
      </p:pic>
      <p:sp>
        <p:nvSpPr>
          <p:cNvPr id="6" name="TextBox 5">
            <a:extLst>
              <a:ext uri="{FF2B5EF4-FFF2-40B4-BE49-F238E27FC236}">
                <a16:creationId xmlns:a16="http://schemas.microsoft.com/office/drawing/2014/main" id="{83D32C50-4BDC-4D33-BE1C-6F7168E98D6D}"/>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252389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9" name="Shape 219"/>
          <p:cNvSpPr txBox="1"/>
          <p:nvPr/>
        </p:nvSpPr>
        <p:spPr>
          <a:xfrm>
            <a:off x="1500676" y="838200"/>
            <a:ext cx="9143999" cy="744600"/>
          </a:xfrm>
          <a:prstGeom prst="rect">
            <a:avLst/>
          </a:prstGeom>
          <a:noFill/>
          <a:ln>
            <a:noFill/>
          </a:ln>
        </p:spPr>
        <p:txBody>
          <a:bodyPr spcFirstLastPara="1" wrap="square" lIns="91425" tIns="91425" rIns="91425" bIns="91425" anchor="t" anchorCtr="0">
            <a:noAutofit/>
          </a:bodyPr>
          <a:lstStyle/>
          <a:p>
            <a:pPr algn="ctr"/>
            <a:endParaRPr sz="30000" b="1" dirty="0">
              <a:solidFill>
                <a:srgbClr val="FF9900"/>
              </a:solidFill>
            </a:endParaRPr>
          </a:p>
        </p:txBody>
      </p:sp>
      <p:sp>
        <p:nvSpPr>
          <p:cNvPr id="4" name="Shape 216">
            <a:extLst>
              <a:ext uri="{FF2B5EF4-FFF2-40B4-BE49-F238E27FC236}">
                <a16:creationId xmlns:a16="http://schemas.microsoft.com/office/drawing/2014/main" id="{95C9C4C6-D2A3-4478-8899-07EE3BAD56A0}"/>
              </a:ext>
            </a:extLst>
          </p:cNvPr>
          <p:cNvSpPr txBox="1"/>
          <p:nvPr/>
        </p:nvSpPr>
        <p:spPr>
          <a:xfrm>
            <a:off x="1515915" y="1066800"/>
            <a:ext cx="9128759" cy="609300"/>
          </a:xfrm>
          <a:prstGeom prst="rect">
            <a:avLst/>
          </a:prstGeom>
          <a:noFill/>
          <a:ln>
            <a:noFill/>
          </a:ln>
        </p:spPr>
        <p:txBody>
          <a:bodyPr spcFirstLastPara="1" wrap="square" lIns="91425" tIns="91425" rIns="91425" bIns="91425" anchor="t" anchorCtr="0">
            <a:noAutofit/>
          </a:bodyPr>
          <a:lstStyle/>
          <a:p>
            <a:pPr lvl="0" algn="ctr"/>
            <a:r>
              <a:rPr lang="en-US" sz="2200" b="1" dirty="0"/>
              <a:t>1. The </a:t>
            </a:r>
            <a:r>
              <a:rPr lang="en-US" sz="2200" b="1" u="sng" dirty="0"/>
              <a:t>Foundation</a:t>
            </a:r>
            <a:r>
              <a:rPr lang="en-US" sz="2200" b="1" dirty="0"/>
              <a:t> of Resilient Leadership: </a:t>
            </a:r>
            <a:r>
              <a:rPr lang="en-US" sz="2200" b="1" dirty="0">
                <a:solidFill>
                  <a:srgbClr val="3333FF"/>
                </a:solidFill>
              </a:rPr>
              <a:t>Character</a:t>
            </a:r>
            <a:endParaRPr sz="2200" b="1" dirty="0">
              <a:solidFill>
                <a:srgbClr val="3333FF"/>
              </a:solidFill>
            </a:endParaRPr>
          </a:p>
        </p:txBody>
      </p:sp>
      <p:pic>
        <p:nvPicPr>
          <p:cNvPr id="3" name="Picture 2">
            <a:extLst>
              <a:ext uri="{FF2B5EF4-FFF2-40B4-BE49-F238E27FC236}">
                <a16:creationId xmlns:a16="http://schemas.microsoft.com/office/drawing/2014/main" id="{B1470D03-D63C-4948-ACEC-D7F0ABD9BBAF}"/>
              </a:ext>
            </a:extLst>
          </p:cNvPr>
          <p:cNvPicPr>
            <a:picLocks noChangeAspect="1"/>
          </p:cNvPicPr>
          <p:nvPr/>
        </p:nvPicPr>
        <p:blipFill>
          <a:blip r:embed="rId3"/>
          <a:stretch>
            <a:fillRect/>
          </a:stretch>
        </p:blipFill>
        <p:spPr>
          <a:xfrm>
            <a:off x="2342498" y="1597803"/>
            <a:ext cx="7507005" cy="4891758"/>
          </a:xfrm>
          <a:prstGeom prst="rect">
            <a:avLst/>
          </a:prstGeom>
        </p:spPr>
      </p:pic>
      <p:pic>
        <p:nvPicPr>
          <p:cNvPr id="5" name="Picture 4">
            <a:extLst>
              <a:ext uri="{FF2B5EF4-FFF2-40B4-BE49-F238E27FC236}">
                <a16:creationId xmlns:a16="http://schemas.microsoft.com/office/drawing/2014/main" id="{3534D4AE-7CB3-472B-912A-09CAE0E0C8A4}"/>
              </a:ext>
            </a:extLst>
          </p:cNvPr>
          <p:cNvPicPr>
            <a:picLocks noChangeAspect="1"/>
          </p:cNvPicPr>
          <p:nvPr/>
        </p:nvPicPr>
        <p:blipFill>
          <a:blip r:embed="rId4"/>
          <a:stretch>
            <a:fillRect/>
          </a:stretch>
        </p:blipFill>
        <p:spPr>
          <a:xfrm>
            <a:off x="6705601" y="3520490"/>
            <a:ext cx="2543175" cy="512135"/>
          </a:xfrm>
          <a:prstGeom prst="rect">
            <a:avLst/>
          </a:prstGeom>
        </p:spPr>
      </p:pic>
      <p:pic>
        <p:nvPicPr>
          <p:cNvPr id="8" name="Picture 7">
            <a:extLst>
              <a:ext uri="{FF2B5EF4-FFF2-40B4-BE49-F238E27FC236}">
                <a16:creationId xmlns:a16="http://schemas.microsoft.com/office/drawing/2014/main" id="{B549FE67-A6CD-469E-BB4B-0BC14B59603A}"/>
              </a:ext>
            </a:extLst>
          </p:cNvPr>
          <p:cNvPicPr>
            <a:picLocks noChangeAspect="1"/>
          </p:cNvPicPr>
          <p:nvPr/>
        </p:nvPicPr>
        <p:blipFill>
          <a:blip r:embed="rId4"/>
          <a:stretch>
            <a:fillRect/>
          </a:stretch>
        </p:blipFill>
        <p:spPr>
          <a:xfrm rot="20644157">
            <a:off x="6404365" y="2691594"/>
            <a:ext cx="2593837" cy="388905"/>
          </a:xfrm>
          <a:prstGeom prst="rect">
            <a:avLst/>
          </a:prstGeom>
        </p:spPr>
      </p:pic>
      <p:pic>
        <p:nvPicPr>
          <p:cNvPr id="9" name="Picture 8">
            <a:extLst>
              <a:ext uri="{FF2B5EF4-FFF2-40B4-BE49-F238E27FC236}">
                <a16:creationId xmlns:a16="http://schemas.microsoft.com/office/drawing/2014/main" id="{BCCB8482-A8B4-4FFD-912B-7BB57AD50016}"/>
              </a:ext>
            </a:extLst>
          </p:cNvPr>
          <p:cNvPicPr>
            <a:picLocks noChangeAspect="1"/>
          </p:cNvPicPr>
          <p:nvPr/>
        </p:nvPicPr>
        <p:blipFill>
          <a:blip r:embed="rId4"/>
          <a:stretch>
            <a:fillRect/>
          </a:stretch>
        </p:blipFill>
        <p:spPr>
          <a:xfrm rot="20367166">
            <a:off x="5837478" y="2170266"/>
            <a:ext cx="2543175" cy="487360"/>
          </a:xfrm>
          <a:prstGeom prst="rect">
            <a:avLst/>
          </a:prstGeom>
        </p:spPr>
      </p:pic>
      <p:pic>
        <p:nvPicPr>
          <p:cNvPr id="10" name="Picture 9">
            <a:extLst>
              <a:ext uri="{FF2B5EF4-FFF2-40B4-BE49-F238E27FC236}">
                <a16:creationId xmlns:a16="http://schemas.microsoft.com/office/drawing/2014/main" id="{BF0853D5-A90B-427E-8A97-D9BAC0C122B4}"/>
              </a:ext>
            </a:extLst>
          </p:cNvPr>
          <p:cNvPicPr>
            <a:picLocks noChangeAspect="1"/>
          </p:cNvPicPr>
          <p:nvPr/>
        </p:nvPicPr>
        <p:blipFill>
          <a:blip r:embed="rId4"/>
          <a:stretch>
            <a:fillRect/>
          </a:stretch>
        </p:blipFill>
        <p:spPr>
          <a:xfrm rot="12649181">
            <a:off x="3794122" y="2217906"/>
            <a:ext cx="1954531" cy="489581"/>
          </a:xfrm>
          <a:prstGeom prst="rect">
            <a:avLst/>
          </a:prstGeom>
        </p:spPr>
      </p:pic>
      <p:pic>
        <p:nvPicPr>
          <p:cNvPr id="11" name="Picture 10">
            <a:extLst>
              <a:ext uri="{FF2B5EF4-FFF2-40B4-BE49-F238E27FC236}">
                <a16:creationId xmlns:a16="http://schemas.microsoft.com/office/drawing/2014/main" id="{E2DAF3BF-09CF-49E5-ADE9-B8BFB1C72643}"/>
              </a:ext>
            </a:extLst>
          </p:cNvPr>
          <p:cNvPicPr>
            <a:picLocks noChangeAspect="1"/>
          </p:cNvPicPr>
          <p:nvPr/>
        </p:nvPicPr>
        <p:blipFill>
          <a:blip r:embed="rId4"/>
          <a:stretch>
            <a:fillRect/>
          </a:stretch>
        </p:blipFill>
        <p:spPr>
          <a:xfrm rot="12057454">
            <a:off x="3177444" y="2727303"/>
            <a:ext cx="1913520" cy="466402"/>
          </a:xfrm>
          <a:prstGeom prst="rect">
            <a:avLst/>
          </a:prstGeom>
        </p:spPr>
      </p:pic>
      <p:pic>
        <p:nvPicPr>
          <p:cNvPr id="12" name="Picture 11">
            <a:extLst>
              <a:ext uri="{FF2B5EF4-FFF2-40B4-BE49-F238E27FC236}">
                <a16:creationId xmlns:a16="http://schemas.microsoft.com/office/drawing/2014/main" id="{B4D58590-CA52-4B40-9541-5D9C7B946CEF}"/>
              </a:ext>
            </a:extLst>
          </p:cNvPr>
          <p:cNvPicPr>
            <a:picLocks noChangeAspect="1"/>
          </p:cNvPicPr>
          <p:nvPr/>
        </p:nvPicPr>
        <p:blipFill>
          <a:blip r:embed="rId4"/>
          <a:stretch>
            <a:fillRect/>
          </a:stretch>
        </p:blipFill>
        <p:spPr>
          <a:xfrm rot="11102007">
            <a:off x="3126212" y="3534083"/>
            <a:ext cx="1767111" cy="583758"/>
          </a:xfrm>
          <a:prstGeom prst="rect">
            <a:avLst/>
          </a:prstGeom>
        </p:spPr>
      </p:pic>
      <p:sp>
        <p:nvSpPr>
          <p:cNvPr id="13" name="TextBox 12">
            <a:extLst>
              <a:ext uri="{FF2B5EF4-FFF2-40B4-BE49-F238E27FC236}">
                <a16:creationId xmlns:a16="http://schemas.microsoft.com/office/drawing/2014/main" id="{C99BE7B7-DBC1-4720-AB9C-795E242C8EEB}"/>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231426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2FC271-59D0-4E66-9A73-E81D654FC41D}"/>
              </a:ext>
            </a:extLst>
          </p:cNvPr>
          <p:cNvSpPr>
            <a:spLocks noGrp="1"/>
          </p:cNvSpPr>
          <p:nvPr>
            <p:ph type="sldNum" sz="quarter" idx="12"/>
          </p:nvPr>
        </p:nvSpPr>
        <p:spPr/>
        <p:txBody>
          <a:bodyPr/>
          <a:lstStyle/>
          <a:p>
            <a:fld id="{34021492-D8A9-4CEE-A327-F99EC7B60D36}" type="slidenum">
              <a:rPr lang="en-US" smtClean="0"/>
              <a:pPr/>
              <a:t>9</a:t>
            </a:fld>
            <a:endParaRPr lang="en-US" dirty="0"/>
          </a:p>
        </p:txBody>
      </p:sp>
      <p:sp>
        <p:nvSpPr>
          <p:cNvPr id="5" name="Rectangle 4">
            <a:extLst>
              <a:ext uri="{FF2B5EF4-FFF2-40B4-BE49-F238E27FC236}">
                <a16:creationId xmlns:a16="http://schemas.microsoft.com/office/drawing/2014/main" id="{51BF9C58-9D83-40CE-B630-C416A56A4C84}"/>
              </a:ext>
            </a:extLst>
          </p:cNvPr>
          <p:cNvSpPr/>
          <p:nvPr/>
        </p:nvSpPr>
        <p:spPr>
          <a:xfrm>
            <a:off x="2171700" y="3200401"/>
            <a:ext cx="7848600" cy="461665"/>
          </a:xfrm>
          <a:prstGeom prst="rect">
            <a:avLst/>
          </a:prstGeom>
        </p:spPr>
        <p:txBody>
          <a:bodyPr wrap="square">
            <a:spAutoFit/>
          </a:bodyPr>
          <a:lstStyle/>
          <a:p>
            <a:r>
              <a:rPr lang="en-US" sz="2400" dirty="0"/>
              <a:t>Why is it a challenge to wait on others to accept Change?</a:t>
            </a:r>
          </a:p>
        </p:txBody>
      </p:sp>
      <p:sp>
        <p:nvSpPr>
          <p:cNvPr id="6" name="Shape 96">
            <a:extLst>
              <a:ext uri="{FF2B5EF4-FFF2-40B4-BE49-F238E27FC236}">
                <a16:creationId xmlns:a16="http://schemas.microsoft.com/office/drawing/2014/main" id="{41D61696-5B39-4B16-A062-0C75014D07B9}"/>
              </a:ext>
            </a:extLst>
          </p:cNvPr>
          <p:cNvSpPr txBox="1"/>
          <p:nvPr/>
        </p:nvSpPr>
        <p:spPr>
          <a:xfrm>
            <a:off x="1524000" y="1527000"/>
            <a:ext cx="9124800" cy="454200"/>
          </a:xfrm>
          <a:prstGeom prst="rect">
            <a:avLst/>
          </a:prstGeom>
          <a:noFill/>
          <a:ln>
            <a:noFill/>
          </a:ln>
        </p:spPr>
        <p:txBody>
          <a:bodyPr spcFirstLastPara="1" wrap="square" lIns="91425" tIns="91425" rIns="91425" bIns="91425" anchor="t" anchorCtr="0">
            <a:noAutofit/>
          </a:bodyPr>
          <a:lstStyle/>
          <a:p>
            <a:pPr algn="ctr"/>
            <a:r>
              <a:rPr lang="en-US" sz="4000" b="1" dirty="0"/>
              <a:t> </a:t>
            </a:r>
            <a:endParaRPr sz="4000" b="1" dirty="0"/>
          </a:p>
        </p:txBody>
      </p:sp>
      <p:sp>
        <p:nvSpPr>
          <p:cNvPr id="7" name="TextBox 6">
            <a:extLst>
              <a:ext uri="{FF2B5EF4-FFF2-40B4-BE49-F238E27FC236}">
                <a16:creationId xmlns:a16="http://schemas.microsoft.com/office/drawing/2014/main" id="{AAF3DC20-C730-4860-B793-E3402BABB128}"/>
              </a:ext>
            </a:extLst>
          </p:cNvPr>
          <p:cNvSpPr txBox="1"/>
          <p:nvPr/>
        </p:nvSpPr>
        <p:spPr>
          <a:xfrm>
            <a:off x="1540933" y="1182470"/>
            <a:ext cx="9144000" cy="1169551"/>
          </a:xfrm>
          <a:prstGeom prst="rect">
            <a:avLst/>
          </a:prstGeom>
          <a:noFill/>
        </p:spPr>
        <p:txBody>
          <a:bodyPr wrap="square" rtlCol="0">
            <a:spAutoFit/>
          </a:bodyPr>
          <a:lstStyle/>
          <a:p>
            <a:pPr algn="ctr"/>
            <a:r>
              <a:rPr lang="en-US" sz="3500" b="1" dirty="0">
                <a:latin typeface="Georgia" panose="02040502050405020303" pitchFamily="18" charset="0"/>
              </a:rPr>
              <a:t>Resilient Leader “</a:t>
            </a:r>
            <a:r>
              <a:rPr lang="en-US" sz="3500" b="1" dirty="0">
                <a:solidFill>
                  <a:srgbClr val="3333FF"/>
                </a:solidFill>
                <a:latin typeface="Georgia" panose="02040502050405020303" pitchFamily="18" charset="0"/>
              </a:rPr>
              <a:t>Interactive</a:t>
            </a:r>
            <a:r>
              <a:rPr lang="en-US" sz="3500" b="1" dirty="0">
                <a:latin typeface="Georgia" panose="02040502050405020303" pitchFamily="18" charset="0"/>
              </a:rPr>
              <a:t>” Question # 2</a:t>
            </a:r>
          </a:p>
        </p:txBody>
      </p:sp>
      <p:sp>
        <p:nvSpPr>
          <p:cNvPr id="9" name="TextBox 8">
            <a:extLst>
              <a:ext uri="{FF2B5EF4-FFF2-40B4-BE49-F238E27FC236}">
                <a16:creationId xmlns:a16="http://schemas.microsoft.com/office/drawing/2014/main" id="{2F28500A-35EC-4E2A-B6CD-6D0289FE783B}"/>
              </a:ext>
            </a:extLst>
          </p:cNvPr>
          <p:cNvSpPr txBox="1"/>
          <p:nvPr/>
        </p:nvSpPr>
        <p:spPr>
          <a:xfrm>
            <a:off x="9898561" y="6596390"/>
            <a:ext cx="1925527" cy="261610"/>
          </a:xfrm>
          <a:prstGeom prst="rect">
            <a:avLst/>
          </a:prstGeom>
          <a:noFill/>
        </p:spPr>
        <p:txBody>
          <a:bodyPr wrap="none" rtlCol="0">
            <a:spAutoFit/>
          </a:bodyPr>
          <a:lstStyle/>
          <a:p>
            <a:pPr algn="ctr">
              <a:spcBef>
                <a:spcPts val="360"/>
              </a:spcBef>
              <a:buClr>
                <a:schemeClr val="dk1"/>
              </a:buClr>
            </a:pPr>
            <a:r>
              <a:rPr lang="en-US" sz="1100" dirty="0">
                <a:solidFill>
                  <a:srgbClr val="15356E"/>
                </a:solidFill>
              </a:rPr>
              <a:t>www.KMCEmpowerment.com</a:t>
            </a:r>
            <a:endParaRPr lang="en-US" sz="1100" dirty="0">
              <a:solidFill>
                <a:schemeClr val="dk1"/>
              </a:solidFill>
            </a:endParaRPr>
          </a:p>
        </p:txBody>
      </p:sp>
    </p:spTree>
    <p:extLst>
      <p:ext uri="{BB962C8B-B14F-4D97-AF65-F5344CB8AC3E}">
        <p14:creationId xmlns:p14="http://schemas.microsoft.com/office/powerpoint/2010/main" val="321985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1006</Words>
  <Application>Microsoft Macintosh PowerPoint</Application>
  <PresentationFormat>Widescreen</PresentationFormat>
  <Paragraphs>148</Paragraphs>
  <Slides>27</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Georgia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dc:creator>
  <cp:lastModifiedBy>Yvonne Pentz</cp:lastModifiedBy>
  <cp:revision>22</cp:revision>
  <dcterms:created xsi:type="dcterms:W3CDTF">2022-03-07T02:54:06Z</dcterms:created>
  <dcterms:modified xsi:type="dcterms:W3CDTF">2022-03-10T06:56:28Z</dcterms:modified>
</cp:coreProperties>
</file>