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12192000"/>
  <p:notesSz cx="6858000" cy="9144000"/>
  <p:embeddedFontLst>
    <p:embeddedFont>
      <p:font typeface="Roboto Slab"/>
      <p:regular r:id="rId43"/>
      <p:bold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Montserrat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RobotoSlab-bold.fntdata"/><Relationship Id="rId43" Type="http://schemas.openxmlformats.org/officeDocument/2006/relationships/font" Target="fonts/RobotoSlab-regular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Montserrat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MontserratLight-italic.fntdata"/><Relationship Id="rId50" Type="http://schemas.openxmlformats.org/officeDocument/2006/relationships/font" Target="fonts/MontserratLight-bold.fntdata"/><Relationship Id="rId52" Type="http://schemas.openxmlformats.org/officeDocument/2006/relationships/font" Target="fonts/Montserrat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64e1be306b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64e1be306b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64e1be306b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4e6ee4035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64e6ee4035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Miss your shot, and your </a:t>
            </a:r>
            <a:r>
              <a:rPr lang="en-US"/>
              <a:t>competitors are telling our story for us</a:t>
            </a:r>
            <a:r>
              <a:rPr lang="en-US"/>
              <a:t> </a:t>
            </a:r>
            <a:endParaRPr/>
          </a:p>
        </p:txBody>
      </p:sp>
      <p:sp>
        <p:nvSpPr>
          <p:cNvPr id="207" name="Google Shape;207;g64e6ee4035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4e6ee403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64e6ee403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12 News polls people and asking them to vote on the story they’ll play or a ridiculous question</a:t>
            </a:r>
            <a:endParaRPr/>
          </a:p>
        </p:txBody>
      </p:sp>
      <p:sp>
        <p:nvSpPr>
          <p:cNvPr id="219" name="Google Shape;219;g64e6ee403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4e6ee4035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64e6ee4035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64e6ee4035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4e1be306b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64e1be306b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64e1be306b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17aea2ac7d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117aea2ac7d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117aea2ac7d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4e6ee4035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g64e6ee4035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did this shot come about? Through a positive relationship with the media: Fox 10’s Anita Roman and special projects producer Rod Haberer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64e6ee4035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6d4293fd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e6d4293fd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e6d4293fd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a1b18a268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a1b18a268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a1b18a2685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65d1ecde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a65d1ecde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a65d1ecde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59a422e8d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859a422e8d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859a422e8d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4e6ee4035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64e6ee4035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64e6ee4035_1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1b18a2685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a1b18a2685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a1b18a2685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4e6ee4035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64e6ee4035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64e6ee4035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703b426c9_4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8703b426c9_4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a public affairs staff, we’re good in a pinch, but you’re the expert.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know talking points, but you know the project, the case or the end goal. </a:t>
            </a:r>
            <a:endParaRPr/>
          </a:p>
        </p:txBody>
      </p:sp>
      <p:sp>
        <p:nvSpPr>
          <p:cNvPr id="355" name="Google Shape;355;g8703b426c9_4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4e6ee4035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64e6ee4035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Generalize. Explain in plain terms</a:t>
            </a:r>
            <a:endParaRPr/>
          </a:p>
        </p:txBody>
      </p:sp>
      <p:sp>
        <p:nvSpPr>
          <p:cNvPr id="366" name="Google Shape;366;g64e6ee4035_1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4e6ee4035_1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64e6ee4035_1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64e6ee4035_1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64e6ee4035_1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64e6ee4035_1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64e6ee4035_1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4e6ee4035_1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g64e6ee4035_1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64e6ee4035_1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64e6ee4035_1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64e6ee4035_1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64e6ee4035_1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64e6ee4035_1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64e6ee4035_1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Conversation about bears. People hate to hear news of bears being put down. But each incident is an opportunity to educate about our publicly vetted policy.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important is for people not to attract bears. Pick up your trash, bird feeders…. </a:t>
            </a:r>
            <a:endParaRPr/>
          </a:p>
        </p:txBody>
      </p:sp>
      <p:sp>
        <p:nvSpPr>
          <p:cNvPr id="423" name="Google Shape;423;g64e6ee4035_1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person who sets the agenda often forces everyone else to play catch up.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get the media’s attention with a story first, chances are they won’t do a follow-up story because they’ve already covered the story. </a:t>
            </a:r>
            <a:endParaRPr/>
          </a:p>
          <a:p>
            <a:pPr indent="-317500" lvl="0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Often you get one bite at the apple. </a:t>
            </a:r>
            <a:endParaRPr/>
          </a:p>
          <a:p>
            <a:pPr indent="-317500" lvl="0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As long as it’s nothing controversial, media will do the one story and move 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4e6ee4035_1_1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64e6ee4035_1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64e6ee4035_1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4e6ee4035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64e6ee4035_1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64e6ee4035_1_1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8703b426c9_4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8703b426c9_4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8703b426c9_4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64e6ee4035_1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64e6ee4035_1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64e6ee4035_1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64e6ee4035_1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g64e6ee4035_1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g64e6ee4035_1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4e6ee4035_1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64e6ee4035_1_1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64e6ee4035_1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8703b426c9_4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8703b426c9_4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8703b426c9_4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703b426c9_4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g8703b426c9_4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8703b426c9_4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4da44392d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64da44392d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64da44392d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4e1be306b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64e1be306b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64e1be306b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703b426c9_4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g8703b426c9_4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8703b426c9_4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4e6ee4035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64e6ee4035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a public affairs staff, we’re good in a pinch, but you’re the expert.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know talking points, but you know the project, the case or the end goal. </a:t>
            </a:r>
            <a:endParaRPr/>
          </a:p>
        </p:txBody>
      </p:sp>
      <p:sp>
        <p:nvSpPr>
          <p:cNvPr id="157" name="Google Shape;157;g64e6ee4035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1b18a2685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a1b18a2685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a1b18a2685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1b18a2685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a1b18a2685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a1b18a2685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6.jpg"/><Relationship Id="rId5" Type="http://schemas.openxmlformats.org/officeDocument/2006/relationships/image" Target="../media/image10.jpg"/><Relationship Id="rId6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3.png"/><Relationship Id="rId8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dIhptGibncM" TargetMode="External"/><Relationship Id="rId5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44.jp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20.jpg"/><Relationship Id="rId6" Type="http://schemas.openxmlformats.org/officeDocument/2006/relationships/image" Target="../media/image43.jpg"/><Relationship Id="rId7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1.jpg"/><Relationship Id="rId5" Type="http://schemas.openxmlformats.org/officeDocument/2006/relationships/image" Target="../media/image39.jpg"/><Relationship Id="rId6" Type="http://schemas.openxmlformats.org/officeDocument/2006/relationships/image" Target="../media/image30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7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6.jpg"/><Relationship Id="rId5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WxNiinGLLVA" TargetMode="External"/><Relationship Id="rId5" Type="http://schemas.openxmlformats.org/officeDocument/2006/relationships/image" Target="../media/image28.jpg"/><Relationship Id="rId6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5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5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37.jp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5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38.jp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5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40.jpg"/><Relationship Id="rId5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abc15.com/news/region-west-valley/peoria/fd-2-hospitalized-after-boat-accident-at-lake-pleasant" TargetMode="External"/><Relationship Id="rId4" Type="http://schemas.openxmlformats.org/officeDocument/2006/relationships/hyperlink" Target="https://www.abc15.com/news/region-west-valley/peoria/fd-2-hospitalized-after-boat-accident-at-lake-pleasant" TargetMode="External"/><Relationship Id="rId5" Type="http://schemas.openxmlformats.org/officeDocument/2006/relationships/hyperlink" Target="https://www.abc15.com/news/region-west-valley/peoria/fd-2-hospitalized-after-boat-accident-at-lake-pleasant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2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4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IEHOawXtf_g" TargetMode="External"/><Relationship Id="rId5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hyperlink" Target="http://www.youtube.com/watch?v=bAAo6mOVmxw" TargetMode="External"/><Relationship Id="rId5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5.jpg"/><Relationship Id="rId7" Type="http://schemas.openxmlformats.org/officeDocument/2006/relationships/hyperlink" Target="http://www.youtube.com/watch?v=jeLzQ8ZEI5s" TargetMode="External"/><Relationship Id="rId8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12.jpg"/><Relationship Id="rId6" Type="http://schemas.openxmlformats.org/officeDocument/2006/relationships/hyperlink" Target="https://www.kold.com/2020/10/13/what-would-you-do-viral-encounter-serves-safety-reminder-southern-arizon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-6350" y="0"/>
            <a:ext cx="1219835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49550" y="1625662"/>
            <a:ext cx="12189000" cy="5304900"/>
          </a:xfrm>
          <a:prstGeom prst="rect">
            <a:avLst/>
          </a:prstGeom>
          <a:solidFill>
            <a:srgbClr val="3F57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 txBox="1"/>
          <p:nvPr>
            <p:ph type="title"/>
          </p:nvPr>
        </p:nvSpPr>
        <p:spPr>
          <a:xfrm>
            <a:off x="758829" y="130088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</a:pPr>
            <a:r>
              <a:rPr lang="en-US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Partnering With The Media </a:t>
            </a:r>
            <a:endParaRPr b="0" i="0" sz="60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724542" y="4377188"/>
            <a:ext cx="105156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International</a:t>
            </a:r>
            <a:r>
              <a:rPr lang="en-US"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Boating and Water Safety Summit 2022 </a:t>
            </a:r>
            <a:endParaRPr b="0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3"/>
          <p:cNvCxnSpPr/>
          <p:nvPr/>
        </p:nvCxnSpPr>
        <p:spPr>
          <a:xfrm>
            <a:off x="591914" y="4224806"/>
            <a:ext cx="10224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" name="Google Shape;9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/>
          <p:nvPr/>
        </p:nvSpPr>
        <p:spPr>
          <a:xfrm>
            <a:off x="11510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The Business of News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910075" y="2096175"/>
            <a:ext cx="5781900" cy="38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News is a business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Selling advertising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Supporting investors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Constantly changing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News provides a service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Inform the public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Provide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emergency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information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&amp; communication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Provide a community service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800" y="2005175"/>
            <a:ext cx="5781900" cy="314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3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Informing the Public 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12" name="Google Shape;21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7500" y="2053225"/>
            <a:ext cx="4376776" cy="328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493900" y="2024200"/>
            <a:ext cx="5967300" cy="44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468100" y="2276700"/>
            <a:ext cx="6018900" cy="31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●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Alert you to what’s happening in your 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community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●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Tell you about good and bad news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○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Positive, feel-good stories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○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Serious hard news stories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●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beneficial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content for their viewers, 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listeners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or readers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"/>
              <a:buChar char="●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memorable moments while 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engaging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their audience </a:t>
            </a:r>
            <a:endParaRPr sz="2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4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4"/>
          <p:cNvSpPr txBox="1"/>
          <p:nvPr>
            <p:ph type="title"/>
          </p:nvPr>
        </p:nvSpPr>
        <p:spPr>
          <a:xfrm>
            <a:off x="835000" y="489179"/>
            <a:ext cx="105156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36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Providing Emergency Communication </a:t>
            </a:r>
            <a:endParaRPr b="0" i="0" sz="36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24" name="Google Shape;22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200" y="2201325"/>
            <a:ext cx="5092550" cy="38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4"/>
          <p:cNvSpPr txBox="1"/>
          <p:nvPr/>
        </p:nvSpPr>
        <p:spPr>
          <a:xfrm>
            <a:off x="6284150" y="2041400"/>
            <a:ext cx="5268300" cy="3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reach of TV and radio broadcasting is huge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Reach a large </a:t>
            </a: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audience</a:t>
            </a: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at moment’s notice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Provide lifesaving information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Wildfire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Severe Weather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Evacuation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Flood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Dangerous </a:t>
            </a: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animal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○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Amber alert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5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Providing a Community Service</a:t>
            </a:r>
            <a:endParaRPr b="0" i="0" sz="4800" u="none" cap="none" strike="noStrike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6675" y="1954425"/>
            <a:ext cx="4481026" cy="33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903100" y="2191925"/>
            <a:ext cx="5550300" cy="3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Give back to their community using the power of broadcasting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○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Telethon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○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Radiothon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○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 Drive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○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Disaster</a:t>
            </a: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Relief</a:t>
            </a: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Drive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Better </a:t>
            </a: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serve</a:t>
            </a: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become better connected to their community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"/>
              <a:buChar char="●"/>
            </a:pPr>
            <a:r>
              <a:rPr lang="en-US" sz="1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Makes good programming </a:t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6875" y="44544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6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6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Different media has different needs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49" name="Google Shape;2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6"/>
          <p:cNvSpPr txBox="1"/>
          <p:nvPr/>
        </p:nvSpPr>
        <p:spPr>
          <a:xfrm>
            <a:off x="4546875" y="1885325"/>
            <a:ext cx="7351500" cy="4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TV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Visuals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sell, interview experts on camera, see exciting video, fast day of deadline 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VO/SOT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PKG 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Quick and to the point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Interview in person or video conference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Print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 Room to tell more of the story, deadline can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vary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Magazine 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Newspaper 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Light"/>
              <a:buChar char="○"/>
            </a:pP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Interview over </a:t>
            </a: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</a:t>
            </a:r>
            <a:r>
              <a:rPr lang="en-US" sz="1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phone</a:t>
            </a:r>
            <a:endParaRPr sz="18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Radio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: </a:t>
            </a:r>
            <a:r>
              <a:rPr lang="en-US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Phone interview or in-studio, solid sound bite </a:t>
            </a:r>
            <a:r>
              <a:rPr lang="en-US" sz="15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  </a:t>
            </a:r>
            <a:endParaRPr sz="15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51" name="Google Shape;2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525" y="1935175"/>
            <a:ext cx="2642475" cy="14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650" y="3603900"/>
            <a:ext cx="1450175" cy="30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9782" y="3639144"/>
            <a:ext cx="1125900" cy="11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461133" y="2988750"/>
            <a:ext cx="2884175" cy="6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8">
            <a:alphaModFix/>
          </a:blip>
          <a:srcRect b="0" l="-1016" r="24593" t="0"/>
          <a:stretch/>
        </p:blipFill>
        <p:spPr>
          <a:xfrm>
            <a:off x="2279176" y="4896525"/>
            <a:ext cx="1888725" cy="188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7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Visuals</a:t>
            </a:r>
            <a:r>
              <a:rPr lang="en-US" sz="4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 Sell - </a:t>
            </a:r>
            <a:r>
              <a:rPr lang="en-US" sz="4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Example</a:t>
            </a:r>
            <a:r>
              <a:rPr lang="en-US" sz="48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0" i="0" sz="4800" u="none" cap="none" strike="noStrike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64" name="Google Shape;2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qua Tots is offering a 30 minute swim lesson." id="265" name="Google Shape;265;p27" title="Swim with your clothes on wee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9650" y="171342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8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8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What media likes to see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832100" y="2056775"/>
            <a:ext cx="66537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Fast,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accurate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information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Access to staff/experts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Witness the story with their own eyes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Sources/connections for future stories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Meet or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accommodate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their deadline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GOOD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stories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76" name="Google Shape;27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4650" y="2198726"/>
            <a:ext cx="4296100" cy="297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3F573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9"/>
          <p:cNvSpPr txBox="1"/>
          <p:nvPr>
            <p:ph type="title"/>
          </p:nvPr>
        </p:nvSpPr>
        <p:spPr>
          <a:xfrm>
            <a:off x="835000" y="93168"/>
            <a:ext cx="10515600" cy="13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</a:pPr>
            <a:r>
              <a:rPr lang="en-US" sz="54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Speaking To</a:t>
            </a:r>
            <a:r>
              <a:rPr lang="en-US" sz="54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 The Media</a:t>
            </a:r>
            <a:r>
              <a:rPr lang="en-US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0" i="0" sz="60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86" name="Google Shape;28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50" y="2167650"/>
            <a:ext cx="4216251" cy="31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0800" y="3962050"/>
            <a:ext cx="3310701" cy="248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5075" y="2167650"/>
            <a:ext cx="4243164" cy="28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0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0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You’re the Subject Matter Expert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299" name="Google Shape;2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/>
        </p:nvSpPr>
        <p:spPr>
          <a:xfrm>
            <a:off x="647725" y="2121375"/>
            <a:ext cx="9455100" cy="29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Stay on message, but don’t lie or embellish the truth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Help a reporter find other sources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Nurture relationships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Tell great stories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 AVAILABLE! </a:t>
            </a:r>
            <a:endParaRPr b="1"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0"/>
          <p:cNvSpPr txBox="1"/>
          <p:nvPr/>
        </p:nvSpPr>
        <p:spPr>
          <a:xfrm>
            <a:off x="898750" y="1813675"/>
            <a:ext cx="869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you speak to the media: 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1"/>
          <p:cNvSpPr/>
          <p:nvPr/>
        </p:nvSpPr>
        <p:spPr>
          <a:xfrm>
            <a:off x="-33375" y="1553100"/>
            <a:ext cx="122253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1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When you’re available..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11" name="Google Shape;31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27" y="1771626"/>
            <a:ext cx="3332799" cy="30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8526" y="2114750"/>
            <a:ext cx="4048537" cy="262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0225" y="4132275"/>
            <a:ext cx="3332799" cy="247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4550" y="2052350"/>
            <a:ext cx="2991550" cy="21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0750" y="4297199"/>
            <a:ext cx="3199550" cy="23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-597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-55095" y="2070135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Our goals today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838198" y="2491594"/>
            <a:ext cx="105156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●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Get you comfortable with media and news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●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Learn to create effective </a:t>
            </a: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partnerships</a:t>
            </a: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with the media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●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Get you comfortable with being on-camera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●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Address any fears you may have 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●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Help you better understand the media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ontserrat Light"/>
              <a:buChar char="○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How they work </a:t>
            </a: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Their needs and wants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79877" y="2445626"/>
            <a:ext cx="2997576" cy="224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2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2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When media calls, who should speak? 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25" name="Google Shape;32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2"/>
          <p:cNvSpPr txBox="1"/>
          <p:nvPr/>
        </p:nvSpPr>
        <p:spPr>
          <a:xfrm>
            <a:off x="648500" y="1786025"/>
            <a:ext cx="10882800" cy="49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First thing: </a:t>
            </a:r>
            <a:endParaRPr sz="36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SHOULD</a:t>
            </a:r>
            <a:r>
              <a:rPr lang="en-US" sz="3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we comment? </a:t>
            </a:r>
            <a:endParaRPr sz="36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27" name="Google Shape;3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3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3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When media calls, who should speak? 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/>
        </p:nvSpPr>
        <p:spPr>
          <a:xfrm>
            <a:off x="654600" y="1632725"/>
            <a:ext cx="10882800" cy="49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If you’re contacted or talking, notify: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Your supervisor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Your Public Affairs team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Who should speak?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Subject matter expert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Wildlife Manager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 don’t have to talk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i="1" lang="en-US"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 issues have different spokespeople</a:t>
            </a:r>
            <a:endParaRPr i="1" sz="2400">
              <a:solidFill>
                <a:schemeClr val="lt1"/>
              </a:solidFill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350" y="2162025"/>
            <a:ext cx="4180826" cy="313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4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4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4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Always be aware...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4"/>
          <p:cNvSpPr txBox="1"/>
          <p:nvPr/>
        </p:nvSpPr>
        <p:spPr>
          <a:xfrm>
            <a:off x="1967500" y="2501925"/>
            <a:ext cx="91068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Light"/>
              <a:buChar char="●"/>
            </a:pPr>
            <a:r>
              <a:rPr lang="en-US" sz="3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Everything you say is fair game!</a:t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Light"/>
              <a:buChar char="●"/>
            </a:pPr>
            <a:r>
              <a:rPr lang="en-US" sz="3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Refrain from going “off the record”</a:t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Light"/>
              <a:buChar char="●"/>
            </a:pPr>
            <a:r>
              <a:rPr lang="en-US" sz="3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The interview may be done, but the microphone may still be on. </a:t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Light"/>
              <a:buChar char="●"/>
            </a:pPr>
            <a:r>
              <a:rPr lang="en-US" sz="3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If you’re in front of a camera or wearing a mic, you could be hot at </a:t>
            </a:r>
            <a:r>
              <a:rPr b="1" lang="en-US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anytime.</a:t>
            </a:r>
            <a:endParaRPr b="1"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 Light"/>
              <a:buChar char="●"/>
            </a:pPr>
            <a:r>
              <a:rPr lang="en-US" sz="3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 could be on a live stream</a:t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910075" y="1821775"/>
            <a:ext cx="8477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you speak to a journalist or member of the media: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5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5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The camera is always on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60" name="Google Shape;3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hio State quarterback's coach Ryan Day Caught Picking His Nose during Indiana game 2017" id="361" name="Google Shape;361;p35" title="Ohio State Coach Ryan Day Caught Picking His Nose in 2017 Indiana Game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475" y="1748713"/>
            <a:ext cx="6763925" cy="50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6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6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6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Be quoted accurately 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71" name="Google Shape;37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6"/>
          <p:cNvSpPr txBox="1"/>
          <p:nvPr/>
        </p:nvSpPr>
        <p:spPr>
          <a:xfrm>
            <a:off x="832100" y="2375975"/>
            <a:ext cx="64563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Don’t 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speak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in jargon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common language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99.5% of the public are not scientists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Speak in complete sentences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 police talk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Don’t use acronyms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You’re having a conversation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Talk in complete sentences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73" name="Google Shape;3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8401" y="2089375"/>
            <a:ext cx="4097748" cy="31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7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7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Be quoted accurately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835150" y="2059775"/>
            <a:ext cx="10515300" cy="46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Generalize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 common English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Speak in concise soundbites (10-12 seconds)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Don’t ramble - make your point, stop talking 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Provide extra detail only when asked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Too much information may lead to more questions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4572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Confuse the media, lose the message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5" name="Google Shape;38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8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38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38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Concise messaging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 txBox="1"/>
          <p:nvPr/>
        </p:nvSpPr>
        <p:spPr>
          <a:xfrm>
            <a:off x="832100" y="2114175"/>
            <a:ext cx="87459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Before speaking with a reporter, condense your ideas.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Keep them short and simple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Capture the main points of your argument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Think about your audience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Include or rephrase the question in your response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Your answer should always come back to your key points.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Stay to YOUR agenda.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96" name="Google Shape;39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9"/>
          <p:cNvSpPr txBox="1"/>
          <p:nvPr>
            <p:ph type="title"/>
          </p:nvPr>
        </p:nvSpPr>
        <p:spPr>
          <a:xfrm>
            <a:off x="8350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Be prepared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05" name="Google Shape;4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9"/>
          <p:cNvSpPr txBox="1"/>
          <p:nvPr/>
        </p:nvSpPr>
        <p:spPr>
          <a:xfrm>
            <a:off x="6124601" y="2111025"/>
            <a:ext cx="5830800" cy="3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Practice but not too much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○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Don’t sound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rehearsed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Dress appropriately, 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wear a logo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Lead with your key points early and often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Anticipate the reporter’s questions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NEVER SPECULATE</a:t>
            </a:r>
            <a:endParaRPr sz="22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07" name="Google Shape;4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23" y="2053313"/>
            <a:ext cx="5512099" cy="369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40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40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“Bridging” to get back on message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17" name="Google Shape;41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0"/>
          <p:cNvSpPr txBox="1"/>
          <p:nvPr/>
        </p:nvSpPr>
        <p:spPr>
          <a:xfrm>
            <a:off x="636300" y="2320925"/>
            <a:ext cx="10919400" cy="3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Conversation may get off topic, “bridge” the discussion back to your key messages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“Of course we’re concerned, </a:t>
            </a:r>
            <a:r>
              <a:rPr b="1" lang="en-US" sz="24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but we must keep in mind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…”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Montserrat Light"/>
              <a:buChar char="●"/>
            </a:pPr>
            <a:r>
              <a:rPr lang="en-US" sz="22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“That’s something we can look at, </a:t>
            </a:r>
            <a:r>
              <a:rPr b="1" lang="en-US" sz="22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however the big takeaway here is..”</a:t>
            </a:r>
            <a:endParaRPr b="1" sz="22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“That’s one viewpoint. </a:t>
            </a:r>
            <a:r>
              <a:rPr b="1" lang="en-US" sz="24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Another view is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…”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9" name="Google Shape;4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1"/>
          <p:cNvSpPr/>
          <p:nvPr/>
        </p:nvSpPr>
        <p:spPr>
          <a:xfrm>
            <a:off x="1500" y="1730162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1"/>
          <p:cNvSpPr txBox="1"/>
          <p:nvPr>
            <p:ph type="title"/>
          </p:nvPr>
        </p:nvSpPr>
        <p:spPr>
          <a:xfrm>
            <a:off x="614400" y="357800"/>
            <a:ext cx="109632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6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“</a:t>
            </a:r>
            <a:r>
              <a:rPr lang="en-US" sz="46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Flagging” to control the conversation</a:t>
            </a:r>
            <a:endParaRPr b="0" i="0" sz="46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28" name="Google Shape;42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1"/>
          <p:cNvSpPr txBox="1"/>
          <p:nvPr/>
        </p:nvSpPr>
        <p:spPr>
          <a:xfrm>
            <a:off x="4642125" y="2016850"/>
            <a:ext cx="6117900" cy="39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When you “flag,” you’re signalling that you have important information.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		Start statement with: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“The important thing to note is…”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“Let me remind you that…”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“What’s interesting about this is…”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“A takeaway from this…”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“Let’s never forget...”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30" name="Google Shape;4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4400" y="1946100"/>
            <a:ext cx="3421336" cy="456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/>
          <p:nvPr/>
        </p:nvSpPr>
        <p:spPr>
          <a:xfrm>
            <a:off x="-6350" y="0"/>
            <a:ext cx="1219835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0" y="1632737"/>
            <a:ext cx="12188952" cy="5304775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>
            <p:ph type="title"/>
          </p:nvPr>
        </p:nvSpPr>
        <p:spPr>
          <a:xfrm>
            <a:off x="832104" y="357812"/>
            <a:ext cx="10515600" cy="112604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What a partnership looks like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832100" y="2286000"/>
            <a:ext cx="5345700" cy="3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Getting your message and information out to the public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Having a connection with members of the media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Knowing when and how we should partner with media outlets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Understand it’s a two-way street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950" y="1952675"/>
            <a:ext cx="4563000" cy="342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2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42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42"/>
          <p:cNvSpPr txBox="1"/>
          <p:nvPr>
            <p:ph type="title"/>
          </p:nvPr>
        </p:nvSpPr>
        <p:spPr>
          <a:xfrm>
            <a:off x="614400" y="357800"/>
            <a:ext cx="109632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Developing message points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40" name="Google Shape;4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2"/>
          <p:cNvSpPr txBox="1"/>
          <p:nvPr/>
        </p:nvSpPr>
        <p:spPr>
          <a:xfrm>
            <a:off x="884300" y="2046750"/>
            <a:ext cx="4261500" cy="34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most important points about how Game and Fish is handling the incident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Make these points in every interview, speech or media opportunity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Points </a:t>
            </a: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should</a:t>
            </a: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be:</a:t>
            </a:r>
            <a:r>
              <a:rPr lang="en-US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Memorable statements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Clear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Concise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Quotable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42"/>
          <p:cNvPicPr preferRelativeResize="0"/>
          <p:nvPr/>
        </p:nvPicPr>
        <p:blipFill rotWithShape="1">
          <a:blip r:embed="rId4">
            <a:alphaModFix/>
          </a:blip>
          <a:srcRect b="4379" l="0" r="0" t="4370"/>
          <a:stretch/>
        </p:blipFill>
        <p:spPr>
          <a:xfrm>
            <a:off x="6410700" y="1933849"/>
            <a:ext cx="5166903" cy="344865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2"/>
          <p:cNvSpPr txBox="1"/>
          <p:nvPr/>
        </p:nvSpPr>
        <p:spPr>
          <a:xfrm>
            <a:off x="-255225" y="6181550"/>
            <a:ext cx="74892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 with the public </a:t>
            </a:r>
            <a:r>
              <a:rPr b="1"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affairs</a:t>
            </a:r>
            <a:r>
              <a:rPr b="1"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team, we’re here to help </a:t>
            </a:r>
            <a:endParaRPr b="1" sz="1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3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3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During the Interview	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53" name="Google Shape;4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3"/>
          <p:cNvSpPr txBox="1"/>
          <p:nvPr/>
        </p:nvSpPr>
        <p:spPr>
          <a:xfrm>
            <a:off x="6244825" y="1993325"/>
            <a:ext cx="5584800" cy="4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Stick to your key message points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Speak in concise soundbites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Keep control of the conversation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Don’t get off topic or get taken off topic</a:t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5" name="Google Shape;455;p43"/>
          <p:cNvPicPr preferRelativeResize="0"/>
          <p:nvPr/>
        </p:nvPicPr>
        <p:blipFill rotWithShape="1">
          <a:blip r:embed="rId4">
            <a:alphaModFix/>
          </a:blip>
          <a:srcRect b="5595" l="14128" r="5505" t="5586"/>
          <a:stretch/>
        </p:blipFill>
        <p:spPr>
          <a:xfrm>
            <a:off x="804325" y="2280026"/>
            <a:ext cx="4940822" cy="36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4"/>
          <p:cNvSpPr/>
          <p:nvPr/>
        </p:nvSpPr>
        <p:spPr>
          <a:xfrm>
            <a:off x="1500" y="1660962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4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Know your surroundings </a:t>
            </a: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	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65" name="Google Shape;46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775" y="2034500"/>
            <a:ext cx="5077050" cy="27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8825" y="3582425"/>
            <a:ext cx="4750750" cy="267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5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5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5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After the interview / publication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76" name="Google Shape;47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5"/>
          <p:cNvSpPr txBox="1"/>
          <p:nvPr/>
        </p:nvSpPr>
        <p:spPr>
          <a:xfrm>
            <a:off x="767225" y="1710250"/>
            <a:ext cx="10580700" cy="47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Ask when the story will run and communicate that with your team and leadership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Follow up with the reporter - maintain the partnership 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If there’s an error: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contact the PA team first, you or we can then: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Contact the reporter or outlet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Point out </a:t>
            </a:r>
            <a:r>
              <a:rPr lang="en-US" sz="2400" u="sng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factual errors </a:t>
            </a:r>
            <a:endParaRPr sz="2400" u="sng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Find out what went wrong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600"/>
              <a:buFont typeface="Montserrat Light"/>
              <a:buChar char="●"/>
            </a:pPr>
            <a:r>
              <a:rPr lang="en-US"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We may not like how the story was written/broadcast, we want accuracy</a:t>
            </a:r>
            <a:endParaRPr sz="16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78" name="Google Shape;47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6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6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Remember...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87" name="Google Shape;48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6"/>
          <p:cNvSpPr txBox="1"/>
          <p:nvPr/>
        </p:nvSpPr>
        <p:spPr>
          <a:xfrm>
            <a:off x="832100" y="2173950"/>
            <a:ext cx="87459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ondense your ideas into key messages.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556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Light"/>
              <a:buChar char="●"/>
            </a:pP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Keep them short and simple</a:t>
            </a:r>
            <a:endParaRPr sz="2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556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Light"/>
              <a:buChar char="●"/>
            </a:pP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Capture the main points of your argument</a:t>
            </a:r>
            <a:endParaRPr sz="2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556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Light"/>
              <a:buChar char="●"/>
            </a:pP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Don’t lie or </a:t>
            </a: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embellish</a:t>
            </a: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 sz="20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4925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Light"/>
              <a:buChar char="●"/>
            </a:pPr>
            <a:r>
              <a:rPr lang="en-US" sz="1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Stay on topic, don’t get taken off topic, don’t go off topic</a:t>
            </a:r>
            <a:endParaRPr sz="19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556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Light"/>
              <a:buChar char="●"/>
            </a:pP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 cautious when near in front of camera/</a:t>
            </a:r>
            <a:r>
              <a:rPr lang="en-US" sz="20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microphone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Stay to YOUR agenda, not the reporter’s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89" name="Google Shape;4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2075" y="2117400"/>
            <a:ext cx="2967977" cy="22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47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47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3"/>
              </a:rPr>
              <a:t>I</a:t>
            </a:r>
            <a:r>
              <a:rPr lang="en-US" sz="48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4"/>
              </a:rPr>
              <a:t>ncident</a:t>
            </a:r>
            <a:r>
              <a:rPr lang="en-US" sz="4800" u="sng">
                <a:solidFill>
                  <a:schemeClr val="hlink"/>
                </a:solidFill>
                <a:latin typeface="Roboto Slab"/>
                <a:ea typeface="Roboto Slab"/>
                <a:cs typeface="Roboto Slab"/>
                <a:sym typeface="Roboto Slab"/>
                <a:hlinkClick r:id="rId5"/>
              </a:rPr>
              <a:t> scenario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99" name="Google Shape;499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500" y="1632725"/>
            <a:ext cx="7369672" cy="49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8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8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Mountain Lion Incident 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09" name="Google Shape;50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138" y="2615826"/>
            <a:ext cx="4305725" cy="284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9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8A4C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 txBox="1"/>
          <p:nvPr>
            <p:ph type="title"/>
          </p:nvPr>
        </p:nvSpPr>
        <p:spPr>
          <a:xfrm>
            <a:off x="832104" y="3578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4C26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8A4C26"/>
                </a:solidFill>
                <a:latin typeface="Roboto Slab"/>
                <a:ea typeface="Roboto Slab"/>
                <a:cs typeface="Roboto Slab"/>
                <a:sym typeface="Roboto Slab"/>
              </a:rPr>
              <a:t>What that looked like in real life</a:t>
            </a:r>
            <a:endParaRPr b="0" i="0" sz="4800" u="none" cap="none" strike="noStrike">
              <a:solidFill>
                <a:srgbClr val="8A4C2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19" name="Google Shape;51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cy believes animals did not kill the person" id="520" name="Google Shape;520;p49" title="3 mountain lions that ate human remains near Tucson killed, AZGFD say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300" y="1768600"/>
            <a:ext cx="6707500" cy="50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0"/>
          <p:cNvSpPr txBox="1"/>
          <p:nvPr>
            <p:ph type="title"/>
          </p:nvPr>
        </p:nvSpPr>
        <p:spPr>
          <a:xfrm>
            <a:off x="2633706" y="2766151"/>
            <a:ext cx="6924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Questions? </a:t>
            </a:r>
            <a:endParaRPr b="0" i="0" sz="6000" u="none" cap="none" strike="noStrike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6"/>
          <p:cNvSpPr txBox="1"/>
          <p:nvPr>
            <p:ph type="title"/>
          </p:nvPr>
        </p:nvSpPr>
        <p:spPr>
          <a:xfrm>
            <a:off x="343425" y="357800"/>
            <a:ext cx="114861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Example</a:t>
            </a: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 - National Safe Boating Week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28" name="Google Shape;12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's National Safe Boating week and the Arizona Game and Fish Department is reminding residents to always wear a life jacket while boating." id="129" name="Google Shape;129;p16" title="Arizona Game and Fish reminding boaters to wear life jacket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8825" y="1714500"/>
            <a:ext cx="6741974" cy="50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C6A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7"/>
          <p:cNvSpPr txBox="1"/>
          <p:nvPr>
            <p:ph type="title"/>
          </p:nvPr>
        </p:nvSpPr>
        <p:spPr>
          <a:xfrm>
            <a:off x="832104" y="205412"/>
            <a:ext cx="10515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C6A3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C6A3E"/>
                </a:solidFill>
                <a:latin typeface="Roboto Slab"/>
                <a:ea typeface="Roboto Slab"/>
                <a:cs typeface="Roboto Slab"/>
                <a:sym typeface="Roboto Slab"/>
              </a:rPr>
              <a:t>Pitching a story</a:t>
            </a:r>
            <a:endParaRPr b="0" i="0" sz="4800" u="none" cap="none" strike="noStrike">
              <a:solidFill>
                <a:srgbClr val="4C6A3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5024550" y="1713951"/>
            <a:ext cx="6884100" cy="4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News stories can help push your initiatives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Understand your audience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Know when and how to pitch a story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Connect with reporters/media who follow or are interested in your messaging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●"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Build public support and increase visibility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800" y="2526875"/>
            <a:ext cx="4779826" cy="35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48655"/>
            <a:ext cx="12192000" cy="163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600" y="653844"/>
            <a:ext cx="3493103" cy="169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9950" y="2225925"/>
            <a:ext cx="4711776" cy="2289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ltiple studies throughout the years have shown that fishing can make people feel more engaged in the present, even improving how you feel about yourself of for hours after." id="152" name="Google Shape;152;p18" title="Valley nurse hooked on fishing for stress relief during pandemic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4675" y="399850"/>
            <a:ext cx="5277550" cy="39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The Pace of News 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910075" y="2096175"/>
            <a:ext cx="101562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“Slow news day” 				  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vs. 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			“Busy News Day”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0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The Pace of News 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910075" y="2096175"/>
            <a:ext cx="101562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“Slow news day” 				  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 				“Busy News Day”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375" y="2814075"/>
            <a:ext cx="3168675" cy="23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708175" y="5311225"/>
            <a:ext cx="4081200" cy="1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Limited </a:t>
            </a: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amount</a:t>
            </a: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news locally or nationally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Outlets may reach out for coverage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Good opportunity to pitch stories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6400" y="5459050"/>
            <a:ext cx="1014251" cy="11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/>
          <p:nvPr/>
        </p:nvSpPr>
        <p:spPr>
          <a:xfrm>
            <a:off x="-6350" y="0"/>
            <a:ext cx="12198300" cy="6858000"/>
          </a:xfrm>
          <a:prstGeom prst="rect">
            <a:avLst/>
          </a:prstGeom>
          <a:solidFill>
            <a:srgbClr val="EEE1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0" y="1632737"/>
            <a:ext cx="12189000" cy="5304900"/>
          </a:xfrm>
          <a:prstGeom prst="rect">
            <a:avLst/>
          </a:prstGeom>
          <a:solidFill>
            <a:srgbClr val="485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1"/>
          <p:cNvSpPr txBox="1"/>
          <p:nvPr>
            <p:ph type="title"/>
          </p:nvPr>
        </p:nvSpPr>
        <p:spPr>
          <a:xfrm>
            <a:off x="910075" y="357800"/>
            <a:ext cx="109194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566E"/>
              </a:buClr>
              <a:buSzPts val="4800"/>
              <a:buFont typeface="Roboto Slab"/>
              <a:buNone/>
            </a:pPr>
            <a:r>
              <a:rPr lang="en-US" sz="4800">
                <a:solidFill>
                  <a:srgbClr val="48566E"/>
                </a:solidFill>
                <a:latin typeface="Roboto Slab"/>
                <a:ea typeface="Roboto Slab"/>
                <a:cs typeface="Roboto Slab"/>
                <a:sym typeface="Roboto Slab"/>
              </a:rPr>
              <a:t>The Pace of News  </a:t>
            </a:r>
            <a:endParaRPr b="0" i="0" sz="4800" u="none" cap="none" strike="noStrike">
              <a:solidFill>
                <a:srgbClr val="48566E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83123" y="5514322"/>
            <a:ext cx="1064327" cy="106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/>
        </p:nvSpPr>
        <p:spPr>
          <a:xfrm>
            <a:off x="910075" y="2096175"/>
            <a:ext cx="10156200" cy="7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“Slow news day” 				  </a:t>
            </a:r>
            <a:r>
              <a:rPr b="1" lang="en-US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vs.</a:t>
            </a:r>
            <a:r>
              <a:rPr lang="en-US" sz="24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				“Busy News Day” </a:t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375" y="2814075"/>
            <a:ext cx="3168675" cy="236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708175" y="5311225"/>
            <a:ext cx="4081200" cy="12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Limited amount of news locally or nationally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Outlets may reach out for coverage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Good opportunity to pitch stories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8177" y="2814075"/>
            <a:ext cx="2288749" cy="334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/>
        </p:nvSpPr>
        <p:spPr>
          <a:xfrm>
            <a:off x="5078975" y="3609975"/>
            <a:ext cx="2539500" cy="30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VIP or Presidential visit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Local or national breaking or major news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News outlets full for coverage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Char char="●"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Bad day to pitch / good day for </a:t>
            </a:r>
            <a:r>
              <a:rPr lang="en-US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local connection</a:t>
            </a: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