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62" r:id="rId4"/>
    <p:sldId id="261" r:id="rId5"/>
    <p:sldId id="263" r:id="rId6"/>
    <p:sldId id="265" r:id="rId7"/>
    <p:sldId id="269" r:id="rId8"/>
    <p:sldId id="267" r:id="rId9"/>
    <p:sldId id="271" r:id="rId10"/>
    <p:sldId id="264" r:id="rId11"/>
    <p:sldId id="272" r:id="rId12"/>
    <p:sldId id="268" r:id="rId13"/>
    <p:sldId id="273" r:id="rId14"/>
    <p:sldId id="274" r:id="rId15"/>
    <p:sldId id="275" r:id="rId16"/>
    <p:sldId id="277" r:id="rId17"/>
    <p:sldId id="278" r:id="rId18"/>
    <p:sldId id="279" r:id="rId19"/>
    <p:sldId id="260"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3182F0-30E4-455C-A826-59AF96DDB1C9}" v="31" dt="2025-04-07T16:06:51.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6998" autoAdjust="0"/>
  </p:normalViewPr>
  <p:slideViewPr>
    <p:cSldViewPr snapToGrid="0">
      <p:cViewPr>
        <p:scale>
          <a:sx n="80" d="100"/>
          <a:sy n="80" d="100"/>
        </p:scale>
        <p:origin x="1038" y="4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612A61-C20A-466B-83A0-13936853147B}"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5400B5-CF08-47E9-8D60-0CB048D90234}" type="slidenum">
              <a:rPr lang="en-US" smtClean="0"/>
              <a:t>‹#›</a:t>
            </a:fld>
            <a:endParaRPr lang="en-US"/>
          </a:p>
        </p:txBody>
      </p:sp>
    </p:spTree>
    <p:extLst>
      <p:ext uri="{BB962C8B-B14F-4D97-AF65-F5344CB8AC3E}">
        <p14:creationId xmlns:p14="http://schemas.microsoft.com/office/powerpoint/2010/main" val="225942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68271cbc5480a41f33ab396671c70d45&amp;term_occur=999&amp;term_src=Title:46:Chapter:I:Subchapter:F:Part:50:Subpart:50.10:50.10-10"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law.cornell.edu/uscode/text/33" TargetMode="External"/><Relationship Id="rId4" Type="http://schemas.openxmlformats.org/officeDocument/2006/relationships/hyperlink" Target="https://www.law.cornell.edu/definitions/index.php?width=840&amp;height=800&amp;iframe=true&amp;def_id=a6bcca206b7fefb108e7f9dd1e8a83bf&amp;term_occur=999&amp;term_src=Title:46:Chapter:I:Subchapter:F:Part:50:Subpart:50.10:50.10-1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Peg to present 3 Scenarios with Audience Polling</a:t>
            </a:r>
          </a:p>
        </p:txBody>
      </p:sp>
      <p:sp>
        <p:nvSpPr>
          <p:cNvPr id="4" name="Slide Number Placeholder 3"/>
          <p:cNvSpPr>
            <a:spLocks noGrp="1"/>
          </p:cNvSpPr>
          <p:nvPr>
            <p:ph type="sldNum" sz="quarter" idx="5"/>
          </p:nvPr>
        </p:nvSpPr>
        <p:spPr/>
        <p:txBody>
          <a:bodyPr/>
          <a:lstStyle/>
          <a:p>
            <a:fld id="{2C5400B5-CF08-47E9-8D60-0CB048D90234}" type="slidenum">
              <a:rPr lang="en-US" smtClean="0"/>
              <a:t>2</a:t>
            </a:fld>
            <a:endParaRPr lang="en-US"/>
          </a:p>
        </p:txBody>
      </p:sp>
    </p:spTree>
    <p:extLst>
      <p:ext uri="{BB962C8B-B14F-4D97-AF65-F5344CB8AC3E}">
        <p14:creationId xmlns:p14="http://schemas.microsoft.com/office/powerpoint/2010/main" val="98688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F3CC6-657D-B30E-3ECD-9BB8A89BDE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0CC57E-C69E-50D6-DB5C-E422630FA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13440-3E98-52C9-EA0D-273D9D03D21D}"/>
              </a:ext>
            </a:extLst>
          </p:cNvPr>
          <p:cNvSpPr>
            <a:spLocks noGrp="1"/>
          </p:cNvSpPr>
          <p:nvPr>
            <p:ph type="body" idx="1"/>
          </p:nvPr>
        </p:nvSpPr>
        <p:spPr/>
        <p:txBody>
          <a:bodyPr/>
          <a:lstStyle/>
          <a:p>
            <a:r>
              <a:rPr lang="en-US" sz="2400" b="1" dirty="0"/>
              <a:t>	Limited Master </a:t>
            </a:r>
          </a:p>
          <a:p>
            <a:pPr marL="1657350" lvl="3" indent="-285750">
              <a:buFont typeface="Wingdings" panose="05000000000000000000" pitchFamily="2" charset="2"/>
              <a:buChar char="ü"/>
            </a:pPr>
            <a:r>
              <a:rPr lang="en-US" sz="2000" b="1" dirty="0">
                <a:solidFill>
                  <a:schemeClr val="bg2">
                    <a:lumMod val="50000"/>
                  </a:schemeClr>
                </a:solidFill>
              </a:rPr>
              <a:t>formal camps, yacht clubs, educational institutions, and marinas</a:t>
            </a:r>
          </a:p>
          <a:p>
            <a:r>
              <a:rPr lang="en-US" sz="2400" b="1" dirty="0"/>
              <a:t>	Restricted Master</a:t>
            </a:r>
          </a:p>
          <a:p>
            <a:pPr marL="1657350" marR="0" lvl="3"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b="1" dirty="0">
                <a:solidFill>
                  <a:schemeClr val="bg2">
                    <a:lumMod val="50000"/>
                  </a:schemeClr>
                </a:solidFill>
              </a:rPr>
              <a:t>also for formal camps, yacht clubs, educational institutions, and marinas to satisfy unique qualification requirements</a:t>
            </a:r>
          </a:p>
          <a:p>
            <a:r>
              <a:rPr lang="en-US" sz="2400" b="1" dirty="0"/>
              <a:t>	Limited OUPV </a:t>
            </a:r>
          </a:p>
          <a:p>
            <a:pPr marL="1657350" lvl="3" indent="-285750">
              <a:buFont typeface="Wingdings" panose="05000000000000000000" pitchFamily="2" charset="2"/>
              <a:buChar char="ü"/>
            </a:pPr>
            <a:r>
              <a:rPr lang="en-US" sz="2000" b="1" dirty="0">
                <a:solidFill>
                  <a:schemeClr val="bg2">
                    <a:lumMod val="50000"/>
                  </a:schemeClr>
                </a:solidFill>
              </a:rPr>
              <a:t>with OCMI approval for a vessel</a:t>
            </a:r>
          </a:p>
          <a:p>
            <a:pPr>
              <a:buNone/>
            </a:pPr>
            <a:r>
              <a:rPr lang="en-US" sz="3200" dirty="0">
                <a:hlinkClick r:id="rId3"/>
              </a:rPr>
              <a:t>Officer in Charge, Marine Inspection</a:t>
            </a:r>
            <a:r>
              <a:rPr lang="en-US" sz="3200" dirty="0"/>
              <a:t>, (OCMI).</a:t>
            </a:r>
          </a:p>
          <a:p>
            <a:r>
              <a:rPr lang="en-US" sz="3200" dirty="0"/>
              <a:t>The term Officer in Charge, Marine Inspection, (OCMI) means any person from the civilian or military branch of the Coast Guard designated as such by the </a:t>
            </a:r>
            <a:r>
              <a:rPr lang="en-US" sz="3200" dirty="0">
                <a:hlinkClick r:id="rId4"/>
              </a:rPr>
              <a:t>Commandant</a:t>
            </a:r>
            <a:r>
              <a:rPr lang="en-US" sz="3200" dirty="0"/>
              <a:t> and who, under the superintendence and direction of the Coast Guard District Commander, is in charge of an inspection zone for the performance of duties with respect to the inspections, enforcement, and administration of Subtitle II, Title 46, U.S. Code, Title 46 and Title </a:t>
            </a:r>
            <a:r>
              <a:rPr lang="en-US" sz="3200" dirty="0">
                <a:hlinkClick r:id="rId5"/>
              </a:rPr>
              <a:t>33 U.S. C</a:t>
            </a:r>
            <a:r>
              <a:rPr lang="en-US" sz="3200" dirty="0"/>
              <a:t>ode, and regulations under these statutes. </a:t>
            </a:r>
          </a:p>
          <a:p>
            <a:pPr marL="1371600" lvl="3" indent="0">
              <a:buFont typeface="Wingdings" panose="05000000000000000000" pitchFamily="2" charset="2"/>
              <a:buNone/>
            </a:pPr>
            <a:endParaRPr lang="en-US" sz="2000" b="1" dirty="0">
              <a:solidFill>
                <a:schemeClr val="bg2">
                  <a:lumMod val="50000"/>
                </a:schemeClr>
              </a:solidFill>
            </a:endParaRPr>
          </a:p>
          <a:p>
            <a:r>
              <a:rPr lang="en-US" sz="2400" b="1" dirty="0"/>
              <a:t>	Restricted OUPV </a:t>
            </a:r>
          </a:p>
          <a:p>
            <a:pPr marL="1657350" lvl="3" indent="-285750">
              <a:buFont typeface="Wingdings" panose="05000000000000000000" pitchFamily="2" charset="2"/>
              <a:buChar char="ü"/>
            </a:pPr>
            <a:r>
              <a:rPr lang="en-US" sz="2000" b="1" dirty="0">
                <a:solidFill>
                  <a:schemeClr val="bg2">
                    <a:lumMod val="50000"/>
                  </a:schemeClr>
                </a:solidFill>
              </a:rPr>
              <a:t>with OCMI approval for a specific body of water</a:t>
            </a:r>
          </a:p>
          <a:p>
            <a:r>
              <a:rPr lang="en-US" sz="2400" b="1" dirty="0"/>
              <a:t>	Or another option for a Restricted OUPV </a:t>
            </a:r>
          </a:p>
          <a:p>
            <a:pPr marL="1657350" lvl="3" indent="-285750">
              <a:buFont typeface="Wingdings" panose="05000000000000000000" pitchFamily="2" charset="2"/>
              <a:buChar char="ü"/>
            </a:pPr>
            <a:r>
              <a:rPr lang="en-US" sz="2000" b="1" dirty="0">
                <a:solidFill>
                  <a:schemeClr val="bg2">
                    <a:lumMod val="50000"/>
                  </a:schemeClr>
                </a:solidFill>
              </a:rPr>
              <a:t>to satisfy unique qualification requirements of an applicant or distinct group of mariners per 11.201(I)</a:t>
            </a:r>
          </a:p>
          <a:p>
            <a:pPr marL="1371600" lvl="3" indent="0">
              <a:buFont typeface="Wingdings" panose="05000000000000000000" pitchFamily="2" charset="2"/>
              <a:buNone/>
            </a:pPr>
            <a:r>
              <a:rPr lang="en-US" sz="2000" b="1" dirty="0">
                <a:solidFill>
                  <a:schemeClr val="bg2">
                    <a:lumMod val="50000"/>
                  </a:schemeClr>
                </a:solidFill>
              </a:rPr>
              <a:t>	</a:t>
            </a:r>
          </a:p>
          <a:p>
            <a:pPr marL="1371600" lvl="3" indent="0">
              <a:buFont typeface="Wingdings" panose="05000000000000000000" pitchFamily="2" charset="2"/>
              <a:buNone/>
            </a:pPr>
            <a:endParaRPr lang="en-US" sz="2000" b="1" dirty="0">
              <a:solidFill>
                <a:schemeClr val="bg2">
                  <a:lumMod val="50000"/>
                </a:schemeClr>
              </a:solidFill>
            </a:endParaRPr>
          </a:p>
          <a:p>
            <a:pPr marL="1371600" lvl="3" indent="0">
              <a:buFont typeface="Wingdings" panose="05000000000000000000" pitchFamily="2" charset="2"/>
              <a:buNone/>
            </a:pPr>
            <a:r>
              <a:rPr lang="en-US" sz="2000" b="1" dirty="0" err="1">
                <a:solidFill>
                  <a:schemeClr val="bg2">
                    <a:lumMod val="50000"/>
                  </a:schemeClr>
                </a:solidFill>
              </a:rPr>
              <a:t>Hmmmmm</a:t>
            </a:r>
            <a:r>
              <a:rPr lang="en-US" sz="2000" b="1" dirty="0">
                <a:solidFill>
                  <a:schemeClr val="bg2">
                    <a:lumMod val="50000"/>
                  </a:schemeClr>
                </a:solidFill>
              </a:rPr>
              <a:t>…..</a:t>
            </a:r>
          </a:p>
        </p:txBody>
      </p:sp>
      <p:sp>
        <p:nvSpPr>
          <p:cNvPr id="4" name="Slide Number Placeholder 3">
            <a:extLst>
              <a:ext uri="{FF2B5EF4-FFF2-40B4-BE49-F238E27FC236}">
                <a16:creationId xmlns:a16="http://schemas.microsoft.com/office/drawing/2014/main" id="{A87FF93A-E526-F333-CFB3-E16CFCDB2B5F}"/>
              </a:ext>
            </a:extLst>
          </p:cNvPr>
          <p:cNvSpPr>
            <a:spLocks noGrp="1"/>
          </p:cNvSpPr>
          <p:nvPr>
            <p:ph type="sldNum" sz="quarter" idx="5"/>
          </p:nvPr>
        </p:nvSpPr>
        <p:spPr/>
        <p:txBody>
          <a:bodyPr/>
          <a:lstStyle/>
          <a:p>
            <a:fld id="{2C5400B5-CF08-47E9-8D60-0CB048D90234}" type="slidenum">
              <a:rPr lang="en-US" smtClean="0"/>
              <a:t>11</a:t>
            </a:fld>
            <a:endParaRPr lang="en-US"/>
          </a:p>
        </p:txBody>
      </p:sp>
    </p:spTree>
    <p:extLst>
      <p:ext uri="{BB962C8B-B14F-4D97-AF65-F5344CB8AC3E}">
        <p14:creationId xmlns:p14="http://schemas.microsoft.com/office/powerpoint/2010/main" val="3966959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ACC45-7BF6-12FD-B5D0-49648FC139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A969D9-BA2F-7999-9239-AE50B8747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A57798-FBA6-E731-00DD-002E6AE4D34B}"/>
              </a:ext>
            </a:extLst>
          </p:cNvPr>
          <p:cNvSpPr>
            <a:spLocks noGrp="1"/>
          </p:cNvSpPr>
          <p:nvPr>
            <p:ph type="body" idx="1"/>
          </p:nvPr>
        </p:nvSpPr>
        <p:spPr/>
        <p:txBody>
          <a:bodyPr/>
          <a:lstStyle/>
          <a:p>
            <a:r>
              <a:rPr lang="en-US" dirty="0"/>
              <a:t>After reviewing the many options, we determined that we needed an option that was not listed on the previous checklist.  That credential is the National OUPV Less than 100 GRT. This would allow us to offer NSBC training in any inland water within the U.S.</a:t>
            </a:r>
          </a:p>
          <a:p>
            <a:endParaRPr lang="en-US" dirty="0"/>
          </a:p>
          <a:p>
            <a:r>
              <a:rPr lang="en-US" dirty="0"/>
              <a:t>We were elated that this was only a one-sheet check sheet. Here are the requirements in order of presentation on the check sheet (which was not exactly the order we completed them in):</a:t>
            </a:r>
          </a:p>
          <a:p>
            <a:endParaRPr lang="en-US" dirty="0"/>
          </a:p>
          <a:p>
            <a:endParaRPr lang="en-US" dirty="0"/>
          </a:p>
          <a:p>
            <a:r>
              <a:rPr lang="en-US" dirty="0"/>
              <a:t> </a:t>
            </a:r>
          </a:p>
        </p:txBody>
      </p:sp>
      <p:sp>
        <p:nvSpPr>
          <p:cNvPr id="4" name="Slide Number Placeholder 3">
            <a:extLst>
              <a:ext uri="{FF2B5EF4-FFF2-40B4-BE49-F238E27FC236}">
                <a16:creationId xmlns:a16="http://schemas.microsoft.com/office/drawing/2014/main" id="{500D11FE-82F9-F283-C8D7-C0E23095F276}"/>
              </a:ext>
            </a:extLst>
          </p:cNvPr>
          <p:cNvSpPr>
            <a:spLocks noGrp="1"/>
          </p:cNvSpPr>
          <p:nvPr>
            <p:ph type="sldNum" sz="quarter" idx="5"/>
          </p:nvPr>
        </p:nvSpPr>
        <p:spPr/>
        <p:txBody>
          <a:bodyPr/>
          <a:lstStyle/>
          <a:p>
            <a:fld id="{2C5400B5-CF08-47E9-8D60-0CB048D90234}" type="slidenum">
              <a:rPr lang="en-US" smtClean="0"/>
              <a:t>12</a:t>
            </a:fld>
            <a:endParaRPr lang="en-US"/>
          </a:p>
        </p:txBody>
      </p:sp>
    </p:spTree>
    <p:extLst>
      <p:ext uri="{BB962C8B-B14F-4D97-AF65-F5344CB8AC3E}">
        <p14:creationId xmlns:p14="http://schemas.microsoft.com/office/powerpoint/2010/main" val="1793447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3A86E-75EC-7326-2A2D-891D5A8F9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A29B2-105B-8FF5-F156-39FB22798A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E6DD0-DC8D-FE0A-5BC9-EEBF32037AA5}"/>
              </a:ext>
            </a:extLst>
          </p:cNvPr>
          <p:cNvSpPr>
            <a:spLocks noGrp="1"/>
          </p:cNvSpPr>
          <p:nvPr>
            <p:ph type="body" idx="1"/>
          </p:nvPr>
        </p:nvSpPr>
        <p:spPr/>
        <p:txBody>
          <a:bodyPr/>
          <a:lstStyle/>
          <a:p>
            <a:r>
              <a:rPr lang="en-US" dirty="0"/>
              <a:t>General Requirements:</a:t>
            </a:r>
          </a:p>
          <a:p>
            <a:endParaRPr lang="en-US" dirty="0"/>
          </a:p>
          <a:p>
            <a:r>
              <a:rPr lang="en-US" dirty="0"/>
              <a:t>1) US Citizenship – The TWIC card which I previously mention documented that (although there was guidance provided if you are NOT a US Citizen). </a:t>
            </a:r>
          </a:p>
          <a:p>
            <a:endParaRPr lang="en-US" dirty="0"/>
          </a:p>
          <a:p>
            <a:r>
              <a:rPr lang="en-US" dirty="0"/>
              <a:t>2) You must be 18 or older – again, the TWIC process documented that.</a:t>
            </a:r>
          </a:p>
          <a:p>
            <a:endParaRPr lang="en-US" dirty="0"/>
          </a:p>
          <a:p>
            <a:r>
              <a:rPr lang="en-US" dirty="0"/>
              <a:t>3) The Medical Exam requirement was new to us – It is a separate 10- page document that must be completed at an approved medical facility. (Which took us at least 3 separate Doctor visits to complete.)  The exam requires an eye test and hearing test, in addition to specific physical exam.  </a:t>
            </a:r>
          </a:p>
          <a:p>
            <a:endParaRPr lang="en-US" dirty="0"/>
          </a:p>
          <a:p>
            <a:r>
              <a:rPr lang="en-US" dirty="0"/>
              <a:t>4) Drug Testing must also be completed at an approved testing facility (so the recommendation is to find an occupational health medical facility that does BOTH USCG-specific exams AND drug testing.  After several visits to facilities that advised us they could complete the form but course not, we finally found an occupational health testing facility that actually understood what we needed and got an appointment.  It cost approximately $250 to complete the medical and drug testing processes.</a:t>
            </a:r>
          </a:p>
          <a:p>
            <a:endParaRPr lang="en-US" dirty="0"/>
          </a:p>
          <a:p>
            <a:r>
              <a:rPr lang="en-US" dirty="0"/>
              <a:t>5) Merchant Mariner User Fees must be paid via pay.gov website – Cost $145.00</a:t>
            </a:r>
          </a:p>
          <a:p>
            <a:endParaRPr lang="en-US" dirty="0"/>
          </a:p>
          <a:p>
            <a:endParaRPr lang="en-US" dirty="0"/>
          </a:p>
          <a:p>
            <a:r>
              <a:rPr lang="en-US" dirty="0"/>
              <a:t> </a:t>
            </a:r>
          </a:p>
        </p:txBody>
      </p:sp>
      <p:sp>
        <p:nvSpPr>
          <p:cNvPr id="4" name="Slide Number Placeholder 3">
            <a:extLst>
              <a:ext uri="{FF2B5EF4-FFF2-40B4-BE49-F238E27FC236}">
                <a16:creationId xmlns:a16="http://schemas.microsoft.com/office/drawing/2014/main" id="{A73A8610-2827-9D96-0D64-37B91274D924}"/>
              </a:ext>
            </a:extLst>
          </p:cNvPr>
          <p:cNvSpPr>
            <a:spLocks noGrp="1"/>
          </p:cNvSpPr>
          <p:nvPr>
            <p:ph type="sldNum" sz="quarter" idx="5"/>
          </p:nvPr>
        </p:nvSpPr>
        <p:spPr/>
        <p:txBody>
          <a:bodyPr/>
          <a:lstStyle/>
          <a:p>
            <a:fld id="{2C5400B5-CF08-47E9-8D60-0CB048D90234}" type="slidenum">
              <a:rPr lang="en-US" smtClean="0"/>
              <a:t>13</a:t>
            </a:fld>
            <a:endParaRPr lang="en-US"/>
          </a:p>
        </p:txBody>
      </p:sp>
    </p:spTree>
    <p:extLst>
      <p:ext uri="{BB962C8B-B14F-4D97-AF65-F5344CB8AC3E}">
        <p14:creationId xmlns:p14="http://schemas.microsoft.com/office/powerpoint/2010/main" val="1121337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01CEC-E74B-6EFE-D876-2EA32A1A2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2A16C-B48C-D61A-9919-07927E466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5E31FE-4BAA-1BCF-C473-AA3D008DC046}"/>
              </a:ext>
            </a:extLst>
          </p:cNvPr>
          <p:cNvSpPr>
            <a:spLocks noGrp="1"/>
          </p:cNvSpPr>
          <p:nvPr>
            <p:ph type="body" idx="1"/>
          </p:nvPr>
        </p:nvSpPr>
        <p:spPr/>
        <p:txBody>
          <a:bodyPr/>
          <a:lstStyle/>
          <a:p>
            <a:r>
              <a:rPr lang="en-US" dirty="0"/>
              <a:t>The Sea Service Requirements can be challenging if you have not been previously logging your Sea Time.</a:t>
            </a:r>
          </a:p>
          <a:p>
            <a:endParaRPr lang="en-US" dirty="0"/>
          </a:p>
          <a:p>
            <a:r>
              <a:rPr lang="en-US" dirty="0"/>
              <a:t>For this OUPV credential, 360 days (counted as 8-hour time periods) must be documented in the operation of vessels including 90 days within the past 3 years.  Fortunately, we could go back to our prior state agencies for letters documenting our days of prior service.  There are specific guidelines, documents, vessel descriptions, and attestations needed for this process which took several months for us to put together.</a:t>
            </a:r>
          </a:p>
          <a:p>
            <a:endParaRPr lang="en-US" dirty="0"/>
          </a:p>
          <a:p>
            <a:endParaRPr lang="en-US" dirty="0"/>
          </a:p>
          <a:p>
            <a:endParaRPr lang="en-US" dirty="0"/>
          </a:p>
          <a:p>
            <a:endParaRPr lang="en-US" dirty="0"/>
          </a:p>
          <a:p>
            <a:endParaRPr lang="en-US" dirty="0"/>
          </a:p>
          <a:p>
            <a:endParaRPr lang="en-US" dirty="0"/>
          </a:p>
          <a:p>
            <a:r>
              <a:rPr lang="en-US" dirty="0"/>
              <a:t> </a:t>
            </a:r>
          </a:p>
        </p:txBody>
      </p:sp>
      <p:sp>
        <p:nvSpPr>
          <p:cNvPr id="4" name="Slide Number Placeholder 3">
            <a:extLst>
              <a:ext uri="{FF2B5EF4-FFF2-40B4-BE49-F238E27FC236}">
                <a16:creationId xmlns:a16="http://schemas.microsoft.com/office/drawing/2014/main" id="{D5A24886-F2C2-3B57-E702-B32307A65628}"/>
              </a:ext>
            </a:extLst>
          </p:cNvPr>
          <p:cNvSpPr>
            <a:spLocks noGrp="1"/>
          </p:cNvSpPr>
          <p:nvPr>
            <p:ph type="sldNum" sz="quarter" idx="5"/>
          </p:nvPr>
        </p:nvSpPr>
        <p:spPr/>
        <p:txBody>
          <a:bodyPr/>
          <a:lstStyle/>
          <a:p>
            <a:fld id="{2C5400B5-CF08-47E9-8D60-0CB048D90234}" type="slidenum">
              <a:rPr lang="en-US" smtClean="0"/>
              <a:t>14</a:t>
            </a:fld>
            <a:endParaRPr lang="en-US"/>
          </a:p>
        </p:txBody>
      </p:sp>
    </p:spTree>
    <p:extLst>
      <p:ext uri="{BB962C8B-B14F-4D97-AF65-F5344CB8AC3E}">
        <p14:creationId xmlns:p14="http://schemas.microsoft.com/office/powerpoint/2010/main" val="2115421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“Other Requirements”, the First Aid and CPR seemed straightforward until you begin to look into the various course offerings for each.  One size does not fit all, and we needed additional guidance from our consultant network to identify the specific courses to satisfy this requirement.  An additional challenge was to find an instructor who would teach those specific courses.  But it turns out that our local YMCA instructor gave us a private class to help us out.  Cost of $95/person.  What a bargain!</a:t>
            </a:r>
          </a:p>
        </p:txBody>
      </p:sp>
      <p:sp>
        <p:nvSpPr>
          <p:cNvPr id="4" name="Slide Number Placeholder 3"/>
          <p:cNvSpPr>
            <a:spLocks noGrp="1"/>
          </p:cNvSpPr>
          <p:nvPr>
            <p:ph type="sldNum" sz="quarter" idx="5"/>
          </p:nvPr>
        </p:nvSpPr>
        <p:spPr/>
        <p:txBody>
          <a:bodyPr/>
          <a:lstStyle/>
          <a:p>
            <a:fld id="{2C5400B5-CF08-47E9-8D60-0CB048D90234}" type="slidenum">
              <a:rPr lang="en-US" smtClean="0"/>
              <a:t>15</a:t>
            </a:fld>
            <a:endParaRPr lang="en-US"/>
          </a:p>
        </p:txBody>
      </p:sp>
    </p:spTree>
    <p:extLst>
      <p:ext uri="{BB962C8B-B14F-4D97-AF65-F5344CB8AC3E}">
        <p14:creationId xmlns:p14="http://schemas.microsoft.com/office/powerpoint/2010/main" val="1701925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9B201-516E-428D-01C5-475C9724E2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5AC2D6-4619-A773-4A20-3A2369B5B4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9B061-8486-9E30-913A-659D00C8797A}"/>
              </a:ext>
            </a:extLst>
          </p:cNvPr>
          <p:cNvSpPr>
            <a:spLocks noGrp="1"/>
          </p:cNvSpPr>
          <p:nvPr>
            <p:ph type="body" idx="1"/>
          </p:nvPr>
        </p:nvSpPr>
        <p:spPr/>
        <p:txBody>
          <a:bodyPr/>
          <a:lstStyle/>
          <a:p>
            <a:r>
              <a:rPr lang="en-US" dirty="0"/>
              <a:t>All this, and we have yet to address the examination requirement.  We opted for a course completion certificate in lieu of a Coast Guard examination.  (Cost approx. $750). We actually started here in the process under the tutelage of the late Captain Chris Day along with the services of a private online Coast Guard Captain licensing program which provided the content and proctored the test.  We did an intensive study session of 5-plus full days (all day and evenings) to review and study the course materials, including several practice exams.</a:t>
            </a:r>
          </a:p>
          <a:p>
            <a:endParaRPr lang="en-US" dirty="0"/>
          </a:p>
          <a:p>
            <a:r>
              <a:rPr lang="en-US" dirty="0"/>
              <a:t>Oh yes, the test!  Even though the test was proctored by a third party, it followed the same process and content that we understand would have been experienced if we had taken this at a Coast Guard examination center.</a:t>
            </a:r>
          </a:p>
        </p:txBody>
      </p:sp>
      <p:sp>
        <p:nvSpPr>
          <p:cNvPr id="4" name="Slide Number Placeholder 3">
            <a:extLst>
              <a:ext uri="{FF2B5EF4-FFF2-40B4-BE49-F238E27FC236}">
                <a16:creationId xmlns:a16="http://schemas.microsoft.com/office/drawing/2014/main" id="{E01B213A-AA2F-D0FF-4EC1-517D4DC28AFA}"/>
              </a:ext>
            </a:extLst>
          </p:cNvPr>
          <p:cNvSpPr>
            <a:spLocks noGrp="1"/>
          </p:cNvSpPr>
          <p:nvPr>
            <p:ph type="sldNum" sz="quarter" idx="5"/>
          </p:nvPr>
        </p:nvSpPr>
        <p:spPr/>
        <p:txBody>
          <a:bodyPr/>
          <a:lstStyle/>
          <a:p>
            <a:fld id="{2C5400B5-CF08-47E9-8D60-0CB048D90234}" type="slidenum">
              <a:rPr lang="en-US" smtClean="0"/>
              <a:t>16</a:t>
            </a:fld>
            <a:endParaRPr lang="en-US"/>
          </a:p>
        </p:txBody>
      </p:sp>
    </p:spTree>
    <p:extLst>
      <p:ext uri="{BB962C8B-B14F-4D97-AF65-F5344CB8AC3E}">
        <p14:creationId xmlns:p14="http://schemas.microsoft.com/office/powerpoint/2010/main" val="229223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D4C90-F39A-D8D1-A58C-2034B7ECE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8CBAE-857C-5623-6DAF-0627C80B22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7672D-2AA0-A598-EEDC-E8FB9AED4911}"/>
              </a:ext>
            </a:extLst>
          </p:cNvPr>
          <p:cNvSpPr>
            <a:spLocks noGrp="1"/>
          </p:cNvSpPr>
          <p:nvPr>
            <p:ph type="body" idx="1"/>
          </p:nvPr>
        </p:nvSpPr>
        <p:spPr/>
        <p:txBody>
          <a:bodyPr/>
          <a:lstStyle/>
          <a:p>
            <a:endParaRPr lang="en-US" dirty="0"/>
          </a:p>
          <a:p>
            <a:r>
              <a:rPr lang="en-US" dirty="0"/>
              <a:t>The OUPV test has 4 parts with specific performance requirements for each:</a:t>
            </a:r>
          </a:p>
          <a:p>
            <a:endParaRPr lang="en-US" dirty="0"/>
          </a:p>
          <a:p>
            <a:r>
              <a:rPr lang="en-US" dirty="0"/>
              <a:t>Part 1 – Rules of the Road – 50 questions with passing score of 90</a:t>
            </a:r>
          </a:p>
          <a:p>
            <a:r>
              <a:rPr lang="en-US" dirty="0"/>
              <a:t>Part 2 – Deck General/ Safety – 50 questions with passing score of 70</a:t>
            </a:r>
          </a:p>
          <a:p>
            <a:r>
              <a:rPr lang="en-US" dirty="0"/>
              <a:t>Part 3 – Navigation General – 50 questions with a passing score of 70</a:t>
            </a:r>
          </a:p>
          <a:p>
            <a:r>
              <a:rPr lang="en-US" dirty="0"/>
              <a:t>Part 4 – Navigation Programs - Chart Plot 10 questions with a passing score of 90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Pam - I wish I had realized that there was a 4-hour time limit on the test, as I found myself scrambling on the chart plotting section.  (I advise you to become VERY familiar with charts to be used in the exam, as finding place names proved to be tedious when you are on the clock).</a:t>
            </a:r>
          </a:p>
          <a:p>
            <a:endParaRPr lang="en-US" dirty="0"/>
          </a:p>
          <a:p>
            <a:r>
              <a:rPr lang="en-US" dirty="0"/>
              <a:t>We were happy to have passed the test on the first attempt, but there are accommodations if you are not fully successful.</a:t>
            </a:r>
          </a:p>
          <a:p>
            <a:endParaRPr lang="en-US" dirty="0"/>
          </a:p>
          <a:p>
            <a:r>
              <a:rPr lang="en-US" dirty="0"/>
              <a:t>If an applicant fails one or two sections of an examination, the applicant may be retested twice on these sections during the next 3 months. If the applicant does not successfully complete these sections within the 3-month period, a complete re-examination must be taken at least 3 months from the date of the last retest, and a new examination fee is required. </a:t>
            </a:r>
          </a:p>
          <a:p>
            <a:endParaRPr lang="en-US" dirty="0"/>
          </a:p>
          <a:p>
            <a:r>
              <a:rPr lang="en-US" dirty="0"/>
              <a:t>If an applicant fails three or more sections of the examination, a complete re-examination must be taken. </a:t>
            </a:r>
          </a:p>
          <a:p>
            <a:endParaRPr lang="en-US" dirty="0"/>
          </a:p>
          <a:p>
            <a:r>
              <a:rPr lang="en-US" dirty="0"/>
              <a:t>All examinations and retests must be completed within 1 year of approval for examination.</a:t>
            </a:r>
          </a:p>
        </p:txBody>
      </p:sp>
      <p:sp>
        <p:nvSpPr>
          <p:cNvPr id="4" name="Slide Number Placeholder 3">
            <a:extLst>
              <a:ext uri="{FF2B5EF4-FFF2-40B4-BE49-F238E27FC236}">
                <a16:creationId xmlns:a16="http://schemas.microsoft.com/office/drawing/2014/main" id="{20E98C0D-5F50-641E-7FD6-137CF49EE964}"/>
              </a:ext>
            </a:extLst>
          </p:cNvPr>
          <p:cNvSpPr>
            <a:spLocks noGrp="1"/>
          </p:cNvSpPr>
          <p:nvPr>
            <p:ph type="sldNum" sz="quarter" idx="5"/>
          </p:nvPr>
        </p:nvSpPr>
        <p:spPr/>
        <p:txBody>
          <a:bodyPr/>
          <a:lstStyle/>
          <a:p>
            <a:fld id="{2C5400B5-CF08-47E9-8D60-0CB048D90234}" type="slidenum">
              <a:rPr lang="en-US" smtClean="0"/>
              <a:t>17</a:t>
            </a:fld>
            <a:endParaRPr lang="en-US"/>
          </a:p>
        </p:txBody>
      </p:sp>
    </p:spTree>
    <p:extLst>
      <p:ext uri="{BB962C8B-B14F-4D97-AF65-F5344CB8AC3E}">
        <p14:creationId xmlns:p14="http://schemas.microsoft.com/office/powerpoint/2010/main" val="2316308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  Over one-year and nearly $1500 later (not counting travel and other in-direct costs) we were successful and are proud to claim the title of “Captain.”</a:t>
            </a:r>
          </a:p>
          <a:p>
            <a:endParaRPr lang="en-US" dirty="0"/>
          </a:p>
          <a:p>
            <a:r>
              <a:rPr lang="en-US" dirty="0"/>
              <a:t>So lessons learned:   </a:t>
            </a:r>
          </a:p>
          <a:p>
            <a:endParaRPr lang="en-US" dirty="0"/>
          </a:p>
          <a:p>
            <a:pPr marL="228600" indent="-228600">
              <a:buAutoNum type="arabicParenR"/>
            </a:pPr>
            <a:r>
              <a:rPr lang="en-US" dirty="0"/>
              <a:t>Be patient and persistent.</a:t>
            </a:r>
          </a:p>
          <a:p>
            <a:pPr marL="228600" indent="-228600">
              <a:buAutoNum type="arabicParenR"/>
            </a:pPr>
            <a:r>
              <a:rPr lang="en-US" dirty="0"/>
              <a:t>Do not underestimate the need for mentors and consultants.  Don’t be afraid to “phone a friend.”</a:t>
            </a:r>
          </a:p>
          <a:p>
            <a:pPr marL="228600" indent="-228600">
              <a:buAutoNum type="arabicParenR"/>
            </a:pPr>
            <a:r>
              <a:rPr lang="en-US" dirty="0"/>
              <a:t>Will it make us better at teaching the NSBC course?  Maybe. It gives us more credibility but is not a substitute for completing the NSBC Instructor Training and understanding and practicing that curricula.</a:t>
            </a:r>
          </a:p>
        </p:txBody>
      </p:sp>
      <p:sp>
        <p:nvSpPr>
          <p:cNvPr id="4" name="Slide Number Placeholder 3"/>
          <p:cNvSpPr>
            <a:spLocks noGrp="1"/>
          </p:cNvSpPr>
          <p:nvPr>
            <p:ph type="sldNum" sz="quarter" idx="5"/>
          </p:nvPr>
        </p:nvSpPr>
        <p:spPr/>
        <p:txBody>
          <a:bodyPr/>
          <a:lstStyle/>
          <a:p>
            <a:fld id="{2C5400B5-CF08-47E9-8D60-0CB048D90234}" type="slidenum">
              <a:rPr lang="en-US" smtClean="0"/>
              <a:t>18</a:t>
            </a:fld>
            <a:endParaRPr lang="en-US"/>
          </a:p>
        </p:txBody>
      </p:sp>
    </p:spTree>
    <p:extLst>
      <p:ext uri="{BB962C8B-B14F-4D97-AF65-F5344CB8AC3E}">
        <p14:creationId xmlns:p14="http://schemas.microsoft.com/office/powerpoint/2010/main" val="2789331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are paying it forward.  Just as Captain Chris Day did with us, we provide this overview to encourage and motivate you.  We are here to share our experiences and offer support as we can with your Merchant Mariner Credential journey.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C5400B5-CF08-47E9-8D60-0CB048D90234}" type="slidenum">
              <a:rPr lang="en-US" smtClean="0"/>
              <a:t>19</a:t>
            </a:fld>
            <a:endParaRPr lang="en-US"/>
          </a:p>
        </p:txBody>
      </p:sp>
    </p:spTree>
    <p:extLst>
      <p:ext uri="{BB962C8B-B14F-4D97-AF65-F5344CB8AC3E}">
        <p14:creationId xmlns:p14="http://schemas.microsoft.com/office/powerpoint/2010/main" val="1240185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DDD89-D86A-CB20-66C3-61F03902E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A6A9F-61EC-9F11-2E69-E4A12B61E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B95511-92B5-5BA5-0DD3-EC9227E29B9A}"/>
              </a:ext>
            </a:extLst>
          </p:cNvPr>
          <p:cNvSpPr>
            <a:spLocks noGrp="1"/>
          </p:cNvSpPr>
          <p:nvPr>
            <p:ph type="body" idx="1"/>
          </p:nvPr>
        </p:nvSpPr>
        <p:spPr/>
        <p:txBody>
          <a:bodyPr/>
          <a:lstStyle/>
          <a:p>
            <a:r>
              <a:rPr lang="en-US" dirty="0"/>
              <a:t>Success!  Over one-year and nearly $1500 later (not counting travel and other in-direct costs) we were successful and are proud to claim the title of “Captain.”</a:t>
            </a:r>
          </a:p>
          <a:p>
            <a:endParaRPr lang="en-US" dirty="0"/>
          </a:p>
          <a:p>
            <a:r>
              <a:rPr lang="en-US" dirty="0"/>
              <a:t>So lessons learned:   </a:t>
            </a:r>
          </a:p>
          <a:p>
            <a:endParaRPr lang="en-US" dirty="0"/>
          </a:p>
          <a:p>
            <a:pPr marL="228600" indent="-228600">
              <a:buAutoNum type="arabicParenR"/>
            </a:pPr>
            <a:r>
              <a:rPr lang="en-US" dirty="0"/>
              <a:t>Be patient and persistent.</a:t>
            </a:r>
          </a:p>
          <a:p>
            <a:pPr marL="228600" indent="-228600">
              <a:buAutoNum type="arabicParenR"/>
            </a:pPr>
            <a:r>
              <a:rPr lang="en-US" dirty="0"/>
              <a:t>Do not underestimate the need for mentors and consultants.  Don’t be afraid to “phone a friend.”</a:t>
            </a:r>
          </a:p>
          <a:p>
            <a:pPr marL="228600" indent="-228600">
              <a:buAutoNum type="arabicParenR"/>
            </a:pPr>
            <a:r>
              <a:rPr lang="en-US" dirty="0"/>
              <a:t>Will it make us better at teaching the NSBC course?  Maybe. It gives us more credibility but is not a substitute for completing the NSBC Instructor Training and understanding and practicing that curricula.</a:t>
            </a:r>
          </a:p>
        </p:txBody>
      </p:sp>
      <p:sp>
        <p:nvSpPr>
          <p:cNvPr id="4" name="Slide Number Placeholder 3">
            <a:extLst>
              <a:ext uri="{FF2B5EF4-FFF2-40B4-BE49-F238E27FC236}">
                <a16:creationId xmlns:a16="http://schemas.microsoft.com/office/drawing/2014/main" id="{7CBC6EAD-D284-ABA1-8240-A7EED3BE1092}"/>
              </a:ext>
            </a:extLst>
          </p:cNvPr>
          <p:cNvSpPr>
            <a:spLocks noGrp="1"/>
          </p:cNvSpPr>
          <p:nvPr>
            <p:ph type="sldNum" sz="quarter" idx="5"/>
          </p:nvPr>
        </p:nvSpPr>
        <p:spPr/>
        <p:txBody>
          <a:bodyPr/>
          <a:lstStyle/>
          <a:p>
            <a:fld id="{2C5400B5-CF08-47E9-8D60-0CB048D90234}" type="slidenum">
              <a:rPr lang="en-US" smtClean="0"/>
              <a:t>20</a:t>
            </a:fld>
            <a:endParaRPr lang="en-US"/>
          </a:p>
        </p:txBody>
      </p:sp>
    </p:spTree>
    <p:extLst>
      <p:ext uri="{BB962C8B-B14F-4D97-AF65-F5344CB8AC3E}">
        <p14:creationId xmlns:p14="http://schemas.microsoft.com/office/powerpoint/2010/main" val="423460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44B60-BD70-3239-FDFD-4E0DAA70E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E106F-7308-646F-A5CF-96554C0AD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14013A-FE33-C5AE-2F07-EDFB44F16401}"/>
              </a:ext>
            </a:extLst>
          </p:cNvPr>
          <p:cNvSpPr>
            <a:spLocks noGrp="1"/>
          </p:cNvSpPr>
          <p:nvPr>
            <p:ph type="body" idx="1"/>
          </p:nvPr>
        </p:nvSpPr>
        <p:spPr/>
        <p:txBody>
          <a:bodyPr/>
          <a:lstStyle/>
          <a:p>
            <a:r>
              <a:rPr lang="en-US" dirty="0"/>
              <a:t>Peg to present 3 Scenarios with Audience Polling</a:t>
            </a:r>
          </a:p>
        </p:txBody>
      </p:sp>
      <p:sp>
        <p:nvSpPr>
          <p:cNvPr id="4" name="Slide Number Placeholder 3">
            <a:extLst>
              <a:ext uri="{FF2B5EF4-FFF2-40B4-BE49-F238E27FC236}">
                <a16:creationId xmlns:a16="http://schemas.microsoft.com/office/drawing/2014/main" id="{265FF372-E7E3-AF96-F6DD-4F455E44FA2E}"/>
              </a:ext>
            </a:extLst>
          </p:cNvPr>
          <p:cNvSpPr>
            <a:spLocks noGrp="1"/>
          </p:cNvSpPr>
          <p:nvPr>
            <p:ph type="sldNum" sz="quarter" idx="5"/>
          </p:nvPr>
        </p:nvSpPr>
        <p:spPr/>
        <p:txBody>
          <a:bodyPr/>
          <a:lstStyle/>
          <a:p>
            <a:fld id="{2C5400B5-CF08-47E9-8D60-0CB048D90234}" type="slidenum">
              <a:rPr lang="en-US" smtClean="0"/>
              <a:t>3</a:t>
            </a:fld>
            <a:endParaRPr lang="en-US"/>
          </a:p>
        </p:txBody>
      </p:sp>
    </p:spTree>
    <p:extLst>
      <p:ext uri="{BB962C8B-B14F-4D97-AF65-F5344CB8AC3E}">
        <p14:creationId xmlns:p14="http://schemas.microsoft.com/office/powerpoint/2010/main" val="4163811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ECAB6-D186-912C-4DEA-2E09C80BCF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C91F2-D58E-FA38-B487-33A1F09708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E7B5D2-6452-5EA8-D1F2-B735D137AF7A}"/>
              </a:ext>
            </a:extLst>
          </p:cNvPr>
          <p:cNvSpPr>
            <a:spLocks noGrp="1"/>
          </p:cNvSpPr>
          <p:nvPr>
            <p:ph type="body" idx="1"/>
          </p:nvPr>
        </p:nvSpPr>
        <p:spPr/>
        <p:txBody>
          <a:bodyPr/>
          <a:lstStyle/>
          <a:p>
            <a:r>
              <a:rPr lang="en-US" dirty="0"/>
              <a:t>Peg to present 3 Scenarios with Audience Polling</a:t>
            </a:r>
          </a:p>
        </p:txBody>
      </p:sp>
      <p:sp>
        <p:nvSpPr>
          <p:cNvPr id="4" name="Slide Number Placeholder 3">
            <a:extLst>
              <a:ext uri="{FF2B5EF4-FFF2-40B4-BE49-F238E27FC236}">
                <a16:creationId xmlns:a16="http://schemas.microsoft.com/office/drawing/2014/main" id="{D76EAC57-665E-187C-9C72-F1B71A013C21}"/>
              </a:ext>
            </a:extLst>
          </p:cNvPr>
          <p:cNvSpPr>
            <a:spLocks noGrp="1"/>
          </p:cNvSpPr>
          <p:nvPr>
            <p:ph type="sldNum" sz="quarter" idx="5"/>
          </p:nvPr>
        </p:nvSpPr>
        <p:spPr/>
        <p:txBody>
          <a:bodyPr/>
          <a:lstStyle/>
          <a:p>
            <a:fld id="{2C5400B5-CF08-47E9-8D60-0CB048D90234}" type="slidenum">
              <a:rPr lang="en-US" smtClean="0"/>
              <a:t>4</a:t>
            </a:fld>
            <a:endParaRPr lang="en-US"/>
          </a:p>
        </p:txBody>
      </p:sp>
    </p:spTree>
    <p:extLst>
      <p:ext uri="{BB962C8B-B14F-4D97-AF65-F5344CB8AC3E}">
        <p14:creationId xmlns:p14="http://schemas.microsoft.com/office/powerpoint/2010/main" val="1755898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D3A79-B03E-4ACF-DB9E-B5AA7E5C1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66EE04-F729-89C5-1029-007DEF19D4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03DE5-F567-8256-F9E3-1977BD824F14}"/>
              </a:ext>
            </a:extLst>
          </p:cNvPr>
          <p:cNvSpPr>
            <a:spLocks noGrp="1"/>
          </p:cNvSpPr>
          <p:nvPr>
            <p:ph type="body" idx="1"/>
          </p:nvPr>
        </p:nvSpPr>
        <p:spPr/>
        <p:txBody>
          <a:bodyPr/>
          <a:lstStyle/>
          <a:p>
            <a:r>
              <a:rPr lang="en-US" dirty="0"/>
              <a:t>Peg to cover Key Terms from USCG opinion document</a:t>
            </a:r>
          </a:p>
        </p:txBody>
      </p:sp>
      <p:sp>
        <p:nvSpPr>
          <p:cNvPr id="4" name="Slide Number Placeholder 3">
            <a:extLst>
              <a:ext uri="{FF2B5EF4-FFF2-40B4-BE49-F238E27FC236}">
                <a16:creationId xmlns:a16="http://schemas.microsoft.com/office/drawing/2014/main" id="{2AF7C4B9-91F3-A529-57C5-FE62603F4429}"/>
              </a:ext>
            </a:extLst>
          </p:cNvPr>
          <p:cNvSpPr>
            <a:spLocks noGrp="1"/>
          </p:cNvSpPr>
          <p:nvPr>
            <p:ph type="sldNum" sz="quarter" idx="5"/>
          </p:nvPr>
        </p:nvSpPr>
        <p:spPr/>
        <p:txBody>
          <a:bodyPr/>
          <a:lstStyle/>
          <a:p>
            <a:fld id="{2C5400B5-CF08-47E9-8D60-0CB048D90234}" type="slidenum">
              <a:rPr lang="en-US" smtClean="0"/>
              <a:t>5</a:t>
            </a:fld>
            <a:endParaRPr lang="en-US"/>
          </a:p>
        </p:txBody>
      </p:sp>
    </p:spTree>
    <p:extLst>
      <p:ext uri="{BB962C8B-B14F-4D97-AF65-F5344CB8AC3E}">
        <p14:creationId xmlns:p14="http://schemas.microsoft.com/office/powerpoint/2010/main" val="189171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 - So where do we start?  Start by visiting the National Maritime center and open Merchant Mariner Credential.</a:t>
            </a:r>
          </a:p>
        </p:txBody>
      </p:sp>
      <p:sp>
        <p:nvSpPr>
          <p:cNvPr id="4" name="Slide Number Placeholder 3"/>
          <p:cNvSpPr>
            <a:spLocks noGrp="1"/>
          </p:cNvSpPr>
          <p:nvPr>
            <p:ph type="sldNum" sz="quarter" idx="5"/>
          </p:nvPr>
        </p:nvSpPr>
        <p:spPr/>
        <p:txBody>
          <a:bodyPr/>
          <a:lstStyle/>
          <a:p>
            <a:fld id="{2C5400B5-CF08-47E9-8D60-0CB048D90234}" type="slidenum">
              <a:rPr lang="en-US" smtClean="0"/>
              <a:t>6</a:t>
            </a:fld>
            <a:endParaRPr lang="en-US"/>
          </a:p>
        </p:txBody>
      </p:sp>
    </p:spTree>
    <p:extLst>
      <p:ext uri="{BB962C8B-B14F-4D97-AF65-F5344CB8AC3E}">
        <p14:creationId xmlns:p14="http://schemas.microsoft.com/office/powerpoint/2010/main" val="1977118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16FF3-1332-32DF-D38B-E687A4A573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32AA6-A0BC-4B75-0EC6-BF755B27F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117D1A-6853-A65A-15D5-5AA9DE9D3FAE}"/>
              </a:ext>
            </a:extLst>
          </p:cNvPr>
          <p:cNvSpPr>
            <a:spLocks noGrp="1"/>
          </p:cNvSpPr>
          <p:nvPr>
            <p:ph type="body" idx="1"/>
          </p:nvPr>
        </p:nvSpPr>
        <p:spPr/>
        <p:txBody>
          <a:bodyPr/>
          <a:lstStyle/>
          <a:p>
            <a:r>
              <a:rPr lang="en-US" dirty="0"/>
              <a:t>On the website, the process APPEARS straightforward listing 5 steps to apply for and receive your credential.  </a:t>
            </a:r>
          </a:p>
          <a:p>
            <a:r>
              <a:rPr lang="en-US" dirty="0"/>
              <a:t>	</a:t>
            </a:r>
          </a:p>
          <a:p>
            <a:r>
              <a:rPr lang="en-US" dirty="0"/>
              <a:t>Step 1:  Get a TWIC – A Transportation Workers Identification Credential – So I will start with an overview of this process.</a:t>
            </a:r>
          </a:p>
          <a:p>
            <a:r>
              <a:rPr lang="en-US" dirty="0"/>
              <a:t>	Find an Application Center, Apply Online (allow 60 days), There are disqualifying offenses.</a:t>
            </a:r>
          </a:p>
          <a:p>
            <a:r>
              <a:rPr lang="en-US" dirty="0"/>
              <a:t>	Should they accept your application, then schedule an in-person appointment to confirm identity (Passport, birth certificate, or other; if name has 	changed, may have to provide documentation such as a marriage license).  At the appointment they will photograph and finger-print you, then 	send you card in the mail.  </a:t>
            </a:r>
          </a:p>
          <a:p>
            <a:r>
              <a:rPr lang="en-US" dirty="0"/>
              <a:t>	There is a fee ($125.00 for 5 years) but TWIC can also be used for TSA-Pre-check. (COOL!)</a:t>
            </a:r>
          </a:p>
          <a:p>
            <a:endParaRPr lang="en-US" dirty="0"/>
          </a:p>
          <a:p>
            <a:r>
              <a:rPr lang="en-US" dirty="0"/>
              <a:t>Step 2: Submit a complete Application  - Send to Regional Evaluation Center (REC).  They notify you that it has been received and let you know the status.  They perform a review all the submitted information and will get in touch with you if there are questions or omissions.  This took some time.  </a:t>
            </a:r>
          </a:p>
          <a:p>
            <a:r>
              <a:rPr lang="en-US" dirty="0"/>
              <a:t>Step 3: Transit from REC (Regional to National Maritime Center where… </a:t>
            </a:r>
          </a:p>
          <a:p>
            <a:r>
              <a:rPr lang="en-US" dirty="0"/>
              <a:t>Step 4: Application is Evaluated</a:t>
            </a:r>
          </a:p>
          <a:p>
            <a:r>
              <a:rPr lang="en-US" dirty="0"/>
              <a:t>Step 5:  the Credential is mailed.</a:t>
            </a:r>
          </a:p>
          <a:p>
            <a:endParaRPr lang="en-US" dirty="0"/>
          </a:p>
          <a:p>
            <a:r>
              <a:rPr lang="en-US" dirty="0"/>
              <a:t>OK - So far, so good!</a:t>
            </a:r>
          </a:p>
        </p:txBody>
      </p:sp>
      <p:sp>
        <p:nvSpPr>
          <p:cNvPr id="4" name="Slide Number Placeholder 3">
            <a:extLst>
              <a:ext uri="{FF2B5EF4-FFF2-40B4-BE49-F238E27FC236}">
                <a16:creationId xmlns:a16="http://schemas.microsoft.com/office/drawing/2014/main" id="{AC4E73EA-7BDE-68DF-EF33-BA5004055B44}"/>
              </a:ext>
            </a:extLst>
          </p:cNvPr>
          <p:cNvSpPr>
            <a:spLocks noGrp="1"/>
          </p:cNvSpPr>
          <p:nvPr>
            <p:ph type="sldNum" sz="quarter" idx="5"/>
          </p:nvPr>
        </p:nvSpPr>
        <p:spPr/>
        <p:txBody>
          <a:bodyPr/>
          <a:lstStyle/>
          <a:p>
            <a:fld id="{2C5400B5-CF08-47E9-8D60-0CB048D90234}" type="slidenum">
              <a:rPr lang="en-US" smtClean="0"/>
              <a:t>7</a:t>
            </a:fld>
            <a:endParaRPr lang="en-US"/>
          </a:p>
        </p:txBody>
      </p:sp>
    </p:spTree>
    <p:extLst>
      <p:ext uri="{BB962C8B-B14F-4D97-AF65-F5344CB8AC3E}">
        <p14:creationId xmlns:p14="http://schemas.microsoft.com/office/powerpoint/2010/main" val="206757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C895F-8CDB-F280-ADAE-B4AD923DB4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B74FF-A635-A1C6-9012-0090C9AA51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823CB2-A5DB-B6F3-B037-A00EBCC57305}"/>
              </a:ext>
            </a:extLst>
          </p:cNvPr>
          <p:cNvSpPr>
            <a:spLocks noGrp="1"/>
          </p:cNvSpPr>
          <p:nvPr>
            <p:ph type="body" idx="1"/>
          </p:nvPr>
        </p:nvSpPr>
        <p:spPr/>
        <p:txBody>
          <a:bodyPr/>
          <a:lstStyle/>
          <a:p>
            <a:r>
              <a:rPr lang="en-US" dirty="0"/>
              <a:t>Back to Step 2, Submit Complete Application - There is a “How To Video” that explains the 5-page application.  </a:t>
            </a:r>
          </a:p>
          <a:p>
            <a:endParaRPr lang="en-US" dirty="0"/>
          </a:p>
          <a:p>
            <a:r>
              <a:rPr lang="en-US" dirty="0"/>
              <a:t>But hang on! Watching this video is NOT for the faint of heart, as it provides a foreshadowing of the complexity of the process, including a high-level overview of the numerous levels of credentials and endorsements administered.</a:t>
            </a:r>
          </a:p>
          <a:p>
            <a:endParaRPr lang="en-US" dirty="0"/>
          </a:p>
          <a:p>
            <a:r>
              <a:rPr lang="en-US" dirty="0"/>
              <a:t>I would like to say here how valuable it is to work with a consultant, a private school, an informed colleague, or others who understand the system.  We had the benefit of working with the late Captain Chris Day who was invaluable to us.  But he was not the only one we consulted.  A shout out here to USCG RBS Scott Szczepaniak, and others who answered multiple questions and assisted us in this effort.</a:t>
            </a:r>
          </a:p>
        </p:txBody>
      </p:sp>
      <p:sp>
        <p:nvSpPr>
          <p:cNvPr id="4" name="Slide Number Placeholder 3">
            <a:extLst>
              <a:ext uri="{FF2B5EF4-FFF2-40B4-BE49-F238E27FC236}">
                <a16:creationId xmlns:a16="http://schemas.microsoft.com/office/drawing/2014/main" id="{27DC33EA-F528-C339-DE15-35C314C372BB}"/>
              </a:ext>
            </a:extLst>
          </p:cNvPr>
          <p:cNvSpPr>
            <a:spLocks noGrp="1"/>
          </p:cNvSpPr>
          <p:nvPr>
            <p:ph type="sldNum" sz="quarter" idx="5"/>
          </p:nvPr>
        </p:nvSpPr>
        <p:spPr/>
        <p:txBody>
          <a:bodyPr/>
          <a:lstStyle/>
          <a:p>
            <a:fld id="{2C5400B5-CF08-47E9-8D60-0CB048D90234}" type="slidenum">
              <a:rPr lang="en-US" smtClean="0"/>
              <a:t>8</a:t>
            </a:fld>
            <a:endParaRPr lang="en-US"/>
          </a:p>
        </p:txBody>
      </p:sp>
    </p:spTree>
    <p:extLst>
      <p:ext uri="{BB962C8B-B14F-4D97-AF65-F5344CB8AC3E}">
        <p14:creationId xmlns:p14="http://schemas.microsoft.com/office/powerpoint/2010/main" val="3755201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why you may need help.  There are literally hundreds of  unique licenses, ratings, and endorsements to apply for, with additional options for each.</a:t>
            </a:r>
          </a:p>
        </p:txBody>
      </p:sp>
      <p:sp>
        <p:nvSpPr>
          <p:cNvPr id="4" name="Slide Number Placeholder 3"/>
          <p:cNvSpPr>
            <a:spLocks noGrp="1"/>
          </p:cNvSpPr>
          <p:nvPr>
            <p:ph type="sldNum" sz="quarter" idx="5"/>
          </p:nvPr>
        </p:nvSpPr>
        <p:spPr/>
        <p:txBody>
          <a:bodyPr/>
          <a:lstStyle/>
          <a:p>
            <a:fld id="{2C5400B5-CF08-47E9-8D60-0CB048D90234}" type="slidenum">
              <a:rPr lang="en-US" smtClean="0"/>
              <a:t>9</a:t>
            </a:fld>
            <a:endParaRPr lang="en-US"/>
          </a:p>
        </p:txBody>
      </p:sp>
    </p:spTree>
    <p:extLst>
      <p:ext uri="{BB962C8B-B14F-4D97-AF65-F5344CB8AC3E}">
        <p14:creationId xmlns:p14="http://schemas.microsoft.com/office/powerpoint/2010/main" val="1672223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reviewing the many options, we focused on the OUPV – Operator of Uninspected Passenger Vessel as it met our needs for training under the NSBC program. We downloaded the checklist for that only to discover additional options for that credential, such as ….</a:t>
            </a:r>
          </a:p>
          <a:p>
            <a:endParaRPr lang="en-US" dirty="0"/>
          </a:p>
        </p:txBody>
      </p:sp>
      <p:sp>
        <p:nvSpPr>
          <p:cNvPr id="4" name="Slide Number Placeholder 3"/>
          <p:cNvSpPr>
            <a:spLocks noGrp="1"/>
          </p:cNvSpPr>
          <p:nvPr>
            <p:ph type="sldNum" sz="quarter" idx="5"/>
          </p:nvPr>
        </p:nvSpPr>
        <p:spPr/>
        <p:txBody>
          <a:bodyPr/>
          <a:lstStyle/>
          <a:p>
            <a:fld id="{2C5400B5-CF08-47E9-8D60-0CB048D90234}" type="slidenum">
              <a:rPr lang="en-US" smtClean="0"/>
              <a:t>10</a:t>
            </a:fld>
            <a:endParaRPr lang="en-US"/>
          </a:p>
        </p:txBody>
      </p:sp>
    </p:spTree>
    <p:extLst>
      <p:ext uri="{BB962C8B-B14F-4D97-AF65-F5344CB8AC3E}">
        <p14:creationId xmlns:p14="http://schemas.microsoft.com/office/powerpoint/2010/main" val="1303854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75C01-05D1-3DCB-BFC0-27872991DC96}"/>
              </a:ext>
            </a:extLst>
          </p:cNvPr>
          <p:cNvPicPr>
            <a:picLocks noChangeAspect="1"/>
          </p:cNvPicPr>
          <p:nvPr userDrawn="1"/>
        </p:nvPicPr>
        <p:blipFill>
          <a:blip r:embed="rId2"/>
          <a:srcRect/>
          <a:stretch/>
        </p:blipFill>
        <p:spPr>
          <a:xfrm>
            <a:off x="-39614" y="0"/>
            <a:ext cx="12271227" cy="6893097"/>
          </a:xfrm>
          <a:prstGeom prst="rect">
            <a:avLst/>
          </a:prstGeom>
        </p:spPr>
      </p:pic>
      <p:sp>
        <p:nvSpPr>
          <p:cNvPr id="3" name="Subtitle 2">
            <a:extLst>
              <a:ext uri="{FF2B5EF4-FFF2-40B4-BE49-F238E27FC236}">
                <a16:creationId xmlns:a16="http://schemas.microsoft.com/office/drawing/2014/main" id="{5E5E81DF-0D11-12BF-F47A-A0E247F16A66}"/>
              </a:ext>
            </a:extLst>
          </p:cNvPr>
          <p:cNvSpPr>
            <a:spLocks noGrp="1"/>
          </p:cNvSpPr>
          <p:nvPr>
            <p:ph type="subTitle" idx="1"/>
          </p:nvPr>
        </p:nvSpPr>
        <p:spPr>
          <a:xfrm>
            <a:off x="6019800" y="4237455"/>
            <a:ext cx="5379308" cy="784611"/>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itle Placeholder 1">
            <a:extLst>
              <a:ext uri="{FF2B5EF4-FFF2-40B4-BE49-F238E27FC236}">
                <a16:creationId xmlns:a16="http://schemas.microsoft.com/office/drawing/2014/main" id="{24A43418-B435-0612-DA0F-0DACACB88F37}"/>
              </a:ext>
            </a:extLst>
          </p:cNvPr>
          <p:cNvSpPr>
            <a:spLocks noGrp="1"/>
          </p:cNvSpPr>
          <p:nvPr>
            <p:ph type="title"/>
          </p:nvPr>
        </p:nvSpPr>
        <p:spPr>
          <a:xfrm>
            <a:off x="6019800" y="3267352"/>
            <a:ext cx="4724400" cy="676165"/>
          </a:xfrm>
          <a:prstGeom prst="rect">
            <a:avLst/>
          </a:prstGeom>
        </p:spPr>
        <p:txBody>
          <a:bodyPr vert="horz" lIns="91440" tIns="45720" rIns="91440" bIns="45720" rtlCol="0" anchor="ctr">
            <a:normAutofit/>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677970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E727BA-8A26-6588-5B60-E9D49BAEFEE1}"/>
              </a:ext>
            </a:extLst>
          </p:cNvPr>
          <p:cNvPicPr>
            <a:picLocks noChangeAspect="1"/>
          </p:cNvPicPr>
          <p:nvPr userDrawn="1"/>
        </p:nvPicPr>
        <p:blipFill>
          <a:blip r:embed="rId2"/>
          <a:srcRect/>
          <a:stretch/>
        </p:blipFill>
        <p:spPr>
          <a:xfrm>
            <a:off x="-73487" y="-36576"/>
            <a:ext cx="12338973" cy="6931152"/>
          </a:xfrm>
          <a:prstGeom prst="rect">
            <a:avLst/>
          </a:prstGeom>
        </p:spPr>
      </p:pic>
      <p:sp>
        <p:nvSpPr>
          <p:cNvPr id="2" name="Title 1">
            <a:extLst>
              <a:ext uri="{FF2B5EF4-FFF2-40B4-BE49-F238E27FC236}">
                <a16:creationId xmlns:a16="http://schemas.microsoft.com/office/drawing/2014/main" id="{BA49D8A3-25EB-3A3E-875C-5D4618C94A70}"/>
              </a:ext>
            </a:extLst>
          </p:cNvPr>
          <p:cNvSpPr>
            <a:spLocks noGrp="1"/>
          </p:cNvSpPr>
          <p:nvPr>
            <p:ph type="title"/>
          </p:nvPr>
        </p:nvSpPr>
        <p:spPr>
          <a:xfrm>
            <a:off x="3733800" y="3004420"/>
            <a:ext cx="4724400" cy="676165"/>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77287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6D1376-1C36-E639-6FC6-A493C62DAA49}"/>
              </a:ext>
            </a:extLst>
          </p:cNvPr>
          <p:cNvPicPr>
            <a:picLocks noChangeAspect="1"/>
          </p:cNvPicPr>
          <p:nvPr userDrawn="1"/>
        </p:nvPicPr>
        <p:blipFill>
          <a:blip r:embed="rId2"/>
          <a:srcRect/>
          <a:stretch/>
        </p:blipFill>
        <p:spPr>
          <a:xfrm>
            <a:off x="-40931" y="-12357"/>
            <a:ext cx="12273860" cy="6894576"/>
          </a:xfrm>
          <a:prstGeom prst="rect">
            <a:avLst/>
          </a:prstGeom>
        </p:spPr>
      </p:pic>
      <p:sp>
        <p:nvSpPr>
          <p:cNvPr id="10" name="Text Placeholder 2">
            <a:extLst>
              <a:ext uri="{FF2B5EF4-FFF2-40B4-BE49-F238E27FC236}">
                <a16:creationId xmlns:a16="http://schemas.microsoft.com/office/drawing/2014/main" id="{BD08DBBB-3CCD-BE77-F361-3E3221506864}"/>
              </a:ext>
            </a:extLst>
          </p:cNvPr>
          <p:cNvSpPr>
            <a:spLocks noGrp="1"/>
          </p:cNvSpPr>
          <p:nvPr>
            <p:ph type="body" idx="10"/>
          </p:nvPr>
        </p:nvSpPr>
        <p:spPr>
          <a:xfrm>
            <a:off x="2094532" y="3936059"/>
            <a:ext cx="8264997" cy="609811"/>
          </a:xfrm>
        </p:spPr>
        <p:txBody>
          <a:bodyPr>
            <a:normAutofit/>
          </a:bodyPr>
          <a:lstStyle>
            <a:lvl1pPr marL="0" indent="0" algn="ctr">
              <a:buNone/>
              <a:defRPr sz="2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Title Placeholder 1">
            <a:extLst>
              <a:ext uri="{FF2B5EF4-FFF2-40B4-BE49-F238E27FC236}">
                <a16:creationId xmlns:a16="http://schemas.microsoft.com/office/drawing/2014/main" id="{276E8495-C7F7-3963-DA78-C4E981472311}"/>
              </a:ext>
            </a:extLst>
          </p:cNvPr>
          <p:cNvSpPr>
            <a:spLocks noGrp="1"/>
          </p:cNvSpPr>
          <p:nvPr>
            <p:ph type="title"/>
          </p:nvPr>
        </p:nvSpPr>
        <p:spPr>
          <a:xfrm>
            <a:off x="3733799" y="3090917"/>
            <a:ext cx="4724400" cy="676165"/>
          </a:xfrm>
          <a:prstGeom prst="rect">
            <a:avLst/>
          </a:prstGeom>
        </p:spPr>
        <p:txBody>
          <a:bodyPr vert="horz" lIns="91440" tIns="45720" rIns="91440" bIns="45720" rtlCol="0" anchor="ctr">
            <a:normAutofit/>
          </a:bodyPr>
          <a:lstStyle>
            <a:lvl1pPr algn="ctr">
              <a:defRPr>
                <a:solidFill>
                  <a:schemeClr val="bg1"/>
                </a:solidFill>
              </a:defRPr>
            </a:lvl1pPr>
          </a:lstStyle>
          <a:p>
            <a:endParaRPr lang="en-US" dirty="0"/>
          </a:p>
        </p:txBody>
      </p:sp>
    </p:spTree>
    <p:extLst>
      <p:ext uri="{BB962C8B-B14F-4D97-AF65-F5344CB8AC3E}">
        <p14:creationId xmlns:p14="http://schemas.microsoft.com/office/powerpoint/2010/main" val="1608644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6C85F-C9C9-825E-FB91-55524FB34374}"/>
              </a:ext>
            </a:extLst>
          </p:cNvPr>
          <p:cNvPicPr>
            <a:picLocks noChangeAspect="1"/>
          </p:cNvPicPr>
          <p:nvPr userDrawn="1"/>
        </p:nvPicPr>
        <p:blipFill>
          <a:blip r:embed="rId2"/>
          <a:srcRect/>
          <a:stretch/>
        </p:blipFill>
        <p:spPr>
          <a:xfrm>
            <a:off x="2084" y="-73152"/>
            <a:ext cx="12338973" cy="6931152"/>
          </a:xfrm>
          <a:prstGeom prst="rect">
            <a:avLst/>
          </a:prstGeom>
        </p:spPr>
      </p:pic>
      <p:sp>
        <p:nvSpPr>
          <p:cNvPr id="9" name="Title 1">
            <a:extLst>
              <a:ext uri="{FF2B5EF4-FFF2-40B4-BE49-F238E27FC236}">
                <a16:creationId xmlns:a16="http://schemas.microsoft.com/office/drawing/2014/main" id="{CC0D71B8-2CC2-E67D-BE73-60374066A812}"/>
              </a:ext>
            </a:extLst>
          </p:cNvPr>
          <p:cNvSpPr>
            <a:spLocks noGrp="1"/>
          </p:cNvSpPr>
          <p:nvPr>
            <p:ph type="title"/>
          </p:nvPr>
        </p:nvSpPr>
        <p:spPr>
          <a:xfrm>
            <a:off x="189299" y="276355"/>
            <a:ext cx="10515600" cy="934608"/>
          </a:xfrm>
        </p:spPr>
        <p:txBody>
          <a:bodyPr anchor="t"/>
          <a:lstStyle>
            <a:lvl1pPr>
              <a:defRPr sz="6000">
                <a:solidFill>
                  <a:schemeClr val="bg1"/>
                </a:solidFill>
              </a:defRPr>
            </a:lvl1pPr>
          </a:lstStyle>
          <a:p>
            <a:r>
              <a:rPr lang="en-US" dirty="0"/>
              <a:t>Click to edit Master title style</a:t>
            </a:r>
          </a:p>
        </p:txBody>
      </p:sp>
      <p:sp>
        <p:nvSpPr>
          <p:cNvPr id="10" name="Text Placeholder 2">
            <a:extLst>
              <a:ext uri="{FF2B5EF4-FFF2-40B4-BE49-F238E27FC236}">
                <a16:creationId xmlns:a16="http://schemas.microsoft.com/office/drawing/2014/main" id="{3DE049A1-D9A3-B640-6781-FCC0375A4509}"/>
              </a:ext>
            </a:extLst>
          </p:cNvPr>
          <p:cNvSpPr>
            <a:spLocks noGrp="1"/>
          </p:cNvSpPr>
          <p:nvPr>
            <p:ph type="body" idx="1"/>
          </p:nvPr>
        </p:nvSpPr>
        <p:spPr>
          <a:xfrm>
            <a:off x="189299" y="1623841"/>
            <a:ext cx="10515600" cy="1500187"/>
          </a:xfrm>
        </p:spPr>
        <p:txBody>
          <a:bodyPr/>
          <a:lstStyle>
            <a:lvl1pPr marL="0" indent="0">
              <a:buNone/>
              <a:defRPr sz="2400">
                <a:solidFill>
                  <a:srgbClr val="4B484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2689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B1E8FC-5778-A5C1-A372-E07ABB048BF5}"/>
              </a:ext>
            </a:extLst>
          </p:cNvPr>
          <p:cNvPicPr>
            <a:picLocks noChangeAspect="1"/>
          </p:cNvPicPr>
          <p:nvPr userDrawn="1"/>
        </p:nvPicPr>
        <p:blipFill>
          <a:blip r:embed="rId2"/>
          <a:srcRect/>
          <a:stretch/>
        </p:blipFill>
        <p:spPr>
          <a:xfrm>
            <a:off x="2084" y="-73152"/>
            <a:ext cx="12338973" cy="6931152"/>
          </a:xfrm>
          <a:prstGeom prst="rect">
            <a:avLst/>
          </a:prstGeom>
        </p:spPr>
      </p:pic>
      <p:sp>
        <p:nvSpPr>
          <p:cNvPr id="10" name="Content Placeholder 2">
            <a:extLst>
              <a:ext uri="{FF2B5EF4-FFF2-40B4-BE49-F238E27FC236}">
                <a16:creationId xmlns:a16="http://schemas.microsoft.com/office/drawing/2014/main" id="{0AAEAC9A-B4AB-88E9-6A1B-53D0083707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6F6F6198-7CB2-631B-2CFC-6489B1C5FF51}"/>
              </a:ext>
            </a:extLst>
          </p:cNvPr>
          <p:cNvSpPr>
            <a:spLocks noGrp="1"/>
          </p:cNvSpPr>
          <p:nvPr>
            <p:ph sz="half" idx="2"/>
          </p:nvPr>
        </p:nvSpPr>
        <p:spPr>
          <a:xfrm>
            <a:off x="6172202"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07B1B120-0115-39CA-0AD9-58C1F1F36BC4}"/>
              </a:ext>
            </a:extLst>
          </p:cNvPr>
          <p:cNvSpPr>
            <a:spLocks noGrp="1"/>
          </p:cNvSpPr>
          <p:nvPr>
            <p:ph type="title"/>
          </p:nvPr>
        </p:nvSpPr>
        <p:spPr>
          <a:xfrm>
            <a:off x="189299" y="276355"/>
            <a:ext cx="10515600" cy="934608"/>
          </a:xfrm>
        </p:spPr>
        <p:txBody>
          <a:bodyPr anchor="t"/>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26805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46E28-9A81-38B4-8A74-1DBDB8063651}"/>
              </a:ext>
            </a:extLst>
          </p:cNvPr>
          <p:cNvPicPr>
            <a:picLocks noChangeAspect="1"/>
          </p:cNvPicPr>
          <p:nvPr userDrawn="1"/>
        </p:nvPicPr>
        <p:blipFill>
          <a:blip r:embed="rId2"/>
          <a:srcRect/>
          <a:stretch/>
        </p:blipFill>
        <p:spPr>
          <a:xfrm>
            <a:off x="2084" y="-73152"/>
            <a:ext cx="12338973" cy="6931152"/>
          </a:xfrm>
          <a:prstGeom prst="rect">
            <a:avLst/>
          </a:prstGeom>
        </p:spPr>
      </p:pic>
      <p:sp>
        <p:nvSpPr>
          <p:cNvPr id="8" name="Text Placeholder 2">
            <a:extLst>
              <a:ext uri="{FF2B5EF4-FFF2-40B4-BE49-F238E27FC236}">
                <a16:creationId xmlns:a16="http://schemas.microsoft.com/office/drawing/2014/main" id="{3D02D9B7-A173-5FB7-DFAF-0A742F96D2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FD97ACCE-C8BE-D79A-C62D-CCE8CA47C0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DDF246DE-2F12-B94A-EA0F-107219B6BD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B1E1F899-DE77-A49A-78B4-28A1FC9679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B1EB8E3-4239-73F8-5562-4A56B0499179}"/>
              </a:ext>
            </a:extLst>
          </p:cNvPr>
          <p:cNvSpPr>
            <a:spLocks noGrp="1"/>
          </p:cNvSpPr>
          <p:nvPr>
            <p:ph type="title"/>
          </p:nvPr>
        </p:nvSpPr>
        <p:spPr>
          <a:xfrm>
            <a:off x="189299" y="276355"/>
            <a:ext cx="10515600" cy="934608"/>
          </a:xfrm>
        </p:spPr>
        <p:txBody>
          <a:bodyPr anchor="t"/>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73264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DF2A8-7AD6-7DEF-7C2A-910CEBC04319}"/>
              </a:ext>
            </a:extLst>
          </p:cNvPr>
          <p:cNvPicPr>
            <a:picLocks noChangeAspect="1"/>
          </p:cNvPicPr>
          <p:nvPr userDrawn="1"/>
        </p:nvPicPr>
        <p:blipFill>
          <a:blip r:embed="rId2"/>
          <a:srcRect/>
          <a:stretch/>
        </p:blipFill>
        <p:spPr>
          <a:xfrm>
            <a:off x="2715" y="-36576"/>
            <a:ext cx="12338973" cy="6931152"/>
          </a:xfrm>
          <a:prstGeom prst="rect">
            <a:avLst/>
          </a:prstGeom>
        </p:spPr>
      </p:pic>
      <p:sp>
        <p:nvSpPr>
          <p:cNvPr id="2" name="Title 1">
            <a:extLst>
              <a:ext uri="{FF2B5EF4-FFF2-40B4-BE49-F238E27FC236}">
                <a16:creationId xmlns:a16="http://schemas.microsoft.com/office/drawing/2014/main" id="{D8922185-992A-DC86-6071-EB6F18B0587E}"/>
              </a:ext>
            </a:extLst>
          </p:cNvPr>
          <p:cNvSpPr>
            <a:spLocks noGrp="1"/>
          </p:cNvSpPr>
          <p:nvPr>
            <p:ph type="title"/>
          </p:nvPr>
        </p:nvSpPr>
        <p:spPr>
          <a:xfrm>
            <a:off x="189299" y="276355"/>
            <a:ext cx="10515600" cy="934608"/>
          </a:xfrm>
        </p:spPr>
        <p:txBody>
          <a:bodyPr anchor="t"/>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9A3E9AB-26D6-A75F-B4E9-60019380E75D}"/>
              </a:ext>
            </a:extLst>
          </p:cNvPr>
          <p:cNvSpPr>
            <a:spLocks noGrp="1"/>
          </p:cNvSpPr>
          <p:nvPr>
            <p:ph type="body" idx="1"/>
          </p:nvPr>
        </p:nvSpPr>
        <p:spPr>
          <a:xfrm>
            <a:off x="189299" y="1623841"/>
            <a:ext cx="10515600" cy="1500187"/>
          </a:xfrm>
        </p:spPr>
        <p:txBody>
          <a:bodyPr/>
          <a:lstStyle>
            <a:lvl1pPr marL="0" indent="0">
              <a:buNone/>
              <a:defRPr sz="2400">
                <a:solidFill>
                  <a:srgbClr val="4B484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84556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BD3A67-818F-5182-2E8E-A5F3D7D3C73C}"/>
              </a:ext>
            </a:extLst>
          </p:cNvPr>
          <p:cNvPicPr>
            <a:picLocks noChangeAspect="1"/>
          </p:cNvPicPr>
          <p:nvPr userDrawn="1"/>
        </p:nvPicPr>
        <p:blipFill>
          <a:blip r:embed="rId2"/>
          <a:srcRect/>
          <a:stretch/>
        </p:blipFill>
        <p:spPr>
          <a:xfrm>
            <a:off x="2715" y="-36576"/>
            <a:ext cx="12338973" cy="6931152"/>
          </a:xfrm>
          <a:prstGeom prst="rect">
            <a:avLst/>
          </a:prstGeom>
        </p:spPr>
      </p:pic>
      <p:sp>
        <p:nvSpPr>
          <p:cNvPr id="3" name="Content Placeholder 2">
            <a:extLst>
              <a:ext uri="{FF2B5EF4-FFF2-40B4-BE49-F238E27FC236}">
                <a16:creationId xmlns:a16="http://schemas.microsoft.com/office/drawing/2014/main" id="{F8BA09EB-6AE4-7754-A522-63CC276D3B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8CBA72-45F6-C3A8-A64B-FFDA3212C5EE}"/>
              </a:ext>
            </a:extLst>
          </p:cNvPr>
          <p:cNvSpPr>
            <a:spLocks noGrp="1"/>
          </p:cNvSpPr>
          <p:nvPr>
            <p:ph sz="half" idx="2"/>
          </p:nvPr>
        </p:nvSpPr>
        <p:spPr>
          <a:xfrm>
            <a:off x="6172202"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340525A6-BFB9-D876-B201-60B9912F4551}"/>
              </a:ext>
            </a:extLst>
          </p:cNvPr>
          <p:cNvSpPr>
            <a:spLocks noGrp="1"/>
          </p:cNvSpPr>
          <p:nvPr>
            <p:ph type="title"/>
          </p:nvPr>
        </p:nvSpPr>
        <p:spPr>
          <a:xfrm>
            <a:off x="189299" y="276355"/>
            <a:ext cx="10515600" cy="934608"/>
          </a:xfrm>
        </p:spPr>
        <p:txBody>
          <a:bodyPr anchor="t"/>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80621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D00B6-664B-8519-C53C-A6B664047875}"/>
              </a:ext>
            </a:extLst>
          </p:cNvPr>
          <p:cNvPicPr>
            <a:picLocks noChangeAspect="1"/>
          </p:cNvPicPr>
          <p:nvPr userDrawn="1"/>
        </p:nvPicPr>
        <p:blipFill>
          <a:blip r:embed="rId2"/>
          <a:srcRect/>
          <a:stretch/>
        </p:blipFill>
        <p:spPr>
          <a:xfrm>
            <a:off x="2715" y="-36576"/>
            <a:ext cx="12338973" cy="6931152"/>
          </a:xfrm>
          <a:prstGeom prst="rect">
            <a:avLst/>
          </a:prstGeom>
        </p:spPr>
      </p:pic>
      <p:sp>
        <p:nvSpPr>
          <p:cNvPr id="3" name="Text Placeholder 2">
            <a:extLst>
              <a:ext uri="{FF2B5EF4-FFF2-40B4-BE49-F238E27FC236}">
                <a16:creationId xmlns:a16="http://schemas.microsoft.com/office/drawing/2014/main" id="{42E91CCB-E50E-B2C6-E338-52F06DC0C7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D1F75A-CC27-54B7-820D-8B4C00A7A6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1A022A-AAFD-47AB-B992-AF20E70445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2C22A3-A65D-00CC-8E4D-964A4BE2DF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D1246134-1B01-586E-5FF8-8EAD466BF9B6}"/>
              </a:ext>
            </a:extLst>
          </p:cNvPr>
          <p:cNvSpPr>
            <a:spLocks noGrp="1"/>
          </p:cNvSpPr>
          <p:nvPr>
            <p:ph type="title"/>
          </p:nvPr>
        </p:nvSpPr>
        <p:spPr>
          <a:xfrm>
            <a:off x="189299" y="276355"/>
            <a:ext cx="10515600" cy="934608"/>
          </a:xfrm>
        </p:spPr>
        <p:txBody>
          <a:bodyPr anchor="t"/>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77199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34E48-C4D9-AE5D-3183-3C42E632A873}"/>
              </a:ext>
            </a:extLst>
          </p:cNvPr>
          <p:cNvPicPr>
            <a:picLocks noChangeAspect="1"/>
          </p:cNvPicPr>
          <p:nvPr userDrawn="1"/>
        </p:nvPicPr>
        <p:blipFill>
          <a:blip r:embed="rId2"/>
          <a:srcRect/>
          <a:stretch/>
        </p:blipFill>
        <p:spPr>
          <a:xfrm>
            <a:off x="-73487" y="-36576"/>
            <a:ext cx="12338973" cy="6931152"/>
          </a:xfrm>
          <a:prstGeom prst="rect">
            <a:avLst/>
          </a:prstGeom>
        </p:spPr>
      </p:pic>
      <p:sp>
        <p:nvSpPr>
          <p:cNvPr id="2" name="Subtitle 2">
            <a:extLst>
              <a:ext uri="{FF2B5EF4-FFF2-40B4-BE49-F238E27FC236}">
                <a16:creationId xmlns:a16="http://schemas.microsoft.com/office/drawing/2014/main" id="{2E2B8B0D-BD53-F88B-C68D-271F5CB60BA1}"/>
              </a:ext>
            </a:extLst>
          </p:cNvPr>
          <p:cNvSpPr>
            <a:spLocks noGrp="1"/>
          </p:cNvSpPr>
          <p:nvPr>
            <p:ph type="subTitle" idx="1"/>
          </p:nvPr>
        </p:nvSpPr>
        <p:spPr>
          <a:xfrm>
            <a:off x="3406345" y="3849829"/>
            <a:ext cx="5379308" cy="784611"/>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itle Placeholder 1">
            <a:extLst>
              <a:ext uri="{FF2B5EF4-FFF2-40B4-BE49-F238E27FC236}">
                <a16:creationId xmlns:a16="http://schemas.microsoft.com/office/drawing/2014/main" id="{BF4D899E-6867-EB50-28A4-A2398B84711F}"/>
              </a:ext>
            </a:extLst>
          </p:cNvPr>
          <p:cNvSpPr>
            <a:spLocks noGrp="1"/>
          </p:cNvSpPr>
          <p:nvPr>
            <p:ph type="title"/>
          </p:nvPr>
        </p:nvSpPr>
        <p:spPr>
          <a:xfrm>
            <a:off x="3952461" y="3008171"/>
            <a:ext cx="4724400" cy="676165"/>
          </a:xfrm>
          <a:prstGeom prst="rect">
            <a:avLst/>
          </a:prstGeom>
        </p:spPr>
        <p:txBody>
          <a:bodyPr vert="horz" lIns="91440" tIns="45720" rIns="91440" bIns="45720" rtlCol="0" anchor="ctr">
            <a:normAutofit/>
          </a:bodyPr>
          <a:lstStyle>
            <a:lvl1pPr algn="ctr">
              <a:defRPr>
                <a:solidFill>
                  <a:schemeClr val="bg1"/>
                </a:solidFill>
              </a:defRPr>
            </a:lvl1pPr>
          </a:lstStyle>
          <a:p>
            <a:endParaRPr lang="en-US" dirty="0"/>
          </a:p>
        </p:txBody>
      </p:sp>
    </p:spTree>
    <p:extLst>
      <p:ext uri="{BB962C8B-B14F-4D97-AF65-F5344CB8AC3E}">
        <p14:creationId xmlns:p14="http://schemas.microsoft.com/office/powerpoint/2010/main" val="1667781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EEF494-D306-59FB-8ECB-797A7ADADE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32021F-4AFF-AD89-BD92-B2899CB16D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1692E-A052-7A04-B9A6-137D31E0B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55E8EB3-DC8A-B547-B18E-5FDD70FFF648}" type="datetimeFigureOut">
              <a:rPr lang="en-US" smtClean="0"/>
              <a:t>4/7/2025</a:t>
            </a:fld>
            <a:endParaRPr lang="en-US"/>
          </a:p>
        </p:txBody>
      </p:sp>
      <p:sp>
        <p:nvSpPr>
          <p:cNvPr id="5" name="Footer Placeholder 4">
            <a:extLst>
              <a:ext uri="{FF2B5EF4-FFF2-40B4-BE49-F238E27FC236}">
                <a16:creationId xmlns:a16="http://schemas.microsoft.com/office/drawing/2014/main" id="{7B1A6F1A-3A20-EF39-EE80-BF9118C29F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C317B38-13C7-D81B-69E1-AB0ECA575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9EE72A-D605-BF42-9218-8BCB8F188371}" type="slidenum">
              <a:rPr lang="en-US" smtClean="0"/>
              <a:t>‹#›</a:t>
            </a:fld>
            <a:endParaRPr lang="en-US"/>
          </a:p>
        </p:txBody>
      </p:sp>
    </p:spTree>
    <p:extLst>
      <p:ext uri="{BB962C8B-B14F-4D97-AF65-F5344CB8AC3E}">
        <p14:creationId xmlns:p14="http://schemas.microsoft.com/office/powerpoint/2010/main" val="2669649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hyperlink" Target="https://www.dco.uscg.mil/Portals/9/NMC/pdfs/checklists/mcp_fm_nmc5_31_web.pdf?"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hyperlink" Target="https://www.dco.uscg.mil/Portals/9/NMC/pdfs/checklists/mcp_fm_nmc5_31_web.pdf?"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hyperlink" Target="https://www.dco.uscg.mil/Portals/9/NMC/pdfs/checklists/mcp_fm_nmc5_31_web.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6" Type="http://schemas.openxmlformats.org/officeDocument/2006/relationships/hyperlink" Target="https://www.dco.uscg.mil/Portals/9/NMC/pdfs/checklists/mcp_fm_nmc5_27_web.pdf?" TargetMode="External"/><Relationship Id="rId21" Type="http://schemas.openxmlformats.org/officeDocument/2006/relationships/hyperlink" Target="https://www.dco.uscg.mil/Portals/9/NMC/pdfs/checklists/mcp_fm_nmc5_22_web.pdf?" TargetMode="External"/><Relationship Id="rId42" Type="http://schemas.openxmlformats.org/officeDocument/2006/relationships/hyperlink" Target="https://www.dco.uscg.mil/Portals/9/NMC/pdfs/checklists/mcp_fm_nmc5_186_web.pdf?" TargetMode="External"/><Relationship Id="rId47" Type="http://schemas.openxmlformats.org/officeDocument/2006/relationships/hyperlink" Target="https://www.dco.uscg.mil/Portals/9/NMC/pdfs/checklists/mcp_fm_nmc5_124_web.pdf?" TargetMode="External"/><Relationship Id="rId63" Type="http://schemas.openxmlformats.org/officeDocument/2006/relationships/hyperlink" Target="https://www.dco.uscg.mil/Portals/9/NMC/pdfs/checklists/mcp_fm_nmc5_210_web.pdf?ver=5aImAUfsT_BzKD2nzryhhw%3d%3d&amp;timestamp=1714409422627" TargetMode="External"/><Relationship Id="rId68" Type="http://schemas.openxmlformats.org/officeDocument/2006/relationships/hyperlink" Target="https://www.dco.uscg.mil/Portals/9/NMC/pdfs/checklists/mcp_fm_nmc5_227_web.pdf?" TargetMode="External"/><Relationship Id="rId2" Type="http://schemas.openxmlformats.org/officeDocument/2006/relationships/notesSlide" Target="../notesSlides/notesSlide8.xml"/><Relationship Id="rId16" Type="http://schemas.openxmlformats.org/officeDocument/2006/relationships/hyperlink" Target="https://www.dco.uscg.mil/Portals/9/NMC/pdfs/checklists/mcp_fm_nmc5_16_web.pdf?" TargetMode="External"/><Relationship Id="rId29" Type="http://schemas.openxmlformats.org/officeDocument/2006/relationships/hyperlink" Target="https://www.dco.uscg.mil/Portals/9/NMC/pdfs/checklists/mcp_fm_nmc5_30_web.pdf?ver=9dvFqE70rbqfnzrF8XwuKA%3d%3d&amp;timestamp=1737062509042" TargetMode="External"/><Relationship Id="rId11" Type="http://schemas.openxmlformats.org/officeDocument/2006/relationships/hyperlink" Target="https://www.dco.uscg.mil/Portals/9/NMC/pdfs/checklists/mcp_fm_nmc5_09_web.pdf?" TargetMode="External"/><Relationship Id="rId24" Type="http://schemas.openxmlformats.org/officeDocument/2006/relationships/hyperlink" Target="https://www.dco.uscg.mil/Portals/9/NMC/pdfs/checklists/mcp_fm_nmc5_25_web.pdf?" TargetMode="External"/><Relationship Id="rId32" Type="http://schemas.openxmlformats.org/officeDocument/2006/relationships/hyperlink" Target="https://www.dco.uscg.mil/Portals/9/NMC/pdfs/checklists/mcp_fm_nmc5_182_web.pdf?" TargetMode="External"/><Relationship Id="rId37" Type="http://schemas.openxmlformats.org/officeDocument/2006/relationships/hyperlink" Target="https://www.dco.uscg.mil/Portals/9/NMC/pdfs/checklists/mcp_fm_nmc5_50_web.pdf?" TargetMode="External"/><Relationship Id="rId40" Type="http://schemas.openxmlformats.org/officeDocument/2006/relationships/hyperlink" Target="https://www.dco.uscg.mil/Portals/9/NMC/pdfs/checklists/mcp_fm_nmc5_184_web.pdf?" TargetMode="External"/><Relationship Id="rId45" Type="http://schemas.openxmlformats.org/officeDocument/2006/relationships/hyperlink" Target="https://www.dco.uscg.mil/Portals/9/NMC/pdfs/checklists/mcp_fm_nmc5_183_web.pdf?" TargetMode="External"/><Relationship Id="rId53" Type="http://schemas.openxmlformats.org/officeDocument/2006/relationships/hyperlink" Target="https://www.dco.uscg.mil/nmc/checklist/#collapse2" TargetMode="External"/><Relationship Id="rId58" Type="http://schemas.openxmlformats.org/officeDocument/2006/relationships/hyperlink" Target="https://www.dco.uscg.mil/Portals/9/NMC/pdfs/checklists/mcp_fm_nmc5_204_web.pdf?" TargetMode="External"/><Relationship Id="rId66" Type="http://schemas.openxmlformats.org/officeDocument/2006/relationships/hyperlink" Target="https://www.dco.uscg.mil/Portals/9/NMC/pdfs/checklists/mcp_fm_nmc5_224_web.pdf?ver=ELT2d1TLT7OwwNYBVohqlQ%3d%3d&amp;timestamp=1737065239194" TargetMode="External"/><Relationship Id="rId74" Type="http://schemas.openxmlformats.org/officeDocument/2006/relationships/hyperlink" Target="https://www.dco.uscg.mil/Portals/9/NMC/pdfs/checklists/mcp_fm_nmc5_241_web.pdf?" TargetMode="External"/><Relationship Id="rId5" Type="http://schemas.openxmlformats.org/officeDocument/2006/relationships/hyperlink" Target="https://www.dco.uscg.mil/Portals/9/NMC/pdfs/checklists/mcp_fm_nmc5_03_web.pdf?ver=dpL7JgFLS4b8QNymFTutKQ%3d%3d&amp;timestamp=1710446714116" TargetMode="External"/><Relationship Id="rId61" Type="http://schemas.openxmlformats.org/officeDocument/2006/relationships/hyperlink" Target="https://www.dco.uscg.mil/Portals/9/NMC/pdfs/checklists/mcp_fm_nmc5_244_web.pdf?" TargetMode="External"/><Relationship Id="rId19" Type="http://schemas.openxmlformats.org/officeDocument/2006/relationships/hyperlink" Target="https://www.dco.uscg.mil/Portals/9/NMC/pdfs/checklists/mcp_fm_nmc5_19_web.pdf?" TargetMode="External"/><Relationship Id="rId14" Type="http://schemas.openxmlformats.org/officeDocument/2006/relationships/hyperlink" Target="https://www.dco.uscg.mil/Portals/9/NMC/pdfs/checklists/mcp_fm_nmc5_13_web.pdf?" TargetMode="External"/><Relationship Id="rId22" Type="http://schemas.openxmlformats.org/officeDocument/2006/relationships/hyperlink" Target="https://www.dco.uscg.mil/Portals/9/NMC/pdfs/checklists/mcp_fm_nmc5_23_web.pdf?" TargetMode="External"/><Relationship Id="rId27" Type="http://schemas.openxmlformats.org/officeDocument/2006/relationships/hyperlink" Target="https://www.dco.uscg.mil/Portals/9/NMC/pdfs/checklists/mcp_fm_nmc5_28_web.pdf?" TargetMode="External"/><Relationship Id="rId30" Type="http://schemas.openxmlformats.org/officeDocument/2006/relationships/hyperlink" Target="https://www.dco.uscg.mil/Portals/9/NMC/pdfs/checklists/mcp_fm_nmc5_156_web.pdf?ver=V2tVSNE2HXh-Vqayer3-3Q%3d%3d&amp;timestamp=1737065219569" TargetMode="External"/><Relationship Id="rId35" Type="http://schemas.openxmlformats.org/officeDocument/2006/relationships/hyperlink" Target="https://www.dco.uscg.mil/Portals/9/NMC/pdfs/checklists/mcp_fm_nmc5_35_web.pdf?" TargetMode="External"/><Relationship Id="rId43" Type="http://schemas.openxmlformats.org/officeDocument/2006/relationships/hyperlink" Target="https://www.dco.uscg.mil/Portals/9/NMC/pdfs/checklists/mcp_fm_nmc5_187_web.pdf?" TargetMode="External"/><Relationship Id="rId48" Type="http://schemas.openxmlformats.org/officeDocument/2006/relationships/hyperlink" Target="https://www.dco.uscg.mil/Portals/9/NMC/pdfs/checklists/mcp_fm_nmc5_123_web.pdf?" TargetMode="External"/><Relationship Id="rId56" Type="http://schemas.openxmlformats.org/officeDocument/2006/relationships/hyperlink" Target="https://www.dco.uscg.mil/Portals/9/NMC/pdfs/checklists/mcp_fm_nmc5_202_web.pdf?" TargetMode="External"/><Relationship Id="rId64" Type="http://schemas.openxmlformats.org/officeDocument/2006/relationships/hyperlink" Target="https://www.dco.uscg.mil/Portals/9/NMC/pdfs/checklists/mcp_fm_nmc5_243_web.pdf?" TargetMode="External"/><Relationship Id="rId69" Type="http://schemas.openxmlformats.org/officeDocument/2006/relationships/hyperlink" Target="https://www.dco.uscg.mil/Portals/9/NMC/pdfs/checklists/mcp_fm_nmc5_234_web.pdf?" TargetMode="External"/><Relationship Id="rId8" Type="http://schemas.openxmlformats.org/officeDocument/2006/relationships/hyperlink" Target="https://www.dco.uscg.mil/Portals/9/NMC/pdfs/checklists/mcp_fm_nmc5_06_web.pdf?" TargetMode="External"/><Relationship Id="rId51" Type="http://schemas.openxmlformats.org/officeDocument/2006/relationships/hyperlink" Target="https://www.dco.uscg.mil/Portals/9/NMC/pdfs/checklists/mcp_fm_nmc5_172_web.pdf?" TargetMode="External"/><Relationship Id="rId72" Type="http://schemas.openxmlformats.org/officeDocument/2006/relationships/hyperlink" Target="https://www.dco.uscg.mil/Portals/9/NMC/pdfs/checklists/mcp_fm_nmc5_239_web.pdf?" TargetMode="External"/><Relationship Id="rId3" Type="http://schemas.openxmlformats.org/officeDocument/2006/relationships/hyperlink" Target="https://www.dco.uscg.mil/nmc/checklist/#collapse1" TargetMode="External"/><Relationship Id="rId12" Type="http://schemas.openxmlformats.org/officeDocument/2006/relationships/hyperlink" Target="https://www.dco.uscg.mil/Portals/9/NMC/pdfs/checklists/mcp_fm_nmc5_10_web.pdf?" TargetMode="External"/><Relationship Id="rId17" Type="http://schemas.openxmlformats.org/officeDocument/2006/relationships/hyperlink" Target="https://www.dco.uscg.mil/Portals/9/NMC/pdfs/checklists/mcp_fm_nmc5_17_web.pdf?ver=sKR69Sa42-39GaN5I8Z2wA%3d%3d&amp;timestamp=1718026743961" TargetMode="External"/><Relationship Id="rId25" Type="http://schemas.openxmlformats.org/officeDocument/2006/relationships/hyperlink" Target="https://www.dco.uscg.mil/Portals/9/NMC/pdfs/checklists/mcp_fm_nmc5_26_web.pdf?" TargetMode="External"/><Relationship Id="rId33" Type="http://schemas.openxmlformats.org/officeDocument/2006/relationships/hyperlink" Target="https://www.dco.uscg.mil/Portals/9/NMC/pdfs/checklists/mcp_fm_nmc5_33_web.pdf?" TargetMode="External"/><Relationship Id="rId38" Type="http://schemas.openxmlformats.org/officeDocument/2006/relationships/hyperlink" Target="https://www.dco.uscg.mil/Portals/9/NMC/pdfs/checklists/mcp_fm_nmc5_51_web.pdf?" TargetMode="External"/><Relationship Id="rId46" Type="http://schemas.openxmlformats.org/officeDocument/2006/relationships/hyperlink" Target="https://www.dco.uscg.mil/Portals/9/NMC/pdfs/checklists/mcp_fm_nmc5_125_web.pdf?" TargetMode="External"/><Relationship Id="rId59" Type="http://schemas.openxmlformats.org/officeDocument/2006/relationships/hyperlink" Target="https://www.dco.uscg.mil/Portals/9/NMC/pdfs/checklists/mcp_fm_nmc5_205_web.pdf?" TargetMode="External"/><Relationship Id="rId67" Type="http://schemas.openxmlformats.org/officeDocument/2006/relationships/hyperlink" Target="https://www.dco.uscg.mil/Portals/9/NMC/pdfs/checklists/mcp_fm_nmc5_225_web.pdf?" TargetMode="External"/><Relationship Id="rId20" Type="http://schemas.openxmlformats.org/officeDocument/2006/relationships/hyperlink" Target="https://www.dco.uscg.mil/Portals/9/NMC/pdfs/checklists/mcp_fm_nmc5_21_web.pdf?" TargetMode="External"/><Relationship Id="rId41" Type="http://schemas.openxmlformats.org/officeDocument/2006/relationships/hyperlink" Target="https://www.dco.uscg.mil/Portals/9/NMC/pdfs/checklists/mcp_fm_nmc5_185_web.pdf?" TargetMode="External"/><Relationship Id="rId54" Type="http://schemas.openxmlformats.org/officeDocument/2006/relationships/hyperlink" Target="https://www.dco.uscg.mil/Portals/9/NMC/pdfs/checklists/mcp_fm_nmc5_217_web.pdf?" TargetMode="External"/><Relationship Id="rId62" Type="http://schemas.openxmlformats.org/officeDocument/2006/relationships/hyperlink" Target="https://www.dco.uscg.mil/Portals/9/NMC/pdfs/checklists/mcp_fm_nmc5_208_web.pdf?" TargetMode="External"/><Relationship Id="rId70" Type="http://schemas.openxmlformats.org/officeDocument/2006/relationships/hyperlink" Target="https://www.dco.uscg.mil/Portals/9/NMC/pdfs/checklists/mcp_fm_nmc5_236_web.pdf?" TargetMode="External"/><Relationship Id="rId75" Type="http://schemas.openxmlformats.org/officeDocument/2006/relationships/hyperlink" Target="https://www.dco.uscg.mil/Portals/9/NMC/pdfs/checklists/mcp_fm_nmc5_242_web.pdf?" TargetMode="External"/><Relationship Id="rId1" Type="http://schemas.openxmlformats.org/officeDocument/2006/relationships/slideLayout" Target="../slideLayouts/slideLayout8.xml"/><Relationship Id="rId6" Type="http://schemas.openxmlformats.org/officeDocument/2006/relationships/hyperlink" Target="https://www.dco.uscg.mil/Portals/9/NMC/pdfs/checklists/mcp_fm_nmc5_04_web.pdf?ver=cnSI9aK52FDRVwdDW4kOhQ%3d%3d&amp;timestamp=1737062305890" TargetMode="External"/><Relationship Id="rId15" Type="http://schemas.openxmlformats.org/officeDocument/2006/relationships/hyperlink" Target="https://www.dco.uscg.mil/Portals/9/NMC/pdfs/checklists/mcp_fm_nmc5_15_web.pdf?" TargetMode="External"/><Relationship Id="rId23" Type="http://schemas.openxmlformats.org/officeDocument/2006/relationships/hyperlink" Target="https://www.dco.uscg.mil/Portals/9/NMC/pdfs/checklists/mcp_fm_nmc5_24_web.pdf?" TargetMode="External"/><Relationship Id="rId28" Type="http://schemas.openxmlformats.org/officeDocument/2006/relationships/hyperlink" Target="https://www.dco.uscg.mil/Portals/9/NMC/pdfs/checklists/mcp_fm_nmc5_29_web.pdf?ver=7G_M5AD_48-bnw92o5QWFQ%3d%3d&amp;timestamp=1743600634622" TargetMode="External"/><Relationship Id="rId36" Type="http://schemas.openxmlformats.org/officeDocument/2006/relationships/hyperlink" Target="https://www.dco.uscg.mil/Portals/9/NMC/pdfs/checklists/mcp_fm_nmc5_49_web.pdf?" TargetMode="External"/><Relationship Id="rId49" Type="http://schemas.openxmlformats.org/officeDocument/2006/relationships/hyperlink" Target="https://www.dco.uscg.mil/Portals/9/NMC/pdfs/checklists/mcp_fm_nmc5_154_web.pdf?ver=WrgYHh33eYaFUtT0BAlkJQ%3d%3d&amp;timestamp=1741121410561" TargetMode="External"/><Relationship Id="rId57" Type="http://schemas.openxmlformats.org/officeDocument/2006/relationships/hyperlink" Target="https://www.dco.uscg.mil/Portals/9/NMC/pdfs/checklists/mcp_fm_nmc5_203_web.pdf?" TargetMode="External"/><Relationship Id="rId10" Type="http://schemas.openxmlformats.org/officeDocument/2006/relationships/hyperlink" Target="https://www.dco.uscg.mil/Portals/9/NMC/pdfs/checklists/mcp_fm_nmc5_08_web.pdf?" TargetMode="External"/><Relationship Id="rId31" Type="http://schemas.openxmlformats.org/officeDocument/2006/relationships/hyperlink" Target="https://www.dco.uscg.mil/Portals/9/NMC/pdfs/checklists/mcp_fm_nmc5_31_web.pdf?" TargetMode="External"/><Relationship Id="rId44" Type="http://schemas.openxmlformats.org/officeDocument/2006/relationships/hyperlink" Target="https://www.dco.uscg.mil/Portals/9/NMC/pdfs/checklists/mcp_fm_nmc5_188_web.pdf?" TargetMode="External"/><Relationship Id="rId52" Type="http://schemas.openxmlformats.org/officeDocument/2006/relationships/hyperlink" Target="https://www.dco.uscg.mil/nmc/checklist/#myModal23" TargetMode="External"/><Relationship Id="rId60" Type="http://schemas.openxmlformats.org/officeDocument/2006/relationships/hyperlink" Target="https://www.dco.uscg.mil/Portals/9/NMC/pdfs/checklists/mcp_fm_nmc5_206_web.pdf?" TargetMode="External"/><Relationship Id="rId65" Type="http://schemas.openxmlformats.org/officeDocument/2006/relationships/hyperlink" Target="https://www.dco.uscg.mil/Portals/9/NMC/pdfs/checklists/mcp_fm_nmc5_218_web.pdf?ver=E7VkftD1NuoThGzjcTeP-Q%3d%3d&amp;timestamp=1726686991924" TargetMode="External"/><Relationship Id="rId73" Type="http://schemas.openxmlformats.org/officeDocument/2006/relationships/hyperlink" Target="https://www.dco.uscg.mil/Portals/9/NMC/pdfs/checklists/mcp_fm_nmc5_240_web.pdf?" TargetMode="External"/><Relationship Id="rId4" Type="http://schemas.openxmlformats.org/officeDocument/2006/relationships/hyperlink" Target="https://www.dco.uscg.mil/Portals/9/NMC/pdfs/checklists/mcp_fm_nmc5_02_web.pdf?ver=mRGoscsYFPjjmKgopLh8pg%3d%3d&amp;timestamp=1710446683584" TargetMode="External"/><Relationship Id="rId9" Type="http://schemas.openxmlformats.org/officeDocument/2006/relationships/hyperlink" Target="https://www.dco.uscg.mil/Portals/9/NMC/pdfs/checklists/mcp_fm_nmc5_07_web.pdf?" TargetMode="External"/><Relationship Id="rId13" Type="http://schemas.openxmlformats.org/officeDocument/2006/relationships/hyperlink" Target="https://www.dco.uscg.mil/Portals/9/NMC/pdfs/checklists/mcp_fm_nmc5_12_web.pdf?" TargetMode="External"/><Relationship Id="rId18" Type="http://schemas.openxmlformats.org/officeDocument/2006/relationships/hyperlink" Target="https://www.dco.uscg.mil/Portals/9/NMC/pdfs/checklists/mcp_fm_nmc5_18_web.pdf?ver=UplyXSUzVOdeg-85f8bi8w%3d%3d&amp;timestamp=1718026748137" TargetMode="External"/><Relationship Id="rId39" Type="http://schemas.openxmlformats.org/officeDocument/2006/relationships/hyperlink" Target="https://www.dco.uscg.mil/Portals/9/NMC/pdfs/checklists/mcp_fm_nmc5_52_web.pdf?" TargetMode="External"/><Relationship Id="rId34" Type="http://schemas.openxmlformats.org/officeDocument/2006/relationships/hyperlink" Target="https://www.dco.uscg.mil/Portals/9/NMC/pdfs/checklists/mcp_fm_nmc5_34_web.pdf?" TargetMode="External"/><Relationship Id="rId50" Type="http://schemas.openxmlformats.org/officeDocument/2006/relationships/hyperlink" Target="https://www.dco.uscg.mil/Portals/9/NMC/pdfs/checklists/mcp_fm_nmc5_171_web.pdf?" TargetMode="External"/><Relationship Id="rId55" Type="http://schemas.openxmlformats.org/officeDocument/2006/relationships/hyperlink" Target="https://www.dco.uscg.mil/Portals/9/NMC/pdfs/checklists/mcp_fm_nmc5_201_web.pdf?" TargetMode="External"/><Relationship Id="rId76" Type="http://schemas.openxmlformats.org/officeDocument/2006/relationships/hyperlink" Target="https://www.dco.uscg.mil/Portals/9/NMC/pdfs/checklists/mcp_fm_nmc5_245_web.pdf?ver=Tot3vtQYMdGU4i5OLbtGLA%3d%3d&amp;timestamp=1737065268591" TargetMode="External"/><Relationship Id="rId7" Type="http://schemas.openxmlformats.org/officeDocument/2006/relationships/hyperlink" Target="https://www.dco.uscg.mil/Portals/9/NMC/pdfs/checklists/mcp_fm_nmc5_05_web.pdf?ver=ofR1N48JiDWwYCTfVrQEqQ%3d%3d&amp;timestamp=1710446800649" TargetMode="External"/><Relationship Id="rId71" Type="http://schemas.openxmlformats.org/officeDocument/2006/relationships/hyperlink" Target="https://www.dco.uscg.mil/Portals/9/NMC/pdfs/checklists/mcp_fm_nmc5_237_web.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9FD90A4-3D95-28F4-AA9B-D0D119C1B86B}"/>
              </a:ext>
            </a:extLst>
          </p:cNvPr>
          <p:cNvSpPr>
            <a:spLocks noGrp="1"/>
          </p:cNvSpPr>
          <p:nvPr>
            <p:ph type="subTitle" idx="1"/>
          </p:nvPr>
        </p:nvSpPr>
        <p:spPr/>
        <p:txBody>
          <a:bodyPr/>
          <a:lstStyle/>
          <a:p>
            <a:r>
              <a:rPr lang="en-US" dirty="0"/>
              <a:t>Exploring this Professional Credential</a:t>
            </a:r>
          </a:p>
        </p:txBody>
      </p:sp>
      <p:sp>
        <p:nvSpPr>
          <p:cNvPr id="3" name="Title 2">
            <a:extLst>
              <a:ext uri="{FF2B5EF4-FFF2-40B4-BE49-F238E27FC236}">
                <a16:creationId xmlns:a16="http://schemas.microsoft.com/office/drawing/2014/main" id="{C54D89C9-A771-12F5-0B7A-22DD2FA3A5E5}"/>
              </a:ext>
            </a:extLst>
          </p:cNvPr>
          <p:cNvSpPr>
            <a:spLocks noGrp="1"/>
          </p:cNvSpPr>
          <p:nvPr>
            <p:ph type="title"/>
          </p:nvPr>
        </p:nvSpPr>
        <p:spPr>
          <a:xfrm>
            <a:off x="6019800" y="2423897"/>
            <a:ext cx="4724400" cy="676165"/>
          </a:xfrm>
        </p:spPr>
        <p:txBody>
          <a:bodyPr>
            <a:normAutofit fontScale="90000"/>
          </a:bodyPr>
          <a:lstStyle/>
          <a:p>
            <a:r>
              <a:rPr lang="en-US" dirty="0"/>
              <a:t>USCG Captain License Requirements</a:t>
            </a:r>
          </a:p>
        </p:txBody>
      </p:sp>
      <p:sp>
        <p:nvSpPr>
          <p:cNvPr id="4" name="Subtitle 1">
            <a:extLst>
              <a:ext uri="{FF2B5EF4-FFF2-40B4-BE49-F238E27FC236}">
                <a16:creationId xmlns:a16="http://schemas.microsoft.com/office/drawing/2014/main" id="{5AB613A1-2591-B29D-C996-2E4A84237293}"/>
              </a:ext>
            </a:extLst>
          </p:cNvPr>
          <p:cNvSpPr txBox="1">
            <a:spLocks/>
          </p:cNvSpPr>
          <p:nvPr/>
        </p:nvSpPr>
        <p:spPr>
          <a:xfrm>
            <a:off x="640492" y="5374848"/>
            <a:ext cx="5379308" cy="784611"/>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Captain Peg Phillips</a:t>
            </a:r>
          </a:p>
          <a:p>
            <a:r>
              <a:rPr lang="en-US" dirty="0"/>
              <a:t>Captain Virgil Chambers</a:t>
            </a:r>
          </a:p>
          <a:p>
            <a:r>
              <a:rPr lang="en-US" dirty="0"/>
              <a:t>Captain Pamela Dillon</a:t>
            </a:r>
          </a:p>
        </p:txBody>
      </p:sp>
    </p:spTree>
    <p:extLst>
      <p:ext uri="{BB962C8B-B14F-4D97-AF65-F5344CB8AC3E}">
        <p14:creationId xmlns:p14="http://schemas.microsoft.com/office/powerpoint/2010/main" val="1160875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1A0C1-0ED4-8EB5-D8F3-80B4DCE8AD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8C3430-95C8-85C2-A82A-C9D862AD9D20}"/>
              </a:ext>
            </a:extLst>
          </p:cNvPr>
          <p:cNvSpPr>
            <a:spLocks noGrp="1"/>
          </p:cNvSpPr>
          <p:nvPr>
            <p:ph type="title"/>
          </p:nvPr>
        </p:nvSpPr>
        <p:spPr/>
        <p:txBody>
          <a:bodyPr>
            <a:normAutofit/>
          </a:bodyPr>
          <a:lstStyle/>
          <a:p>
            <a:r>
              <a:rPr lang="en-US" dirty="0"/>
              <a:t>OUPV </a:t>
            </a:r>
            <a:r>
              <a:rPr lang="en-US" sz="3200" dirty="0"/>
              <a:t>– </a:t>
            </a:r>
            <a:r>
              <a:rPr lang="en-US" sz="3200" b="1" dirty="0"/>
              <a:t>Operator of Uninspected Passenger Vessel</a:t>
            </a:r>
          </a:p>
        </p:txBody>
      </p:sp>
      <p:sp>
        <p:nvSpPr>
          <p:cNvPr id="3" name="Text Placeholder 2">
            <a:extLst>
              <a:ext uri="{FF2B5EF4-FFF2-40B4-BE49-F238E27FC236}">
                <a16:creationId xmlns:a16="http://schemas.microsoft.com/office/drawing/2014/main" id="{A2CCD743-4E3B-5F43-EE19-EEC7454AFE4C}"/>
              </a:ext>
            </a:extLst>
          </p:cNvPr>
          <p:cNvSpPr>
            <a:spLocks noGrp="1"/>
          </p:cNvSpPr>
          <p:nvPr>
            <p:ph type="body" idx="1"/>
          </p:nvPr>
        </p:nvSpPr>
        <p:spPr>
          <a:xfrm>
            <a:off x="189299" y="1433010"/>
            <a:ext cx="10515600" cy="1500187"/>
          </a:xfrm>
        </p:spPr>
        <p:txBody>
          <a:bodyPr/>
          <a:lstStyle/>
          <a:p>
            <a:endParaRPr lang="en-US" dirty="0"/>
          </a:p>
          <a:p>
            <a:endParaRPr lang="en-US" dirty="0"/>
          </a:p>
          <a:p>
            <a:endParaRPr lang="en-US" dirty="0"/>
          </a:p>
        </p:txBody>
      </p:sp>
      <p:pic>
        <p:nvPicPr>
          <p:cNvPr id="5" name="Picture 4">
            <a:extLst>
              <a:ext uri="{FF2B5EF4-FFF2-40B4-BE49-F238E27FC236}">
                <a16:creationId xmlns:a16="http://schemas.microsoft.com/office/drawing/2014/main" id="{EA03224B-E03B-4F11-D733-429A3B296E62}"/>
              </a:ext>
            </a:extLst>
          </p:cNvPr>
          <p:cNvPicPr>
            <a:picLocks noChangeAspect="1"/>
          </p:cNvPicPr>
          <p:nvPr/>
        </p:nvPicPr>
        <p:blipFill>
          <a:blip r:embed="rId3"/>
          <a:stretch>
            <a:fillRect/>
          </a:stretch>
        </p:blipFill>
        <p:spPr>
          <a:xfrm>
            <a:off x="884331" y="1388533"/>
            <a:ext cx="4384576" cy="5469467"/>
          </a:xfrm>
          <a:prstGeom prst="rect">
            <a:avLst/>
          </a:prstGeom>
        </p:spPr>
      </p:pic>
      <p:pic>
        <p:nvPicPr>
          <p:cNvPr id="9" name="Picture 8">
            <a:extLst>
              <a:ext uri="{FF2B5EF4-FFF2-40B4-BE49-F238E27FC236}">
                <a16:creationId xmlns:a16="http://schemas.microsoft.com/office/drawing/2014/main" id="{55A08A21-D526-F192-C827-465DDAF5A3DB}"/>
              </a:ext>
            </a:extLst>
          </p:cNvPr>
          <p:cNvPicPr>
            <a:picLocks noChangeAspect="1"/>
          </p:cNvPicPr>
          <p:nvPr/>
        </p:nvPicPr>
        <p:blipFill>
          <a:blip r:embed="rId4"/>
          <a:stretch>
            <a:fillRect/>
          </a:stretch>
        </p:blipFill>
        <p:spPr>
          <a:xfrm>
            <a:off x="5963938" y="1433009"/>
            <a:ext cx="4384575" cy="5549205"/>
          </a:xfrm>
          <a:prstGeom prst="rect">
            <a:avLst/>
          </a:prstGeom>
        </p:spPr>
      </p:pic>
    </p:spTree>
    <p:extLst>
      <p:ext uri="{BB962C8B-B14F-4D97-AF65-F5344CB8AC3E}">
        <p14:creationId xmlns:p14="http://schemas.microsoft.com/office/powerpoint/2010/main" val="4073894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4A39F-B004-F343-3A1D-F3D32F5FE7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C90586-9DDB-B5A4-7E2A-ED20853CFB93}"/>
              </a:ext>
            </a:extLst>
          </p:cNvPr>
          <p:cNvSpPr>
            <a:spLocks noGrp="1"/>
          </p:cNvSpPr>
          <p:nvPr>
            <p:ph type="title"/>
          </p:nvPr>
        </p:nvSpPr>
        <p:spPr/>
        <p:txBody>
          <a:bodyPr>
            <a:normAutofit/>
          </a:bodyPr>
          <a:lstStyle/>
          <a:p>
            <a:r>
              <a:rPr lang="en-US" dirty="0"/>
              <a:t>OUPV </a:t>
            </a:r>
            <a:r>
              <a:rPr lang="en-US" sz="3200" dirty="0"/>
              <a:t>– </a:t>
            </a:r>
            <a:r>
              <a:rPr lang="en-US" sz="3200" b="1" dirty="0"/>
              <a:t>Operator of Uninspected Passenger Vessel</a:t>
            </a:r>
          </a:p>
        </p:txBody>
      </p:sp>
      <p:sp>
        <p:nvSpPr>
          <p:cNvPr id="3" name="Text Placeholder 2">
            <a:extLst>
              <a:ext uri="{FF2B5EF4-FFF2-40B4-BE49-F238E27FC236}">
                <a16:creationId xmlns:a16="http://schemas.microsoft.com/office/drawing/2014/main" id="{14FCDFFC-75F1-287B-A41E-4E09AC034FA5}"/>
              </a:ext>
            </a:extLst>
          </p:cNvPr>
          <p:cNvSpPr>
            <a:spLocks noGrp="1"/>
          </p:cNvSpPr>
          <p:nvPr>
            <p:ph type="body" idx="1"/>
          </p:nvPr>
        </p:nvSpPr>
        <p:spPr>
          <a:xfrm>
            <a:off x="189299" y="1433010"/>
            <a:ext cx="10515600" cy="1500187"/>
          </a:xfrm>
        </p:spPr>
        <p:txBody>
          <a:bodyPr/>
          <a:lstStyle/>
          <a:p>
            <a:endParaRPr lang="en-US" dirty="0"/>
          </a:p>
          <a:p>
            <a:endParaRPr lang="en-US" dirty="0"/>
          </a:p>
          <a:p>
            <a:endParaRPr lang="en-US" dirty="0"/>
          </a:p>
        </p:txBody>
      </p:sp>
      <p:pic>
        <p:nvPicPr>
          <p:cNvPr id="5" name="Picture 4">
            <a:extLst>
              <a:ext uri="{FF2B5EF4-FFF2-40B4-BE49-F238E27FC236}">
                <a16:creationId xmlns:a16="http://schemas.microsoft.com/office/drawing/2014/main" id="{A773C699-EFC1-4429-52FA-E889B96B4AD4}"/>
              </a:ext>
            </a:extLst>
          </p:cNvPr>
          <p:cNvPicPr>
            <a:picLocks noChangeAspect="1"/>
          </p:cNvPicPr>
          <p:nvPr/>
        </p:nvPicPr>
        <p:blipFill>
          <a:blip r:embed="rId3"/>
          <a:stretch>
            <a:fillRect/>
          </a:stretch>
        </p:blipFill>
        <p:spPr>
          <a:xfrm>
            <a:off x="884331" y="1388533"/>
            <a:ext cx="4384576" cy="5469467"/>
          </a:xfrm>
          <a:prstGeom prst="rect">
            <a:avLst/>
          </a:prstGeom>
        </p:spPr>
      </p:pic>
      <p:pic>
        <p:nvPicPr>
          <p:cNvPr id="9" name="Picture 8">
            <a:extLst>
              <a:ext uri="{FF2B5EF4-FFF2-40B4-BE49-F238E27FC236}">
                <a16:creationId xmlns:a16="http://schemas.microsoft.com/office/drawing/2014/main" id="{374F4E1C-A2AE-1779-F2A1-1454751C02AE}"/>
              </a:ext>
            </a:extLst>
          </p:cNvPr>
          <p:cNvPicPr>
            <a:picLocks noChangeAspect="1"/>
          </p:cNvPicPr>
          <p:nvPr/>
        </p:nvPicPr>
        <p:blipFill>
          <a:blip r:embed="rId4"/>
          <a:stretch>
            <a:fillRect/>
          </a:stretch>
        </p:blipFill>
        <p:spPr>
          <a:xfrm>
            <a:off x="5963938" y="1433009"/>
            <a:ext cx="4384575" cy="5549205"/>
          </a:xfrm>
          <a:prstGeom prst="rect">
            <a:avLst/>
          </a:prstGeom>
        </p:spPr>
      </p:pic>
      <p:sp>
        <p:nvSpPr>
          <p:cNvPr id="6" name="TextBox 5">
            <a:extLst>
              <a:ext uri="{FF2B5EF4-FFF2-40B4-BE49-F238E27FC236}">
                <a16:creationId xmlns:a16="http://schemas.microsoft.com/office/drawing/2014/main" id="{A34AAC42-085B-0B16-D8EA-C2CC6B4210F2}"/>
              </a:ext>
            </a:extLst>
          </p:cNvPr>
          <p:cNvSpPr txBox="1"/>
          <p:nvPr/>
        </p:nvSpPr>
        <p:spPr>
          <a:xfrm>
            <a:off x="884332" y="2453268"/>
            <a:ext cx="10835600" cy="3785652"/>
          </a:xfrm>
          <a:prstGeom prst="rect">
            <a:avLst/>
          </a:prstGeom>
          <a:solidFill>
            <a:schemeClr val="accent1">
              <a:lumMod val="20000"/>
              <a:lumOff val="80000"/>
            </a:schemeClr>
          </a:solidFill>
          <a:effectLst>
            <a:glow rad="228600">
              <a:schemeClr val="accent2">
                <a:satMod val="175000"/>
                <a:alpha val="40000"/>
              </a:schemeClr>
            </a:glow>
          </a:effectLst>
        </p:spPr>
        <p:txBody>
          <a:bodyPr wrap="square" rtlCol="0">
            <a:spAutoFit/>
          </a:bodyPr>
          <a:lstStyle/>
          <a:p>
            <a:r>
              <a:rPr lang="en-US" sz="2400" b="1" dirty="0"/>
              <a:t>	Limited Master </a:t>
            </a:r>
          </a:p>
          <a:p>
            <a:pPr marL="1657350" lvl="3" indent="-285750">
              <a:buFont typeface="Wingdings" panose="05000000000000000000" pitchFamily="2" charset="2"/>
              <a:buChar char="ü"/>
            </a:pPr>
            <a:r>
              <a:rPr lang="en-US" sz="2000" b="1" dirty="0">
                <a:solidFill>
                  <a:schemeClr val="bg2">
                    <a:lumMod val="50000"/>
                  </a:schemeClr>
                </a:solidFill>
              </a:rPr>
              <a:t>formal camps, yacht clubs, educational institutions, and marinas</a:t>
            </a:r>
          </a:p>
          <a:p>
            <a:r>
              <a:rPr lang="en-US" sz="2400" b="1" dirty="0"/>
              <a:t>	Restricted Master</a:t>
            </a:r>
          </a:p>
          <a:p>
            <a:pPr marL="1657350" lvl="3" indent="-285750">
              <a:buFont typeface="Wingdings" panose="05000000000000000000" pitchFamily="2" charset="2"/>
              <a:buChar char="ü"/>
            </a:pPr>
            <a:r>
              <a:rPr lang="en-US" sz="2000" b="1" dirty="0">
                <a:solidFill>
                  <a:schemeClr val="bg2">
                    <a:lumMod val="50000"/>
                  </a:schemeClr>
                </a:solidFill>
              </a:rPr>
              <a:t>also for above to satisfy unique qualification requirements</a:t>
            </a:r>
          </a:p>
          <a:p>
            <a:r>
              <a:rPr lang="en-US" sz="2400" b="1" dirty="0"/>
              <a:t>	Limited OUPV </a:t>
            </a:r>
          </a:p>
          <a:p>
            <a:pPr marL="1657350" lvl="3" indent="-285750">
              <a:buFont typeface="Wingdings" panose="05000000000000000000" pitchFamily="2" charset="2"/>
              <a:buChar char="ü"/>
            </a:pPr>
            <a:r>
              <a:rPr lang="en-US" sz="2000" b="1" dirty="0">
                <a:solidFill>
                  <a:schemeClr val="bg2">
                    <a:lumMod val="50000"/>
                  </a:schemeClr>
                </a:solidFill>
              </a:rPr>
              <a:t>with Officer in Charge, Marine Inspection (OCMI) approval for a vessel</a:t>
            </a:r>
          </a:p>
          <a:p>
            <a:r>
              <a:rPr lang="en-US" sz="2400" b="1" dirty="0"/>
              <a:t>	Restricted OUPV </a:t>
            </a:r>
          </a:p>
          <a:p>
            <a:pPr marL="1657350" lvl="3" indent="-285750">
              <a:buFont typeface="Wingdings" panose="05000000000000000000" pitchFamily="2" charset="2"/>
              <a:buChar char="ü"/>
            </a:pPr>
            <a:r>
              <a:rPr lang="en-US" sz="2000" b="1" dirty="0">
                <a:solidFill>
                  <a:schemeClr val="bg2">
                    <a:lumMod val="50000"/>
                  </a:schemeClr>
                </a:solidFill>
              </a:rPr>
              <a:t>with OCMI approval for a specific body of water</a:t>
            </a:r>
          </a:p>
          <a:p>
            <a:r>
              <a:rPr lang="en-US" sz="2400" b="1" dirty="0"/>
              <a:t>	Restricted OUPV </a:t>
            </a:r>
          </a:p>
          <a:p>
            <a:pPr marL="1657350" lvl="3" indent="-285750">
              <a:buFont typeface="Wingdings" panose="05000000000000000000" pitchFamily="2" charset="2"/>
              <a:buChar char="ü"/>
            </a:pPr>
            <a:r>
              <a:rPr lang="en-US" sz="2000" b="1" dirty="0">
                <a:solidFill>
                  <a:schemeClr val="bg2">
                    <a:lumMod val="50000"/>
                  </a:schemeClr>
                </a:solidFill>
              </a:rPr>
              <a:t>to satisfy unique qualification requirements of an applicant or distinct group of mariners per 11.201(I)</a:t>
            </a:r>
          </a:p>
        </p:txBody>
      </p:sp>
    </p:spTree>
    <p:extLst>
      <p:ext uri="{BB962C8B-B14F-4D97-AF65-F5344CB8AC3E}">
        <p14:creationId xmlns:p14="http://schemas.microsoft.com/office/powerpoint/2010/main" val="2064949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A0F44-C227-C154-784F-B23A4ACD51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EA83F8-EED4-0F13-E89A-DCF0247EAB76}"/>
              </a:ext>
            </a:extLst>
          </p:cNvPr>
          <p:cNvSpPr>
            <a:spLocks noGrp="1"/>
          </p:cNvSpPr>
          <p:nvPr>
            <p:ph type="title"/>
          </p:nvPr>
        </p:nvSpPr>
        <p:spPr/>
        <p:txBody>
          <a:bodyPr>
            <a:normAutofit fontScale="90000"/>
          </a:bodyPr>
          <a:lstStyle/>
          <a:p>
            <a:r>
              <a:rPr lang="en-US" dirty="0">
                <a:hlinkClick r:id="rId3" tooltip="This PDF opens in a new window">
                  <a:extLst>
                    <a:ext uri="{A12FA001-AC4F-418D-AE19-62706E023703}">
                      <ahyp:hlinkClr xmlns:ahyp="http://schemas.microsoft.com/office/drawing/2018/hyperlinkcolor" val="tx"/>
                    </a:ext>
                  </a:extLst>
                </a:hlinkClick>
              </a:rPr>
              <a:t>National OUPV Less Than 100 GRT</a:t>
            </a:r>
            <a:endParaRPr lang="en-US" dirty="0"/>
          </a:p>
        </p:txBody>
      </p:sp>
      <p:sp>
        <p:nvSpPr>
          <p:cNvPr id="3" name="Text Placeholder 2">
            <a:extLst>
              <a:ext uri="{FF2B5EF4-FFF2-40B4-BE49-F238E27FC236}">
                <a16:creationId xmlns:a16="http://schemas.microsoft.com/office/drawing/2014/main" id="{B4164F86-F40B-EE78-1D52-23060F64426B}"/>
              </a:ext>
            </a:extLst>
          </p:cNvPr>
          <p:cNvSpPr>
            <a:spLocks noGrp="1"/>
          </p:cNvSpPr>
          <p:nvPr>
            <p:ph type="body" idx="1"/>
          </p:nvPr>
        </p:nvSpPr>
        <p:spPr>
          <a:xfrm>
            <a:off x="189299" y="1433010"/>
            <a:ext cx="10515600" cy="1500187"/>
          </a:xfrm>
        </p:spPr>
        <p:txBody>
          <a:bodyPr/>
          <a:lstStyle/>
          <a:p>
            <a:endParaRPr lang="en-US" dirty="0"/>
          </a:p>
          <a:p>
            <a:endParaRPr lang="en-US" dirty="0"/>
          </a:p>
          <a:p>
            <a:endParaRPr lang="en-US" dirty="0"/>
          </a:p>
        </p:txBody>
      </p:sp>
      <p:pic>
        <p:nvPicPr>
          <p:cNvPr id="6" name="Picture 5">
            <a:extLst>
              <a:ext uri="{FF2B5EF4-FFF2-40B4-BE49-F238E27FC236}">
                <a16:creationId xmlns:a16="http://schemas.microsoft.com/office/drawing/2014/main" id="{FD0BC4A7-AFE6-7CD3-06F5-FAF5F0B9525F}"/>
              </a:ext>
            </a:extLst>
          </p:cNvPr>
          <p:cNvPicPr>
            <a:picLocks noChangeAspect="1"/>
          </p:cNvPicPr>
          <p:nvPr/>
        </p:nvPicPr>
        <p:blipFill>
          <a:blip r:embed="rId4"/>
          <a:stretch>
            <a:fillRect/>
          </a:stretch>
        </p:blipFill>
        <p:spPr>
          <a:xfrm>
            <a:off x="1426011" y="1433010"/>
            <a:ext cx="4021088" cy="5238044"/>
          </a:xfrm>
          <a:prstGeom prst="rect">
            <a:avLst/>
          </a:prstGeom>
        </p:spPr>
      </p:pic>
      <p:sp>
        <p:nvSpPr>
          <p:cNvPr id="7" name="TextBox 6">
            <a:extLst>
              <a:ext uri="{FF2B5EF4-FFF2-40B4-BE49-F238E27FC236}">
                <a16:creationId xmlns:a16="http://schemas.microsoft.com/office/drawing/2014/main" id="{D2CD631C-2A8A-BC5B-0698-D2D6D9C42DB9}"/>
              </a:ext>
            </a:extLst>
          </p:cNvPr>
          <p:cNvSpPr txBox="1"/>
          <p:nvPr/>
        </p:nvSpPr>
        <p:spPr>
          <a:xfrm>
            <a:off x="6476192" y="2247580"/>
            <a:ext cx="5715808" cy="2554545"/>
          </a:xfrm>
          <a:prstGeom prst="rect">
            <a:avLst/>
          </a:prstGeom>
          <a:noFill/>
        </p:spPr>
        <p:txBody>
          <a:bodyPr wrap="square" rtlCol="0">
            <a:spAutoFit/>
          </a:bodyPr>
          <a:lstStyle/>
          <a:p>
            <a:r>
              <a:rPr lang="en-US" sz="4000" b="1" dirty="0"/>
              <a:t>National Operator of Uninspected Passenger Vessels</a:t>
            </a:r>
          </a:p>
          <a:p>
            <a:r>
              <a:rPr lang="en-US" sz="4000" b="1" dirty="0"/>
              <a:t>All Waters 11.467</a:t>
            </a:r>
          </a:p>
        </p:txBody>
      </p:sp>
    </p:spTree>
    <p:extLst>
      <p:ext uri="{BB962C8B-B14F-4D97-AF65-F5344CB8AC3E}">
        <p14:creationId xmlns:p14="http://schemas.microsoft.com/office/powerpoint/2010/main" val="2168379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21B51-9704-3916-DE0B-F24B91A67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D948C-159A-C9A9-B94F-0349A5A1EB02}"/>
              </a:ext>
            </a:extLst>
          </p:cNvPr>
          <p:cNvSpPr>
            <a:spLocks noGrp="1"/>
          </p:cNvSpPr>
          <p:nvPr>
            <p:ph type="title"/>
          </p:nvPr>
        </p:nvSpPr>
        <p:spPr/>
        <p:txBody>
          <a:bodyPr>
            <a:normAutofit fontScale="90000"/>
          </a:bodyPr>
          <a:lstStyle/>
          <a:p>
            <a:r>
              <a:rPr lang="en-US" dirty="0">
                <a:hlinkClick r:id="rId3" tooltip="This PDF opens in a new window">
                  <a:extLst>
                    <a:ext uri="{A12FA001-AC4F-418D-AE19-62706E023703}">
                      <ahyp:hlinkClr xmlns:ahyp="http://schemas.microsoft.com/office/drawing/2018/hyperlinkcolor" val="tx"/>
                    </a:ext>
                  </a:extLst>
                </a:hlinkClick>
              </a:rPr>
              <a:t>National OUPV Less Than 100 GRT</a:t>
            </a:r>
            <a:endParaRPr lang="en-US" dirty="0"/>
          </a:p>
        </p:txBody>
      </p:sp>
      <p:sp>
        <p:nvSpPr>
          <p:cNvPr id="3" name="Text Placeholder 2">
            <a:extLst>
              <a:ext uri="{FF2B5EF4-FFF2-40B4-BE49-F238E27FC236}">
                <a16:creationId xmlns:a16="http://schemas.microsoft.com/office/drawing/2014/main" id="{9D7E3203-DD1C-9092-209B-A2A24500D37C}"/>
              </a:ext>
            </a:extLst>
          </p:cNvPr>
          <p:cNvSpPr>
            <a:spLocks noGrp="1"/>
          </p:cNvSpPr>
          <p:nvPr>
            <p:ph type="body" idx="1"/>
          </p:nvPr>
        </p:nvSpPr>
        <p:spPr>
          <a:xfrm>
            <a:off x="189299" y="1433010"/>
            <a:ext cx="10515600" cy="1500187"/>
          </a:xfrm>
        </p:spPr>
        <p:txBody>
          <a:bodyPr/>
          <a:lstStyle/>
          <a:p>
            <a:endParaRPr lang="en-US" dirty="0"/>
          </a:p>
          <a:p>
            <a:endParaRPr lang="en-US" dirty="0"/>
          </a:p>
          <a:p>
            <a:endParaRPr lang="en-US" dirty="0"/>
          </a:p>
        </p:txBody>
      </p:sp>
      <p:pic>
        <p:nvPicPr>
          <p:cNvPr id="5" name="Picture 4">
            <a:extLst>
              <a:ext uri="{FF2B5EF4-FFF2-40B4-BE49-F238E27FC236}">
                <a16:creationId xmlns:a16="http://schemas.microsoft.com/office/drawing/2014/main" id="{5AD60E86-9781-D38B-D8FF-2A94811C1CBD}"/>
              </a:ext>
            </a:extLst>
          </p:cNvPr>
          <p:cNvPicPr>
            <a:picLocks noChangeAspect="1"/>
          </p:cNvPicPr>
          <p:nvPr/>
        </p:nvPicPr>
        <p:blipFill>
          <a:blip r:embed="rId4"/>
          <a:stretch>
            <a:fillRect/>
          </a:stretch>
        </p:blipFill>
        <p:spPr>
          <a:xfrm>
            <a:off x="769675" y="1720177"/>
            <a:ext cx="10935271" cy="4156515"/>
          </a:xfrm>
          <a:prstGeom prst="rect">
            <a:avLst/>
          </a:prstGeom>
        </p:spPr>
      </p:pic>
    </p:spTree>
    <p:extLst>
      <p:ext uri="{BB962C8B-B14F-4D97-AF65-F5344CB8AC3E}">
        <p14:creationId xmlns:p14="http://schemas.microsoft.com/office/powerpoint/2010/main" val="3491136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9F299-BC66-F7B0-0DCB-ED3D01E2A7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9DA174-9E6B-8F64-0BBF-A5883311A810}"/>
              </a:ext>
            </a:extLst>
          </p:cNvPr>
          <p:cNvSpPr>
            <a:spLocks noGrp="1"/>
          </p:cNvSpPr>
          <p:nvPr>
            <p:ph type="title"/>
          </p:nvPr>
        </p:nvSpPr>
        <p:spPr/>
        <p:txBody>
          <a:bodyPr>
            <a:normAutofit fontScale="90000"/>
          </a:bodyPr>
          <a:lstStyle/>
          <a:p>
            <a:r>
              <a:rPr lang="en-US" dirty="0">
                <a:hlinkClick r:id="rId3" tooltip="This PDF opens in a new window">
                  <a:extLst>
                    <a:ext uri="{A12FA001-AC4F-418D-AE19-62706E023703}">
                      <ahyp:hlinkClr xmlns:ahyp="http://schemas.microsoft.com/office/drawing/2018/hyperlinkcolor" val="tx"/>
                    </a:ext>
                  </a:extLst>
                </a:hlinkClick>
              </a:rPr>
              <a:t>National OUPV Less Than 100 GRT</a:t>
            </a:r>
            <a:endParaRPr lang="en-US" dirty="0"/>
          </a:p>
        </p:txBody>
      </p:sp>
      <p:sp>
        <p:nvSpPr>
          <p:cNvPr id="3" name="Text Placeholder 2">
            <a:extLst>
              <a:ext uri="{FF2B5EF4-FFF2-40B4-BE49-F238E27FC236}">
                <a16:creationId xmlns:a16="http://schemas.microsoft.com/office/drawing/2014/main" id="{56FC028F-FE72-D129-BD5E-CF5B261ED849}"/>
              </a:ext>
            </a:extLst>
          </p:cNvPr>
          <p:cNvSpPr>
            <a:spLocks noGrp="1"/>
          </p:cNvSpPr>
          <p:nvPr>
            <p:ph type="body" idx="1"/>
          </p:nvPr>
        </p:nvSpPr>
        <p:spPr>
          <a:xfrm>
            <a:off x="189299" y="1433010"/>
            <a:ext cx="10515600" cy="1500187"/>
          </a:xfrm>
        </p:spPr>
        <p:txBody>
          <a:bodyPr/>
          <a:lstStyle/>
          <a:p>
            <a:endParaRPr lang="en-US" dirty="0"/>
          </a:p>
          <a:p>
            <a:endParaRPr lang="en-US" dirty="0"/>
          </a:p>
          <a:p>
            <a:endParaRPr lang="en-US" dirty="0"/>
          </a:p>
        </p:txBody>
      </p:sp>
      <p:pic>
        <p:nvPicPr>
          <p:cNvPr id="6" name="Picture 5">
            <a:extLst>
              <a:ext uri="{FF2B5EF4-FFF2-40B4-BE49-F238E27FC236}">
                <a16:creationId xmlns:a16="http://schemas.microsoft.com/office/drawing/2014/main" id="{B08B4343-B405-DFBB-1B13-7B59F29E0609}"/>
              </a:ext>
            </a:extLst>
          </p:cNvPr>
          <p:cNvPicPr>
            <a:picLocks noChangeAspect="1"/>
          </p:cNvPicPr>
          <p:nvPr/>
        </p:nvPicPr>
        <p:blipFill>
          <a:blip r:embed="rId4"/>
          <a:stretch>
            <a:fillRect/>
          </a:stretch>
        </p:blipFill>
        <p:spPr>
          <a:xfrm>
            <a:off x="1016549" y="1670076"/>
            <a:ext cx="9688350" cy="4741875"/>
          </a:xfrm>
          <a:prstGeom prst="rect">
            <a:avLst/>
          </a:prstGeom>
        </p:spPr>
      </p:pic>
    </p:spTree>
    <p:extLst>
      <p:ext uri="{BB962C8B-B14F-4D97-AF65-F5344CB8AC3E}">
        <p14:creationId xmlns:p14="http://schemas.microsoft.com/office/powerpoint/2010/main" val="2340875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BED642-33B4-6D70-FADE-3A632465380C}"/>
              </a:ext>
            </a:extLst>
          </p:cNvPr>
          <p:cNvPicPr>
            <a:picLocks noChangeAspect="1"/>
          </p:cNvPicPr>
          <p:nvPr/>
        </p:nvPicPr>
        <p:blipFill>
          <a:blip r:embed="rId3"/>
          <a:stretch>
            <a:fillRect/>
          </a:stretch>
        </p:blipFill>
        <p:spPr>
          <a:xfrm>
            <a:off x="340561" y="2627452"/>
            <a:ext cx="11510878" cy="1200743"/>
          </a:xfrm>
          <a:prstGeom prst="rect">
            <a:avLst/>
          </a:prstGeom>
        </p:spPr>
      </p:pic>
    </p:spTree>
    <p:extLst>
      <p:ext uri="{BB962C8B-B14F-4D97-AF65-F5344CB8AC3E}">
        <p14:creationId xmlns:p14="http://schemas.microsoft.com/office/powerpoint/2010/main" val="2590353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342D3-D060-2EFF-60AA-2CC6E7F5C2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57A44A-617A-A323-7AF2-7FF09C58F316}"/>
              </a:ext>
            </a:extLst>
          </p:cNvPr>
          <p:cNvSpPr>
            <a:spLocks noGrp="1"/>
          </p:cNvSpPr>
          <p:nvPr>
            <p:ph type="title"/>
          </p:nvPr>
        </p:nvSpPr>
        <p:spPr/>
        <p:txBody>
          <a:bodyPr/>
          <a:lstStyle/>
          <a:p>
            <a:r>
              <a:rPr lang="en-US" dirty="0"/>
              <a:t>Exam!</a:t>
            </a:r>
          </a:p>
        </p:txBody>
      </p:sp>
      <p:pic>
        <p:nvPicPr>
          <p:cNvPr id="4" name="Picture 3">
            <a:extLst>
              <a:ext uri="{FF2B5EF4-FFF2-40B4-BE49-F238E27FC236}">
                <a16:creationId xmlns:a16="http://schemas.microsoft.com/office/drawing/2014/main" id="{B0FF53C2-0D0A-E81B-2705-D0194E2490EC}"/>
              </a:ext>
            </a:extLst>
          </p:cNvPr>
          <p:cNvPicPr>
            <a:picLocks noChangeAspect="1"/>
          </p:cNvPicPr>
          <p:nvPr/>
        </p:nvPicPr>
        <p:blipFill>
          <a:blip r:embed="rId3"/>
          <a:stretch>
            <a:fillRect/>
          </a:stretch>
        </p:blipFill>
        <p:spPr>
          <a:xfrm>
            <a:off x="888157" y="2044967"/>
            <a:ext cx="10737367" cy="1384033"/>
          </a:xfrm>
          <a:prstGeom prst="rect">
            <a:avLst/>
          </a:prstGeom>
        </p:spPr>
      </p:pic>
      <p:pic>
        <p:nvPicPr>
          <p:cNvPr id="6" name="Picture 5">
            <a:extLst>
              <a:ext uri="{FF2B5EF4-FFF2-40B4-BE49-F238E27FC236}">
                <a16:creationId xmlns:a16="http://schemas.microsoft.com/office/drawing/2014/main" id="{2C1E220D-A335-5A92-8009-751F9EA00F97}"/>
              </a:ext>
            </a:extLst>
          </p:cNvPr>
          <p:cNvPicPr>
            <a:picLocks noChangeAspect="1"/>
          </p:cNvPicPr>
          <p:nvPr/>
        </p:nvPicPr>
        <p:blipFill>
          <a:blip r:embed="rId4"/>
          <a:stretch>
            <a:fillRect/>
          </a:stretch>
        </p:blipFill>
        <p:spPr>
          <a:xfrm>
            <a:off x="3858677" y="3768491"/>
            <a:ext cx="3945863" cy="2959397"/>
          </a:xfrm>
          <a:prstGeom prst="rect">
            <a:avLst/>
          </a:prstGeom>
        </p:spPr>
      </p:pic>
      <p:pic>
        <p:nvPicPr>
          <p:cNvPr id="7" name="Picture 6">
            <a:extLst>
              <a:ext uri="{FF2B5EF4-FFF2-40B4-BE49-F238E27FC236}">
                <a16:creationId xmlns:a16="http://schemas.microsoft.com/office/drawing/2014/main" id="{F1855D03-4F1F-FECC-C623-5A47AC16A1EA}"/>
              </a:ext>
            </a:extLst>
          </p:cNvPr>
          <p:cNvPicPr>
            <a:picLocks noChangeAspect="1"/>
          </p:cNvPicPr>
          <p:nvPr/>
        </p:nvPicPr>
        <p:blipFill>
          <a:blip r:embed="rId5"/>
          <a:stretch>
            <a:fillRect/>
          </a:stretch>
        </p:blipFill>
        <p:spPr>
          <a:xfrm>
            <a:off x="-144378" y="3622248"/>
            <a:ext cx="3519038" cy="4692051"/>
          </a:xfrm>
          <a:prstGeom prst="rect">
            <a:avLst/>
          </a:prstGeom>
        </p:spPr>
      </p:pic>
      <p:pic>
        <p:nvPicPr>
          <p:cNvPr id="8" name="Picture 7">
            <a:extLst>
              <a:ext uri="{FF2B5EF4-FFF2-40B4-BE49-F238E27FC236}">
                <a16:creationId xmlns:a16="http://schemas.microsoft.com/office/drawing/2014/main" id="{E15075FF-8C99-A359-0A5D-EA2550E84D8C}"/>
              </a:ext>
            </a:extLst>
          </p:cNvPr>
          <p:cNvPicPr>
            <a:picLocks noChangeAspect="1"/>
          </p:cNvPicPr>
          <p:nvPr/>
        </p:nvPicPr>
        <p:blipFill>
          <a:blip r:embed="rId6"/>
          <a:stretch>
            <a:fillRect/>
          </a:stretch>
        </p:blipFill>
        <p:spPr>
          <a:xfrm>
            <a:off x="8248451" y="3768491"/>
            <a:ext cx="6091989" cy="4568992"/>
          </a:xfrm>
          <a:prstGeom prst="rect">
            <a:avLst/>
          </a:prstGeom>
        </p:spPr>
      </p:pic>
    </p:spTree>
    <p:extLst>
      <p:ext uri="{BB962C8B-B14F-4D97-AF65-F5344CB8AC3E}">
        <p14:creationId xmlns:p14="http://schemas.microsoft.com/office/powerpoint/2010/main" val="2692291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64612-B081-9082-AA8D-EF698FBDF9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0CEA2B-8498-8ACA-EB24-003F1EA93692}"/>
              </a:ext>
            </a:extLst>
          </p:cNvPr>
          <p:cNvSpPr>
            <a:spLocks noGrp="1"/>
          </p:cNvSpPr>
          <p:nvPr>
            <p:ph type="title"/>
          </p:nvPr>
        </p:nvSpPr>
        <p:spPr/>
        <p:txBody>
          <a:bodyPr/>
          <a:lstStyle/>
          <a:p>
            <a:r>
              <a:rPr lang="en-US" dirty="0"/>
              <a:t>Exam!</a:t>
            </a:r>
          </a:p>
        </p:txBody>
      </p:sp>
      <p:pic>
        <p:nvPicPr>
          <p:cNvPr id="4" name="Picture 3">
            <a:extLst>
              <a:ext uri="{FF2B5EF4-FFF2-40B4-BE49-F238E27FC236}">
                <a16:creationId xmlns:a16="http://schemas.microsoft.com/office/drawing/2014/main" id="{81417883-094F-696C-17A2-C10F4A863C5F}"/>
              </a:ext>
            </a:extLst>
          </p:cNvPr>
          <p:cNvPicPr>
            <a:picLocks noChangeAspect="1"/>
          </p:cNvPicPr>
          <p:nvPr/>
        </p:nvPicPr>
        <p:blipFill>
          <a:blip r:embed="rId3"/>
          <a:stretch>
            <a:fillRect/>
          </a:stretch>
        </p:blipFill>
        <p:spPr>
          <a:xfrm>
            <a:off x="888157" y="2044967"/>
            <a:ext cx="10737367" cy="1384033"/>
          </a:xfrm>
          <a:prstGeom prst="rect">
            <a:avLst/>
          </a:prstGeom>
        </p:spPr>
      </p:pic>
      <p:pic>
        <p:nvPicPr>
          <p:cNvPr id="7" name="Picture 6">
            <a:extLst>
              <a:ext uri="{FF2B5EF4-FFF2-40B4-BE49-F238E27FC236}">
                <a16:creationId xmlns:a16="http://schemas.microsoft.com/office/drawing/2014/main" id="{948BF518-A229-4DE3-7FFE-5F4AF4A1DEE2}"/>
              </a:ext>
            </a:extLst>
          </p:cNvPr>
          <p:cNvPicPr>
            <a:picLocks noChangeAspect="1"/>
          </p:cNvPicPr>
          <p:nvPr/>
        </p:nvPicPr>
        <p:blipFill>
          <a:blip r:embed="rId4"/>
          <a:stretch>
            <a:fillRect/>
          </a:stretch>
        </p:blipFill>
        <p:spPr>
          <a:xfrm>
            <a:off x="751622" y="2817078"/>
            <a:ext cx="11010436" cy="3620162"/>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210161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778695-7613-93AA-ADE6-2FB367A1EFD6}"/>
              </a:ext>
            </a:extLst>
          </p:cNvPr>
          <p:cNvSpPr>
            <a:spLocks noGrp="1"/>
          </p:cNvSpPr>
          <p:nvPr>
            <p:ph type="title"/>
          </p:nvPr>
        </p:nvSpPr>
        <p:spPr>
          <a:xfrm rot="20187708">
            <a:off x="6142972" y="2838642"/>
            <a:ext cx="5580701" cy="676165"/>
          </a:xfrm>
        </p:spPr>
        <p:txBody>
          <a:bodyPr>
            <a:noAutofit/>
          </a:bodyPr>
          <a:lstStyle/>
          <a:p>
            <a:r>
              <a:rPr lang="en-US" sz="8800" b="1" dirty="0">
                <a:solidFill>
                  <a:srgbClr val="FF0000"/>
                </a:solidFill>
              </a:rPr>
              <a:t>Success!!</a:t>
            </a:r>
          </a:p>
        </p:txBody>
      </p:sp>
      <p:pic>
        <p:nvPicPr>
          <p:cNvPr id="8" name="Picture 7">
            <a:extLst>
              <a:ext uri="{FF2B5EF4-FFF2-40B4-BE49-F238E27FC236}">
                <a16:creationId xmlns:a16="http://schemas.microsoft.com/office/drawing/2014/main" id="{BF6F2F4C-5D7D-6D8F-27FC-4F26FE6267DF}"/>
              </a:ext>
            </a:extLst>
          </p:cNvPr>
          <p:cNvPicPr>
            <a:picLocks noChangeAspect="1"/>
          </p:cNvPicPr>
          <p:nvPr/>
        </p:nvPicPr>
        <p:blipFill>
          <a:blip r:embed="rId3"/>
          <a:stretch>
            <a:fillRect/>
          </a:stretch>
        </p:blipFill>
        <p:spPr>
          <a:xfrm>
            <a:off x="1314603" y="493294"/>
            <a:ext cx="4403558" cy="5871411"/>
          </a:xfrm>
          <a:prstGeom prst="rect">
            <a:avLst/>
          </a:prstGeom>
          <a:effectLst>
            <a:glow rad="228600">
              <a:srgbClr val="FFC000">
                <a:alpha val="40000"/>
              </a:srgbClr>
            </a:glow>
          </a:effectLst>
        </p:spPr>
      </p:pic>
    </p:spTree>
    <p:extLst>
      <p:ext uri="{BB962C8B-B14F-4D97-AF65-F5344CB8AC3E}">
        <p14:creationId xmlns:p14="http://schemas.microsoft.com/office/powerpoint/2010/main" val="3957714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wooden shed&#10;&#10;AI-generated content may be incorrect.">
            <a:extLst>
              <a:ext uri="{FF2B5EF4-FFF2-40B4-BE49-F238E27FC236}">
                <a16:creationId xmlns:a16="http://schemas.microsoft.com/office/drawing/2014/main" id="{1BDC1A86-EBF4-8E48-601E-E9530C1F12C6}"/>
              </a:ext>
            </a:extLst>
          </p:cNvPr>
          <p:cNvPicPr>
            <a:picLocks noChangeAspect="1"/>
          </p:cNvPicPr>
          <p:nvPr/>
        </p:nvPicPr>
        <p:blipFill>
          <a:blip r:embed="rId3"/>
          <a:stretch>
            <a:fillRect/>
          </a:stretch>
        </p:blipFill>
        <p:spPr>
          <a:xfrm>
            <a:off x="0" y="-1756611"/>
            <a:ext cx="10551694" cy="8076197"/>
          </a:xfrm>
          <a:prstGeom prst="rect">
            <a:avLst/>
          </a:prstGeom>
        </p:spPr>
      </p:pic>
      <p:sp>
        <p:nvSpPr>
          <p:cNvPr id="2" name="Title 1">
            <a:extLst>
              <a:ext uri="{FF2B5EF4-FFF2-40B4-BE49-F238E27FC236}">
                <a16:creationId xmlns:a16="http://schemas.microsoft.com/office/drawing/2014/main" id="{D4B6A845-4D19-CCCC-D59F-E32CD6ECE506}"/>
              </a:ext>
            </a:extLst>
          </p:cNvPr>
          <p:cNvSpPr>
            <a:spLocks noGrp="1"/>
          </p:cNvSpPr>
          <p:nvPr>
            <p:ph type="title"/>
          </p:nvPr>
        </p:nvSpPr>
        <p:spPr>
          <a:xfrm>
            <a:off x="1" y="4126832"/>
            <a:ext cx="10551694" cy="2550694"/>
          </a:xfrm>
          <a:solidFill>
            <a:schemeClr val="tx1"/>
          </a:solidFill>
        </p:spPr>
        <p:txBody>
          <a:bodyPr>
            <a:noAutofit/>
          </a:bodyPr>
          <a:lstStyle/>
          <a:p>
            <a:r>
              <a:rPr lang="en-US" sz="7200" dirty="0"/>
              <a:t>Good Luck with your Coast Guard License Journey</a:t>
            </a:r>
            <a:endParaRPr lang="en-US" sz="7200" b="1" dirty="0">
              <a:solidFill>
                <a:srgbClr val="FFFF00"/>
              </a:solidFill>
            </a:endParaRPr>
          </a:p>
        </p:txBody>
      </p:sp>
    </p:spTree>
    <p:extLst>
      <p:ext uri="{BB962C8B-B14F-4D97-AF65-F5344CB8AC3E}">
        <p14:creationId xmlns:p14="http://schemas.microsoft.com/office/powerpoint/2010/main" val="332585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FE093-7BAC-842E-685F-23BCFDE09E32}"/>
              </a:ext>
            </a:extLst>
          </p:cNvPr>
          <p:cNvSpPr>
            <a:spLocks noGrp="1"/>
          </p:cNvSpPr>
          <p:nvPr>
            <p:ph type="title"/>
          </p:nvPr>
        </p:nvSpPr>
        <p:spPr/>
        <p:txBody>
          <a:bodyPr>
            <a:normAutofit fontScale="90000"/>
          </a:bodyPr>
          <a:lstStyle/>
          <a:p>
            <a:r>
              <a:rPr lang="en-US" dirty="0"/>
              <a:t>Scenario 1 – Do these Instructors need a Captain’s License?</a:t>
            </a:r>
            <a:br>
              <a:rPr lang="en-US" dirty="0"/>
            </a:br>
            <a:endParaRPr lang="en-US" dirty="0"/>
          </a:p>
        </p:txBody>
      </p:sp>
      <p:sp>
        <p:nvSpPr>
          <p:cNvPr id="3" name="Text Placeholder 2">
            <a:extLst>
              <a:ext uri="{FF2B5EF4-FFF2-40B4-BE49-F238E27FC236}">
                <a16:creationId xmlns:a16="http://schemas.microsoft.com/office/drawing/2014/main" id="{5E7C2C72-15C8-24A8-7325-7D89A4D8B97C}"/>
              </a:ext>
            </a:extLst>
          </p:cNvPr>
          <p:cNvSpPr>
            <a:spLocks noGrp="1"/>
          </p:cNvSpPr>
          <p:nvPr>
            <p:ph type="body" idx="1"/>
          </p:nvPr>
        </p:nvSpPr>
        <p:spPr>
          <a:xfrm>
            <a:off x="388081" y="2385391"/>
            <a:ext cx="10515600" cy="3753016"/>
          </a:xfrm>
        </p:spPr>
        <p:txBody>
          <a:bodyPr>
            <a:normAutofit/>
          </a:bodyPr>
          <a:lstStyle/>
          <a:p>
            <a:r>
              <a:rPr lang="en-US" sz="3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“Boat club” members are trained in boat handling skills using the NSBC curriculum. The NSBC instructors are contracted employees of the “boat club” and paid either an hourly or flat rate for their services that include classroom and on-water instruction. Unless in an emergency, the trainer does not operate the boat.</a:t>
            </a:r>
            <a:endParaRPr lang="en-US"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84537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8702F-27B6-C277-6E71-BFF9209B849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B936454-9EF7-EDBF-598B-2239C8F5CA14}"/>
              </a:ext>
            </a:extLst>
          </p:cNvPr>
          <p:cNvSpPr>
            <a:spLocks noGrp="1"/>
          </p:cNvSpPr>
          <p:nvPr>
            <p:ph type="title"/>
          </p:nvPr>
        </p:nvSpPr>
        <p:spPr>
          <a:xfrm>
            <a:off x="5606716" y="1864895"/>
            <a:ext cx="6585284" cy="481263"/>
          </a:xfrm>
        </p:spPr>
        <p:txBody>
          <a:bodyPr>
            <a:noAutofit/>
          </a:bodyPr>
          <a:lstStyle/>
          <a:p>
            <a:r>
              <a:rPr lang="en-US" sz="6600" b="1" dirty="0">
                <a:solidFill>
                  <a:srgbClr val="FFFF00"/>
                </a:solidFill>
              </a:rPr>
              <a:t>Questions??</a:t>
            </a:r>
          </a:p>
        </p:txBody>
      </p:sp>
      <p:pic>
        <p:nvPicPr>
          <p:cNvPr id="8" name="Picture 7">
            <a:extLst>
              <a:ext uri="{FF2B5EF4-FFF2-40B4-BE49-F238E27FC236}">
                <a16:creationId xmlns:a16="http://schemas.microsoft.com/office/drawing/2014/main" id="{CE2C710E-FF72-3235-F0D8-8A937E10037C}"/>
              </a:ext>
            </a:extLst>
          </p:cNvPr>
          <p:cNvPicPr>
            <a:picLocks noChangeAspect="1"/>
          </p:cNvPicPr>
          <p:nvPr/>
        </p:nvPicPr>
        <p:blipFill>
          <a:blip r:embed="rId3"/>
          <a:stretch>
            <a:fillRect/>
          </a:stretch>
        </p:blipFill>
        <p:spPr>
          <a:xfrm>
            <a:off x="1314603" y="493294"/>
            <a:ext cx="4403558" cy="5871411"/>
          </a:xfrm>
          <a:prstGeom prst="rect">
            <a:avLst/>
          </a:prstGeom>
          <a:effectLst>
            <a:glow rad="228600">
              <a:srgbClr val="FFC000">
                <a:alpha val="40000"/>
              </a:srgbClr>
            </a:glow>
          </a:effectLst>
        </p:spPr>
      </p:pic>
      <p:sp>
        <p:nvSpPr>
          <p:cNvPr id="2" name="TextBox 1">
            <a:extLst>
              <a:ext uri="{FF2B5EF4-FFF2-40B4-BE49-F238E27FC236}">
                <a16:creationId xmlns:a16="http://schemas.microsoft.com/office/drawing/2014/main" id="{C9E46EF1-0F40-38D2-481F-5640A2635B53}"/>
              </a:ext>
            </a:extLst>
          </p:cNvPr>
          <p:cNvSpPr txBox="1"/>
          <p:nvPr/>
        </p:nvSpPr>
        <p:spPr>
          <a:xfrm>
            <a:off x="7279105" y="3693695"/>
            <a:ext cx="3525260" cy="2369880"/>
          </a:xfrm>
          <a:prstGeom prst="rect">
            <a:avLst/>
          </a:prstGeom>
          <a:noFill/>
        </p:spPr>
        <p:txBody>
          <a:bodyPr wrap="none" rtlCol="0">
            <a:spAutoFit/>
          </a:bodyPr>
          <a:lstStyle/>
          <a:p>
            <a:r>
              <a:rPr lang="en-US" sz="2000" b="1" dirty="0">
                <a:solidFill>
                  <a:schemeClr val="bg1"/>
                </a:solidFill>
              </a:rPr>
              <a:t>Captain Peg Phillips</a:t>
            </a:r>
          </a:p>
          <a:p>
            <a:r>
              <a:rPr lang="en-US" dirty="0"/>
              <a:t>pphillips@safeboatingcouncil.org</a:t>
            </a:r>
          </a:p>
          <a:p>
            <a:endParaRPr lang="en-US" dirty="0"/>
          </a:p>
          <a:p>
            <a:r>
              <a:rPr lang="en-US" sz="2000" b="1" dirty="0">
                <a:solidFill>
                  <a:schemeClr val="bg1"/>
                </a:solidFill>
              </a:rPr>
              <a:t>Captain Virgil Chambers</a:t>
            </a:r>
          </a:p>
          <a:p>
            <a:r>
              <a:rPr lang="en-US" dirty="0"/>
              <a:t>vhchambers@aol.com</a:t>
            </a:r>
          </a:p>
          <a:p>
            <a:endParaRPr lang="en-US" dirty="0"/>
          </a:p>
          <a:p>
            <a:r>
              <a:rPr lang="en-US" b="1" dirty="0">
                <a:solidFill>
                  <a:schemeClr val="bg1"/>
                </a:solidFill>
              </a:rPr>
              <a:t>Captain Pamela Dillon</a:t>
            </a:r>
          </a:p>
          <a:p>
            <a:r>
              <a:rPr lang="en-US" dirty="0"/>
              <a:t>pamsdillon@aol.com</a:t>
            </a:r>
          </a:p>
        </p:txBody>
      </p:sp>
    </p:spTree>
    <p:extLst>
      <p:ext uri="{BB962C8B-B14F-4D97-AF65-F5344CB8AC3E}">
        <p14:creationId xmlns:p14="http://schemas.microsoft.com/office/powerpoint/2010/main" val="869075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824F4-F2F1-1D0C-6D04-17F3CE8928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63D874-4E7E-2470-B93C-21655EDDB4F8}"/>
              </a:ext>
            </a:extLst>
          </p:cNvPr>
          <p:cNvSpPr>
            <a:spLocks noGrp="1"/>
          </p:cNvSpPr>
          <p:nvPr>
            <p:ph type="title"/>
          </p:nvPr>
        </p:nvSpPr>
        <p:spPr/>
        <p:txBody>
          <a:bodyPr>
            <a:normAutofit fontScale="90000"/>
          </a:bodyPr>
          <a:lstStyle/>
          <a:p>
            <a:r>
              <a:rPr lang="en-US" dirty="0"/>
              <a:t>Scenario 2 – Do these Instructors need a Captain’s License?</a:t>
            </a:r>
            <a:br>
              <a:rPr lang="en-US" dirty="0"/>
            </a:br>
            <a:endParaRPr lang="en-US" dirty="0"/>
          </a:p>
        </p:txBody>
      </p:sp>
      <p:sp>
        <p:nvSpPr>
          <p:cNvPr id="3" name="Text Placeholder 2">
            <a:extLst>
              <a:ext uri="{FF2B5EF4-FFF2-40B4-BE49-F238E27FC236}">
                <a16:creationId xmlns:a16="http://schemas.microsoft.com/office/drawing/2014/main" id="{3F8D8E5C-36D7-1FBF-BDDD-B5CD3649CDBD}"/>
              </a:ext>
            </a:extLst>
          </p:cNvPr>
          <p:cNvSpPr>
            <a:spLocks noGrp="1"/>
          </p:cNvSpPr>
          <p:nvPr>
            <p:ph type="body" idx="1"/>
          </p:nvPr>
        </p:nvSpPr>
        <p:spPr>
          <a:xfrm>
            <a:off x="395964" y="2566695"/>
            <a:ext cx="10515600" cy="3753016"/>
          </a:xfrm>
        </p:spPr>
        <p:txBody>
          <a:bodyPr>
            <a:normAutofit/>
          </a:bodyPr>
          <a:lstStyle/>
          <a:p>
            <a:r>
              <a:rPr lang="en-US" sz="3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Boat Club advertises on-water training using their Club boats. A customer registers for a course taught by a contracted instructor. The customer is not a Club member (yet), but this model is a way to lure in potential members. Unless in an emergency, the trainer does not operate the boat.</a:t>
            </a:r>
            <a:endParaRPr lang="en-US" dirty="0"/>
          </a:p>
        </p:txBody>
      </p:sp>
    </p:spTree>
    <p:extLst>
      <p:ext uri="{BB962C8B-B14F-4D97-AF65-F5344CB8AC3E}">
        <p14:creationId xmlns:p14="http://schemas.microsoft.com/office/powerpoint/2010/main" val="132614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DAD4A-652F-E908-1DBE-0F6CCB8B0E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6F0EB4-B3DE-79DE-32FE-E9A43BE9C419}"/>
              </a:ext>
            </a:extLst>
          </p:cNvPr>
          <p:cNvSpPr>
            <a:spLocks noGrp="1"/>
          </p:cNvSpPr>
          <p:nvPr>
            <p:ph type="title"/>
          </p:nvPr>
        </p:nvSpPr>
        <p:spPr/>
        <p:txBody>
          <a:bodyPr>
            <a:normAutofit fontScale="90000"/>
          </a:bodyPr>
          <a:lstStyle/>
          <a:p>
            <a:r>
              <a:rPr lang="en-US" dirty="0"/>
              <a:t>Scenario 3 – Do these Instructors need a Captain’s License?</a:t>
            </a:r>
            <a:br>
              <a:rPr lang="en-US" dirty="0"/>
            </a:br>
            <a:endParaRPr lang="en-US" dirty="0"/>
          </a:p>
        </p:txBody>
      </p:sp>
      <p:sp>
        <p:nvSpPr>
          <p:cNvPr id="3" name="Text Placeholder 2">
            <a:extLst>
              <a:ext uri="{FF2B5EF4-FFF2-40B4-BE49-F238E27FC236}">
                <a16:creationId xmlns:a16="http://schemas.microsoft.com/office/drawing/2014/main" id="{CAAAFFAB-B636-FCAD-7F40-9EC2A01B2B18}"/>
              </a:ext>
            </a:extLst>
          </p:cNvPr>
          <p:cNvSpPr>
            <a:spLocks noGrp="1"/>
          </p:cNvSpPr>
          <p:nvPr>
            <p:ph type="body" idx="1"/>
          </p:nvPr>
        </p:nvSpPr>
        <p:spPr>
          <a:xfrm>
            <a:off x="325019" y="2085847"/>
            <a:ext cx="10515600" cy="3753016"/>
          </a:xfrm>
        </p:spPr>
        <p:txBody>
          <a:bodyPr>
            <a:noAutofit/>
          </a:bodyPr>
          <a:lstStyle/>
          <a:p>
            <a:r>
              <a:rPr lang="en-US" sz="3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Law enforcement officers and first responders (fire departments, paramedics) who are on marine patrol are becoming NSBC certified instructors. The officers are paid by their agencies to operate the boats while in marine patrol and search and rescue operations. As NSBC instructors, the officers are training new hires using the NSBC Boat Control On-Water Training curriculum. If they are working on the boat - training new hires - and being paid by their agency, do they need a Captain's license?</a:t>
            </a:r>
            <a:endParaRPr lang="en-US" sz="3200" dirty="0"/>
          </a:p>
        </p:txBody>
      </p:sp>
    </p:spTree>
    <p:extLst>
      <p:ext uri="{BB962C8B-B14F-4D97-AF65-F5344CB8AC3E}">
        <p14:creationId xmlns:p14="http://schemas.microsoft.com/office/powerpoint/2010/main" val="3301927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2DD41-394A-11CD-EACF-AEE6B114A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EF77D1-DC86-C629-2283-050C5F931C04}"/>
              </a:ext>
            </a:extLst>
          </p:cNvPr>
          <p:cNvSpPr>
            <a:spLocks noGrp="1"/>
          </p:cNvSpPr>
          <p:nvPr>
            <p:ph type="title"/>
          </p:nvPr>
        </p:nvSpPr>
        <p:spPr>
          <a:xfrm>
            <a:off x="189298" y="276355"/>
            <a:ext cx="11201287" cy="934608"/>
          </a:xfrm>
        </p:spPr>
        <p:txBody>
          <a:bodyPr>
            <a:normAutofit fontScale="90000"/>
          </a:bodyPr>
          <a:lstStyle/>
          <a:p>
            <a:r>
              <a:rPr lang="en-US" dirty="0"/>
              <a:t>Key Terms </a:t>
            </a:r>
            <a:br>
              <a:rPr lang="en-US" dirty="0"/>
            </a:br>
            <a:r>
              <a:rPr lang="en-US" sz="3600" dirty="0"/>
              <a:t>– Defined in Title 46 USC 2101</a:t>
            </a:r>
            <a:br>
              <a:rPr lang="en-US" dirty="0"/>
            </a:br>
            <a:endParaRPr lang="en-US" dirty="0"/>
          </a:p>
        </p:txBody>
      </p:sp>
      <p:sp>
        <p:nvSpPr>
          <p:cNvPr id="3" name="Text Placeholder 2">
            <a:extLst>
              <a:ext uri="{FF2B5EF4-FFF2-40B4-BE49-F238E27FC236}">
                <a16:creationId xmlns:a16="http://schemas.microsoft.com/office/drawing/2014/main" id="{4E968A76-2A59-F384-44A2-B11A00020720}"/>
              </a:ext>
            </a:extLst>
          </p:cNvPr>
          <p:cNvSpPr>
            <a:spLocks noGrp="1"/>
          </p:cNvSpPr>
          <p:nvPr>
            <p:ph type="body" idx="1"/>
          </p:nvPr>
        </p:nvSpPr>
        <p:spPr>
          <a:xfrm>
            <a:off x="2640723" y="2085847"/>
            <a:ext cx="9419897" cy="3753016"/>
          </a:xfrm>
        </p:spPr>
        <p:txBody>
          <a:bodyPr>
            <a:noAutofit/>
          </a:bodyPr>
          <a:lstStyle/>
          <a:p>
            <a:pPr marL="457200" indent="-457200">
              <a:buFont typeface="Arial" panose="020B0604020202020204" pitchFamily="34" charset="0"/>
              <a:buChar char="•"/>
            </a:pPr>
            <a:r>
              <a:rPr lang="en-US" sz="3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Uninspected Passenger </a:t>
            </a:r>
            <a:r>
              <a:rPr lang="en-US" sz="32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V</a:t>
            </a:r>
            <a:r>
              <a:rPr lang="en-US" sz="3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essel</a:t>
            </a:r>
            <a:endParaRPr lang="en-US" sz="3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sz="3200" dirty="0">
              <a:solidFill>
                <a:schemeClr val="bg1"/>
              </a:solidFill>
              <a:latin typeface="Arial" panose="020B0604020202020204" pitchFamily="34" charset="0"/>
              <a:cs typeface="Times New Roman" panose="02020603050405020304" pitchFamily="18" charset="0"/>
            </a:endParaRPr>
          </a:p>
          <a:p>
            <a:pPr marL="457200" indent="-457200">
              <a:buFont typeface="Arial" panose="020B0604020202020204" pitchFamily="34" charset="0"/>
              <a:buChar char="•"/>
            </a:pPr>
            <a:r>
              <a:rPr lang="en-US" sz="3200" b="1" dirty="0">
                <a:solidFill>
                  <a:schemeClr val="bg1"/>
                </a:solidFill>
                <a:latin typeface="Arial" panose="020B0604020202020204" pitchFamily="34" charset="0"/>
                <a:cs typeface="Times New Roman" panose="02020603050405020304" pitchFamily="18" charset="0"/>
              </a:rPr>
              <a:t>Passenger</a:t>
            </a:r>
          </a:p>
          <a:p>
            <a:pPr marL="457200" indent="-457200">
              <a:buFont typeface="Arial" panose="020B0604020202020204" pitchFamily="34" charset="0"/>
              <a:buChar char="•"/>
            </a:pPr>
            <a:endParaRPr lang="en-US" sz="3200" dirty="0">
              <a:solidFill>
                <a:schemeClr val="bg1"/>
              </a:solidFill>
              <a:latin typeface="Arial" panose="020B0604020202020204" pitchFamily="34" charset="0"/>
              <a:cs typeface="Times New Roman" panose="02020603050405020304" pitchFamily="18" charset="0"/>
            </a:endParaRPr>
          </a:p>
          <a:p>
            <a:pPr marL="457200" indent="-457200">
              <a:buFont typeface="Arial" panose="020B0604020202020204" pitchFamily="34" charset="0"/>
              <a:buChar char="•"/>
            </a:pPr>
            <a:r>
              <a:rPr lang="en-US" sz="3200" b="1" dirty="0">
                <a:solidFill>
                  <a:schemeClr val="bg1"/>
                </a:solidFill>
                <a:latin typeface="Arial" panose="020B0604020202020204" pitchFamily="34" charset="0"/>
                <a:cs typeface="Times New Roman" panose="02020603050405020304" pitchFamily="18" charset="0"/>
              </a:rPr>
              <a:t>Passenger for Hire</a:t>
            </a:r>
          </a:p>
          <a:p>
            <a:pPr marL="457200" indent="-457200">
              <a:buFont typeface="Arial" panose="020B0604020202020204" pitchFamily="34" charset="0"/>
              <a:buChar char="•"/>
            </a:pPr>
            <a:endParaRPr lang="en-US" sz="3200" b="1" dirty="0">
              <a:solidFill>
                <a:schemeClr val="bg1"/>
              </a:solidFill>
              <a:latin typeface="Arial" panose="020B0604020202020204" pitchFamily="34" charset="0"/>
              <a:cs typeface="Times New Roman" panose="02020603050405020304" pitchFamily="18" charset="0"/>
            </a:endParaRPr>
          </a:p>
          <a:p>
            <a:pPr marL="457200" indent="-457200">
              <a:buFont typeface="Arial" panose="020B0604020202020204" pitchFamily="34" charset="0"/>
              <a:buChar char="•"/>
            </a:pPr>
            <a:r>
              <a:rPr lang="en-US" sz="3200" b="1" dirty="0">
                <a:solidFill>
                  <a:schemeClr val="bg1"/>
                </a:solidFill>
                <a:latin typeface="Arial" panose="020B0604020202020204" pitchFamily="34" charset="0"/>
                <a:cs typeface="Times New Roman" panose="02020603050405020304" pitchFamily="18" charset="0"/>
              </a:rPr>
              <a:t>Consideration</a:t>
            </a:r>
            <a:endParaRPr lang="en-US" sz="3200" b="1" dirty="0"/>
          </a:p>
        </p:txBody>
      </p:sp>
    </p:spTree>
    <p:extLst>
      <p:ext uri="{BB962C8B-B14F-4D97-AF65-F5344CB8AC3E}">
        <p14:creationId xmlns:p14="http://schemas.microsoft.com/office/powerpoint/2010/main" val="4110875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367DA-8E81-480F-A005-76789FAB97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9ABE34-F54E-C519-C281-9992421939D9}"/>
              </a:ext>
            </a:extLst>
          </p:cNvPr>
          <p:cNvSpPr>
            <a:spLocks noGrp="1"/>
          </p:cNvSpPr>
          <p:nvPr>
            <p:ph type="title"/>
          </p:nvPr>
        </p:nvSpPr>
        <p:spPr/>
        <p:txBody>
          <a:bodyPr/>
          <a:lstStyle/>
          <a:p>
            <a:r>
              <a:rPr lang="en-US" dirty="0"/>
              <a:t>So what does it take?</a:t>
            </a:r>
          </a:p>
        </p:txBody>
      </p:sp>
      <p:sp>
        <p:nvSpPr>
          <p:cNvPr id="3" name="Text Placeholder 2">
            <a:extLst>
              <a:ext uri="{FF2B5EF4-FFF2-40B4-BE49-F238E27FC236}">
                <a16:creationId xmlns:a16="http://schemas.microsoft.com/office/drawing/2014/main" id="{B83496E4-CEE4-4B56-6757-AB958D75F109}"/>
              </a:ext>
            </a:extLst>
          </p:cNvPr>
          <p:cNvSpPr>
            <a:spLocks noGrp="1"/>
          </p:cNvSpPr>
          <p:nvPr>
            <p:ph type="body" idx="1"/>
          </p:nvPr>
        </p:nvSpPr>
        <p:spPr>
          <a:xfrm>
            <a:off x="189299" y="1433010"/>
            <a:ext cx="10515600" cy="1500187"/>
          </a:xfrm>
        </p:spPr>
        <p:txBody>
          <a:bodyPr/>
          <a:lstStyle/>
          <a:p>
            <a:endParaRPr lang="en-US" dirty="0"/>
          </a:p>
          <a:p>
            <a:endParaRPr lang="en-US" dirty="0"/>
          </a:p>
        </p:txBody>
      </p:sp>
      <p:sp>
        <p:nvSpPr>
          <p:cNvPr id="13" name="TextBox 12">
            <a:extLst>
              <a:ext uri="{FF2B5EF4-FFF2-40B4-BE49-F238E27FC236}">
                <a16:creationId xmlns:a16="http://schemas.microsoft.com/office/drawing/2014/main" id="{96F35EAA-8B7C-2EED-8A33-9040FFC1CE42}"/>
              </a:ext>
            </a:extLst>
          </p:cNvPr>
          <p:cNvSpPr txBox="1"/>
          <p:nvPr/>
        </p:nvSpPr>
        <p:spPr>
          <a:xfrm>
            <a:off x="2947946" y="3206565"/>
            <a:ext cx="6261652" cy="369332"/>
          </a:xfrm>
          <a:prstGeom prst="rect">
            <a:avLst/>
          </a:prstGeom>
          <a:noFill/>
        </p:spPr>
        <p:txBody>
          <a:bodyPr wrap="square">
            <a:spAutoFit/>
          </a:bodyPr>
          <a:lstStyle/>
          <a:p>
            <a:endParaRPr lang="en-US" dirty="0"/>
          </a:p>
        </p:txBody>
      </p:sp>
      <p:sp>
        <p:nvSpPr>
          <p:cNvPr id="15" name="TextBox 14">
            <a:extLst>
              <a:ext uri="{FF2B5EF4-FFF2-40B4-BE49-F238E27FC236}">
                <a16:creationId xmlns:a16="http://schemas.microsoft.com/office/drawing/2014/main" id="{90FB907C-6FC2-6771-4FD6-76DDE02F7139}"/>
              </a:ext>
            </a:extLst>
          </p:cNvPr>
          <p:cNvSpPr txBox="1"/>
          <p:nvPr/>
        </p:nvSpPr>
        <p:spPr>
          <a:xfrm>
            <a:off x="2947946" y="3206565"/>
            <a:ext cx="6261652" cy="369332"/>
          </a:xfrm>
          <a:prstGeom prst="rect">
            <a:avLst/>
          </a:prstGeom>
          <a:noFill/>
        </p:spPr>
        <p:txBody>
          <a:bodyPr wrap="square">
            <a:spAutoFit/>
          </a:bodyPr>
          <a:lstStyle/>
          <a:p>
            <a:endParaRPr lang="en-US" dirty="0"/>
          </a:p>
        </p:txBody>
      </p:sp>
      <p:sp>
        <p:nvSpPr>
          <p:cNvPr id="17" name="TextBox 16">
            <a:extLst>
              <a:ext uri="{FF2B5EF4-FFF2-40B4-BE49-F238E27FC236}">
                <a16:creationId xmlns:a16="http://schemas.microsoft.com/office/drawing/2014/main" id="{F55D7A14-E443-B49B-55E7-97E095E1B781}"/>
              </a:ext>
            </a:extLst>
          </p:cNvPr>
          <p:cNvSpPr txBox="1"/>
          <p:nvPr/>
        </p:nvSpPr>
        <p:spPr>
          <a:xfrm>
            <a:off x="2947946" y="3206565"/>
            <a:ext cx="6261652" cy="369332"/>
          </a:xfrm>
          <a:prstGeom prst="rect">
            <a:avLst/>
          </a:prstGeom>
          <a:noFill/>
        </p:spPr>
        <p:txBody>
          <a:bodyPr wrap="square">
            <a:spAutoFit/>
          </a:bodyPr>
          <a:lstStyle/>
          <a:p>
            <a:endParaRPr lang="en-US" dirty="0"/>
          </a:p>
        </p:txBody>
      </p:sp>
      <p:sp>
        <p:nvSpPr>
          <p:cNvPr id="19" name="TextBox 18">
            <a:extLst>
              <a:ext uri="{FF2B5EF4-FFF2-40B4-BE49-F238E27FC236}">
                <a16:creationId xmlns:a16="http://schemas.microsoft.com/office/drawing/2014/main" id="{163FB286-E4CF-F344-56EF-B8313B56ECE9}"/>
              </a:ext>
            </a:extLst>
          </p:cNvPr>
          <p:cNvSpPr txBox="1"/>
          <p:nvPr/>
        </p:nvSpPr>
        <p:spPr>
          <a:xfrm>
            <a:off x="2947946" y="3206565"/>
            <a:ext cx="6261652" cy="369332"/>
          </a:xfrm>
          <a:prstGeom prst="rect">
            <a:avLst/>
          </a:prstGeom>
          <a:noFill/>
        </p:spPr>
        <p:txBody>
          <a:bodyPr wrap="square">
            <a:spAutoFit/>
          </a:bodyPr>
          <a:lstStyle/>
          <a:p>
            <a:endParaRPr lang="en-US" dirty="0"/>
          </a:p>
        </p:txBody>
      </p:sp>
      <p:pic>
        <p:nvPicPr>
          <p:cNvPr id="23" name="Picture 22">
            <a:extLst>
              <a:ext uri="{FF2B5EF4-FFF2-40B4-BE49-F238E27FC236}">
                <a16:creationId xmlns:a16="http://schemas.microsoft.com/office/drawing/2014/main" id="{5BB9E01A-9823-089B-6EBF-DE19F54B95C8}"/>
              </a:ext>
            </a:extLst>
          </p:cNvPr>
          <p:cNvPicPr>
            <a:picLocks noChangeAspect="1"/>
          </p:cNvPicPr>
          <p:nvPr/>
        </p:nvPicPr>
        <p:blipFill>
          <a:blip r:embed="rId3"/>
          <a:stretch>
            <a:fillRect/>
          </a:stretch>
        </p:blipFill>
        <p:spPr>
          <a:xfrm>
            <a:off x="94092" y="1440961"/>
            <a:ext cx="12192000" cy="6711557"/>
          </a:xfrm>
          <a:prstGeom prst="rect">
            <a:avLst/>
          </a:prstGeom>
        </p:spPr>
      </p:pic>
      <p:sp>
        <p:nvSpPr>
          <p:cNvPr id="24" name="TextBox 23">
            <a:extLst>
              <a:ext uri="{FF2B5EF4-FFF2-40B4-BE49-F238E27FC236}">
                <a16:creationId xmlns:a16="http://schemas.microsoft.com/office/drawing/2014/main" id="{BCA71EEA-FAD9-2255-E9F4-362D9E447635}"/>
              </a:ext>
            </a:extLst>
          </p:cNvPr>
          <p:cNvSpPr txBox="1"/>
          <p:nvPr/>
        </p:nvSpPr>
        <p:spPr>
          <a:xfrm>
            <a:off x="4341414" y="1587698"/>
            <a:ext cx="7362906" cy="369332"/>
          </a:xfrm>
          <a:prstGeom prst="rect">
            <a:avLst/>
          </a:prstGeom>
          <a:solidFill>
            <a:srgbClr val="00B0F0"/>
          </a:solidFill>
        </p:spPr>
        <p:txBody>
          <a:bodyPr wrap="square" rtlCol="0">
            <a:spAutoFit/>
          </a:bodyPr>
          <a:lstStyle/>
          <a:p>
            <a:r>
              <a:rPr lang="en-US" b="1" dirty="0"/>
              <a:t>https://www.dco.uscg.mil/nmc/merchant_mariner_credential/</a:t>
            </a:r>
          </a:p>
        </p:txBody>
      </p:sp>
    </p:spTree>
    <p:extLst>
      <p:ext uri="{BB962C8B-B14F-4D97-AF65-F5344CB8AC3E}">
        <p14:creationId xmlns:p14="http://schemas.microsoft.com/office/powerpoint/2010/main" val="849638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D9D03-136D-5C46-33ED-5014A1430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FEAD8B-1307-CC4A-AA25-8AC5DDAEBF57}"/>
              </a:ext>
            </a:extLst>
          </p:cNvPr>
          <p:cNvSpPr>
            <a:spLocks noGrp="1"/>
          </p:cNvSpPr>
          <p:nvPr>
            <p:ph type="title"/>
          </p:nvPr>
        </p:nvSpPr>
        <p:spPr/>
        <p:txBody>
          <a:bodyPr/>
          <a:lstStyle/>
          <a:p>
            <a:r>
              <a:rPr lang="en-US" dirty="0"/>
              <a:t>So what does it take?</a:t>
            </a:r>
          </a:p>
        </p:txBody>
      </p:sp>
      <p:sp>
        <p:nvSpPr>
          <p:cNvPr id="3" name="Text Placeholder 2">
            <a:extLst>
              <a:ext uri="{FF2B5EF4-FFF2-40B4-BE49-F238E27FC236}">
                <a16:creationId xmlns:a16="http://schemas.microsoft.com/office/drawing/2014/main" id="{2B3311A6-3505-4260-072A-C1FEAE508B69}"/>
              </a:ext>
            </a:extLst>
          </p:cNvPr>
          <p:cNvSpPr>
            <a:spLocks noGrp="1"/>
          </p:cNvSpPr>
          <p:nvPr>
            <p:ph type="body" idx="1"/>
          </p:nvPr>
        </p:nvSpPr>
        <p:spPr>
          <a:xfrm>
            <a:off x="189299" y="1433010"/>
            <a:ext cx="10515600" cy="1500187"/>
          </a:xfrm>
        </p:spPr>
        <p:txBody>
          <a:bodyPr/>
          <a:lstStyle/>
          <a:p>
            <a:endParaRPr lang="en-US" dirty="0"/>
          </a:p>
          <a:p>
            <a:endParaRPr lang="en-US" dirty="0"/>
          </a:p>
        </p:txBody>
      </p:sp>
      <p:sp>
        <p:nvSpPr>
          <p:cNvPr id="13" name="TextBox 12">
            <a:extLst>
              <a:ext uri="{FF2B5EF4-FFF2-40B4-BE49-F238E27FC236}">
                <a16:creationId xmlns:a16="http://schemas.microsoft.com/office/drawing/2014/main" id="{61AD53BA-392A-495E-1547-BCCB37EF8A8F}"/>
              </a:ext>
            </a:extLst>
          </p:cNvPr>
          <p:cNvSpPr txBox="1"/>
          <p:nvPr/>
        </p:nvSpPr>
        <p:spPr>
          <a:xfrm>
            <a:off x="2947946" y="3206565"/>
            <a:ext cx="6261652" cy="369332"/>
          </a:xfrm>
          <a:prstGeom prst="rect">
            <a:avLst/>
          </a:prstGeom>
          <a:noFill/>
        </p:spPr>
        <p:txBody>
          <a:bodyPr wrap="square">
            <a:spAutoFit/>
          </a:bodyPr>
          <a:lstStyle/>
          <a:p>
            <a:endParaRPr lang="en-US" dirty="0"/>
          </a:p>
        </p:txBody>
      </p:sp>
      <p:sp>
        <p:nvSpPr>
          <p:cNvPr id="15" name="TextBox 14">
            <a:extLst>
              <a:ext uri="{FF2B5EF4-FFF2-40B4-BE49-F238E27FC236}">
                <a16:creationId xmlns:a16="http://schemas.microsoft.com/office/drawing/2014/main" id="{0498EDB6-425C-1CCF-5CF6-E3069AC3F627}"/>
              </a:ext>
            </a:extLst>
          </p:cNvPr>
          <p:cNvSpPr txBox="1"/>
          <p:nvPr/>
        </p:nvSpPr>
        <p:spPr>
          <a:xfrm>
            <a:off x="2947946" y="3206565"/>
            <a:ext cx="6261652" cy="369332"/>
          </a:xfrm>
          <a:prstGeom prst="rect">
            <a:avLst/>
          </a:prstGeom>
          <a:noFill/>
        </p:spPr>
        <p:txBody>
          <a:bodyPr wrap="square">
            <a:spAutoFit/>
          </a:bodyPr>
          <a:lstStyle/>
          <a:p>
            <a:endParaRPr lang="en-US" dirty="0"/>
          </a:p>
        </p:txBody>
      </p:sp>
      <p:sp>
        <p:nvSpPr>
          <p:cNvPr id="17" name="TextBox 16">
            <a:extLst>
              <a:ext uri="{FF2B5EF4-FFF2-40B4-BE49-F238E27FC236}">
                <a16:creationId xmlns:a16="http://schemas.microsoft.com/office/drawing/2014/main" id="{D8610B0E-D7B3-4CD8-C952-9E88B732E91F}"/>
              </a:ext>
            </a:extLst>
          </p:cNvPr>
          <p:cNvSpPr txBox="1"/>
          <p:nvPr/>
        </p:nvSpPr>
        <p:spPr>
          <a:xfrm>
            <a:off x="2947946" y="3206565"/>
            <a:ext cx="6261652" cy="369332"/>
          </a:xfrm>
          <a:prstGeom prst="rect">
            <a:avLst/>
          </a:prstGeom>
          <a:noFill/>
        </p:spPr>
        <p:txBody>
          <a:bodyPr wrap="square">
            <a:spAutoFit/>
          </a:bodyPr>
          <a:lstStyle/>
          <a:p>
            <a:endParaRPr lang="en-US" dirty="0"/>
          </a:p>
        </p:txBody>
      </p:sp>
      <p:sp>
        <p:nvSpPr>
          <p:cNvPr id="19" name="TextBox 18">
            <a:extLst>
              <a:ext uri="{FF2B5EF4-FFF2-40B4-BE49-F238E27FC236}">
                <a16:creationId xmlns:a16="http://schemas.microsoft.com/office/drawing/2014/main" id="{39238757-A8B7-5CE1-255A-80452B9E0836}"/>
              </a:ext>
            </a:extLst>
          </p:cNvPr>
          <p:cNvSpPr txBox="1"/>
          <p:nvPr/>
        </p:nvSpPr>
        <p:spPr>
          <a:xfrm>
            <a:off x="2947946" y="3206565"/>
            <a:ext cx="6261652" cy="369332"/>
          </a:xfrm>
          <a:prstGeom prst="rect">
            <a:avLst/>
          </a:prstGeom>
          <a:noFill/>
        </p:spPr>
        <p:txBody>
          <a:bodyPr wrap="square">
            <a:spAutoFit/>
          </a:bodyPr>
          <a:lstStyle/>
          <a:p>
            <a:endParaRPr lang="en-US" dirty="0"/>
          </a:p>
        </p:txBody>
      </p:sp>
      <p:pic>
        <p:nvPicPr>
          <p:cNvPr id="23" name="Picture 22">
            <a:extLst>
              <a:ext uri="{FF2B5EF4-FFF2-40B4-BE49-F238E27FC236}">
                <a16:creationId xmlns:a16="http://schemas.microsoft.com/office/drawing/2014/main" id="{2D9854E4-ECE0-09E2-B95B-8D6D02B17C29}"/>
              </a:ext>
            </a:extLst>
          </p:cNvPr>
          <p:cNvPicPr>
            <a:picLocks noChangeAspect="1"/>
          </p:cNvPicPr>
          <p:nvPr/>
        </p:nvPicPr>
        <p:blipFill>
          <a:blip r:embed="rId3"/>
          <a:stretch>
            <a:fillRect/>
          </a:stretch>
        </p:blipFill>
        <p:spPr>
          <a:xfrm>
            <a:off x="0" y="1386176"/>
            <a:ext cx="12192000" cy="6711557"/>
          </a:xfrm>
          <a:prstGeom prst="rect">
            <a:avLst/>
          </a:prstGeom>
        </p:spPr>
      </p:pic>
      <p:sp>
        <p:nvSpPr>
          <p:cNvPr id="24" name="TextBox 23">
            <a:extLst>
              <a:ext uri="{FF2B5EF4-FFF2-40B4-BE49-F238E27FC236}">
                <a16:creationId xmlns:a16="http://schemas.microsoft.com/office/drawing/2014/main" id="{59AC9346-EE74-834F-58F5-B02284551475}"/>
              </a:ext>
            </a:extLst>
          </p:cNvPr>
          <p:cNvSpPr txBox="1"/>
          <p:nvPr/>
        </p:nvSpPr>
        <p:spPr>
          <a:xfrm>
            <a:off x="4341414" y="1587698"/>
            <a:ext cx="7362906" cy="369332"/>
          </a:xfrm>
          <a:prstGeom prst="rect">
            <a:avLst/>
          </a:prstGeom>
          <a:solidFill>
            <a:srgbClr val="00B0F0"/>
          </a:solidFill>
        </p:spPr>
        <p:txBody>
          <a:bodyPr wrap="square" rtlCol="0">
            <a:spAutoFit/>
          </a:bodyPr>
          <a:lstStyle/>
          <a:p>
            <a:r>
              <a:rPr lang="en-US" b="1" dirty="0"/>
              <a:t>https://www.dco.uscg.mil/nmc/merchant_mariner_credential/</a:t>
            </a:r>
          </a:p>
        </p:txBody>
      </p:sp>
      <p:pic>
        <p:nvPicPr>
          <p:cNvPr id="26" name="Picture 25">
            <a:extLst>
              <a:ext uri="{FF2B5EF4-FFF2-40B4-BE49-F238E27FC236}">
                <a16:creationId xmlns:a16="http://schemas.microsoft.com/office/drawing/2014/main" id="{DD97E718-A3E2-F18A-620B-CB50E1AF3655}"/>
              </a:ext>
            </a:extLst>
          </p:cNvPr>
          <p:cNvPicPr>
            <a:picLocks noChangeAspect="1"/>
          </p:cNvPicPr>
          <p:nvPr/>
        </p:nvPicPr>
        <p:blipFill>
          <a:blip r:embed="rId4"/>
          <a:stretch>
            <a:fillRect/>
          </a:stretch>
        </p:blipFill>
        <p:spPr>
          <a:xfrm>
            <a:off x="647798" y="2768787"/>
            <a:ext cx="5448202" cy="3419931"/>
          </a:xfrm>
          <a:prstGeom prst="rect">
            <a:avLst/>
          </a:prstGeom>
          <a:effectLst>
            <a:glow rad="304800">
              <a:srgbClr val="FF9900"/>
            </a:glow>
          </a:effectLst>
        </p:spPr>
      </p:pic>
      <p:cxnSp>
        <p:nvCxnSpPr>
          <p:cNvPr id="28" name="Straight Arrow Connector 27">
            <a:extLst>
              <a:ext uri="{FF2B5EF4-FFF2-40B4-BE49-F238E27FC236}">
                <a16:creationId xmlns:a16="http://schemas.microsoft.com/office/drawing/2014/main" id="{4376E7CA-11DD-2204-0770-BBA368D7ADD4}"/>
              </a:ext>
            </a:extLst>
          </p:cNvPr>
          <p:cNvCxnSpPr/>
          <p:nvPr/>
        </p:nvCxnSpPr>
        <p:spPr>
          <a:xfrm flipH="1" flipV="1">
            <a:off x="5354320" y="4866640"/>
            <a:ext cx="2296160" cy="304800"/>
          </a:xfrm>
          <a:prstGeom prst="straightConnector1">
            <a:avLst/>
          </a:prstGeom>
          <a:ln w="10795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7159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FEE71-339F-A10F-D675-B340294709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43D30-A204-57A7-8E6A-0FFA73BE03F8}"/>
              </a:ext>
            </a:extLst>
          </p:cNvPr>
          <p:cNvSpPr>
            <a:spLocks noGrp="1"/>
          </p:cNvSpPr>
          <p:nvPr>
            <p:ph type="title"/>
          </p:nvPr>
        </p:nvSpPr>
        <p:spPr/>
        <p:txBody>
          <a:bodyPr/>
          <a:lstStyle/>
          <a:p>
            <a:r>
              <a:rPr lang="en-US" dirty="0"/>
              <a:t>So what does it take?</a:t>
            </a:r>
          </a:p>
        </p:txBody>
      </p:sp>
      <p:sp>
        <p:nvSpPr>
          <p:cNvPr id="3" name="Text Placeholder 2">
            <a:extLst>
              <a:ext uri="{FF2B5EF4-FFF2-40B4-BE49-F238E27FC236}">
                <a16:creationId xmlns:a16="http://schemas.microsoft.com/office/drawing/2014/main" id="{4B067550-EB9B-4D21-B02F-81F7968308C9}"/>
              </a:ext>
            </a:extLst>
          </p:cNvPr>
          <p:cNvSpPr>
            <a:spLocks noGrp="1"/>
          </p:cNvSpPr>
          <p:nvPr>
            <p:ph type="body" idx="1"/>
          </p:nvPr>
        </p:nvSpPr>
        <p:spPr>
          <a:xfrm>
            <a:off x="189299" y="1433010"/>
            <a:ext cx="10515600" cy="1500187"/>
          </a:xfrm>
        </p:spPr>
        <p:txBody>
          <a:bodyPr/>
          <a:lstStyle/>
          <a:p>
            <a:endParaRPr lang="en-US" dirty="0"/>
          </a:p>
          <a:p>
            <a:endParaRPr lang="en-US" dirty="0"/>
          </a:p>
        </p:txBody>
      </p:sp>
      <p:sp>
        <p:nvSpPr>
          <p:cNvPr id="13" name="TextBox 12">
            <a:extLst>
              <a:ext uri="{FF2B5EF4-FFF2-40B4-BE49-F238E27FC236}">
                <a16:creationId xmlns:a16="http://schemas.microsoft.com/office/drawing/2014/main" id="{56DB6F55-0DE3-7216-90B7-DCE1D7EB10CE}"/>
              </a:ext>
            </a:extLst>
          </p:cNvPr>
          <p:cNvSpPr txBox="1"/>
          <p:nvPr/>
        </p:nvSpPr>
        <p:spPr>
          <a:xfrm>
            <a:off x="2947946" y="3206565"/>
            <a:ext cx="6261652" cy="369332"/>
          </a:xfrm>
          <a:prstGeom prst="rect">
            <a:avLst/>
          </a:prstGeom>
          <a:noFill/>
        </p:spPr>
        <p:txBody>
          <a:bodyPr wrap="square">
            <a:spAutoFit/>
          </a:bodyPr>
          <a:lstStyle/>
          <a:p>
            <a:endParaRPr lang="en-US" dirty="0"/>
          </a:p>
        </p:txBody>
      </p:sp>
      <p:sp>
        <p:nvSpPr>
          <p:cNvPr id="15" name="TextBox 14">
            <a:extLst>
              <a:ext uri="{FF2B5EF4-FFF2-40B4-BE49-F238E27FC236}">
                <a16:creationId xmlns:a16="http://schemas.microsoft.com/office/drawing/2014/main" id="{1D61F323-2323-808B-2354-B6DA38FBB904}"/>
              </a:ext>
            </a:extLst>
          </p:cNvPr>
          <p:cNvSpPr txBox="1"/>
          <p:nvPr/>
        </p:nvSpPr>
        <p:spPr>
          <a:xfrm>
            <a:off x="2947946" y="3206565"/>
            <a:ext cx="6261652" cy="369332"/>
          </a:xfrm>
          <a:prstGeom prst="rect">
            <a:avLst/>
          </a:prstGeom>
          <a:noFill/>
        </p:spPr>
        <p:txBody>
          <a:bodyPr wrap="square">
            <a:spAutoFit/>
          </a:bodyPr>
          <a:lstStyle/>
          <a:p>
            <a:endParaRPr lang="en-US" dirty="0"/>
          </a:p>
        </p:txBody>
      </p:sp>
      <p:sp>
        <p:nvSpPr>
          <p:cNvPr id="17" name="TextBox 16">
            <a:extLst>
              <a:ext uri="{FF2B5EF4-FFF2-40B4-BE49-F238E27FC236}">
                <a16:creationId xmlns:a16="http://schemas.microsoft.com/office/drawing/2014/main" id="{002C677A-99F2-EE36-3857-8E757891447A}"/>
              </a:ext>
            </a:extLst>
          </p:cNvPr>
          <p:cNvSpPr txBox="1"/>
          <p:nvPr/>
        </p:nvSpPr>
        <p:spPr>
          <a:xfrm>
            <a:off x="2947946" y="3206565"/>
            <a:ext cx="6261652" cy="369332"/>
          </a:xfrm>
          <a:prstGeom prst="rect">
            <a:avLst/>
          </a:prstGeom>
          <a:noFill/>
        </p:spPr>
        <p:txBody>
          <a:bodyPr wrap="square">
            <a:spAutoFit/>
          </a:bodyPr>
          <a:lstStyle/>
          <a:p>
            <a:endParaRPr lang="en-US" dirty="0"/>
          </a:p>
        </p:txBody>
      </p:sp>
      <p:sp>
        <p:nvSpPr>
          <p:cNvPr id="19" name="TextBox 18">
            <a:extLst>
              <a:ext uri="{FF2B5EF4-FFF2-40B4-BE49-F238E27FC236}">
                <a16:creationId xmlns:a16="http://schemas.microsoft.com/office/drawing/2014/main" id="{66EAF268-98C6-29EB-B3FE-133024E105DA}"/>
              </a:ext>
            </a:extLst>
          </p:cNvPr>
          <p:cNvSpPr txBox="1"/>
          <p:nvPr/>
        </p:nvSpPr>
        <p:spPr>
          <a:xfrm>
            <a:off x="2947946" y="3206565"/>
            <a:ext cx="6261652" cy="369332"/>
          </a:xfrm>
          <a:prstGeom prst="rect">
            <a:avLst/>
          </a:prstGeom>
          <a:noFill/>
        </p:spPr>
        <p:txBody>
          <a:bodyPr wrap="square">
            <a:spAutoFit/>
          </a:bodyPr>
          <a:lstStyle/>
          <a:p>
            <a:endParaRPr lang="en-US" dirty="0"/>
          </a:p>
        </p:txBody>
      </p:sp>
      <p:pic>
        <p:nvPicPr>
          <p:cNvPr id="23" name="Picture 22">
            <a:extLst>
              <a:ext uri="{FF2B5EF4-FFF2-40B4-BE49-F238E27FC236}">
                <a16:creationId xmlns:a16="http://schemas.microsoft.com/office/drawing/2014/main" id="{DE3DA332-5477-6149-1FA6-D09340741172}"/>
              </a:ext>
            </a:extLst>
          </p:cNvPr>
          <p:cNvPicPr>
            <a:picLocks noChangeAspect="1"/>
          </p:cNvPicPr>
          <p:nvPr/>
        </p:nvPicPr>
        <p:blipFill>
          <a:blip r:embed="rId3"/>
          <a:stretch>
            <a:fillRect/>
          </a:stretch>
        </p:blipFill>
        <p:spPr>
          <a:xfrm>
            <a:off x="0" y="1386176"/>
            <a:ext cx="12192000" cy="6711557"/>
          </a:xfrm>
          <a:prstGeom prst="rect">
            <a:avLst/>
          </a:prstGeom>
          <a:effectLst>
            <a:glow rad="304800">
              <a:srgbClr val="FF9900">
                <a:alpha val="40000"/>
              </a:srgbClr>
            </a:glow>
          </a:effectLst>
        </p:spPr>
      </p:pic>
      <p:sp>
        <p:nvSpPr>
          <p:cNvPr id="24" name="TextBox 23">
            <a:extLst>
              <a:ext uri="{FF2B5EF4-FFF2-40B4-BE49-F238E27FC236}">
                <a16:creationId xmlns:a16="http://schemas.microsoft.com/office/drawing/2014/main" id="{767912CD-A126-617F-00DD-448A02307463}"/>
              </a:ext>
            </a:extLst>
          </p:cNvPr>
          <p:cNvSpPr txBox="1"/>
          <p:nvPr/>
        </p:nvSpPr>
        <p:spPr>
          <a:xfrm>
            <a:off x="4341414" y="1587698"/>
            <a:ext cx="7362906" cy="369332"/>
          </a:xfrm>
          <a:prstGeom prst="rect">
            <a:avLst/>
          </a:prstGeom>
          <a:solidFill>
            <a:srgbClr val="00B0F0"/>
          </a:solidFill>
        </p:spPr>
        <p:txBody>
          <a:bodyPr wrap="square" rtlCol="0">
            <a:spAutoFit/>
          </a:bodyPr>
          <a:lstStyle/>
          <a:p>
            <a:r>
              <a:rPr lang="en-US" b="1" dirty="0"/>
              <a:t>https://www.dco.uscg.mil/nmc/merchant_mariner_credential/</a:t>
            </a:r>
          </a:p>
        </p:txBody>
      </p:sp>
      <p:pic>
        <p:nvPicPr>
          <p:cNvPr id="26" name="Picture 25">
            <a:extLst>
              <a:ext uri="{FF2B5EF4-FFF2-40B4-BE49-F238E27FC236}">
                <a16:creationId xmlns:a16="http://schemas.microsoft.com/office/drawing/2014/main" id="{2B1D6184-39F2-451B-C55D-405B90907ED5}"/>
              </a:ext>
            </a:extLst>
          </p:cNvPr>
          <p:cNvPicPr>
            <a:picLocks noChangeAspect="1"/>
          </p:cNvPicPr>
          <p:nvPr/>
        </p:nvPicPr>
        <p:blipFill>
          <a:blip r:embed="rId4"/>
          <a:stretch>
            <a:fillRect/>
          </a:stretch>
        </p:blipFill>
        <p:spPr>
          <a:xfrm>
            <a:off x="647798" y="2768787"/>
            <a:ext cx="5448202" cy="3419931"/>
          </a:xfrm>
          <a:prstGeom prst="rect">
            <a:avLst/>
          </a:prstGeom>
          <a:effectLst>
            <a:glow rad="304800">
              <a:srgbClr val="FF9900"/>
            </a:glow>
          </a:effectLst>
        </p:spPr>
      </p:pic>
      <p:sp>
        <p:nvSpPr>
          <p:cNvPr id="4" name="Oval 3">
            <a:extLst>
              <a:ext uri="{FF2B5EF4-FFF2-40B4-BE49-F238E27FC236}">
                <a16:creationId xmlns:a16="http://schemas.microsoft.com/office/drawing/2014/main" id="{7B5A2CDC-8B05-A5FA-5CF0-D912B28E94D2}"/>
              </a:ext>
            </a:extLst>
          </p:cNvPr>
          <p:cNvSpPr/>
          <p:nvPr/>
        </p:nvSpPr>
        <p:spPr>
          <a:xfrm>
            <a:off x="8720254" y="3429000"/>
            <a:ext cx="3471746" cy="3152645"/>
          </a:xfrm>
          <a:prstGeom prst="ellipse">
            <a:avLst/>
          </a:prstGeom>
          <a:noFill/>
          <a:effectLst>
            <a:glow rad="127000">
              <a:srgbClr val="FF9900"/>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1795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B4D004-BBB6-78D6-C117-065F85B4DDEE}"/>
              </a:ext>
            </a:extLst>
          </p:cNvPr>
          <p:cNvSpPr>
            <a:spLocks noGrp="1"/>
          </p:cNvSpPr>
          <p:nvPr>
            <p:ph sz="half" idx="2"/>
          </p:nvPr>
        </p:nvSpPr>
        <p:spPr>
          <a:xfrm>
            <a:off x="257930" y="1958202"/>
            <a:ext cx="2468408" cy="4076570"/>
          </a:xfrm>
        </p:spPr>
        <p:txBody>
          <a:bodyPr>
            <a:normAutofit fontScale="25000" lnSpcReduction="20000"/>
          </a:bodyPr>
          <a:lstStyle/>
          <a:p>
            <a:pPr>
              <a:buNone/>
            </a:pPr>
            <a:r>
              <a:rPr lang="en-US" b="1" dirty="0"/>
              <a:t>National Officer Endorsements (licensed) for Deck</a:t>
            </a:r>
          </a:p>
          <a:p>
            <a:pPr>
              <a:buNone/>
            </a:pPr>
            <a:r>
              <a:rPr lang="en-US" dirty="0"/>
              <a:t>Click on the collapsible panel below to open and close it. </a:t>
            </a:r>
            <a:r>
              <a:rPr lang="en-US" b="1" u="sng" dirty="0">
                <a:effectLst/>
                <a:hlinkClick r:id="rId3" tooltip="click to expand"/>
              </a:rPr>
              <a:t>Choose A Checklist</a:t>
            </a:r>
            <a:endParaRPr lang="en-US" b="1" dirty="0"/>
          </a:p>
          <a:p>
            <a:pPr>
              <a:buFont typeface="Arial" panose="020B0604020202020204" pitchFamily="34" charset="0"/>
              <a:buChar char="•"/>
            </a:pPr>
            <a:r>
              <a:rPr lang="en-US" dirty="0">
                <a:hlinkClick r:id="rId4" tooltip="This PDF opens in a new window"/>
              </a:rPr>
              <a:t>National Master Unlimited OC or NC</a:t>
            </a:r>
            <a:endParaRPr lang="en-US" dirty="0"/>
          </a:p>
          <a:p>
            <a:pPr>
              <a:buFont typeface="Arial" panose="020B0604020202020204" pitchFamily="34" charset="0"/>
              <a:buChar char="•"/>
            </a:pPr>
            <a:r>
              <a:rPr lang="en-US" dirty="0">
                <a:hlinkClick r:id="rId5" tooltip="This PDF opens in a new window"/>
              </a:rPr>
              <a:t>National </a:t>
            </a:r>
            <a:r>
              <a:rPr lang="en-US" dirty="0" err="1">
                <a:hlinkClick r:id="rId5" tooltip="This PDF opens in a new window"/>
              </a:rPr>
              <a:t>ChiefMate</a:t>
            </a:r>
            <a:r>
              <a:rPr lang="en-US" dirty="0">
                <a:hlinkClick r:id="rId5" tooltip="This PDF opens in a new window"/>
              </a:rPr>
              <a:t> Unlimited OC or NC</a:t>
            </a:r>
            <a:endParaRPr lang="en-US" dirty="0"/>
          </a:p>
          <a:p>
            <a:pPr>
              <a:buFont typeface="Arial" panose="020B0604020202020204" pitchFamily="34" charset="0"/>
              <a:buChar char="•"/>
            </a:pPr>
            <a:r>
              <a:rPr lang="en-US" dirty="0">
                <a:hlinkClick r:id="rId6" tooltip="This PDF opens in a new window"/>
              </a:rPr>
              <a:t>National 2nd Mate Unlimited OC or NC</a:t>
            </a:r>
            <a:endParaRPr lang="en-US" dirty="0"/>
          </a:p>
          <a:p>
            <a:pPr>
              <a:buFont typeface="Arial" panose="020B0604020202020204" pitchFamily="34" charset="0"/>
              <a:buChar char="•"/>
            </a:pPr>
            <a:r>
              <a:rPr lang="en-US" dirty="0">
                <a:hlinkClick r:id="rId7" tooltip="This PDF opens in a new window"/>
              </a:rPr>
              <a:t>National 3rd Mate Unlimited OC or NC</a:t>
            </a:r>
            <a:endParaRPr lang="en-US" dirty="0"/>
          </a:p>
          <a:p>
            <a:pPr>
              <a:buFont typeface="Arial" panose="020B0604020202020204" pitchFamily="34" charset="0"/>
              <a:buChar char="•"/>
            </a:pPr>
            <a:r>
              <a:rPr lang="en-US" dirty="0">
                <a:hlinkClick r:id="rId8" tooltip="This PDF opens in a new window"/>
              </a:rPr>
              <a:t>National Master 500/1600 OC or NC</a:t>
            </a:r>
            <a:endParaRPr lang="en-US" dirty="0"/>
          </a:p>
          <a:p>
            <a:pPr>
              <a:buFont typeface="Arial" panose="020B0604020202020204" pitchFamily="34" charset="0"/>
              <a:buChar char="•"/>
            </a:pPr>
            <a:r>
              <a:rPr lang="en-US" dirty="0">
                <a:hlinkClick r:id="rId9" tooltip="This PDF opens in a new window"/>
              </a:rPr>
              <a:t>National Mate 500/1600OC</a:t>
            </a:r>
            <a:endParaRPr lang="en-US" dirty="0"/>
          </a:p>
          <a:p>
            <a:pPr>
              <a:buFont typeface="Arial" panose="020B0604020202020204" pitchFamily="34" charset="0"/>
              <a:buChar char="•"/>
            </a:pPr>
            <a:r>
              <a:rPr lang="en-US" dirty="0">
                <a:hlinkClick r:id="rId10" tooltip="This PDF opens in a new window"/>
              </a:rPr>
              <a:t>National Mate 500/1600NC</a:t>
            </a:r>
            <a:endParaRPr lang="en-US" dirty="0"/>
          </a:p>
          <a:p>
            <a:pPr>
              <a:buFont typeface="Arial" panose="020B0604020202020204" pitchFamily="34" charset="0"/>
              <a:buChar char="•"/>
            </a:pPr>
            <a:r>
              <a:rPr lang="en-US" dirty="0">
                <a:hlinkClick r:id="rId11" tooltip="This PDF opens in a new window"/>
              </a:rPr>
              <a:t>National Master 200OC</a:t>
            </a:r>
            <a:endParaRPr lang="en-US" dirty="0"/>
          </a:p>
          <a:p>
            <a:pPr>
              <a:buFont typeface="Arial" panose="020B0604020202020204" pitchFamily="34" charset="0"/>
              <a:buChar char="•"/>
            </a:pPr>
            <a:r>
              <a:rPr lang="en-US" dirty="0">
                <a:hlinkClick r:id="rId12" tooltip="This PDF opens in a new window"/>
              </a:rPr>
              <a:t>National Mate 200OC</a:t>
            </a:r>
            <a:endParaRPr lang="en-US" dirty="0"/>
          </a:p>
          <a:p>
            <a:pPr>
              <a:buFont typeface="Arial" panose="020B0604020202020204" pitchFamily="34" charset="0"/>
              <a:buChar char="•"/>
            </a:pPr>
            <a:r>
              <a:rPr lang="en-US" dirty="0">
                <a:hlinkClick r:id="rId13" tooltip="This PDF opens in a new window"/>
              </a:rPr>
              <a:t>National Master 200NC</a:t>
            </a:r>
            <a:endParaRPr lang="en-US" dirty="0"/>
          </a:p>
          <a:p>
            <a:pPr>
              <a:buFont typeface="Arial" panose="020B0604020202020204" pitchFamily="34" charset="0"/>
              <a:buChar char="•"/>
            </a:pPr>
            <a:r>
              <a:rPr lang="en-US" dirty="0">
                <a:hlinkClick r:id="rId14" tooltip="This PDF opens in a new window"/>
              </a:rPr>
              <a:t>National Mate 200NC</a:t>
            </a:r>
            <a:endParaRPr lang="en-US" dirty="0"/>
          </a:p>
          <a:p>
            <a:pPr>
              <a:buFont typeface="Arial" panose="020B0604020202020204" pitchFamily="34" charset="0"/>
              <a:buChar char="•"/>
            </a:pPr>
            <a:r>
              <a:rPr lang="en-US" dirty="0">
                <a:hlinkClick r:id="rId15" tooltip="This PDF opens in a new window"/>
              </a:rPr>
              <a:t>National Master 100NC</a:t>
            </a:r>
            <a:endParaRPr lang="en-US" dirty="0"/>
          </a:p>
          <a:p>
            <a:pPr>
              <a:buFont typeface="Arial" panose="020B0604020202020204" pitchFamily="34" charset="0"/>
              <a:buChar char="•"/>
            </a:pPr>
            <a:r>
              <a:rPr lang="en-US" dirty="0">
                <a:hlinkClick r:id="rId16" tooltip="This PDF opens in a new window"/>
              </a:rPr>
              <a:t>National Limited Master 100/Limited OUPV</a:t>
            </a:r>
            <a:endParaRPr lang="en-US" dirty="0"/>
          </a:p>
          <a:p>
            <a:pPr>
              <a:buFont typeface="Arial" panose="020B0604020202020204" pitchFamily="34" charset="0"/>
              <a:buChar char="•"/>
            </a:pPr>
            <a:r>
              <a:rPr lang="en-US" dirty="0">
                <a:hlinkClick r:id="rId17" tooltip="This PDF opens in a new window"/>
              </a:rPr>
              <a:t>National Master Unlimited GL and Inland</a:t>
            </a:r>
            <a:endParaRPr lang="en-US" dirty="0"/>
          </a:p>
          <a:p>
            <a:pPr>
              <a:buFont typeface="Arial" panose="020B0604020202020204" pitchFamily="34" charset="0"/>
              <a:buChar char="•"/>
            </a:pPr>
            <a:r>
              <a:rPr lang="en-US" dirty="0">
                <a:hlinkClick r:id="rId18" tooltip="This PDF opens in a new window"/>
              </a:rPr>
              <a:t>National Mate Unlimited GL and Inland</a:t>
            </a:r>
            <a:endParaRPr lang="en-US" dirty="0"/>
          </a:p>
          <a:p>
            <a:pPr>
              <a:buFont typeface="Arial" panose="020B0604020202020204" pitchFamily="34" charset="0"/>
              <a:buChar char="•"/>
            </a:pPr>
            <a:r>
              <a:rPr lang="en-US" dirty="0">
                <a:hlinkClick r:id="rId19" tooltip="This PDF opens in a new window"/>
              </a:rPr>
              <a:t>National Master 500/1600 GL and Inland</a:t>
            </a:r>
            <a:endParaRPr lang="en-US" dirty="0"/>
          </a:p>
          <a:p>
            <a:pPr>
              <a:buFont typeface="Arial" panose="020B0604020202020204" pitchFamily="34" charset="0"/>
              <a:buChar char="•"/>
            </a:pPr>
            <a:r>
              <a:rPr lang="en-US" b="1" dirty="0"/>
              <a:t>First Class Pilot </a:t>
            </a:r>
            <a:r>
              <a:rPr lang="en-US" dirty="0"/>
              <a:t>accompanies vessels while they enter or leave port to ensure safe navigation of entrance and departure.</a:t>
            </a:r>
          </a:p>
          <a:p>
            <a:endParaRPr lang="en-US" dirty="0"/>
          </a:p>
        </p:txBody>
      </p:sp>
      <p:sp>
        <p:nvSpPr>
          <p:cNvPr id="5" name="Content Placeholder 4">
            <a:extLst>
              <a:ext uri="{FF2B5EF4-FFF2-40B4-BE49-F238E27FC236}">
                <a16:creationId xmlns:a16="http://schemas.microsoft.com/office/drawing/2014/main" id="{809DFD4F-477E-23D8-D7A3-4251F8220114}"/>
              </a:ext>
            </a:extLst>
          </p:cNvPr>
          <p:cNvSpPr>
            <a:spLocks noGrp="1"/>
          </p:cNvSpPr>
          <p:nvPr>
            <p:ph sz="quarter" idx="4"/>
          </p:nvPr>
        </p:nvSpPr>
        <p:spPr>
          <a:xfrm>
            <a:off x="2779963" y="1998394"/>
            <a:ext cx="2377069" cy="3684588"/>
          </a:xfrm>
        </p:spPr>
        <p:txBody>
          <a:bodyPr>
            <a:normAutofit fontScale="25000" lnSpcReduction="20000"/>
          </a:bodyPr>
          <a:lstStyle/>
          <a:p>
            <a:pPr>
              <a:buFont typeface="Arial" panose="020B0604020202020204" pitchFamily="34" charset="0"/>
              <a:buChar char="•"/>
            </a:pPr>
            <a:r>
              <a:rPr lang="en-US" dirty="0">
                <a:hlinkClick r:id="rId20" tooltip="This PDF opens in a new window"/>
              </a:rPr>
              <a:t>National Master 200 GL and Inland</a:t>
            </a:r>
            <a:endParaRPr lang="en-US" dirty="0"/>
          </a:p>
          <a:p>
            <a:pPr>
              <a:buFont typeface="Arial" panose="020B0604020202020204" pitchFamily="34" charset="0"/>
              <a:buChar char="•"/>
            </a:pPr>
            <a:r>
              <a:rPr lang="en-US" dirty="0">
                <a:hlinkClick r:id="rId21" tooltip="This PDF opens in a new window"/>
              </a:rPr>
              <a:t>National Mate 200 GL and Inland</a:t>
            </a:r>
            <a:endParaRPr lang="en-US" dirty="0"/>
          </a:p>
          <a:p>
            <a:pPr>
              <a:buFont typeface="Arial" panose="020B0604020202020204" pitchFamily="34" charset="0"/>
              <a:buChar char="•"/>
            </a:pPr>
            <a:r>
              <a:rPr lang="en-US" dirty="0">
                <a:hlinkClick r:id="rId22" tooltip="This PDF opens in a new window"/>
              </a:rPr>
              <a:t>National Master 100 GL and Inland</a:t>
            </a:r>
            <a:endParaRPr lang="en-US" dirty="0"/>
          </a:p>
          <a:p>
            <a:pPr>
              <a:buFont typeface="Arial" panose="020B0604020202020204" pitchFamily="34" charset="0"/>
              <a:buChar char="•"/>
            </a:pPr>
            <a:r>
              <a:rPr lang="en-US" dirty="0">
                <a:hlinkClick r:id="rId23" tooltip="This PDF opens in a new window"/>
              </a:rPr>
              <a:t>National Master UFIV</a:t>
            </a:r>
            <a:endParaRPr lang="en-US" dirty="0"/>
          </a:p>
          <a:p>
            <a:pPr>
              <a:buFont typeface="Arial" panose="020B0604020202020204" pitchFamily="34" charset="0"/>
              <a:buChar char="•"/>
            </a:pPr>
            <a:r>
              <a:rPr lang="en-US" dirty="0">
                <a:hlinkClick r:id="rId24" tooltip="This PDF opens in a new window"/>
              </a:rPr>
              <a:t>National Mate UFIV</a:t>
            </a:r>
            <a:endParaRPr lang="en-US" dirty="0"/>
          </a:p>
          <a:p>
            <a:pPr>
              <a:buFont typeface="Arial" panose="020B0604020202020204" pitchFamily="34" charset="0"/>
              <a:buChar char="•"/>
            </a:pPr>
            <a:r>
              <a:rPr lang="en-US" dirty="0">
                <a:hlinkClick r:id="rId25" tooltip="This PDF opens in a new window"/>
              </a:rPr>
              <a:t>National Grandfathering Master and Mate Pilot of Towing</a:t>
            </a:r>
            <a:endParaRPr lang="en-US" dirty="0"/>
          </a:p>
          <a:p>
            <a:pPr>
              <a:buFont typeface="Arial" panose="020B0604020202020204" pitchFamily="34" charset="0"/>
              <a:buChar char="•"/>
            </a:pPr>
            <a:r>
              <a:rPr lang="en-US" dirty="0">
                <a:hlinkClick r:id="rId26" tooltip="This PDF opens in a new window"/>
              </a:rPr>
              <a:t>National Master of Towing OC, NC, GL-IN, WR</a:t>
            </a:r>
            <a:endParaRPr lang="en-US" dirty="0"/>
          </a:p>
          <a:p>
            <a:pPr>
              <a:buFont typeface="Arial" panose="020B0604020202020204" pitchFamily="34" charset="0"/>
              <a:buChar char="•"/>
            </a:pPr>
            <a:r>
              <a:rPr lang="en-US" dirty="0">
                <a:hlinkClick r:id="rId27" tooltip="This PDF opens in a new window"/>
              </a:rPr>
              <a:t>National Mate Pilot of Towing OC,NC,GL-IN,WR</a:t>
            </a:r>
            <a:endParaRPr lang="en-US" dirty="0"/>
          </a:p>
          <a:p>
            <a:pPr>
              <a:buFont typeface="Arial" panose="020B0604020202020204" pitchFamily="34" charset="0"/>
              <a:buChar char="•"/>
            </a:pPr>
            <a:r>
              <a:rPr lang="en-US" dirty="0">
                <a:hlinkClick r:id="rId28" tooltip="This PDF opens in a new window"/>
              </a:rPr>
              <a:t>National Apprentice Mate of Towing Vessels </a:t>
            </a:r>
            <a:endParaRPr lang="en-US" dirty="0"/>
          </a:p>
          <a:p>
            <a:pPr>
              <a:buFont typeface="Arial" panose="020B0604020202020204" pitchFamily="34" charset="0"/>
              <a:buChar char="•"/>
            </a:pPr>
            <a:r>
              <a:rPr lang="en-US" dirty="0">
                <a:hlinkClick r:id="rId29" tooltip="National Limited Apprentice Mate Of Towing"/>
              </a:rPr>
              <a:t>National Limited Apprentice Mate Of Towing</a:t>
            </a:r>
            <a:endParaRPr lang="en-US" dirty="0"/>
          </a:p>
          <a:p>
            <a:pPr>
              <a:buFont typeface="Arial" panose="020B0604020202020204" pitchFamily="34" charset="0"/>
              <a:buChar char="•"/>
            </a:pPr>
            <a:r>
              <a:rPr lang="en-US" dirty="0">
                <a:hlinkClick r:id="rId30" tooltip="This PDF opens in a new window"/>
              </a:rPr>
              <a:t>National Limited towing Vessels Upon Great Lakes-Inland &amp; Western Rivers</a:t>
            </a:r>
            <a:endParaRPr lang="en-US" dirty="0"/>
          </a:p>
          <a:p>
            <a:pPr>
              <a:buFont typeface="Arial" panose="020B0604020202020204" pitchFamily="34" charset="0"/>
              <a:buChar char="•"/>
            </a:pPr>
            <a:r>
              <a:rPr lang="en-US" dirty="0">
                <a:hlinkClick r:id="rId31" tooltip="This PDF opens in a new window"/>
              </a:rPr>
              <a:t>National OUPV Less Than 100 GRT</a:t>
            </a:r>
            <a:endParaRPr lang="en-US" dirty="0"/>
          </a:p>
          <a:p>
            <a:pPr>
              <a:buFont typeface="Arial" panose="020B0604020202020204" pitchFamily="34" charset="0"/>
              <a:buChar char="•"/>
            </a:pPr>
            <a:r>
              <a:rPr lang="en-US" dirty="0">
                <a:hlinkClick r:id="rId32" tooltip="This PDF opens in a new window"/>
              </a:rPr>
              <a:t>National Ballast Control Operator</a:t>
            </a:r>
            <a:endParaRPr lang="en-US" dirty="0"/>
          </a:p>
          <a:p>
            <a:pPr>
              <a:buFont typeface="Arial" panose="020B0604020202020204" pitchFamily="34" charset="0"/>
              <a:buChar char="•"/>
            </a:pPr>
            <a:r>
              <a:rPr lang="en-US" dirty="0">
                <a:hlinkClick r:id="rId33" tooltip="This PDF opens in a new window"/>
              </a:rPr>
              <a:t>National Master OSV Less Than OR More Than 1600GRT/3000GT</a:t>
            </a:r>
            <a:endParaRPr lang="en-US" dirty="0"/>
          </a:p>
          <a:p>
            <a:pPr>
              <a:buFont typeface="Arial" panose="020B0604020202020204" pitchFamily="34" charset="0"/>
              <a:buChar char="•"/>
            </a:pPr>
            <a:r>
              <a:rPr lang="en-US" dirty="0">
                <a:hlinkClick r:id="rId34" tooltip="This PDF opens in a new window"/>
              </a:rPr>
              <a:t>National Chief Mate OSV Less Than OR More Than 1600GRT/3000GT</a:t>
            </a:r>
            <a:endParaRPr lang="en-US" dirty="0"/>
          </a:p>
          <a:p>
            <a:pPr>
              <a:buFont typeface="Arial" panose="020B0604020202020204" pitchFamily="34" charset="0"/>
              <a:buChar char="•"/>
            </a:pPr>
            <a:r>
              <a:rPr lang="en-US" dirty="0">
                <a:hlinkClick r:id="rId35" tooltip="This PDF opens in a new window"/>
              </a:rPr>
              <a:t>National Mate OSV</a:t>
            </a:r>
            <a:endParaRPr lang="en-US" dirty="0"/>
          </a:p>
          <a:p>
            <a:pPr>
              <a:buFont typeface="Arial" panose="020B0604020202020204" pitchFamily="34" charset="0"/>
              <a:buChar char="•"/>
            </a:pPr>
            <a:r>
              <a:rPr lang="en-US" dirty="0">
                <a:hlinkClick r:id="rId36" tooltip="This PDF opens in a new window"/>
              </a:rPr>
              <a:t>National Radio Officer</a:t>
            </a:r>
            <a:endParaRPr lang="en-US" dirty="0"/>
          </a:p>
          <a:p>
            <a:pPr>
              <a:buFont typeface="Arial" panose="020B0604020202020204" pitchFamily="34" charset="0"/>
              <a:buChar char="•"/>
            </a:pPr>
            <a:r>
              <a:rPr lang="en-US" dirty="0">
                <a:hlinkClick r:id="rId37" tooltip="This PDF opens in a new window"/>
              </a:rPr>
              <a:t>National First Class Pilot</a:t>
            </a:r>
            <a:endParaRPr lang="en-US" dirty="0"/>
          </a:p>
          <a:p>
            <a:pPr>
              <a:buFont typeface="Arial" panose="020B0604020202020204" pitchFamily="34" charset="0"/>
              <a:buChar char="•"/>
            </a:pPr>
            <a:r>
              <a:rPr lang="en-US" dirty="0">
                <a:hlinkClick r:id="rId38" tooltip="This PDF opens in a new window"/>
              </a:rPr>
              <a:t>National Staff Officers</a:t>
            </a:r>
            <a:endParaRPr lang="en-US" dirty="0"/>
          </a:p>
          <a:p>
            <a:endParaRPr lang="en-US" dirty="0"/>
          </a:p>
        </p:txBody>
      </p:sp>
      <p:sp>
        <p:nvSpPr>
          <p:cNvPr id="7" name="Content Placeholder 4">
            <a:extLst>
              <a:ext uri="{FF2B5EF4-FFF2-40B4-BE49-F238E27FC236}">
                <a16:creationId xmlns:a16="http://schemas.microsoft.com/office/drawing/2014/main" id="{3255C9B5-8D37-A1D2-9CD1-F412A4612182}"/>
              </a:ext>
            </a:extLst>
          </p:cNvPr>
          <p:cNvSpPr txBox="1">
            <a:spLocks/>
          </p:cNvSpPr>
          <p:nvPr/>
        </p:nvSpPr>
        <p:spPr>
          <a:xfrm>
            <a:off x="5210657" y="1958202"/>
            <a:ext cx="2100146" cy="368458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39" tooltip="This PDF opens in a new window"/>
              </a:rPr>
              <a:t>National HSC </a:t>
            </a:r>
            <a:r>
              <a:rPr lang="en-US" dirty="0" err="1">
                <a:hlinkClick r:id="rId39" tooltip="This PDF opens in a new window"/>
              </a:rPr>
              <a:t>Orig</a:t>
            </a:r>
            <a:r>
              <a:rPr lang="en-US" dirty="0">
                <a:hlinkClick r:id="rId39" tooltip="This PDF opens in a new window"/>
              </a:rPr>
              <a:t>/Renewal/Extension of Route</a:t>
            </a:r>
            <a:endParaRPr lang="en-US" dirty="0"/>
          </a:p>
          <a:p>
            <a:r>
              <a:rPr lang="en-US" dirty="0">
                <a:hlinkClick r:id="rId40" tooltip="This PDF opens in a new window"/>
              </a:rPr>
              <a:t>National OIM Bottom Bearing Units On Location</a:t>
            </a:r>
            <a:endParaRPr lang="en-US" dirty="0"/>
          </a:p>
          <a:p>
            <a:r>
              <a:rPr lang="en-US" dirty="0">
                <a:hlinkClick r:id="rId41" tooltip="This PDF opens in a new window"/>
              </a:rPr>
              <a:t>National OIM Bottom Bearing Underway</a:t>
            </a:r>
            <a:endParaRPr lang="en-US" dirty="0"/>
          </a:p>
          <a:p>
            <a:r>
              <a:rPr lang="en-US" dirty="0">
                <a:hlinkClick r:id="rId42" tooltip="This PDF opens in a new window"/>
              </a:rPr>
              <a:t>National OIM Surface Units On Location</a:t>
            </a:r>
            <a:endParaRPr lang="en-US" dirty="0"/>
          </a:p>
          <a:p>
            <a:r>
              <a:rPr lang="en-US" dirty="0">
                <a:hlinkClick r:id="rId43" tooltip="This PDF opens in a new window"/>
              </a:rPr>
              <a:t>National OIM Surface Units Underway</a:t>
            </a:r>
            <a:endParaRPr lang="en-US" dirty="0"/>
          </a:p>
          <a:p>
            <a:r>
              <a:rPr lang="en-US" dirty="0">
                <a:hlinkClick r:id="rId44" tooltip="This PDF opens in a new window"/>
              </a:rPr>
              <a:t>National OIM Unrestricted</a:t>
            </a:r>
            <a:endParaRPr lang="en-US" dirty="0"/>
          </a:p>
          <a:p>
            <a:r>
              <a:rPr lang="en-US" dirty="0">
                <a:hlinkClick r:id="rId45" tooltip="This PDF opens in a new window"/>
              </a:rPr>
              <a:t>National Barge Supervisor</a:t>
            </a:r>
            <a:endParaRPr lang="en-US" dirty="0"/>
          </a:p>
          <a:p>
            <a:r>
              <a:rPr lang="en-US" dirty="0">
                <a:hlinkClick r:id="rId46" tooltip="This PDF opens in a new window"/>
              </a:rPr>
              <a:t>National Mate OSV Restricted to </a:t>
            </a:r>
            <a:r>
              <a:rPr lang="en-US" dirty="0" err="1">
                <a:hlinkClick r:id="rId46" tooltip="This PDF opens in a new window"/>
              </a:rPr>
              <a:t>Liftboats</a:t>
            </a:r>
            <a:endParaRPr lang="en-US" dirty="0"/>
          </a:p>
          <a:p>
            <a:r>
              <a:rPr lang="en-US" dirty="0">
                <a:hlinkClick r:id="rId47" tooltip="This PDF opens in a new window"/>
              </a:rPr>
              <a:t>National Chief Mate OSV Restricted to </a:t>
            </a:r>
            <a:r>
              <a:rPr lang="en-US" dirty="0" err="1">
                <a:hlinkClick r:id="rId47" tooltip="This PDF opens in a new window"/>
              </a:rPr>
              <a:t>Liftboats</a:t>
            </a:r>
            <a:endParaRPr lang="en-US" dirty="0"/>
          </a:p>
          <a:p>
            <a:r>
              <a:rPr lang="en-US" dirty="0">
                <a:hlinkClick r:id="rId48" tooltip="This PDF opens in a new window"/>
              </a:rPr>
              <a:t>National Master OSV Restricted to </a:t>
            </a:r>
            <a:r>
              <a:rPr lang="en-US" dirty="0" err="1">
                <a:hlinkClick r:id="rId48" tooltip="This PDF opens in a new window"/>
              </a:rPr>
              <a:t>Liftboats</a:t>
            </a:r>
            <a:endParaRPr lang="en-US" dirty="0"/>
          </a:p>
          <a:p>
            <a:r>
              <a:rPr lang="en-US" dirty="0">
                <a:hlinkClick r:id="rId49" tooltip="This PDF opens in a new window"/>
              </a:rPr>
              <a:t>Students </a:t>
            </a:r>
            <a:r>
              <a:rPr lang="en-US" dirty="0" err="1">
                <a:hlinkClick r:id="rId49" tooltip="This PDF opens in a new window"/>
              </a:rPr>
              <a:t>Observer,Apprentice</a:t>
            </a:r>
            <a:r>
              <a:rPr lang="en-US" dirty="0">
                <a:hlinkClick r:id="rId49" tooltip="This PDF opens in a new window"/>
              </a:rPr>
              <a:t> </a:t>
            </a:r>
            <a:r>
              <a:rPr lang="en-US" dirty="0" err="1">
                <a:hlinkClick r:id="rId49" tooltip="This PDF opens in a new window"/>
              </a:rPr>
              <a:t>Mate,or</a:t>
            </a:r>
            <a:r>
              <a:rPr lang="en-US" dirty="0">
                <a:hlinkClick r:id="rId49" tooltip="This PDF opens in a new window"/>
              </a:rPr>
              <a:t> Apprentice Engineer</a:t>
            </a:r>
            <a:endParaRPr lang="en-US" dirty="0"/>
          </a:p>
          <a:p>
            <a:r>
              <a:rPr lang="en-US" dirty="0">
                <a:hlinkClick r:id="rId50" tooltip="This PDF opens in a new window"/>
              </a:rPr>
              <a:t>National Lower Level Tonnage Increases</a:t>
            </a:r>
            <a:endParaRPr lang="en-US" dirty="0"/>
          </a:p>
          <a:p>
            <a:r>
              <a:rPr lang="en-US" dirty="0">
                <a:hlinkClick r:id="rId51" tooltip="This PDF opens in a new window"/>
              </a:rPr>
              <a:t>National Tonnage and Horsepower Limitation Removal</a:t>
            </a:r>
            <a:endParaRPr lang="en-US" dirty="0"/>
          </a:p>
          <a:p>
            <a:r>
              <a:rPr lang="en-US" dirty="0">
                <a:hlinkClick r:id="rId52" tooltip="National Master and Mate Rivers"/>
              </a:rPr>
              <a:t>National Master and Mate Rivers</a:t>
            </a:r>
            <a:endParaRPr lang="en-US" dirty="0"/>
          </a:p>
          <a:p>
            <a:pPr>
              <a:buFont typeface="Arial" panose="020B0604020202020204" pitchFamily="34" charset="0"/>
              <a:buNone/>
            </a:pPr>
            <a:r>
              <a:rPr lang="en-US" b="1" dirty="0"/>
              <a:t>STCW Officer Endorsements (licensed) for Deck</a:t>
            </a:r>
          </a:p>
          <a:p>
            <a:pPr>
              <a:buFont typeface="Arial" panose="020B0604020202020204" pitchFamily="34" charset="0"/>
              <a:buNone/>
            </a:pPr>
            <a:r>
              <a:rPr lang="en-US" dirty="0"/>
              <a:t>Click on the collapsible panel below to open and close it. </a:t>
            </a:r>
            <a:r>
              <a:rPr lang="en-US" b="1" u="sng" dirty="0">
                <a:hlinkClick r:id="rId53" tooltip="click to expand"/>
              </a:rPr>
              <a:t>Choose A Checklist</a:t>
            </a:r>
            <a:endParaRPr lang="en-US" b="1" dirty="0"/>
          </a:p>
          <a:p>
            <a:r>
              <a:rPr lang="en-US" dirty="0">
                <a:hlinkClick r:id="rId54" tooltip="This PDF opens in a new window"/>
              </a:rPr>
              <a:t>STCW - GMDSS Radio Operator</a:t>
            </a:r>
            <a:endParaRPr lang="en-US" dirty="0"/>
          </a:p>
          <a:p>
            <a:r>
              <a:rPr lang="en-US" dirty="0">
                <a:hlinkClick r:id="rId55" tooltip="This PDF opens in a new window"/>
              </a:rPr>
              <a:t>STCW - Advanced Firefighting</a:t>
            </a:r>
            <a:endParaRPr lang="en-US" dirty="0"/>
          </a:p>
          <a:p>
            <a:endParaRPr lang="en-US" dirty="0"/>
          </a:p>
        </p:txBody>
      </p:sp>
      <p:sp>
        <p:nvSpPr>
          <p:cNvPr id="8" name="Content Placeholder 4">
            <a:extLst>
              <a:ext uri="{FF2B5EF4-FFF2-40B4-BE49-F238E27FC236}">
                <a16:creationId xmlns:a16="http://schemas.microsoft.com/office/drawing/2014/main" id="{C5F10AB2-EBAF-F826-0223-BC1D247CDDA7}"/>
              </a:ext>
            </a:extLst>
          </p:cNvPr>
          <p:cNvSpPr txBox="1">
            <a:spLocks/>
          </p:cNvSpPr>
          <p:nvPr/>
        </p:nvSpPr>
        <p:spPr>
          <a:xfrm>
            <a:off x="7641351" y="1958202"/>
            <a:ext cx="2100146" cy="368458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39" tooltip="This PDF opens in a new window"/>
              </a:rPr>
              <a:t>National HSC </a:t>
            </a:r>
            <a:r>
              <a:rPr lang="en-US" dirty="0" err="1">
                <a:hlinkClick r:id="rId39" tooltip="This PDF opens in a new window"/>
              </a:rPr>
              <a:t>Orig</a:t>
            </a:r>
            <a:r>
              <a:rPr lang="en-US" dirty="0">
                <a:hlinkClick r:id="rId39" tooltip="This PDF opens in a new window"/>
              </a:rPr>
              <a:t>/</a:t>
            </a:r>
            <a:r>
              <a:rPr lang="en-US" dirty="0">
                <a:hlinkClick r:id="rId56" tooltip="This PDF opens in a new window"/>
              </a:rPr>
              <a:t>STCW - Master 3000 GT or More Management Level</a:t>
            </a:r>
            <a:endParaRPr lang="en-US" dirty="0"/>
          </a:p>
          <a:p>
            <a:r>
              <a:rPr lang="en-US" dirty="0">
                <a:hlinkClick r:id="rId57" tooltip="This PDF opens in a new window"/>
              </a:rPr>
              <a:t>STCW - Chief Mate 3000 GT or More Management Level</a:t>
            </a:r>
            <a:endParaRPr lang="en-US" dirty="0"/>
          </a:p>
          <a:p>
            <a:r>
              <a:rPr lang="en-US" dirty="0">
                <a:hlinkClick r:id="rId58" tooltip="This PDF opens in a new window"/>
              </a:rPr>
              <a:t>STCW - OICNW 500 GT or More Operational Level</a:t>
            </a:r>
            <a:endParaRPr lang="en-US" dirty="0"/>
          </a:p>
          <a:p>
            <a:r>
              <a:rPr lang="en-US" dirty="0">
                <a:hlinkClick r:id="rId59" tooltip="This PDF opens in a new window"/>
              </a:rPr>
              <a:t>STCW - Master 500 GT or More and Less Than 3000 GT Management Level</a:t>
            </a:r>
            <a:endParaRPr lang="en-US" dirty="0"/>
          </a:p>
          <a:p>
            <a:r>
              <a:rPr lang="en-US" dirty="0">
                <a:hlinkClick r:id="rId60" tooltip="This PDF opens in a new window"/>
              </a:rPr>
              <a:t>STCW - Chief Mate 500 GT or More and Less Than 3000 GT Management Level</a:t>
            </a:r>
            <a:endParaRPr lang="en-US" dirty="0"/>
          </a:p>
          <a:p>
            <a:r>
              <a:rPr lang="en-US" dirty="0">
                <a:hlinkClick r:id="rId61" tooltip="This PDF opens in a new window"/>
              </a:rPr>
              <a:t>STCW - Master Less Than 500 GT OC Management Level</a:t>
            </a:r>
            <a:endParaRPr lang="en-US" dirty="0"/>
          </a:p>
          <a:p>
            <a:r>
              <a:rPr lang="en-US" dirty="0">
                <a:hlinkClick r:id="rId62" tooltip="This PDF opens in a new window"/>
              </a:rPr>
              <a:t>STCW - Master Less Than 500 GT Limited To Near Coastal Waters Management Level</a:t>
            </a:r>
            <a:endParaRPr lang="en-US" dirty="0"/>
          </a:p>
          <a:p>
            <a:r>
              <a:rPr lang="en-US" dirty="0">
                <a:hlinkClick r:id="rId63"/>
              </a:rPr>
              <a:t>STCW - OICNW Less Than 500 GT NC Operational Level</a:t>
            </a:r>
            <a:endParaRPr lang="en-US" dirty="0"/>
          </a:p>
          <a:p>
            <a:r>
              <a:rPr lang="en-US" dirty="0">
                <a:hlinkClick r:id="rId64" tooltip="This PDF opens in a new window"/>
              </a:rPr>
              <a:t>STCW - OICNW Less Than 500 GT OC Operational Level § 11.319</a:t>
            </a:r>
            <a:endParaRPr lang="en-US" dirty="0"/>
          </a:p>
          <a:p>
            <a:r>
              <a:rPr lang="en-US" dirty="0">
                <a:hlinkClick r:id="rId65" tooltip="This PDF opens in a new window"/>
              </a:rPr>
              <a:t>STCW - Vessel Security Officer (VSO)</a:t>
            </a:r>
            <a:endParaRPr lang="en-US" dirty="0"/>
          </a:p>
          <a:p>
            <a:r>
              <a:rPr lang="en-US" dirty="0">
                <a:hlinkClick r:id="rId66" tooltip="This PDF opens in a new window"/>
              </a:rPr>
              <a:t>STCW - PSC, PSC Limited, Fast Rescue Boats 1</a:t>
            </a:r>
            <a:endParaRPr lang="en-US" dirty="0"/>
          </a:p>
          <a:p>
            <a:r>
              <a:rPr lang="en-US" dirty="0">
                <a:hlinkClick r:id="rId67" tooltip="This PDF opens in a new window"/>
              </a:rPr>
              <a:t>STCW - Medical First Aid Provider / PIC of Medical Care 1</a:t>
            </a:r>
            <a:endParaRPr lang="en-US" dirty="0"/>
          </a:p>
          <a:p>
            <a:r>
              <a:rPr lang="en-US" dirty="0">
                <a:hlinkClick r:id="rId68" tooltip="This PDF opens in a new window"/>
              </a:rPr>
              <a:t>STCW - Vessel Personnel with Designated Security Duties / Security Awareness</a:t>
            </a:r>
            <a:endParaRPr lang="en-US" dirty="0"/>
          </a:p>
          <a:p>
            <a:r>
              <a:rPr lang="en-US" dirty="0">
                <a:hlinkClick r:id="rId69" tooltip="This PDF opens in a new window"/>
              </a:rPr>
              <a:t>STCW II/2 – OSV Chief Mate 500 GT And More And Less Than 3000 GT Management Level</a:t>
            </a:r>
            <a:endParaRPr lang="en-US" dirty="0"/>
          </a:p>
          <a:p>
            <a:endParaRPr lang="en-US" dirty="0"/>
          </a:p>
        </p:txBody>
      </p:sp>
      <p:sp>
        <p:nvSpPr>
          <p:cNvPr id="9" name="Content Placeholder 4">
            <a:extLst>
              <a:ext uri="{FF2B5EF4-FFF2-40B4-BE49-F238E27FC236}">
                <a16:creationId xmlns:a16="http://schemas.microsoft.com/office/drawing/2014/main" id="{D50D4485-D762-CCAF-E5F9-FDC21CE28237}"/>
              </a:ext>
            </a:extLst>
          </p:cNvPr>
          <p:cNvSpPr txBox="1">
            <a:spLocks/>
          </p:cNvSpPr>
          <p:nvPr/>
        </p:nvSpPr>
        <p:spPr>
          <a:xfrm>
            <a:off x="10091854" y="1958202"/>
            <a:ext cx="2100146" cy="368458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70" tooltip="This PDF opens in a new window"/>
              </a:rPr>
              <a:t>STCW II/2-OSV Master 3000 GT Or More Management Level</a:t>
            </a:r>
            <a:endParaRPr lang="en-US" dirty="0"/>
          </a:p>
          <a:p>
            <a:r>
              <a:rPr lang="en-US" dirty="0">
                <a:hlinkClick r:id="rId71" tooltip="This PDF opens in a new window"/>
              </a:rPr>
              <a:t>STCW II/2 –OSV Chief Mate 3000 GT Or More Management Level</a:t>
            </a:r>
            <a:endParaRPr lang="en-US" dirty="0"/>
          </a:p>
          <a:p>
            <a:r>
              <a:rPr lang="en-US" dirty="0">
                <a:hlinkClick r:id="rId72" tooltip="This PDF opens in a new window"/>
              </a:rPr>
              <a:t>STCW II/1 – OSV OICNW 500 GT Or More Operational Level</a:t>
            </a:r>
            <a:endParaRPr lang="en-US" dirty="0"/>
          </a:p>
          <a:p>
            <a:r>
              <a:rPr lang="en-US" dirty="0">
                <a:hlinkClick r:id="rId73" tooltip="This PDF opens in a new window"/>
              </a:rPr>
              <a:t>STCW II/2 – OSV (Less Than 1600/3000 GT) Master 500 GT Or More And Less Than 3000 GT Management Level</a:t>
            </a:r>
            <a:endParaRPr lang="en-US" dirty="0"/>
          </a:p>
          <a:p>
            <a:r>
              <a:rPr lang="en-US" dirty="0">
                <a:hlinkClick r:id="rId74" tooltip="This PDF opens in a new window"/>
              </a:rPr>
              <a:t>STCW - Basic </a:t>
            </a:r>
            <a:r>
              <a:rPr lang="en-US" dirty="0" err="1">
                <a:hlinkClick r:id="rId74" tooltip="This PDF opens in a new window"/>
              </a:rPr>
              <a:t>TrainingOriginal</a:t>
            </a:r>
            <a:r>
              <a:rPr lang="en-US" dirty="0">
                <a:hlinkClick r:id="rId74" tooltip="This PDF opens in a new window"/>
              </a:rPr>
              <a:t> And Renewal</a:t>
            </a:r>
            <a:endParaRPr lang="en-US" dirty="0"/>
          </a:p>
          <a:p>
            <a:r>
              <a:rPr lang="en-US" dirty="0">
                <a:hlinkClick r:id="rId75" tooltip="This PDF opens in a new window"/>
              </a:rPr>
              <a:t>STCW - Basic and Advanced Polar Code Original and Revalidation</a:t>
            </a:r>
            <a:endParaRPr lang="en-US" dirty="0"/>
          </a:p>
          <a:p>
            <a:r>
              <a:rPr lang="en-US" dirty="0">
                <a:hlinkClick r:id="rId76" tooltip="This PDF opens in a new window"/>
              </a:rPr>
              <a:t>STCW - Basic and Advanced IGF Code Operations Original and Renewal</a:t>
            </a:r>
            <a:endParaRPr lang="en-US" dirty="0"/>
          </a:p>
          <a:p>
            <a:pPr>
              <a:buFont typeface="Arial" panose="020B0604020202020204" pitchFamily="34" charset="0"/>
              <a:buNone/>
            </a:pPr>
            <a:r>
              <a:rPr lang="en-US" dirty="0"/>
              <a:t>Captains, mates, operators and pilots supervise ship operations on domestic waterways and the high seas. The following are officer endorsements in the deck department:</a:t>
            </a:r>
          </a:p>
          <a:p>
            <a:r>
              <a:rPr lang="en-US" b="1" dirty="0"/>
              <a:t>Master</a:t>
            </a:r>
            <a:r>
              <a:rPr lang="en-US" dirty="0"/>
              <a:t> means the officer having command of a vessel.</a:t>
            </a:r>
          </a:p>
          <a:p>
            <a:r>
              <a:rPr lang="en-US" b="1" dirty="0"/>
              <a:t>Mate</a:t>
            </a:r>
            <a:r>
              <a:rPr lang="en-US" dirty="0"/>
              <a:t> means a qualified officer in the deck department other than the master.</a:t>
            </a:r>
          </a:p>
          <a:p>
            <a:r>
              <a:rPr lang="en-US" b="1" dirty="0"/>
              <a:t>Operator</a:t>
            </a:r>
            <a:r>
              <a:rPr lang="en-US" dirty="0"/>
              <a:t> means an individual qualified to operate uninspected passenger vessels.</a:t>
            </a:r>
          </a:p>
          <a:p>
            <a:r>
              <a:rPr lang="en-US" b="1" dirty="0"/>
              <a:t>First Class Pilot </a:t>
            </a:r>
            <a:r>
              <a:rPr lang="en-US" dirty="0"/>
              <a:t>accompanies vessels while they enter or leave port to ensure safe navigation of entrance and departure.</a:t>
            </a:r>
          </a:p>
          <a:p>
            <a:endParaRPr lang="en-US" dirty="0"/>
          </a:p>
        </p:txBody>
      </p:sp>
      <p:sp>
        <p:nvSpPr>
          <p:cNvPr id="10" name="TextBox 9">
            <a:extLst>
              <a:ext uri="{FF2B5EF4-FFF2-40B4-BE49-F238E27FC236}">
                <a16:creationId xmlns:a16="http://schemas.microsoft.com/office/drawing/2014/main" id="{B4E1A692-AD67-0E1E-7998-5A7F2DBD3E66}"/>
              </a:ext>
            </a:extLst>
          </p:cNvPr>
          <p:cNvSpPr txBox="1"/>
          <p:nvPr/>
        </p:nvSpPr>
        <p:spPr>
          <a:xfrm rot="20854849">
            <a:off x="2152185" y="3289610"/>
            <a:ext cx="7887630" cy="1754326"/>
          </a:xfrm>
          <a:prstGeom prst="rect">
            <a:avLst/>
          </a:prstGeom>
          <a:solidFill>
            <a:schemeClr val="accent1">
              <a:lumMod val="20000"/>
              <a:lumOff val="80000"/>
            </a:schemeClr>
          </a:solidFill>
          <a:effectLst>
            <a:glow rad="228600">
              <a:schemeClr val="accent2">
                <a:satMod val="175000"/>
                <a:alpha val="40000"/>
              </a:schemeClr>
            </a:glow>
          </a:effectLst>
        </p:spPr>
        <p:txBody>
          <a:bodyPr wrap="square" rtlCol="0">
            <a:spAutoFit/>
          </a:bodyPr>
          <a:lstStyle/>
          <a:p>
            <a:r>
              <a:rPr lang="en-US" dirty="0"/>
              <a:t> </a:t>
            </a:r>
            <a:r>
              <a:rPr lang="en-US" sz="3600" b="1" dirty="0"/>
              <a:t>Hundreds of Professional Mariner Credentials </a:t>
            </a:r>
          </a:p>
          <a:p>
            <a:r>
              <a:rPr lang="en-US" sz="3600" b="1" dirty="0"/>
              <a:t>- additional options/endorsements!</a:t>
            </a:r>
          </a:p>
        </p:txBody>
      </p:sp>
    </p:spTree>
    <p:extLst>
      <p:ext uri="{BB962C8B-B14F-4D97-AF65-F5344CB8AC3E}">
        <p14:creationId xmlns:p14="http://schemas.microsoft.com/office/powerpoint/2010/main" val="2024469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902</TotalTime>
  <Words>3079</Words>
  <Application>Microsoft Office PowerPoint</Application>
  <PresentationFormat>Widescreen</PresentationFormat>
  <Paragraphs>271</Paragraphs>
  <Slides>20</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Aptos Display</vt:lpstr>
      <vt:lpstr>Arial</vt:lpstr>
      <vt:lpstr>Calibri</vt:lpstr>
      <vt:lpstr>Wingdings</vt:lpstr>
      <vt:lpstr>Office Theme</vt:lpstr>
      <vt:lpstr>USCG Captain License Requirements</vt:lpstr>
      <vt:lpstr>Scenario 1 – Do these Instructors need a Captain’s License? </vt:lpstr>
      <vt:lpstr>Scenario 2 – Do these Instructors need a Captain’s License? </vt:lpstr>
      <vt:lpstr>Scenario 3 – Do these Instructors need a Captain’s License? </vt:lpstr>
      <vt:lpstr>Key Terms  – Defined in Title 46 USC 2101 </vt:lpstr>
      <vt:lpstr>So what does it take?</vt:lpstr>
      <vt:lpstr>So what does it take?</vt:lpstr>
      <vt:lpstr>So what does it take?</vt:lpstr>
      <vt:lpstr>PowerPoint Presentation</vt:lpstr>
      <vt:lpstr>OUPV – Operator of Uninspected Passenger Vessel</vt:lpstr>
      <vt:lpstr>OUPV – Operator of Uninspected Passenger Vessel</vt:lpstr>
      <vt:lpstr>National OUPV Less Than 100 GRT</vt:lpstr>
      <vt:lpstr>National OUPV Less Than 100 GRT</vt:lpstr>
      <vt:lpstr>National OUPV Less Than 100 GRT</vt:lpstr>
      <vt:lpstr>PowerPoint Presentation</vt:lpstr>
      <vt:lpstr>Exam!</vt:lpstr>
      <vt:lpstr>Exam!</vt:lpstr>
      <vt:lpstr>Success!!</vt:lpstr>
      <vt:lpstr>Good Luck with your Coast Guard License Journey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Hunter Bland</dc:creator>
  <cp:lastModifiedBy>Pam Dillon</cp:lastModifiedBy>
  <cp:revision>9</cp:revision>
  <dcterms:created xsi:type="dcterms:W3CDTF">2025-04-01T18:34:20Z</dcterms:created>
  <dcterms:modified xsi:type="dcterms:W3CDTF">2025-04-07T16:17:50Z</dcterms:modified>
</cp:coreProperties>
</file>