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Montserrat Bold" panose="020B0604020202020204" charset="0"/>
      <p:regular r:id="rId14"/>
    </p:embeddedFont>
    <p:embeddedFont>
      <p:font typeface="Yellowtail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3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5.pn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sv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sv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sv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12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11.sv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4225" y="0"/>
            <a:ext cx="9979550" cy="10287000"/>
          </a:xfrm>
          <a:custGeom>
            <a:avLst/>
            <a:gdLst/>
            <a:ahLst/>
            <a:cxnLst/>
            <a:rect l="l" t="t" r="r" b="b"/>
            <a:pathLst>
              <a:path w="9979550" h="10287000">
                <a:moveTo>
                  <a:pt x="0" y="0"/>
                </a:moveTo>
                <a:lnTo>
                  <a:pt x="9979550" y="0"/>
                </a:lnTo>
                <a:lnTo>
                  <a:pt x="99795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0" t="-30617" b="-16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V="1">
            <a:off x="-5998972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398324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-1943483">
            <a:off x="-403235" y="1812084"/>
            <a:ext cx="13358685" cy="344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0"/>
              </a:lnSpc>
            </a:pPr>
            <a:r>
              <a:rPr lang="en-US" sz="19150" spc="-38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Smart Start</a:t>
            </a:r>
          </a:p>
        </p:txBody>
      </p:sp>
      <p:sp>
        <p:nvSpPr>
          <p:cNvPr id="6" name="TextBox 6"/>
          <p:cNvSpPr txBox="1"/>
          <p:nvPr/>
        </p:nvSpPr>
        <p:spPr>
          <a:xfrm rot="-1975671">
            <a:off x="2756262" y="3327091"/>
            <a:ext cx="16324816" cy="36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72"/>
              </a:lnSpc>
            </a:pPr>
            <a:r>
              <a:rPr lang="en-US" sz="20123" spc="-462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Safe Paddling</a:t>
            </a:r>
          </a:p>
        </p:txBody>
      </p:sp>
      <p:sp>
        <p:nvSpPr>
          <p:cNvPr id="7" name="Freeform 7"/>
          <p:cNvSpPr/>
          <p:nvPr/>
        </p:nvSpPr>
        <p:spPr>
          <a:xfrm>
            <a:off x="896362" y="7878949"/>
            <a:ext cx="2262176" cy="1896440"/>
          </a:xfrm>
          <a:custGeom>
            <a:avLst/>
            <a:gdLst/>
            <a:ahLst/>
            <a:cxnLst/>
            <a:rect l="l" t="t" r="r" b="b"/>
            <a:pathLst>
              <a:path w="2262176" h="1896440">
                <a:moveTo>
                  <a:pt x="0" y="0"/>
                </a:moveTo>
                <a:lnTo>
                  <a:pt x="2262176" y="0"/>
                </a:lnTo>
                <a:lnTo>
                  <a:pt x="2262176" y="1896440"/>
                </a:lnTo>
                <a:lnTo>
                  <a:pt x="0" y="1896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 rot="-1982027">
            <a:off x="4333633" y="8404992"/>
            <a:ext cx="1507379" cy="160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3"/>
              </a:lnSpc>
            </a:pPr>
            <a:r>
              <a:rPr lang="en-US" sz="8909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For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63848" y="7129672"/>
            <a:ext cx="3748460" cy="264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2"/>
              </a:lnSpc>
            </a:pPr>
            <a:r>
              <a:rPr lang="en-US" sz="4973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Paddle Smart</a:t>
            </a:r>
          </a:p>
          <a:p>
            <a:pPr algn="l">
              <a:lnSpc>
                <a:spcPts val="6962"/>
              </a:lnSpc>
            </a:pPr>
            <a:r>
              <a:rPr lang="en-US" sz="4973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Paddle Safe</a:t>
            </a:r>
          </a:p>
          <a:p>
            <a:pPr algn="l">
              <a:lnSpc>
                <a:spcPts val="6962"/>
              </a:lnSpc>
            </a:pPr>
            <a:r>
              <a:rPr lang="en-US" sz="4973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Have Fun!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6774" y="7610475"/>
            <a:ext cx="4381852" cy="2408417"/>
          </a:xfrm>
          <a:custGeom>
            <a:avLst/>
            <a:gdLst/>
            <a:ahLst/>
            <a:cxnLst/>
            <a:rect l="l" t="t" r="r" b="b"/>
            <a:pathLst>
              <a:path w="4381852" h="2408417">
                <a:moveTo>
                  <a:pt x="0" y="0"/>
                </a:moveTo>
                <a:lnTo>
                  <a:pt x="4381852" y="0"/>
                </a:lnTo>
                <a:lnTo>
                  <a:pt x="4381852" y="2408417"/>
                </a:lnTo>
                <a:lnTo>
                  <a:pt x="0" y="240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5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05190" y="1661847"/>
            <a:ext cx="19216441" cy="2325145"/>
            <a:chOff x="0" y="0"/>
            <a:chExt cx="5061120" cy="612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61120" cy="612384"/>
            </a:xfrm>
            <a:custGeom>
              <a:avLst/>
              <a:gdLst/>
              <a:ahLst/>
              <a:cxnLst/>
              <a:rect l="l" t="t" r="r" b="b"/>
              <a:pathLst>
                <a:path w="5061120" h="612384">
                  <a:moveTo>
                    <a:pt x="20547" y="0"/>
                  </a:moveTo>
                  <a:lnTo>
                    <a:pt x="5040573" y="0"/>
                  </a:lnTo>
                  <a:cubicBezTo>
                    <a:pt x="5046023" y="0"/>
                    <a:pt x="5051249" y="2165"/>
                    <a:pt x="5055102" y="6018"/>
                  </a:cubicBezTo>
                  <a:cubicBezTo>
                    <a:pt x="5058956" y="9871"/>
                    <a:pt x="5061120" y="15098"/>
                    <a:pt x="5061120" y="20547"/>
                  </a:cubicBezTo>
                  <a:lnTo>
                    <a:pt x="5061120" y="591837"/>
                  </a:lnTo>
                  <a:cubicBezTo>
                    <a:pt x="5061120" y="597286"/>
                    <a:pt x="5058956" y="602512"/>
                    <a:pt x="5055102" y="606366"/>
                  </a:cubicBezTo>
                  <a:cubicBezTo>
                    <a:pt x="5051249" y="610219"/>
                    <a:pt x="5046023" y="612384"/>
                    <a:pt x="5040573" y="612384"/>
                  </a:cubicBezTo>
                  <a:lnTo>
                    <a:pt x="20547" y="612384"/>
                  </a:lnTo>
                  <a:cubicBezTo>
                    <a:pt x="15098" y="612384"/>
                    <a:pt x="9871" y="610219"/>
                    <a:pt x="6018" y="606366"/>
                  </a:cubicBezTo>
                  <a:cubicBezTo>
                    <a:pt x="2165" y="602512"/>
                    <a:pt x="0" y="597286"/>
                    <a:pt x="0" y="591837"/>
                  </a:cubicBezTo>
                  <a:lnTo>
                    <a:pt x="0" y="20547"/>
                  </a:lnTo>
                  <a:cubicBezTo>
                    <a:pt x="0" y="15098"/>
                    <a:pt x="2165" y="9871"/>
                    <a:pt x="6018" y="6018"/>
                  </a:cubicBezTo>
                  <a:cubicBezTo>
                    <a:pt x="9871" y="2165"/>
                    <a:pt x="15098" y="0"/>
                    <a:pt x="20547" y="0"/>
                  </a:cubicBezTo>
                  <a:close/>
                </a:path>
              </a:pathLst>
            </a:custGeom>
            <a:solidFill>
              <a:srgbClr val="112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61120" cy="650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583061" y="2813699"/>
            <a:ext cx="4792512" cy="1173292"/>
          </a:xfrm>
          <a:custGeom>
            <a:avLst/>
            <a:gdLst/>
            <a:ahLst/>
            <a:cxnLst/>
            <a:rect l="l" t="t" r="r" b="b"/>
            <a:pathLst>
              <a:path w="4792512" h="1173292">
                <a:moveTo>
                  <a:pt x="4792512" y="0"/>
                </a:moveTo>
                <a:lnTo>
                  <a:pt x="0" y="0"/>
                </a:lnTo>
                <a:lnTo>
                  <a:pt x="0" y="1173292"/>
                </a:lnTo>
                <a:lnTo>
                  <a:pt x="4792512" y="1173292"/>
                </a:lnTo>
                <a:lnTo>
                  <a:pt x="47925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075233" y="1661847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0"/>
                </a:moveTo>
                <a:lnTo>
                  <a:pt x="0" y="0"/>
                </a:lnTo>
                <a:lnTo>
                  <a:pt x="0" y="1103596"/>
                </a:lnTo>
                <a:lnTo>
                  <a:pt x="4507828" y="1103596"/>
                </a:lnTo>
                <a:lnTo>
                  <a:pt x="45078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75233" y="2883395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1103596"/>
                </a:moveTo>
                <a:lnTo>
                  <a:pt x="0" y="1103596"/>
                </a:lnTo>
                <a:lnTo>
                  <a:pt x="0" y="0"/>
                </a:lnTo>
                <a:lnTo>
                  <a:pt x="4507828" y="0"/>
                </a:lnTo>
                <a:lnTo>
                  <a:pt x="4507828" y="110359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3596774" y="1685975"/>
            <a:ext cx="5067436" cy="1240598"/>
          </a:xfrm>
          <a:custGeom>
            <a:avLst/>
            <a:gdLst/>
            <a:ahLst/>
            <a:cxnLst/>
            <a:rect l="l" t="t" r="r" b="b"/>
            <a:pathLst>
              <a:path w="5067436" h="1240598">
                <a:moveTo>
                  <a:pt x="5067436" y="1240598"/>
                </a:moveTo>
                <a:lnTo>
                  <a:pt x="0" y="1240598"/>
                </a:lnTo>
                <a:lnTo>
                  <a:pt x="0" y="0"/>
                </a:lnTo>
                <a:lnTo>
                  <a:pt x="5067436" y="0"/>
                </a:lnTo>
                <a:lnTo>
                  <a:pt x="5067436" y="124059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695082" y="1685975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0"/>
                </a:moveTo>
                <a:lnTo>
                  <a:pt x="0" y="0"/>
                </a:lnTo>
                <a:lnTo>
                  <a:pt x="0" y="1103596"/>
                </a:lnTo>
                <a:lnTo>
                  <a:pt x="4507828" y="1103596"/>
                </a:lnTo>
                <a:lnTo>
                  <a:pt x="45078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4636172" y="2848547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0" y="1103597"/>
                </a:moveTo>
                <a:lnTo>
                  <a:pt x="4507828" y="1103597"/>
                </a:lnTo>
                <a:lnTo>
                  <a:pt x="4507828" y="0"/>
                </a:lnTo>
                <a:lnTo>
                  <a:pt x="0" y="0"/>
                </a:lnTo>
                <a:lnTo>
                  <a:pt x="0" y="110359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59634" y="35309"/>
            <a:ext cx="9037140" cy="3940184"/>
          </a:xfrm>
          <a:custGeom>
            <a:avLst/>
            <a:gdLst/>
            <a:ahLst/>
            <a:cxnLst/>
            <a:rect l="l" t="t" r="r" b="b"/>
            <a:pathLst>
              <a:path w="9037140" h="3940184">
                <a:moveTo>
                  <a:pt x="0" y="0"/>
                </a:moveTo>
                <a:lnTo>
                  <a:pt x="9037140" y="0"/>
                </a:lnTo>
                <a:lnTo>
                  <a:pt x="9037140" y="3940184"/>
                </a:lnTo>
                <a:lnTo>
                  <a:pt x="0" y="3940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0" t="-57348" r="-564" b="-1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968083">
            <a:off x="4221329" y="2683069"/>
            <a:ext cx="494615" cy="627034"/>
          </a:xfrm>
          <a:custGeom>
            <a:avLst/>
            <a:gdLst/>
            <a:ahLst/>
            <a:cxnLst/>
            <a:rect l="l" t="t" r="r" b="b"/>
            <a:pathLst>
              <a:path w="494615" h="627034">
                <a:moveTo>
                  <a:pt x="0" y="0"/>
                </a:moveTo>
                <a:lnTo>
                  <a:pt x="494615" y="0"/>
                </a:lnTo>
                <a:lnTo>
                  <a:pt x="494615" y="627034"/>
                </a:lnTo>
                <a:lnTo>
                  <a:pt x="0" y="627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08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-373032" y="1661847"/>
            <a:ext cx="4932666" cy="1207604"/>
          </a:xfrm>
          <a:custGeom>
            <a:avLst/>
            <a:gdLst/>
            <a:ahLst/>
            <a:cxnLst/>
            <a:rect l="l" t="t" r="r" b="b"/>
            <a:pathLst>
              <a:path w="4932666" h="1207604">
                <a:moveTo>
                  <a:pt x="4932666" y="0"/>
                </a:moveTo>
                <a:lnTo>
                  <a:pt x="0" y="0"/>
                </a:lnTo>
                <a:lnTo>
                  <a:pt x="0" y="1207604"/>
                </a:lnTo>
                <a:lnTo>
                  <a:pt x="4932666" y="1207604"/>
                </a:lnTo>
                <a:lnTo>
                  <a:pt x="49326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-97430" y="2813699"/>
            <a:ext cx="4792512" cy="1173292"/>
          </a:xfrm>
          <a:custGeom>
            <a:avLst/>
            <a:gdLst/>
            <a:ahLst/>
            <a:cxnLst/>
            <a:rect l="l" t="t" r="r" b="b"/>
            <a:pathLst>
              <a:path w="4792512" h="1173292">
                <a:moveTo>
                  <a:pt x="4792512" y="0"/>
                </a:moveTo>
                <a:lnTo>
                  <a:pt x="0" y="0"/>
                </a:lnTo>
                <a:lnTo>
                  <a:pt x="0" y="1173292"/>
                </a:lnTo>
                <a:lnTo>
                  <a:pt x="4792512" y="1173292"/>
                </a:lnTo>
                <a:lnTo>
                  <a:pt x="47925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596774" y="4229100"/>
            <a:ext cx="4381852" cy="3139672"/>
          </a:xfrm>
          <a:custGeom>
            <a:avLst/>
            <a:gdLst/>
            <a:ahLst/>
            <a:cxnLst/>
            <a:rect l="l" t="t" r="r" b="b"/>
            <a:pathLst>
              <a:path w="4381852" h="3139672">
                <a:moveTo>
                  <a:pt x="0" y="0"/>
                </a:moveTo>
                <a:lnTo>
                  <a:pt x="4381852" y="0"/>
                </a:lnTo>
                <a:lnTo>
                  <a:pt x="4381852" y="3139672"/>
                </a:lnTo>
                <a:lnTo>
                  <a:pt x="0" y="3139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605" r="-2831" b="-28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7574" y="2514124"/>
            <a:ext cx="18416542" cy="7810976"/>
          </a:xfrm>
          <a:custGeom>
            <a:avLst/>
            <a:gdLst/>
            <a:ahLst/>
            <a:cxnLst/>
            <a:rect l="l" t="t" r="r" b="b"/>
            <a:pathLst>
              <a:path w="18416542" h="7810976">
                <a:moveTo>
                  <a:pt x="0" y="0"/>
                </a:moveTo>
                <a:lnTo>
                  <a:pt x="18416542" y="0"/>
                </a:lnTo>
                <a:lnTo>
                  <a:pt x="18416542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734" b="-6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60916" y="4067175"/>
            <a:ext cx="3049083" cy="102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Appendix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200" y="5151543"/>
            <a:ext cx="12670299" cy="454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Glossary of Terms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Heat &amp; Cold Issues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Dressing for Comfort and Performance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International Regulations for Prevention of Collisions at Sea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VHF Communications and Signals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Common Paddling Accident Types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International Scale of River Classification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ANSI / NASBLA Standards Reference Guide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75194"/>
            <a:ext cx="18288000" cy="8411806"/>
          </a:xfrm>
          <a:custGeom>
            <a:avLst/>
            <a:gdLst/>
            <a:ahLst/>
            <a:cxnLst/>
            <a:rect l="l" t="t" r="r" b="b"/>
            <a:pathLst>
              <a:path w="18288000" h="8411806">
                <a:moveTo>
                  <a:pt x="0" y="0"/>
                </a:moveTo>
                <a:lnTo>
                  <a:pt x="18288000" y="0"/>
                </a:lnTo>
                <a:lnTo>
                  <a:pt x="18288000" y="8411806"/>
                </a:lnTo>
                <a:lnTo>
                  <a:pt x="0" y="841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636" r="-636" b="-59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07044" y="749855"/>
            <a:ext cx="9146584" cy="524637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25693" t="-22438" r="-24571" b="-128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535608">
            <a:off x="1419688" y="4095395"/>
            <a:ext cx="2651460" cy="5246370"/>
            <a:chOff x="0" y="0"/>
            <a:chExt cx="2620010" cy="5184140"/>
          </a:xfrm>
        </p:grpSpPr>
        <p:sp>
          <p:nvSpPr>
            <p:cNvPr id="10" name="Freeform 10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87079">
              <a:off x="-594014" y="-52016"/>
              <a:ext cx="3810490" cy="5293248"/>
            </a:xfrm>
            <a:custGeom>
              <a:avLst/>
              <a:gdLst/>
              <a:ahLst/>
              <a:cxnLst/>
              <a:rect l="l" t="t" r="r" b="b"/>
              <a:pathLst>
                <a:path w="3810490" h="5293248">
                  <a:moveTo>
                    <a:pt x="3648644" y="712006"/>
                  </a:moveTo>
                  <a:lnTo>
                    <a:pt x="3395690" y="612613"/>
                  </a:lnTo>
                  <a:lnTo>
                    <a:pt x="3374790" y="665804"/>
                  </a:lnTo>
                  <a:cubicBezTo>
                    <a:pt x="3351103" y="726087"/>
                    <a:pt x="3281951" y="756225"/>
                    <a:pt x="3221668" y="732538"/>
                  </a:cubicBezTo>
                  <a:lnTo>
                    <a:pt x="2245315" y="348900"/>
                  </a:lnTo>
                  <a:cubicBezTo>
                    <a:pt x="2185031" y="325213"/>
                    <a:pt x="2154893" y="256061"/>
                    <a:pt x="2178581" y="195778"/>
                  </a:cubicBezTo>
                  <a:lnTo>
                    <a:pt x="2199481" y="142587"/>
                  </a:lnTo>
                  <a:lnTo>
                    <a:pt x="1944163" y="42265"/>
                  </a:lnTo>
                  <a:cubicBezTo>
                    <a:pt x="1836599" y="0"/>
                    <a:pt x="1714760" y="53100"/>
                    <a:pt x="1672495" y="160664"/>
                  </a:cubicBezTo>
                  <a:lnTo>
                    <a:pt x="42266" y="4309573"/>
                  </a:lnTo>
                  <a:cubicBezTo>
                    <a:pt x="0" y="4417137"/>
                    <a:pt x="53101" y="4538976"/>
                    <a:pt x="160665" y="4581242"/>
                  </a:cubicBezTo>
                  <a:lnTo>
                    <a:pt x="1865146" y="5250982"/>
                  </a:lnTo>
                  <a:cubicBezTo>
                    <a:pt x="1972710" y="5293248"/>
                    <a:pt x="2094549" y="5240147"/>
                    <a:pt x="2136814" y="5132583"/>
                  </a:cubicBezTo>
                  <a:lnTo>
                    <a:pt x="3767043" y="983674"/>
                  </a:lnTo>
                  <a:cubicBezTo>
                    <a:pt x="3810491" y="876574"/>
                    <a:pt x="3757390" y="754735"/>
                    <a:pt x="3648644" y="712005"/>
                  </a:cubicBezTo>
                  <a:close/>
                </a:path>
              </a:pathLst>
            </a:custGeom>
            <a:blipFill>
              <a:blip r:embed="rId4"/>
              <a:stretch>
                <a:fillRect l="-62310" r="-860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853628" y="354013"/>
            <a:ext cx="7878255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Start Online Course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34361" y="1789469"/>
            <a:ext cx="8097522" cy="625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Shopping for equipment and gear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Securing a new boat to your car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Building a float plan with friends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Check-ins before the trip starts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Changing your trip plan on the go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Recognizing hazards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Dealing with changing weather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Staying safe while kayak fishing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Navigating multi-use waterways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to self rescue or assist someone else in the water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92322" y="8366358"/>
            <a:ext cx="12839561" cy="101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Coordinated branding, content, and USCG approved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725176" y="0"/>
            <a:ext cx="10468544" cy="10468544"/>
          </a:xfrm>
          <a:custGeom>
            <a:avLst/>
            <a:gdLst/>
            <a:ahLst/>
            <a:cxnLst/>
            <a:rect l="l" t="t" r="r" b="b"/>
            <a:pathLst>
              <a:path w="10468544" h="10468544">
                <a:moveTo>
                  <a:pt x="0" y="0"/>
                </a:moveTo>
                <a:lnTo>
                  <a:pt x="10468543" y="0"/>
                </a:lnTo>
                <a:lnTo>
                  <a:pt x="10468543" y="10468544"/>
                </a:lnTo>
                <a:lnTo>
                  <a:pt x="0" y="10468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69804" y="2013322"/>
            <a:ext cx="633022" cy="633022"/>
          </a:xfrm>
          <a:custGeom>
            <a:avLst/>
            <a:gdLst/>
            <a:ahLst/>
            <a:cxnLst/>
            <a:rect l="l" t="t" r="r" b="b"/>
            <a:pathLst>
              <a:path w="633022" h="633022">
                <a:moveTo>
                  <a:pt x="0" y="0"/>
                </a:moveTo>
                <a:lnTo>
                  <a:pt x="633022" y="0"/>
                </a:lnTo>
                <a:lnTo>
                  <a:pt x="633022" y="633022"/>
                </a:lnTo>
                <a:lnTo>
                  <a:pt x="0" y="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97219" y="3910678"/>
            <a:ext cx="773945" cy="773945"/>
          </a:xfrm>
          <a:custGeom>
            <a:avLst/>
            <a:gdLst/>
            <a:ahLst/>
            <a:cxnLst/>
            <a:rect l="l" t="t" r="r" b="b"/>
            <a:pathLst>
              <a:path w="773945" h="773945">
                <a:moveTo>
                  <a:pt x="0" y="0"/>
                </a:moveTo>
                <a:lnTo>
                  <a:pt x="773946" y="0"/>
                </a:lnTo>
                <a:lnTo>
                  <a:pt x="773946" y="773945"/>
                </a:lnTo>
                <a:lnTo>
                  <a:pt x="0" y="773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01464" y="4932273"/>
            <a:ext cx="785541" cy="785541"/>
          </a:xfrm>
          <a:custGeom>
            <a:avLst/>
            <a:gdLst/>
            <a:ahLst/>
            <a:cxnLst/>
            <a:rect l="l" t="t" r="r" b="b"/>
            <a:pathLst>
              <a:path w="785541" h="785541">
                <a:moveTo>
                  <a:pt x="0" y="0"/>
                </a:moveTo>
                <a:lnTo>
                  <a:pt x="785542" y="0"/>
                </a:lnTo>
                <a:lnTo>
                  <a:pt x="785542" y="785542"/>
                </a:lnTo>
                <a:lnTo>
                  <a:pt x="0" y="785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01464" y="2893327"/>
            <a:ext cx="769700" cy="769700"/>
          </a:xfrm>
          <a:custGeom>
            <a:avLst/>
            <a:gdLst/>
            <a:ahLst/>
            <a:cxnLst/>
            <a:rect l="l" t="t" r="r" b="b"/>
            <a:pathLst>
              <a:path w="769700" h="769700">
                <a:moveTo>
                  <a:pt x="0" y="0"/>
                </a:moveTo>
                <a:lnTo>
                  <a:pt x="769701" y="0"/>
                </a:lnTo>
                <a:lnTo>
                  <a:pt x="769701" y="769701"/>
                </a:lnTo>
                <a:lnTo>
                  <a:pt x="0" y="769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57790" y="2947943"/>
            <a:ext cx="715085" cy="715085"/>
          </a:xfrm>
          <a:custGeom>
            <a:avLst/>
            <a:gdLst/>
            <a:ahLst/>
            <a:cxnLst/>
            <a:rect l="l" t="t" r="r" b="b"/>
            <a:pathLst>
              <a:path w="715085" h="715085">
                <a:moveTo>
                  <a:pt x="0" y="0"/>
                </a:moveTo>
                <a:lnTo>
                  <a:pt x="715085" y="0"/>
                </a:lnTo>
                <a:lnTo>
                  <a:pt x="715085" y="715085"/>
                </a:lnTo>
                <a:lnTo>
                  <a:pt x="0" y="715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157790" y="4024978"/>
            <a:ext cx="610151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aca@americancanoe.org</a:t>
            </a:r>
          </a:p>
        </p:txBody>
      </p:sp>
      <p:sp>
        <p:nvSpPr>
          <p:cNvPr id="9" name="Freeform 9"/>
          <p:cNvSpPr/>
          <p:nvPr/>
        </p:nvSpPr>
        <p:spPr>
          <a:xfrm>
            <a:off x="-606800" y="-19160"/>
            <a:ext cx="9979550" cy="10487704"/>
          </a:xfrm>
          <a:custGeom>
            <a:avLst/>
            <a:gdLst/>
            <a:ahLst/>
            <a:cxnLst/>
            <a:rect l="l" t="t" r="r" b="b"/>
            <a:pathLst>
              <a:path w="9979550" h="10487704">
                <a:moveTo>
                  <a:pt x="0" y="0"/>
                </a:moveTo>
                <a:lnTo>
                  <a:pt x="9979551" y="0"/>
                </a:lnTo>
                <a:lnTo>
                  <a:pt x="9979551" y="10487704"/>
                </a:lnTo>
                <a:lnTo>
                  <a:pt x="0" y="10487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10" t="-28117" b="-158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1975671">
            <a:off x="-2262850" y="5158075"/>
            <a:ext cx="13404480" cy="296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3"/>
              </a:lnSpc>
            </a:pPr>
            <a:r>
              <a:rPr lang="en-US" sz="16523" spc="-380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Safe Paddling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820914" y="550818"/>
            <a:ext cx="1177854" cy="987425"/>
          </a:xfrm>
          <a:custGeom>
            <a:avLst/>
            <a:gdLst/>
            <a:ahLst/>
            <a:cxnLst/>
            <a:rect l="l" t="t" r="r" b="b"/>
            <a:pathLst>
              <a:path w="1177854" h="987425">
                <a:moveTo>
                  <a:pt x="0" y="0"/>
                </a:moveTo>
                <a:lnTo>
                  <a:pt x="1177854" y="0"/>
                </a:lnTo>
                <a:lnTo>
                  <a:pt x="1177854" y="987425"/>
                </a:lnTo>
                <a:lnTo>
                  <a:pt x="0" y="9874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157790" y="341268"/>
            <a:ext cx="5092965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Connect With Us!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57790" y="5039294"/>
            <a:ext cx="493117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540-907-4460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57790" y="2004968"/>
            <a:ext cx="636433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https://americancanoe.org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58625" y="2986043"/>
            <a:ext cx="493387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@acapaddlesports</a:t>
            </a:r>
          </a:p>
        </p:txBody>
      </p:sp>
      <p:sp>
        <p:nvSpPr>
          <p:cNvPr id="16" name="TextBox 16"/>
          <p:cNvSpPr txBox="1"/>
          <p:nvPr/>
        </p:nvSpPr>
        <p:spPr>
          <a:xfrm rot="-1943483">
            <a:off x="-1752634" y="1462167"/>
            <a:ext cx="10261384" cy="263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94"/>
              </a:lnSpc>
            </a:pPr>
            <a:r>
              <a:rPr lang="en-US" sz="14710" spc="-29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Smart Start</a:t>
            </a:r>
          </a:p>
        </p:txBody>
      </p:sp>
      <p:sp>
        <p:nvSpPr>
          <p:cNvPr id="17" name="TextBox 17"/>
          <p:cNvSpPr txBox="1"/>
          <p:nvPr/>
        </p:nvSpPr>
        <p:spPr>
          <a:xfrm rot="-1982027">
            <a:off x="3380289" y="3984560"/>
            <a:ext cx="1507379" cy="160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3"/>
              </a:lnSpc>
            </a:pPr>
            <a:r>
              <a:rPr lang="en-US" sz="8909">
                <a:solidFill>
                  <a:srgbClr val="E3DFCD"/>
                </a:solidFill>
                <a:latin typeface="Yellowtail"/>
                <a:ea typeface="Yellowtail"/>
                <a:cs typeface="Yellowtail"/>
                <a:sym typeface="Yellowtail"/>
              </a:rPr>
              <a:t>For</a:t>
            </a:r>
          </a:p>
        </p:txBody>
      </p:sp>
      <p:sp>
        <p:nvSpPr>
          <p:cNvPr id="18" name="Freeform 18"/>
          <p:cNvSpPr/>
          <p:nvPr/>
        </p:nvSpPr>
        <p:spPr>
          <a:xfrm>
            <a:off x="-606800" y="1979568"/>
            <a:ext cx="19047200" cy="8411806"/>
          </a:xfrm>
          <a:custGeom>
            <a:avLst/>
            <a:gdLst/>
            <a:ahLst/>
            <a:cxnLst/>
            <a:rect l="l" t="t" r="r" b="b"/>
            <a:pathLst>
              <a:path w="18288000" h="8411806">
                <a:moveTo>
                  <a:pt x="0" y="0"/>
                </a:moveTo>
                <a:lnTo>
                  <a:pt x="18288000" y="0"/>
                </a:lnTo>
                <a:lnTo>
                  <a:pt x="18288000" y="8411806"/>
                </a:lnTo>
                <a:lnTo>
                  <a:pt x="0" y="8411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0000"/>
            </a:blip>
            <a:stretch>
              <a:fillRect l="-636" r="-636" b="-5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101464" y="6203590"/>
            <a:ext cx="7746763" cy="360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American Canoe Association’s (ACA) vision is to engage millions of paddlers with safe and healthy opportunities for challenge, learning, service, and enjoyment. ACA’s Smart Start for Safe Paddling is a holistic program which features comprehensive books, student activity workbooks, free online coursework, instructor’s guide with presentation slides, and a wide collection of complementary resources.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Find all this and more: </a:t>
            </a:r>
          </a:p>
          <a:p>
            <a:pPr algn="ctr">
              <a:lnSpc>
                <a:spcPts val="3674"/>
              </a:lnSpc>
              <a:spcBef>
                <a:spcPct val="0"/>
              </a:spcBef>
            </a:pPr>
            <a:r>
              <a:rPr lang="en-US" sz="2624" b="1" u="sng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https://americancanoe.org/smart-start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29146" y="798698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15157" y="798698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93811" y="798698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64913" y="798698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505190" y="1661847"/>
            <a:ext cx="19216441" cy="2325145"/>
            <a:chOff x="0" y="0"/>
            <a:chExt cx="5061120" cy="612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61120" cy="612384"/>
            </a:xfrm>
            <a:custGeom>
              <a:avLst/>
              <a:gdLst/>
              <a:ahLst/>
              <a:cxnLst/>
              <a:rect l="l" t="t" r="r" b="b"/>
              <a:pathLst>
                <a:path w="5061120" h="612384">
                  <a:moveTo>
                    <a:pt x="20547" y="0"/>
                  </a:moveTo>
                  <a:lnTo>
                    <a:pt x="5040573" y="0"/>
                  </a:lnTo>
                  <a:cubicBezTo>
                    <a:pt x="5046023" y="0"/>
                    <a:pt x="5051249" y="2165"/>
                    <a:pt x="5055102" y="6018"/>
                  </a:cubicBezTo>
                  <a:cubicBezTo>
                    <a:pt x="5058956" y="9871"/>
                    <a:pt x="5061120" y="15098"/>
                    <a:pt x="5061120" y="20547"/>
                  </a:cubicBezTo>
                  <a:lnTo>
                    <a:pt x="5061120" y="591837"/>
                  </a:lnTo>
                  <a:cubicBezTo>
                    <a:pt x="5061120" y="597286"/>
                    <a:pt x="5058956" y="602512"/>
                    <a:pt x="5055102" y="606366"/>
                  </a:cubicBezTo>
                  <a:cubicBezTo>
                    <a:pt x="5051249" y="610219"/>
                    <a:pt x="5046023" y="612384"/>
                    <a:pt x="5040573" y="612384"/>
                  </a:cubicBezTo>
                  <a:lnTo>
                    <a:pt x="20547" y="612384"/>
                  </a:lnTo>
                  <a:cubicBezTo>
                    <a:pt x="15098" y="612384"/>
                    <a:pt x="9871" y="610219"/>
                    <a:pt x="6018" y="606366"/>
                  </a:cubicBezTo>
                  <a:cubicBezTo>
                    <a:pt x="2165" y="602512"/>
                    <a:pt x="0" y="597286"/>
                    <a:pt x="0" y="591837"/>
                  </a:cubicBezTo>
                  <a:lnTo>
                    <a:pt x="0" y="20547"/>
                  </a:lnTo>
                  <a:cubicBezTo>
                    <a:pt x="0" y="15098"/>
                    <a:pt x="2165" y="9871"/>
                    <a:pt x="6018" y="6018"/>
                  </a:cubicBezTo>
                  <a:cubicBezTo>
                    <a:pt x="9871" y="2165"/>
                    <a:pt x="15098" y="0"/>
                    <a:pt x="20547" y="0"/>
                  </a:cubicBezTo>
                  <a:close/>
                </a:path>
              </a:pathLst>
            </a:custGeom>
            <a:solidFill>
              <a:srgbClr val="112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61120" cy="650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3583061" y="2813699"/>
            <a:ext cx="4792512" cy="1173292"/>
          </a:xfrm>
          <a:custGeom>
            <a:avLst/>
            <a:gdLst/>
            <a:ahLst/>
            <a:cxnLst/>
            <a:rect l="l" t="t" r="r" b="b"/>
            <a:pathLst>
              <a:path w="4792512" h="1173292">
                <a:moveTo>
                  <a:pt x="4792512" y="0"/>
                </a:moveTo>
                <a:lnTo>
                  <a:pt x="0" y="0"/>
                </a:lnTo>
                <a:lnTo>
                  <a:pt x="0" y="1173292"/>
                </a:lnTo>
                <a:lnTo>
                  <a:pt x="4792512" y="1173292"/>
                </a:lnTo>
                <a:lnTo>
                  <a:pt x="479251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075233" y="1661847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0"/>
                </a:moveTo>
                <a:lnTo>
                  <a:pt x="0" y="0"/>
                </a:lnTo>
                <a:lnTo>
                  <a:pt x="0" y="1103596"/>
                </a:lnTo>
                <a:lnTo>
                  <a:pt x="4507828" y="1103596"/>
                </a:lnTo>
                <a:lnTo>
                  <a:pt x="45078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 flipV="1">
            <a:off x="9075233" y="2883395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1103596"/>
                </a:moveTo>
                <a:lnTo>
                  <a:pt x="0" y="1103596"/>
                </a:lnTo>
                <a:lnTo>
                  <a:pt x="0" y="0"/>
                </a:lnTo>
                <a:lnTo>
                  <a:pt x="4507828" y="0"/>
                </a:lnTo>
                <a:lnTo>
                  <a:pt x="4507828" y="110359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 flipV="1">
            <a:off x="13596774" y="1685975"/>
            <a:ext cx="5067436" cy="1240598"/>
          </a:xfrm>
          <a:custGeom>
            <a:avLst/>
            <a:gdLst/>
            <a:ahLst/>
            <a:cxnLst/>
            <a:rect l="l" t="t" r="r" b="b"/>
            <a:pathLst>
              <a:path w="5067436" h="1240598">
                <a:moveTo>
                  <a:pt x="5067436" y="1240598"/>
                </a:moveTo>
                <a:lnTo>
                  <a:pt x="0" y="1240598"/>
                </a:lnTo>
                <a:lnTo>
                  <a:pt x="0" y="0"/>
                </a:lnTo>
                <a:lnTo>
                  <a:pt x="5067436" y="0"/>
                </a:lnTo>
                <a:lnTo>
                  <a:pt x="5067436" y="124059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4695082" y="1685975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4507828" y="0"/>
                </a:moveTo>
                <a:lnTo>
                  <a:pt x="0" y="0"/>
                </a:lnTo>
                <a:lnTo>
                  <a:pt x="0" y="1103596"/>
                </a:lnTo>
                <a:lnTo>
                  <a:pt x="4507828" y="1103596"/>
                </a:lnTo>
                <a:lnTo>
                  <a:pt x="45078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4636172" y="2848547"/>
            <a:ext cx="4507828" cy="1103596"/>
          </a:xfrm>
          <a:custGeom>
            <a:avLst/>
            <a:gdLst/>
            <a:ahLst/>
            <a:cxnLst/>
            <a:rect l="l" t="t" r="r" b="b"/>
            <a:pathLst>
              <a:path w="4507828" h="1103596">
                <a:moveTo>
                  <a:pt x="0" y="1103597"/>
                </a:moveTo>
                <a:lnTo>
                  <a:pt x="4507828" y="1103597"/>
                </a:lnTo>
                <a:lnTo>
                  <a:pt x="4507828" y="0"/>
                </a:lnTo>
                <a:lnTo>
                  <a:pt x="0" y="0"/>
                </a:lnTo>
                <a:lnTo>
                  <a:pt x="0" y="110359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59634" y="35309"/>
            <a:ext cx="9037140" cy="3940184"/>
          </a:xfrm>
          <a:custGeom>
            <a:avLst/>
            <a:gdLst/>
            <a:ahLst/>
            <a:cxnLst/>
            <a:rect l="l" t="t" r="r" b="b"/>
            <a:pathLst>
              <a:path w="9037140" h="3940184">
                <a:moveTo>
                  <a:pt x="0" y="0"/>
                </a:moveTo>
                <a:lnTo>
                  <a:pt x="9037140" y="0"/>
                </a:lnTo>
                <a:lnTo>
                  <a:pt x="9037140" y="3940184"/>
                </a:lnTo>
                <a:lnTo>
                  <a:pt x="0" y="3940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30" t="-57348" r="-564" b="-1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3968083">
            <a:off x="4221329" y="2683069"/>
            <a:ext cx="494615" cy="627034"/>
          </a:xfrm>
          <a:custGeom>
            <a:avLst/>
            <a:gdLst/>
            <a:ahLst/>
            <a:cxnLst/>
            <a:rect l="l" t="t" r="r" b="b"/>
            <a:pathLst>
              <a:path w="494615" h="627034">
                <a:moveTo>
                  <a:pt x="0" y="0"/>
                </a:moveTo>
                <a:lnTo>
                  <a:pt x="494615" y="0"/>
                </a:lnTo>
                <a:lnTo>
                  <a:pt x="494615" y="627034"/>
                </a:lnTo>
                <a:lnTo>
                  <a:pt x="0" y="6270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408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-373032" y="1661847"/>
            <a:ext cx="4932666" cy="1207604"/>
          </a:xfrm>
          <a:custGeom>
            <a:avLst/>
            <a:gdLst/>
            <a:ahLst/>
            <a:cxnLst/>
            <a:rect l="l" t="t" r="r" b="b"/>
            <a:pathLst>
              <a:path w="4932666" h="1207604">
                <a:moveTo>
                  <a:pt x="4932666" y="0"/>
                </a:moveTo>
                <a:lnTo>
                  <a:pt x="0" y="0"/>
                </a:lnTo>
                <a:lnTo>
                  <a:pt x="0" y="1207604"/>
                </a:lnTo>
                <a:lnTo>
                  <a:pt x="4932666" y="1207604"/>
                </a:lnTo>
                <a:lnTo>
                  <a:pt x="49326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-97430" y="2813699"/>
            <a:ext cx="4792512" cy="1173292"/>
          </a:xfrm>
          <a:custGeom>
            <a:avLst/>
            <a:gdLst/>
            <a:ahLst/>
            <a:cxnLst/>
            <a:rect l="l" t="t" r="r" b="b"/>
            <a:pathLst>
              <a:path w="4792512" h="1173292">
                <a:moveTo>
                  <a:pt x="4792512" y="0"/>
                </a:moveTo>
                <a:lnTo>
                  <a:pt x="0" y="0"/>
                </a:lnTo>
                <a:lnTo>
                  <a:pt x="0" y="1173292"/>
                </a:lnTo>
                <a:lnTo>
                  <a:pt x="4792512" y="1173292"/>
                </a:lnTo>
                <a:lnTo>
                  <a:pt x="479251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0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76736" y="4286528"/>
            <a:ext cx="17134529" cy="212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3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Smart Start for Safe Paddling program is a suite of resources that provides essential information to help novice paddlers stay safe and have fun while on the water. The comprehensive program book addresses each NASBLA core and human-propelled standard and provides in-text citations for easy cross reference.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2400" y="8912543"/>
            <a:ext cx="3795118" cy="102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Gear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03813" y="8912542"/>
            <a:ext cx="348826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Skills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01185" y="8912543"/>
            <a:ext cx="459303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 Decisions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51331" y="8890635"/>
            <a:ext cx="3788037" cy="102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Plan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6736" y="6584430"/>
            <a:ext cx="6630080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Resource Book</a:t>
            </a:r>
          </a:p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Student Workbook</a:t>
            </a:r>
          </a:p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Free Online Safety Course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1058" y="6584430"/>
            <a:ext cx="6971086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Presentation Slides</a:t>
            </a:r>
          </a:p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Course Delivery Guide</a:t>
            </a:r>
          </a:p>
          <a:p>
            <a:pPr marL="712472" lvl="1" indent="-356236" algn="l">
              <a:lnSpc>
                <a:spcPts val="330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On-Water Course Outline</a:t>
            </a:r>
          </a:p>
        </p:txBody>
      </p:sp>
      <p:sp>
        <p:nvSpPr>
          <p:cNvPr id="27" name="Freeform 27"/>
          <p:cNvSpPr/>
          <p:nvPr/>
        </p:nvSpPr>
        <p:spPr>
          <a:xfrm>
            <a:off x="411284" y="217634"/>
            <a:ext cx="1438687" cy="1206088"/>
          </a:xfrm>
          <a:custGeom>
            <a:avLst/>
            <a:gdLst/>
            <a:ahLst/>
            <a:cxnLst/>
            <a:rect l="l" t="t" r="r" b="b"/>
            <a:pathLst>
              <a:path w="1438687" h="1206088">
                <a:moveTo>
                  <a:pt x="0" y="0"/>
                </a:moveTo>
                <a:lnTo>
                  <a:pt x="1438686" y="0"/>
                </a:lnTo>
                <a:lnTo>
                  <a:pt x="1438686" y="1206088"/>
                </a:lnTo>
                <a:lnTo>
                  <a:pt x="0" y="120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94473" y="49591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8"/>
                </a:lnTo>
                <a:lnTo>
                  <a:pt x="0" y="1065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5986" y="418763"/>
            <a:ext cx="4825090" cy="4724737"/>
          </a:xfrm>
          <a:custGeom>
            <a:avLst/>
            <a:gdLst/>
            <a:ahLst/>
            <a:cxnLst/>
            <a:rect l="l" t="t" r="r" b="b"/>
            <a:pathLst>
              <a:path w="4825090" h="4724737">
                <a:moveTo>
                  <a:pt x="0" y="0"/>
                </a:moveTo>
                <a:lnTo>
                  <a:pt x="4825089" y="0"/>
                </a:lnTo>
                <a:lnTo>
                  <a:pt x="4825089" y="4724737"/>
                </a:lnTo>
                <a:lnTo>
                  <a:pt x="0" y="4724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1" b="-1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8848" y="418763"/>
            <a:ext cx="3671041" cy="4724737"/>
          </a:xfrm>
          <a:custGeom>
            <a:avLst/>
            <a:gdLst/>
            <a:ahLst/>
            <a:cxnLst/>
            <a:rect l="l" t="t" r="r" b="b"/>
            <a:pathLst>
              <a:path w="3671041" h="4724737">
                <a:moveTo>
                  <a:pt x="0" y="0"/>
                </a:moveTo>
                <a:lnTo>
                  <a:pt x="3671041" y="0"/>
                </a:lnTo>
                <a:lnTo>
                  <a:pt x="3671041" y="4724737"/>
                </a:lnTo>
                <a:lnTo>
                  <a:pt x="0" y="4724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68" r="-150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08729" y="5738398"/>
            <a:ext cx="3850980" cy="4100448"/>
          </a:xfrm>
          <a:custGeom>
            <a:avLst/>
            <a:gdLst/>
            <a:ahLst/>
            <a:cxnLst/>
            <a:rect l="l" t="t" r="r" b="b"/>
            <a:pathLst>
              <a:path w="3850980" h="4100448">
                <a:moveTo>
                  <a:pt x="0" y="0"/>
                </a:moveTo>
                <a:lnTo>
                  <a:pt x="3850980" y="0"/>
                </a:lnTo>
                <a:lnTo>
                  <a:pt x="3850980" y="4100449"/>
                </a:lnTo>
                <a:lnTo>
                  <a:pt x="0" y="4100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536" r="-46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986" y="5738398"/>
            <a:ext cx="3956321" cy="4082186"/>
          </a:xfrm>
          <a:custGeom>
            <a:avLst/>
            <a:gdLst/>
            <a:ahLst/>
            <a:cxnLst/>
            <a:rect l="l" t="t" r="r" b="b"/>
            <a:pathLst>
              <a:path w="3956321" h="4082186">
                <a:moveTo>
                  <a:pt x="0" y="0"/>
                </a:moveTo>
                <a:lnTo>
                  <a:pt x="3956321" y="0"/>
                </a:lnTo>
                <a:lnTo>
                  <a:pt x="3956321" y="4082187"/>
                </a:lnTo>
                <a:lnTo>
                  <a:pt x="0" y="4082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45" b="-3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78784" y="5738398"/>
            <a:ext cx="9604745" cy="4118710"/>
          </a:xfrm>
          <a:custGeom>
            <a:avLst/>
            <a:gdLst/>
            <a:ahLst/>
            <a:cxnLst/>
            <a:rect l="l" t="t" r="r" b="b"/>
            <a:pathLst>
              <a:path w="9604745" h="4118710">
                <a:moveTo>
                  <a:pt x="0" y="0"/>
                </a:moveTo>
                <a:lnTo>
                  <a:pt x="9604744" y="0"/>
                </a:lnTo>
                <a:lnTo>
                  <a:pt x="9604744" y="4118711"/>
                </a:lnTo>
                <a:lnTo>
                  <a:pt x="0" y="4118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20" r="-1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498177" y="354013"/>
            <a:ext cx="6165546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Gear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1743075"/>
            <a:ext cx="8678193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Jackets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Regulations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Types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Labels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Properly Fitted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Activity Appropriate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440" y="768927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29897" y="103384"/>
            <a:ext cx="7296966" cy="1773163"/>
          </a:xfrm>
          <a:custGeom>
            <a:avLst/>
            <a:gdLst/>
            <a:ahLst/>
            <a:cxnLst/>
            <a:rect l="l" t="t" r="r" b="b"/>
            <a:pathLst>
              <a:path w="7296966" h="1773163">
                <a:moveTo>
                  <a:pt x="0" y="0"/>
                </a:moveTo>
                <a:lnTo>
                  <a:pt x="7296965" y="0"/>
                </a:lnTo>
                <a:lnTo>
                  <a:pt x="7296965" y="1773163"/>
                </a:lnTo>
                <a:lnTo>
                  <a:pt x="0" y="1773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29897" y="1989442"/>
            <a:ext cx="7296966" cy="1773163"/>
          </a:xfrm>
          <a:custGeom>
            <a:avLst/>
            <a:gdLst/>
            <a:ahLst/>
            <a:cxnLst/>
            <a:rect l="l" t="t" r="r" b="b"/>
            <a:pathLst>
              <a:path w="7296966" h="1773163">
                <a:moveTo>
                  <a:pt x="0" y="0"/>
                </a:moveTo>
                <a:lnTo>
                  <a:pt x="7296965" y="0"/>
                </a:lnTo>
                <a:lnTo>
                  <a:pt x="7296965" y="1773163"/>
                </a:lnTo>
                <a:lnTo>
                  <a:pt x="0" y="1773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29897" y="3876905"/>
            <a:ext cx="7296966" cy="1773163"/>
          </a:xfrm>
          <a:custGeom>
            <a:avLst/>
            <a:gdLst/>
            <a:ahLst/>
            <a:cxnLst/>
            <a:rect l="l" t="t" r="r" b="b"/>
            <a:pathLst>
              <a:path w="7296966" h="1773163">
                <a:moveTo>
                  <a:pt x="0" y="0"/>
                </a:moveTo>
                <a:lnTo>
                  <a:pt x="7296965" y="0"/>
                </a:lnTo>
                <a:lnTo>
                  <a:pt x="7296965" y="1773163"/>
                </a:lnTo>
                <a:lnTo>
                  <a:pt x="0" y="1773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29897" y="5764368"/>
            <a:ext cx="7296966" cy="1773163"/>
          </a:xfrm>
          <a:custGeom>
            <a:avLst/>
            <a:gdLst/>
            <a:ahLst/>
            <a:cxnLst/>
            <a:rect l="l" t="t" r="r" b="b"/>
            <a:pathLst>
              <a:path w="7296966" h="1773163">
                <a:moveTo>
                  <a:pt x="0" y="0"/>
                </a:moveTo>
                <a:lnTo>
                  <a:pt x="7296965" y="0"/>
                </a:lnTo>
                <a:lnTo>
                  <a:pt x="7296965" y="1773162"/>
                </a:lnTo>
                <a:lnTo>
                  <a:pt x="0" y="1773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3145897" y="5235830"/>
            <a:ext cx="2464965" cy="7296966"/>
          </a:xfrm>
          <a:custGeom>
            <a:avLst/>
            <a:gdLst/>
            <a:ahLst/>
            <a:cxnLst/>
            <a:rect l="l" t="t" r="r" b="b"/>
            <a:pathLst>
              <a:path w="2464965" h="7296966">
                <a:moveTo>
                  <a:pt x="0" y="0"/>
                </a:moveTo>
                <a:lnTo>
                  <a:pt x="2464965" y="0"/>
                </a:lnTo>
                <a:lnTo>
                  <a:pt x="2464965" y="7296965"/>
                </a:lnTo>
                <a:lnTo>
                  <a:pt x="0" y="72969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71" r="-2046" b="-14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8334" y="627029"/>
            <a:ext cx="8056998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Gear, Continued</a:t>
            </a:r>
          </a:p>
        </p:txBody>
      </p:sp>
      <p:sp>
        <p:nvSpPr>
          <p:cNvPr id="9" name="Freeform 9"/>
          <p:cNvSpPr/>
          <p:nvPr/>
        </p:nvSpPr>
        <p:spPr>
          <a:xfrm>
            <a:off x="413440" y="4094354"/>
            <a:ext cx="9947278" cy="5869398"/>
          </a:xfrm>
          <a:custGeom>
            <a:avLst/>
            <a:gdLst/>
            <a:ahLst/>
            <a:cxnLst/>
            <a:rect l="l" t="t" r="r" b="b"/>
            <a:pathLst>
              <a:path w="9947278" h="5869398">
                <a:moveTo>
                  <a:pt x="0" y="0"/>
                </a:moveTo>
                <a:lnTo>
                  <a:pt x="9947278" y="0"/>
                </a:lnTo>
                <a:lnTo>
                  <a:pt x="9947278" y="5869397"/>
                </a:lnTo>
                <a:lnTo>
                  <a:pt x="0" y="5869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062" b="-9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13440" y="1990199"/>
            <a:ext cx="994727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Craft Terminology and Design:</a:t>
            </a:r>
          </a:p>
          <a:p>
            <a:pPr marL="1295400" lvl="2" indent="-431800" algn="l">
              <a:lnSpc>
                <a:spcPts val="45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Canoe, Kayak, SUP, Rafts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Paddle Terminology &amp; Maintenance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731" y="534988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8"/>
                </a:lnTo>
                <a:lnTo>
                  <a:pt x="0" y="1065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39593" y="6481518"/>
            <a:ext cx="3452903" cy="3649056"/>
          </a:xfrm>
          <a:custGeom>
            <a:avLst/>
            <a:gdLst/>
            <a:ahLst/>
            <a:cxnLst/>
            <a:rect l="l" t="t" r="r" b="b"/>
            <a:pathLst>
              <a:path w="3452903" h="3649056">
                <a:moveTo>
                  <a:pt x="0" y="0"/>
                </a:moveTo>
                <a:lnTo>
                  <a:pt x="3452903" y="0"/>
                </a:lnTo>
                <a:lnTo>
                  <a:pt x="3452903" y="3649056"/>
                </a:lnTo>
                <a:lnTo>
                  <a:pt x="0" y="364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07" t="-8617" r="-63750" b="-141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92521" y="6481518"/>
            <a:ext cx="5563187" cy="3649056"/>
          </a:xfrm>
          <a:custGeom>
            <a:avLst/>
            <a:gdLst/>
            <a:ahLst/>
            <a:cxnLst/>
            <a:rect l="l" t="t" r="r" b="b"/>
            <a:pathLst>
              <a:path w="5563187" h="3649056">
                <a:moveTo>
                  <a:pt x="0" y="0"/>
                </a:moveTo>
                <a:lnTo>
                  <a:pt x="5563187" y="0"/>
                </a:lnTo>
                <a:lnTo>
                  <a:pt x="5563187" y="3649056"/>
                </a:lnTo>
                <a:lnTo>
                  <a:pt x="0" y="3649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41" r="-71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1447" y="6481518"/>
            <a:ext cx="5201666" cy="3649056"/>
            <a:chOff x="0" y="0"/>
            <a:chExt cx="1369986" cy="9610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9986" cy="961068"/>
            </a:xfrm>
            <a:custGeom>
              <a:avLst/>
              <a:gdLst/>
              <a:ahLst/>
              <a:cxnLst/>
              <a:rect l="l" t="t" r="r" b="b"/>
              <a:pathLst>
                <a:path w="1369986" h="961068">
                  <a:moveTo>
                    <a:pt x="29767" y="0"/>
                  </a:moveTo>
                  <a:lnTo>
                    <a:pt x="1340219" y="0"/>
                  </a:lnTo>
                  <a:cubicBezTo>
                    <a:pt x="1356659" y="0"/>
                    <a:pt x="1369986" y="13327"/>
                    <a:pt x="1369986" y="29767"/>
                  </a:cubicBezTo>
                  <a:lnTo>
                    <a:pt x="1369986" y="931301"/>
                  </a:lnTo>
                  <a:cubicBezTo>
                    <a:pt x="1369986" y="947741"/>
                    <a:pt x="1356659" y="961068"/>
                    <a:pt x="1340219" y="961068"/>
                  </a:cubicBezTo>
                  <a:lnTo>
                    <a:pt x="29767" y="961068"/>
                  </a:lnTo>
                  <a:cubicBezTo>
                    <a:pt x="13327" y="961068"/>
                    <a:pt x="0" y="947741"/>
                    <a:pt x="0" y="931301"/>
                  </a:cubicBezTo>
                  <a:lnTo>
                    <a:pt x="0" y="29767"/>
                  </a:lnTo>
                  <a:cubicBezTo>
                    <a:pt x="0" y="13327"/>
                    <a:pt x="13327" y="0"/>
                    <a:pt x="29767" y="0"/>
                  </a:cubicBezTo>
                  <a:close/>
                </a:path>
              </a:pathLst>
            </a:custGeom>
            <a:solidFill>
              <a:srgbClr val="EDE4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69986" cy="999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4737" y="6728607"/>
            <a:ext cx="4988377" cy="3060232"/>
          </a:xfrm>
          <a:custGeom>
            <a:avLst/>
            <a:gdLst/>
            <a:ahLst/>
            <a:cxnLst/>
            <a:rect l="l" t="t" r="r" b="b"/>
            <a:pathLst>
              <a:path w="4988377" h="3060232">
                <a:moveTo>
                  <a:pt x="0" y="0"/>
                </a:moveTo>
                <a:lnTo>
                  <a:pt x="4988377" y="0"/>
                </a:lnTo>
                <a:lnTo>
                  <a:pt x="4988377" y="3060232"/>
                </a:lnTo>
                <a:lnTo>
                  <a:pt x="0" y="3060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19" t="-3061" r="-4883" b="-58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55733" y="6481518"/>
            <a:ext cx="3129285" cy="3636998"/>
          </a:xfrm>
          <a:custGeom>
            <a:avLst/>
            <a:gdLst/>
            <a:ahLst/>
            <a:cxnLst/>
            <a:rect l="l" t="t" r="r" b="b"/>
            <a:pathLst>
              <a:path w="3129285" h="3636998">
                <a:moveTo>
                  <a:pt x="0" y="0"/>
                </a:moveTo>
                <a:lnTo>
                  <a:pt x="3129285" y="0"/>
                </a:lnTo>
                <a:lnTo>
                  <a:pt x="3129285" y="3636998"/>
                </a:lnTo>
                <a:lnTo>
                  <a:pt x="0" y="3636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989" t="-2724" r="-13222" b="-3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6877" y="2015577"/>
            <a:ext cx="17491287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Gear: Life Jacket, Craft, Paddle, Clothing, Food/Water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Safety and Survival Gear: First Aid, Repair Kit, White Light, Pin Kit, Cuting Tool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Communications Gear: Whistle, Cell Phone, VHF, Air Horn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Navigation: Nautical Chart, Compass, Phone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Clothing and Thermal Protection: Layering, Staying Cool, Staying Warm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Other: Anchors, De-Watering Devices, Drybags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more...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4745" y="354013"/>
            <a:ext cx="8264298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Gear, Continued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3215" y="49591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8"/>
                </a:lnTo>
                <a:lnTo>
                  <a:pt x="0" y="1065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02121" y="6190639"/>
            <a:ext cx="4315672" cy="3561817"/>
          </a:xfrm>
          <a:custGeom>
            <a:avLst/>
            <a:gdLst/>
            <a:ahLst/>
            <a:cxnLst/>
            <a:rect l="l" t="t" r="r" b="b"/>
            <a:pathLst>
              <a:path w="4315672" h="3561817">
                <a:moveTo>
                  <a:pt x="0" y="0"/>
                </a:moveTo>
                <a:lnTo>
                  <a:pt x="4315672" y="0"/>
                </a:lnTo>
                <a:lnTo>
                  <a:pt x="4315672" y="3561817"/>
                </a:lnTo>
                <a:lnTo>
                  <a:pt x="0" y="356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73" t="-15519" r="-15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3507929"/>
            <a:ext cx="3680708" cy="2364964"/>
          </a:xfrm>
          <a:custGeom>
            <a:avLst/>
            <a:gdLst/>
            <a:ahLst/>
            <a:cxnLst/>
            <a:rect l="l" t="t" r="r" b="b"/>
            <a:pathLst>
              <a:path w="3680708" h="2364964">
                <a:moveTo>
                  <a:pt x="0" y="0"/>
                </a:moveTo>
                <a:lnTo>
                  <a:pt x="3680708" y="0"/>
                </a:lnTo>
                <a:lnTo>
                  <a:pt x="3680708" y="2364965"/>
                </a:lnTo>
                <a:lnTo>
                  <a:pt x="0" y="23649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880" r="-358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9406" y="6190639"/>
            <a:ext cx="3976508" cy="3526491"/>
          </a:xfrm>
          <a:custGeom>
            <a:avLst/>
            <a:gdLst/>
            <a:ahLst/>
            <a:cxnLst/>
            <a:rect l="l" t="t" r="r" b="b"/>
            <a:pathLst>
              <a:path w="3976508" h="3526491">
                <a:moveTo>
                  <a:pt x="0" y="0"/>
                </a:moveTo>
                <a:lnTo>
                  <a:pt x="3976508" y="0"/>
                </a:lnTo>
                <a:lnTo>
                  <a:pt x="3976508" y="3526491"/>
                </a:lnTo>
                <a:lnTo>
                  <a:pt x="0" y="352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6" t="-11781" b="-299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57960" y="180704"/>
            <a:ext cx="5029318" cy="5692190"/>
          </a:xfrm>
          <a:custGeom>
            <a:avLst/>
            <a:gdLst/>
            <a:ahLst/>
            <a:cxnLst/>
            <a:rect l="l" t="t" r="r" b="b"/>
            <a:pathLst>
              <a:path w="5029318" h="5692190">
                <a:moveTo>
                  <a:pt x="0" y="0"/>
                </a:moveTo>
                <a:lnTo>
                  <a:pt x="5029318" y="0"/>
                </a:lnTo>
                <a:lnTo>
                  <a:pt x="5029318" y="5692190"/>
                </a:lnTo>
                <a:lnTo>
                  <a:pt x="0" y="56921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049" b="-4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6155314"/>
            <a:ext cx="8943278" cy="3561817"/>
          </a:xfrm>
          <a:custGeom>
            <a:avLst/>
            <a:gdLst/>
            <a:ahLst/>
            <a:cxnLst/>
            <a:rect l="l" t="t" r="r" b="b"/>
            <a:pathLst>
              <a:path w="8943278" h="3561817">
                <a:moveTo>
                  <a:pt x="0" y="0"/>
                </a:moveTo>
                <a:lnTo>
                  <a:pt x="8943278" y="0"/>
                </a:lnTo>
                <a:lnTo>
                  <a:pt x="8943278" y="3561816"/>
                </a:lnTo>
                <a:lnTo>
                  <a:pt x="0" y="3561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52" t="-1339" r="-2244" b="-13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79107" y="354013"/>
            <a:ext cx="6165546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 Skills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406" y="1935739"/>
            <a:ext cx="8618387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Transporting A Boat: Securing to car or trailer</a:t>
            </a:r>
          </a:p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Carrying boats to the water</a:t>
            </a:r>
          </a:p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Loading boats with gear: including capacities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829" y="3916939"/>
            <a:ext cx="8588964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Entering/boarding a boat</a:t>
            </a:r>
          </a:p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Boat handling, departing, returning / arriving</a:t>
            </a:r>
          </a:p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Strokes: Forward, Reverse, Sweep, Pivot, Draw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9588" y="4977138"/>
            <a:ext cx="3663236" cy="4704667"/>
          </a:xfrm>
          <a:custGeom>
            <a:avLst/>
            <a:gdLst/>
            <a:ahLst/>
            <a:cxnLst/>
            <a:rect l="l" t="t" r="r" b="b"/>
            <a:pathLst>
              <a:path w="3663236" h="4704667">
                <a:moveTo>
                  <a:pt x="0" y="0"/>
                </a:moveTo>
                <a:lnTo>
                  <a:pt x="3663236" y="0"/>
                </a:lnTo>
                <a:lnTo>
                  <a:pt x="3663236" y="4704666"/>
                </a:lnTo>
                <a:lnTo>
                  <a:pt x="0" y="4704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23324" y="649288"/>
            <a:ext cx="3333479" cy="4040014"/>
          </a:xfrm>
          <a:custGeom>
            <a:avLst/>
            <a:gdLst/>
            <a:ahLst/>
            <a:cxnLst/>
            <a:rect l="l" t="t" r="r" b="b"/>
            <a:pathLst>
              <a:path w="3333479" h="4040014">
                <a:moveTo>
                  <a:pt x="0" y="0"/>
                </a:moveTo>
                <a:lnTo>
                  <a:pt x="3333479" y="0"/>
                </a:lnTo>
                <a:lnTo>
                  <a:pt x="3333479" y="4040014"/>
                </a:lnTo>
                <a:lnTo>
                  <a:pt x="0" y="4040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63" b="-40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23324" y="4977138"/>
            <a:ext cx="3358996" cy="4704667"/>
          </a:xfrm>
          <a:custGeom>
            <a:avLst/>
            <a:gdLst/>
            <a:ahLst/>
            <a:cxnLst/>
            <a:rect l="l" t="t" r="r" b="b"/>
            <a:pathLst>
              <a:path w="3358996" h="4704667">
                <a:moveTo>
                  <a:pt x="0" y="0"/>
                </a:moveTo>
                <a:lnTo>
                  <a:pt x="3358996" y="0"/>
                </a:lnTo>
                <a:lnTo>
                  <a:pt x="3358996" y="4704666"/>
                </a:lnTo>
                <a:lnTo>
                  <a:pt x="0" y="4704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899" t="-20127" r="-49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69588" y="649288"/>
            <a:ext cx="3663236" cy="4040014"/>
          </a:xfrm>
          <a:custGeom>
            <a:avLst/>
            <a:gdLst/>
            <a:ahLst/>
            <a:cxnLst/>
            <a:rect l="l" t="t" r="r" b="b"/>
            <a:pathLst>
              <a:path w="3663236" h="4040014">
                <a:moveTo>
                  <a:pt x="0" y="0"/>
                </a:moveTo>
                <a:lnTo>
                  <a:pt x="3663236" y="0"/>
                </a:lnTo>
                <a:lnTo>
                  <a:pt x="3663236" y="4040014"/>
                </a:lnTo>
                <a:lnTo>
                  <a:pt x="0" y="40400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79107" y="354013"/>
            <a:ext cx="9092741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 Skills, Continued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3328" y="544513"/>
            <a:ext cx="3435756" cy="71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</a:pPr>
            <a:r>
              <a:rPr lang="en-US" sz="4031">
                <a:solidFill>
                  <a:srgbClr val="1F8286"/>
                </a:solidFill>
                <a:latin typeface="Yellowtail"/>
                <a:ea typeface="Yellowtail"/>
                <a:cs typeface="Yellowtail"/>
                <a:sym typeface="Yellowtail"/>
              </a:rPr>
              <a:t>Rapids or Waves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09523" y="544513"/>
            <a:ext cx="3161082" cy="71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</a:pPr>
            <a:r>
              <a:rPr lang="en-US" sz="4031">
                <a:solidFill>
                  <a:srgbClr val="1F8286"/>
                </a:solidFill>
                <a:latin typeface="Yellowtail"/>
                <a:ea typeface="Yellowtail"/>
                <a:cs typeface="Yellowtail"/>
                <a:sym typeface="Yellowtail"/>
              </a:rPr>
              <a:t>Tides</a:t>
            </a:r>
          </a:p>
        </p:txBody>
      </p:sp>
      <p:sp>
        <p:nvSpPr>
          <p:cNvPr id="9" name="Freeform 9"/>
          <p:cNvSpPr/>
          <p:nvPr/>
        </p:nvSpPr>
        <p:spPr>
          <a:xfrm>
            <a:off x="773215" y="49591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8"/>
                </a:lnTo>
                <a:lnTo>
                  <a:pt x="0" y="1065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9406" y="3705153"/>
            <a:ext cx="10393957" cy="2876694"/>
          </a:xfrm>
          <a:custGeom>
            <a:avLst/>
            <a:gdLst/>
            <a:ahLst/>
            <a:cxnLst/>
            <a:rect l="l" t="t" r="r" b="b"/>
            <a:pathLst>
              <a:path w="10393957" h="2876694">
                <a:moveTo>
                  <a:pt x="0" y="0"/>
                </a:moveTo>
                <a:lnTo>
                  <a:pt x="10393957" y="0"/>
                </a:lnTo>
                <a:lnTo>
                  <a:pt x="10393957" y="2876694"/>
                </a:lnTo>
                <a:lnTo>
                  <a:pt x="0" y="28766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417" r="-14906" b="-29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60895" y="6856724"/>
            <a:ext cx="5432468" cy="2825080"/>
          </a:xfrm>
          <a:custGeom>
            <a:avLst/>
            <a:gdLst/>
            <a:ahLst/>
            <a:cxnLst/>
            <a:rect l="l" t="t" r="r" b="b"/>
            <a:pathLst>
              <a:path w="5432468" h="2825080">
                <a:moveTo>
                  <a:pt x="0" y="0"/>
                </a:moveTo>
                <a:lnTo>
                  <a:pt x="5432468" y="0"/>
                </a:lnTo>
                <a:lnTo>
                  <a:pt x="5432468" y="2825080"/>
                </a:lnTo>
                <a:lnTo>
                  <a:pt x="0" y="28250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18" t="-1868" r="-38968" b="-1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9406" y="6911215"/>
            <a:ext cx="4692526" cy="2770589"/>
          </a:xfrm>
          <a:custGeom>
            <a:avLst/>
            <a:gdLst/>
            <a:ahLst/>
            <a:cxnLst/>
            <a:rect l="l" t="t" r="r" b="b"/>
            <a:pathLst>
              <a:path w="4692526" h="2770589">
                <a:moveTo>
                  <a:pt x="0" y="0"/>
                </a:moveTo>
                <a:lnTo>
                  <a:pt x="4692526" y="0"/>
                </a:lnTo>
                <a:lnTo>
                  <a:pt x="4692526" y="2770589"/>
                </a:lnTo>
                <a:lnTo>
                  <a:pt x="0" y="2770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830" t="-6031" r="-32318" b="-39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809523" y="4872363"/>
            <a:ext cx="3161082" cy="71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</a:pPr>
            <a:r>
              <a:rPr lang="en-US" sz="4031">
                <a:solidFill>
                  <a:srgbClr val="1F8286"/>
                </a:solidFill>
                <a:latin typeface="Yellowtail"/>
                <a:ea typeface="Yellowtail"/>
                <a:cs typeface="Yellowtail"/>
                <a:sym typeface="Yellowtail"/>
              </a:rPr>
              <a:t>Low Head Dams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20665" y="4872363"/>
            <a:ext cx="3161082" cy="71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</a:pPr>
            <a:r>
              <a:rPr lang="en-US" sz="4031">
                <a:solidFill>
                  <a:srgbClr val="1F8286"/>
                </a:solidFill>
                <a:latin typeface="Yellowtail"/>
                <a:ea typeface="Yellowtail"/>
                <a:cs typeface="Yellowtail"/>
                <a:sym typeface="Yellowtail"/>
              </a:rPr>
              <a:t>Strainers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9406" y="1821439"/>
            <a:ext cx="1039395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Environmental Risks, Human-Made Hazards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Rescue Principles and Priorities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55156" y="5919999"/>
            <a:ext cx="8385043" cy="4145070"/>
            <a:chOff x="0" y="0"/>
            <a:chExt cx="2208406" cy="1091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8406" cy="1091706"/>
            </a:xfrm>
            <a:custGeom>
              <a:avLst/>
              <a:gdLst/>
              <a:ahLst/>
              <a:cxnLst/>
              <a:rect l="l" t="t" r="r" b="b"/>
              <a:pathLst>
                <a:path w="2208406" h="1091706">
                  <a:moveTo>
                    <a:pt x="18466" y="0"/>
                  </a:moveTo>
                  <a:lnTo>
                    <a:pt x="2189941" y="0"/>
                  </a:lnTo>
                  <a:cubicBezTo>
                    <a:pt x="2194838" y="0"/>
                    <a:pt x="2199535" y="1946"/>
                    <a:pt x="2202998" y="5409"/>
                  </a:cubicBezTo>
                  <a:cubicBezTo>
                    <a:pt x="2206461" y="8872"/>
                    <a:pt x="2208406" y="13569"/>
                    <a:pt x="2208406" y="18466"/>
                  </a:cubicBezTo>
                  <a:lnTo>
                    <a:pt x="2208406" y="1073240"/>
                  </a:lnTo>
                  <a:cubicBezTo>
                    <a:pt x="2208406" y="1078137"/>
                    <a:pt x="2206461" y="1082834"/>
                    <a:pt x="2202998" y="1086297"/>
                  </a:cubicBezTo>
                  <a:cubicBezTo>
                    <a:pt x="2199535" y="1089760"/>
                    <a:pt x="2194838" y="1091706"/>
                    <a:pt x="2189941" y="1091706"/>
                  </a:cubicBezTo>
                  <a:lnTo>
                    <a:pt x="18466" y="1091706"/>
                  </a:lnTo>
                  <a:cubicBezTo>
                    <a:pt x="13569" y="1091706"/>
                    <a:pt x="8872" y="1089760"/>
                    <a:pt x="5409" y="1086297"/>
                  </a:cubicBezTo>
                  <a:cubicBezTo>
                    <a:pt x="1946" y="1082834"/>
                    <a:pt x="0" y="1078137"/>
                    <a:pt x="0" y="1073240"/>
                  </a:cubicBezTo>
                  <a:lnTo>
                    <a:pt x="0" y="18466"/>
                  </a:lnTo>
                  <a:cubicBezTo>
                    <a:pt x="0" y="13569"/>
                    <a:pt x="1946" y="8872"/>
                    <a:pt x="5409" y="5409"/>
                  </a:cubicBezTo>
                  <a:cubicBezTo>
                    <a:pt x="8872" y="1946"/>
                    <a:pt x="13569" y="0"/>
                    <a:pt x="18466" y="0"/>
                  </a:cubicBezTo>
                  <a:close/>
                </a:path>
              </a:pathLst>
            </a:custGeom>
            <a:solidFill>
              <a:srgbClr val="E3DF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08406" cy="112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07581" y="4247742"/>
            <a:ext cx="8732844" cy="5642759"/>
          </a:xfrm>
          <a:custGeom>
            <a:avLst/>
            <a:gdLst/>
            <a:ahLst/>
            <a:cxnLst/>
            <a:rect l="l" t="t" r="r" b="b"/>
            <a:pathLst>
              <a:path w="8732844" h="5642759">
                <a:moveTo>
                  <a:pt x="0" y="0"/>
                </a:moveTo>
                <a:lnTo>
                  <a:pt x="8732844" y="0"/>
                </a:lnTo>
                <a:lnTo>
                  <a:pt x="8732844" y="5642759"/>
                </a:lnTo>
                <a:lnTo>
                  <a:pt x="0" y="5642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78" b="-18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4705" y="495911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9" y="0"/>
                </a:lnTo>
                <a:lnTo>
                  <a:pt x="1065579" y="1065578"/>
                </a:lnTo>
                <a:lnTo>
                  <a:pt x="0" y="1065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64293" y="237740"/>
            <a:ext cx="3175906" cy="5002681"/>
          </a:xfrm>
          <a:custGeom>
            <a:avLst/>
            <a:gdLst/>
            <a:ahLst/>
            <a:cxnLst/>
            <a:rect l="l" t="t" r="r" b="b"/>
            <a:pathLst>
              <a:path w="3175906" h="5002681">
                <a:moveTo>
                  <a:pt x="0" y="0"/>
                </a:moveTo>
                <a:lnTo>
                  <a:pt x="3175907" y="0"/>
                </a:lnTo>
                <a:lnTo>
                  <a:pt x="3175907" y="5002681"/>
                </a:lnTo>
                <a:lnTo>
                  <a:pt x="0" y="500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586533" y="237740"/>
            <a:ext cx="3086100" cy="5002681"/>
            <a:chOff x="0" y="0"/>
            <a:chExt cx="812800" cy="1317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317579"/>
            </a:xfrm>
            <a:custGeom>
              <a:avLst/>
              <a:gdLst/>
              <a:ahLst/>
              <a:cxnLst/>
              <a:rect l="l" t="t" r="r" b="b"/>
              <a:pathLst>
                <a:path w="812800" h="131757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67406"/>
                  </a:lnTo>
                  <a:cubicBezTo>
                    <a:pt x="812800" y="1280712"/>
                    <a:pt x="807514" y="1293474"/>
                    <a:pt x="798105" y="1302883"/>
                  </a:cubicBezTo>
                  <a:cubicBezTo>
                    <a:pt x="788695" y="1312293"/>
                    <a:pt x="775934" y="1317579"/>
                    <a:pt x="762627" y="1317579"/>
                  </a:cubicBezTo>
                  <a:lnTo>
                    <a:pt x="50173" y="1317579"/>
                  </a:lnTo>
                  <a:cubicBezTo>
                    <a:pt x="36866" y="1317579"/>
                    <a:pt x="24105" y="1312293"/>
                    <a:pt x="14695" y="1302883"/>
                  </a:cubicBezTo>
                  <a:cubicBezTo>
                    <a:pt x="5286" y="1293474"/>
                    <a:pt x="0" y="1280712"/>
                    <a:pt x="0" y="126740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E3DF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1355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42034" y="534988"/>
            <a:ext cx="2575099" cy="2235329"/>
          </a:xfrm>
          <a:custGeom>
            <a:avLst/>
            <a:gdLst/>
            <a:ahLst/>
            <a:cxnLst/>
            <a:rect l="l" t="t" r="r" b="b"/>
            <a:pathLst>
              <a:path w="2575099" h="2235329">
                <a:moveTo>
                  <a:pt x="0" y="0"/>
                </a:moveTo>
                <a:lnTo>
                  <a:pt x="2575099" y="0"/>
                </a:lnTo>
                <a:lnTo>
                  <a:pt x="2575099" y="2235328"/>
                </a:lnTo>
                <a:lnTo>
                  <a:pt x="0" y="223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12821" y="2553544"/>
            <a:ext cx="4233525" cy="2857629"/>
          </a:xfrm>
          <a:custGeom>
            <a:avLst/>
            <a:gdLst/>
            <a:ahLst/>
            <a:cxnLst/>
            <a:rect l="l" t="t" r="r" b="b"/>
            <a:pathLst>
              <a:path w="4233525" h="2857629">
                <a:moveTo>
                  <a:pt x="0" y="0"/>
                </a:moveTo>
                <a:lnTo>
                  <a:pt x="4233525" y="0"/>
                </a:lnTo>
                <a:lnTo>
                  <a:pt x="4233525" y="2857629"/>
                </a:lnTo>
                <a:lnTo>
                  <a:pt x="0" y="285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368605" y="5919999"/>
            <a:ext cx="4031437" cy="4093013"/>
          </a:xfrm>
          <a:custGeom>
            <a:avLst/>
            <a:gdLst/>
            <a:ahLst/>
            <a:cxnLst/>
            <a:rect l="l" t="t" r="r" b="b"/>
            <a:pathLst>
              <a:path w="4031437" h="4093013">
                <a:moveTo>
                  <a:pt x="0" y="0"/>
                </a:moveTo>
                <a:lnTo>
                  <a:pt x="4031438" y="0"/>
                </a:lnTo>
                <a:lnTo>
                  <a:pt x="4031438" y="4093013"/>
                </a:lnTo>
                <a:lnTo>
                  <a:pt x="0" y="4093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873" r="-15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415235" y="4834436"/>
            <a:ext cx="225812" cy="225812"/>
          </a:xfrm>
          <a:custGeom>
            <a:avLst/>
            <a:gdLst/>
            <a:ahLst/>
            <a:cxnLst/>
            <a:rect l="l" t="t" r="r" b="b"/>
            <a:pathLst>
              <a:path w="225812" h="225812">
                <a:moveTo>
                  <a:pt x="0" y="0"/>
                </a:moveTo>
                <a:lnTo>
                  <a:pt x="225812" y="0"/>
                </a:lnTo>
                <a:lnTo>
                  <a:pt x="225812" y="225812"/>
                </a:lnTo>
                <a:lnTo>
                  <a:pt x="0" y="2258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2490" y="5950892"/>
            <a:ext cx="4873716" cy="4062120"/>
          </a:xfrm>
          <a:custGeom>
            <a:avLst/>
            <a:gdLst/>
            <a:ahLst/>
            <a:cxnLst/>
            <a:rect l="l" t="t" r="r" b="b"/>
            <a:pathLst>
              <a:path w="4873716" h="4062120">
                <a:moveTo>
                  <a:pt x="0" y="0"/>
                </a:moveTo>
                <a:lnTo>
                  <a:pt x="4873715" y="0"/>
                </a:lnTo>
                <a:lnTo>
                  <a:pt x="4873715" y="4062120"/>
                </a:lnTo>
                <a:lnTo>
                  <a:pt x="0" y="4062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0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0" y="255354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</a:blip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088384" y="354013"/>
            <a:ext cx="7466772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Plan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2784" y="1743075"/>
            <a:ext cx="9594461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Float Plans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Jacket Wear Requirements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Rendering Aid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Reporting Accidents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Invasive Species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Leave No Trace Principles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911" y="574064"/>
            <a:ext cx="1065579" cy="1065579"/>
          </a:xfrm>
          <a:custGeom>
            <a:avLst/>
            <a:gdLst/>
            <a:ahLst/>
            <a:cxnLst/>
            <a:rect l="l" t="t" r="r" b="b"/>
            <a:pathLst>
              <a:path w="1065579" h="1065579">
                <a:moveTo>
                  <a:pt x="0" y="0"/>
                </a:moveTo>
                <a:lnTo>
                  <a:pt x="1065578" y="0"/>
                </a:lnTo>
                <a:lnTo>
                  <a:pt x="1065578" y="1065579"/>
                </a:lnTo>
                <a:lnTo>
                  <a:pt x="0" y="106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29624" y="2568095"/>
            <a:ext cx="6515949" cy="4455280"/>
          </a:xfrm>
          <a:custGeom>
            <a:avLst/>
            <a:gdLst/>
            <a:ahLst/>
            <a:cxnLst/>
            <a:rect l="l" t="t" r="r" b="b"/>
            <a:pathLst>
              <a:path w="6515949" h="4455280">
                <a:moveTo>
                  <a:pt x="0" y="0"/>
                </a:moveTo>
                <a:lnTo>
                  <a:pt x="6515949" y="0"/>
                </a:lnTo>
                <a:lnTo>
                  <a:pt x="6515949" y="4455280"/>
                </a:lnTo>
                <a:lnTo>
                  <a:pt x="0" y="445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6952" y="7312473"/>
            <a:ext cx="2380551" cy="2629015"/>
          </a:xfrm>
          <a:custGeom>
            <a:avLst/>
            <a:gdLst/>
            <a:ahLst/>
            <a:cxnLst/>
            <a:rect l="l" t="t" r="r" b="b"/>
            <a:pathLst>
              <a:path w="2380551" h="2629015">
                <a:moveTo>
                  <a:pt x="0" y="0"/>
                </a:moveTo>
                <a:lnTo>
                  <a:pt x="2380551" y="0"/>
                </a:lnTo>
                <a:lnTo>
                  <a:pt x="2380551" y="2629015"/>
                </a:lnTo>
                <a:lnTo>
                  <a:pt x="0" y="2629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595" r="-422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7244737"/>
            <a:ext cx="8801573" cy="2696751"/>
          </a:xfrm>
          <a:custGeom>
            <a:avLst/>
            <a:gdLst/>
            <a:ahLst/>
            <a:cxnLst/>
            <a:rect l="l" t="t" r="r" b="b"/>
            <a:pathLst>
              <a:path w="8801573" h="2696751">
                <a:moveTo>
                  <a:pt x="0" y="0"/>
                </a:moveTo>
                <a:lnTo>
                  <a:pt x="8801573" y="0"/>
                </a:lnTo>
                <a:lnTo>
                  <a:pt x="8801573" y="2696751"/>
                </a:lnTo>
                <a:lnTo>
                  <a:pt x="0" y="2696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30" r="-4525" b="-3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406090" y="7312473"/>
            <a:ext cx="5199324" cy="2629015"/>
          </a:xfrm>
          <a:custGeom>
            <a:avLst/>
            <a:gdLst/>
            <a:ahLst/>
            <a:cxnLst/>
            <a:rect l="l" t="t" r="r" b="b"/>
            <a:pathLst>
              <a:path w="5199324" h="2629015">
                <a:moveTo>
                  <a:pt x="0" y="0"/>
                </a:moveTo>
                <a:lnTo>
                  <a:pt x="5199324" y="0"/>
                </a:lnTo>
                <a:lnTo>
                  <a:pt x="5199324" y="2629015"/>
                </a:lnTo>
                <a:lnTo>
                  <a:pt x="0" y="2629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824" r="-29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77228" y="432166"/>
            <a:ext cx="7466772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u="sng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Smart  Decisions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2476024"/>
            <a:ext cx="18288000" cy="7810976"/>
          </a:xfrm>
          <a:custGeom>
            <a:avLst/>
            <a:gdLst/>
            <a:ahLst/>
            <a:cxnLst/>
            <a:rect l="l" t="t" r="r" b="b"/>
            <a:pathLst>
              <a:path w="18288000" h="7810976">
                <a:moveTo>
                  <a:pt x="0" y="0"/>
                </a:moveTo>
                <a:lnTo>
                  <a:pt x="18288000" y="0"/>
                </a:lnTo>
                <a:lnTo>
                  <a:pt x="18288000" y="7810976"/>
                </a:lnTo>
                <a:lnTo>
                  <a:pt x="0" y="78109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86952" y="1928434"/>
            <a:ext cx="10750375" cy="454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 / No-Go Decisions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Paddler’s Responsibilities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Management and Communication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Alcohol &amp; Drugs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Avoiding Multi-Use Waterway Conflict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Paddling in Proximity to other Vessels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 of the Road, Aids to Navigation, Regulatory Markers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429624" y="220269"/>
            <a:ext cx="6515949" cy="2255754"/>
          </a:xfrm>
          <a:custGeom>
            <a:avLst/>
            <a:gdLst/>
            <a:ahLst/>
            <a:cxnLst/>
            <a:rect l="l" t="t" r="r" b="b"/>
            <a:pathLst>
              <a:path w="6515949" h="2255754">
                <a:moveTo>
                  <a:pt x="0" y="0"/>
                </a:moveTo>
                <a:lnTo>
                  <a:pt x="6515949" y="0"/>
                </a:lnTo>
                <a:lnTo>
                  <a:pt x="6515949" y="2255755"/>
                </a:lnTo>
                <a:lnTo>
                  <a:pt x="0" y="22557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244" b="-52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528</Words>
  <Application>Microsoft Office PowerPoint</Application>
  <PresentationFormat>Custom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Yellowtail</vt:lpstr>
      <vt:lpstr>Arial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Start Presentation</dc:title>
  <cp:lastModifiedBy>Kelsey Bracewell</cp:lastModifiedBy>
  <cp:revision>3</cp:revision>
  <dcterms:created xsi:type="dcterms:W3CDTF">2006-08-16T00:00:00Z</dcterms:created>
  <dcterms:modified xsi:type="dcterms:W3CDTF">2025-03-29T22:19:39Z</dcterms:modified>
  <dc:identifier>DAGeXtu8vY4</dc:identifier>
</cp:coreProperties>
</file>