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917" r:id="rId1"/>
  </p:sldMasterIdLst>
  <p:notesMasterIdLst>
    <p:notesMasterId r:id="rId15"/>
  </p:notesMasterIdLst>
  <p:sldIdLst>
    <p:sldId id="277" r:id="rId2"/>
    <p:sldId id="276" r:id="rId3"/>
    <p:sldId id="274" r:id="rId4"/>
    <p:sldId id="350" r:id="rId5"/>
    <p:sldId id="356" r:id="rId6"/>
    <p:sldId id="359" r:id="rId7"/>
    <p:sldId id="360" r:id="rId8"/>
    <p:sldId id="351" r:id="rId9"/>
    <p:sldId id="280" r:id="rId10"/>
    <p:sldId id="361" r:id="rId11"/>
    <p:sldId id="358" r:id="rId12"/>
    <p:sldId id="357" r:id="rId13"/>
    <p:sldId id="349" r:id="rId14"/>
  </p:sldIdLst>
  <p:sldSz cx="9144000" cy="5143500" type="screen16x9"/>
  <p:notesSz cx="6858000" cy="9144000"/>
  <p:embeddedFontLst>
    <p:embeddedFont>
      <p:font typeface="Acumin Pro Condensed Light" panose="020B0604020202020204" charset="0"/>
      <p:regular r:id="rId16"/>
      <p:italic r:id="rId17"/>
    </p:embeddedFont>
    <p:embeddedFont>
      <p:font typeface="Brutalista Alt" panose="020B0604020202020204" charset="0"/>
      <p:regular r:id="rId18"/>
    </p:embeddedFont>
    <p:embeddedFont>
      <p:font typeface="Brutalista Alt Bold" panose="020B0604020202020204" charset="0"/>
      <p:bold r:id="rId19"/>
    </p:embeddedFont>
    <p:embeddedFont>
      <p:font typeface="Rockwell" panose="02060603020205020403" pitchFamily="18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000000"/>
          </p15:clr>
        </p15:guide>
        <p15:guide id="2" pos="2880" userDrawn="1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i5a+6hkgQG4a3Z33GFM31rW9Bm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1EB"/>
    <a:srgbClr val="005E9E"/>
    <a:srgbClr val="C1DEF2"/>
    <a:srgbClr val="AC7C71"/>
    <a:srgbClr val="C69181"/>
    <a:srgbClr val="EABA93"/>
    <a:srgbClr val="E7C686"/>
    <a:srgbClr val="A2895C"/>
    <a:srgbClr val="6757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70"/>
    <p:restoredTop sz="91426"/>
  </p:normalViewPr>
  <p:slideViewPr>
    <p:cSldViewPr snapToGrid="0">
      <p:cViewPr varScale="1">
        <p:scale>
          <a:sx n="76" d="100"/>
          <a:sy n="76" d="100"/>
        </p:scale>
        <p:origin x="296" y="60"/>
      </p:cViewPr>
      <p:guideLst>
        <p:guide orient="horz" pos="1620"/>
        <p:guide pos="2880"/>
      </p:guideLst>
    </p:cSldViewPr>
  </p:slid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19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9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6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4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251970" y="889862"/>
            <a:ext cx="6636259" cy="3358450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427" y="1556628"/>
            <a:ext cx="6509936" cy="1311547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050" spc="-113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428" y="2929700"/>
            <a:ext cx="6505070" cy="99194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9AB3A824-1A51-4B26-AD58-A6D8E14F6C04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585838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5897" cy="184233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2488" y="596039"/>
            <a:ext cx="4706276" cy="39428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425502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9438086" cy="5139929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5789211" y="1274692"/>
            <a:ext cx="2755857" cy="2602816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55578" y="1762444"/>
            <a:ext cx="2625896" cy="184233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2060" y="598834"/>
            <a:ext cx="4701467" cy="39429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D3FFE419-2371-464F-8239-3959401C3561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52593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69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4234" cy="184233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835" y="602389"/>
            <a:ext cx="4711405" cy="3936467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134201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444659" y="889862"/>
            <a:ext cx="4249609" cy="3358450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162" y="1556047"/>
            <a:ext cx="4117668" cy="1267043"/>
          </a:xfrm>
        </p:spPr>
        <p:txBody>
          <a:bodyPr bIns="0" anchor="b">
            <a:normAutofit/>
          </a:bodyPr>
          <a:lstStyle>
            <a:lvl1pPr algn="ctr">
              <a:defRPr sz="33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162" y="2885138"/>
            <a:ext cx="4117667" cy="1037828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3E5059C3-6A89-4494-99FF-5A4D6FFD50EB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012002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754752"/>
            <a:ext cx="2625621" cy="1852549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659" y="602391"/>
            <a:ext cx="4702193" cy="178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8835" y="2754121"/>
            <a:ext cx="4704017" cy="1787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CA954B2F-12DE-47F5-8894-472B206D2E1E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43830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1772937"/>
            <a:ext cx="2625621" cy="1845373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3853" y="602389"/>
            <a:ext cx="4698816" cy="5143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3978" y="1116739"/>
            <a:ext cx="4698263" cy="1272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989" y="2749415"/>
            <a:ext cx="4698311" cy="5143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835" y="3263765"/>
            <a:ext cx="4699191" cy="1278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3F30E46F-7819-4ACF-B48B-48222C2ACC88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80692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5897" cy="184233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321992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921D9284-D300-4297-87F7-E791DCC15DB1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478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4019"/>
            <a:ext cx="2625898" cy="917474"/>
          </a:xfrm>
        </p:spPr>
        <p:txBody>
          <a:bodyPr bIns="0" anchor="b">
            <a:noAutofit/>
          </a:bodyPr>
          <a:lstStyle>
            <a:lvl1pPr algn="ctr">
              <a:defRPr sz="2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488" y="602107"/>
            <a:ext cx="4706276" cy="393745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474" y="2685140"/>
            <a:ext cx="2625898" cy="915873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997751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04002" y="1273749"/>
            <a:ext cx="4456155" cy="2602816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7632" y="0"/>
            <a:ext cx="3486368" cy="51435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82" y="1770191"/>
            <a:ext cx="4332485" cy="883524"/>
          </a:xfrm>
        </p:spPr>
        <p:txBody>
          <a:bodyPr bIns="0" anchor="b">
            <a:normAutofit/>
          </a:bodyPr>
          <a:lstStyle>
            <a:lvl1pPr>
              <a:defRPr sz="27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082" y="2658759"/>
            <a:ext cx="4332485" cy="95564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B16C4C9A-3960-41CF-A4E9-2A8FB932454B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4456652" cy="24003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71283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25668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71" y="1768794"/>
            <a:ext cx="2624000" cy="1842364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237" y="596039"/>
            <a:ext cx="4462527" cy="3942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504" y="240030"/>
            <a:ext cx="2743200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240030"/>
            <a:ext cx="685800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CBDA4-9CD9-4C83-0905-229D43FB6D9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4958080"/>
            <a:ext cx="124142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Company-Internal</a:t>
            </a:r>
          </a:p>
        </p:txBody>
      </p:sp>
    </p:spTree>
    <p:extLst>
      <p:ext uri="{BB962C8B-B14F-4D97-AF65-F5344CB8AC3E}">
        <p14:creationId xmlns:p14="http://schemas.microsoft.com/office/powerpoint/2010/main" val="525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transition>
    <p:fade thruBlk="1"/>
  </p:transition>
  <p:hf sldNum="0" hdr="0" ftr="0" dt="0"/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0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199346-AC28-30F1-BA29-825A330F5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on a boat with a dog&#10;&#10;Description automatically generated">
            <a:extLst>
              <a:ext uri="{FF2B5EF4-FFF2-40B4-BE49-F238E27FC236}">
                <a16:creationId xmlns:a16="http://schemas.microsoft.com/office/drawing/2014/main" id="{78709E6D-52B4-923A-2A79-704DEE878F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39" b="1076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9374945-19B4-8704-64A0-98A5C8470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9A6C529-7FAD-F8D4-D72E-6E8196F05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A8C56E9-58AA-D586-723D-691C15550E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3BED306-D026-1734-2A23-082415347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4077427-2632-1030-B2E3-FC74625F9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678843E-448A-47A0-9B41-130C2DF77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BCC383E-0EBF-9FBC-8515-49135B34C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1EA8144B-CCE7-A6D6-926F-B06A8666C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5AE14A68-3FA5-8CFA-DC68-F38755765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84A975F-A81E-797D-6D04-D4AEC7868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AD33723-7019-EDA6-85D7-E4E9998D7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5BD6CDD7-7D18-895F-030B-2F5C4505B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B5179CC0-B727-3F0C-3136-E6661BE0B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D02DC420-C48E-0FD2-6FAA-30E3C236E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B84946AE-D90E-07EA-38A4-9E43C1B34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806394FB-2929-39A0-F76F-E931F69E1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CFCC9BD-F62D-AAA0-D114-0851C06B4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DEEC64F1-0040-D67E-626C-17CDEB94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0F5C5E5-8534-B449-1C3D-86F7F9C2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397F230A-8B60-0B9D-B646-1E4459C81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E30F7428-1649-B294-CD21-BC19966DC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6CCECDED-0C2F-0DDE-20B2-08E6896C1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D9E1EC0-AB7B-0B08-EEA5-7F738036BD84}"/>
              </a:ext>
            </a:extLst>
          </p:cNvPr>
          <p:cNvSpPr txBox="1"/>
          <p:nvPr/>
        </p:nvSpPr>
        <p:spPr>
          <a:xfrm>
            <a:off x="4437462" y="7144"/>
            <a:ext cx="4683917" cy="5136356"/>
          </a:xfrm>
          <a:custGeom>
            <a:avLst/>
            <a:gdLst/>
            <a:ahLst/>
            <a:cxnLst/>
            <a:rect l="l" t="t" r="r" b="b"/>
            <a:pathLst>
              <a:path w="4863703" h="5136356">
                <a:moveTo>
                  <a:pt x="2872244" y="3282525"/>
                </a:moveTo>
                <a:lnTo>
                  <a:pt x="2935432" y="3490437"/>
                </a:lnTo>
                <a:lnTo>
                  <a:pt x="2807016" y="3490437"/>
                </a:lnTo>
                <a:close/>
                <a:moveTo>
                  <a:pt x="3303993" y="3043019"/>
                </a:moveTo>
                <a:lnTo>
                  <a:pt x="3303993" y="3796189"/>
                </a:lnTo>
                <a:lnTo>
                  <a:pt x="3511905" y="3796189"/>
                </a:lnTo>
                <a:lnTo>
                  <a:pt x="3511905" y="3424190"/>
                </a:lnTo>
                <a:lnTo>
                  <a:pt x="3826829" y="3796189"/>
                </a:lnTo>
                <a:lnTo>
                  <a:pt x="3992955" y="3796189"/>
                </a:lnTo>
                <a:lnTo>
                  <a:pt x="3992955" y="3043019"/>
                </a:lnTo>
                <a:lnTo>
                  <a:pt x="3785043" y="3043019"/>
                </a:lnTo>
                <a:lnTo>
                  <a:pt x="3785043" y="3420114"/>
                </a:lnTo>
                <a:lnTo>
                  <a:pt x="3462984" y="3043019"/>
                </a:lnTo>
                <a:close/>
                <a:moveTo>
                  <a:pt x="2769307" y="3043019"/>
                </a:moveTo>
                <a:lnTo>
                  <a:pt x="2501264" y="3796189"/>
                </a:lnTo>
                <a:lnTo>
                  <a:pt x="2718348" y="3796189"/>
                </a:lnTo>
                <a:lnTo>
                  <a:pt x="2756058" y="3672869"/>
                </a:lnTo>
                <a:lnTo>
                  <a:pt x="2983334" y="3672869"/>
                </a:lnTo>
                <a:lnTo>
                  <a:pt x="3019005" y="3796189"/>
                </a:lnTo>
                <a:lnTo>
                  <a:pt x="3236089" y="3796189"/>
                </a:lnTo>
                <a:lnTo>
                  <a:pt x="2976199" y="3043019"/>
                </a:lnTo>
                <a:close/>
                <a:moveTo>
                  <a:pt x="1884768" y="3043019"/>
                </a:moveTo>
                <a:lnTo>
                  <a:pt x="1884768" y="3796189"/>
                </a:lnTo>
                <a:lnTo>
                  <a:pt x="2446333" y="3796189"/>
                </a:lnTo>
                <a:lnTo>
                  <a:pt x="2446333" y="3600508"/>
                </a:lnTo>
                <a:lnTo>
                  <a:pt x="2098795" y="3600508"/>
                </a:lnTo>
                <a:lnTo>
                  <a:pt x="2098795" y="3516935"/>
                </a:lnTo>
                <a:lnTo>
                  <a:pt x="2421873" y="3516935"/>
                </a:lnTo>
                <a:lnTo>
                  <a:pt x="2421873" y="3322273"/>
                </a:lnTo>
                <a:lnTo>
                  <a:pt x="2098795" y="3322273"/>
                </a:lnTo>
                <a:lnTo>
                  <a:pt x="2098795" y="3238700"/>
                </a:lnTo>
                <a:lnTo>
                  <a:pt x="2448372" y="3238700"/>
                </a:lnTo>
                <a:lnTo>
                  <a:pt x="2448372" y="3043019"/>
                </a:lnTo>
                <a:close/>
                <a:moveTo>
                  <a:pt x="1237068" y="3043019"/>
                </a:moveTo>
                <a:lnTo>
                  <a:pt x="1237068" y="3796189"/>
                </a:lnTo>
                <a:lnTo>
                  <a:pt x="1806787" y="3796189"/>
                </a:lnTo>
                <a:lnTo>
                  <a:pt x="1806787" y="3594393"/>
                </a:lnTo>
                <a:lnTo>
                  <a:pt x="1451095" y="3594393"/>
                </a:lnTo>
                <a:lnTo>
                  <a:pt x="1451095" y="3043019"/>
                </a:lnTo>
                <a:close/>
                <a:moveTo>
                  <a:pt x="827703" y="3029770"/>
                </a:moveTo>
                <a:cubicBezTo>
                  <a:pt x="614695" y="3029770"/>
                  <a:pt x="439397" y="3189780"/>
                  <a:pt x="439397" y="3422152"/>
                </a:cubicBezTo>
                <a:cubicBezTo>
                  <a:pt x="439397" y="3652486"/>
                  <a:pt x="608580" y="3807400"/>
                  <a:pt x="826684" y="3807400"/>
                </a:cubicBezTo>
                <a:cubicBezTo>
                  <a:pt x="973445" y="3807400"/>
                  <a:pt x="1095746" y="3737077"/>
                  <a:pt x="1159954" y="3651466"/>
                </a:cubicBezTo>
                <a:lnTo>
                  <a:pt x="1020327" y="3515916"/>
                </a:lnTo>
                <a:cubicBezTo>
                  <a:pt x="974464" y="3568913"/>
                  <a:pt x="910256" y="3605604"/>
                  <a:pt x="840952" y="3605604"/>
                </a:cubicBezTo>
                <a:cubicBezTo>
                  <a:pt x="739034" y="3605604"/>
                  <a:pt x="659539" y="3526108"/>
                  <a:pt x="659539" y="3420114"/>
                </a:cubicBezTo>
                <a:cubicBezTo>
                  <a:pt x="659539" y="3312081"/>
                  <a:pt x="740054" y="3232585"/>
                  <a:pt x="841971" y="3232585"/>
                </a:cubicBezTo>
                <a:cubicBezTo>
                  <a:pt x="912294" y="3232585"/>
                  <a:pt x="971406" y="3270295"/>
                  <a:pt x="1017269" y="3318196"/>
                </a:cubicBezTo>
                <a:lnTo>
                  <a:pt x="1149762" y="3174492"/>
                </a:lnTo>
                <a:cubicBezTo>
                  <a:pt x="1081477" y="3088882"/>
                  <a:pt x="965291" y="3029770"/>
                  <a:pt x="827703" y="3029770"/>
                </a:cubicBezTo>
                <a:close/>
                <a:moveTo>
                  <a:pt x="2424569" y="2063325"/>
                </a:moveTo>
                <a:lnTo>
                  <a:pt x="2487758" y="2271237"/>
                </a:lnTo>
                <a:lnTo>
                  <a:pt x="2359342" y="2271237"/>
                </a:lnTo>
                <a:close/>
                <a:moveTo>
                  <a:pt x="3068306" y="2016443"/>
                </a:moveTo>
                <a:lnTo>
                  <a:pt x="3182454" y="2016443"/>
                </a:lnTo>
                <a:cubicBezTo>
                  <a:pt x="3227298" y="2016443"/>
                  <a:pt x="3251758" y="2048037"/>
                  <a:pt x="3251758" y="2086766"/>
                </a:cubicBezTo>
                <a:cubicBezTo>
                  <a:pt x="3251758" y="2122437"/>
                  <a:pt x="3231375" y="2158108"/>
                  <a:pt x="3177358" y="2158108"/>
                </a:cubicBezTo>
                <a:lnTo>
                  <a:pt x="3068306" y="2158108"/>
                </a:lnTo>
                <a:close/>
                <a:moveTo>
                  <a:pt x="3534707" y="1823819"/>
                </a:moveTo>
                <a:lnTo>
                  <a:pt x="3534707" y="2027654"/>
                </a:lnTo>
                <a:lnTo>
                  <a:pt x="3740581" y="2027654"/>
                </a:lnTo>
                <a:lnTo>
                  <a:pt x="3740581" y="2576989"/>
                </a:lnTo>
                <a:lnTo>
                  <a:pt x="3954608" y="2576989"/>
                </a:lnTo>
                <a:lnTo>
                  <a:pt x="3954608" y="2027654"/>
                </a:lnTo>
                <a:lnTo>
                  <a:pt x="4159462" y="2027654"/>
                </a:lnTo>
                <a:lnTo>
                  <a:pt x="4159462" y="1823819"/>
                </a:lnTo>
                <a:close/>
                <a:moveTo>
                  <a:pt x="2856318" y="1823819"/>
                </a:moveTo>
                <a:lnTo>
                  <a:pt x="2856318" y="2576989"/>
                </a:lnTo>
                <a:lnTo>
                  <a:pt x="3068306" y="2576989"/>
                </a:lnTo>
                <a:lnTo>
                  <a:pt x="3068306" y="2341560"/>
                </a:lnTo>
                <a:lnTo>
                  <a:pt x="3133534" y="2341560"/>
                </a:lnTo>
                <a:lnTo>
                  <a:pt x="3252777" y="2576989"/>
                </a:lnTo>
                <a:lnTo>
                  <a:pt x="3494322" y="2576989"/>
                </a:lnTo>
                <a:lnTo>
                  <a:pt x="3340426" y="2304869"/>
                </a:lnTo>
                <a:cubicBezTo>
                  <a:pt x="3434190" y="2256968"/>
                  <a:pt x="3469861" y="2168300"/>
                  <a:pt x="3469861" y="2079632"/>
                </a:cubicBezTo>
                <a:cubicBezTo>
                  <a:pt x="3469861" y="1937966"/>
                  <a:pt x="3381193" y="1823819"/>
                  <a:pt x="3184493" y="1823819"/>
                </a:cubicBezTo>
                <a:close/>
                <a:moveTo>
                  <a:pt x="2321632" y="1823819"/>
                </a:moveTo>
                <a:lnTo>
                  <a:pt x="2053589" y="2576989"/>
                </a:lnTo>
                <a:lnTo>
                  <a:pt x="2270674" y="2576989"/>
                </a:lnTo>
                <a:lnTo>
                  <a:pt x="2308383" y="2453669"/>
                </a:lnTo>
                <a:lnTo>
                  <a:pt x="2535659" y="2453669"/>
                </a:lnTo>
                <a:lnTo>
                  <a:pt x="2571330" y="2576989"/>
                </a:lnTo>
                <a:lnTo>
                  <a:pt x="2788414" y="2576989"/>
                </a:lnTo>
                <a:lnTo>
                  <a:pt x="2528525" y="1823819"/>
                </a:lnTo>
                <a:close/>
                <a:moveTo>
                  <a:pt x="1141818" y="1823819"/>
                </a:moveTo>
                <a:lnTo>
                  <a:pt x="1141818" y="2576989"/>
                </a:lnTo>
                <a:lnTo>
                  <a:pt x="1349730" y="2576989"/>
                </a:lnTo>
                <a:lnTo>
                  <a:pt x="1349730" y="2250853"/>
                </a:lnTo>
                <a:lnTo>
                  <a:pt x="1520951" y="2486283"/>
                </a:lnTo>
                <a:lnTo>
                  <a:pt x="1603504" y="2486283"/>
                </a:lnTo>
                <a:lnTo>
                  <a:pt x="1774726" y="2250853"/>
                </a:lnTo>
                <a:lnTo>
                  <a:pt x="1774726" y="2576989"/>
                </a:lnTo>
                <a:lnTo>
                  <a:pt x="1984676" y="2576989"/>
                </a:lnTo>
                <a:lnTo>
                  <a:pt x="1984676" y="1823819"/>
                </a:lnTo>
                <a:lnTo>
                  <a:pt x="1819569" y="1823819"/>
                </a:lnTo>
                <a:lnTo>
                  <a:pt x="1562737" y="2188684"/>
                </a:lnTo>
                <a:lnTo>
                  <a:pt x="1304886" y="1823819"/>
                </a:lnTo>
                <a:close/>
                <a:moveTo>
                  <a:pt x="756360" y="1812608"/>
                </a:moveTo>
                <a:cubicBezTo>
                  <a:pt x="584120" y="1812608"/>
                  <a:pt x="462838" y="1915545"/>
                  <a:pt x="462838" y="2053133"/>
                </a:cubicBezTo>
                <a:cubicBezTo>
                  <a:pt x="462838" y="2161166"/>
                  <a:pt x="520931" y="2218240"/>
                  <a:pt x="589216" y="2251872"/>
                </a:cubicBezTo>
                <a:cubicBezTo>
                  <a:pt x="645270" y="2279390"/>
                  <a:pt x="709478" y="2293659"/>
                  <a:pt x="753303" y="2308946"/>
                </a:cubicBezTo>
                <a:cubicBezTo>
                  <a:pt x="787955" y="2321176"/>
                  <a:pt x="810377" y="2334426"/>
                  <a:pt x="810377" y="2355828"/>
                </a:cubicBezTo>
                <a:cubicBezTo>
                  <a:pt x="810377" y="2387423"/>
                  <a:pt x="770629" y="2395576"/>
                  <a:pt x="738015" y="2395576"/>
                </a:cubicBezTo>
                <a:cubicBezTo>
                  <a:pt x="654443" y="2395576"/>
                  <a:pt x="575967" y="2356847"/>
                  <a:pt x="516854" y="2307927"/>
                </a:cubicBezTo>
                <a:lnTo>
                  <a:pt x="414937" y="2465899"/>
                </a:lnTo>
                <a:cubicBezTo>
                  <a:pt x="496471" y="2544376"/>
                  <a:pt x="605523" y="2590238"/>
                  <a:pt x="734958" y="2590238"/>
                </a:cubicBezTo>
                <a:cubicBezTo>
                  <a:pt x="929620" y="2590238"/>
                  <a:pt x="1045806" y="2483225"/>
                  <a:pt x="1045806" y="2343598"/>
                </a:cubicBezTo>
                <a:cubicBezTo>
                  <a:pt x="1045806" y="2229451"/>
                  <a:pt x="976502" y="2173396"/>
                  <a:pt x="892930" y="2140782"/>
                </a:cubicBezTo>
                <a:cubicBezTo>
                  <a:pt x="842990" y="2121418"/>
                  <a:pt x="786936" y="2105111"/>
                  <a:pt x="748207" y="2092881"/>
                </a:cubicBezTo>
                <a:cubicBezTo>
                  <a:pt x="721708" y="2084728"/>
                  <a:pt x="689095" y="2074536"/>
                  <a:pt x="689095" y="2047018"/>
                </a:cubicBezTo>
                <a:cubicBezTo>
                  <a:pt x="689095" y="2029692"/>
                  <a:pt x="707440" y="2010328"/>
                  <a:pt x="759418" y="2010328"/>
                </a:cubicBezTo>
                <a:cubicBezTo>
                  <a:pt x="814453" y="2010328"/>
                  <a:pt x="895987" y="2034788"/>
                  <a:pt x="941850" y="2068421"/>
                </a:cubicBezTo>
                <a:lnTo>
                  <a:pt x="1035614" y="1904334"/>
                </a:lnTo>
                <a:cubicBezTo>
                  <a:pt x="952042" y="1842164"/>
                  <a:pt x="851144" y="1812608"/>
                  <a:pt x="756360" y="1812608"/>
                </a:cubicBezTo>
                <a:close/>
                <a:moveTo>
                  <a:pt x="1443494" y="844125"/>
                </a:moveTo>
                <a:lnTo>
                  <a:pt x="1506683" y="1052037"/>
                </a:lnTo>
                <a:lnTo>
                  <a:pt x="1378267" y="1052037"/>
                </a:lnTo>
                <a:close/>
                <a:moveTo>
                  <a:pt x="2532468" y="604619"/>
                </a:moveTo>
                <a:lnTo>
                  <a:pt x="2532468" y="1357789"/>
                </a:lnTo>
                <a:lnTo>
                  <a:pt x="3094034" y="1357789"/>
                </a:lnTo>
                <a:lnTo>
                  <a:pt x="3094034" y="1162108"/>
                </a:lnTo>
                <a:lnTo>
                  <a:pt x="2746495" y="1162108"/>
                </a:lnTo>
                <a:lnTo>
                  <a:pt x="2746495" y="1078535"/>
                </a:lnTo>
                <a:lnTo>
                  <a:pt x="3069573" y="1078535"/>
                </a:lnTo>
                <a:lnTo>
                  <a:pt x="3069573" y="883873"/>
                </a:lnTo>
                <a:lnTo>
                  <a:pt x="2746495" y="883873"/>
                </a:lnTo>
                <a:lnTo>
                  <a:pt x="2746495" y="800300"/>
                </a:lnTo>
                <a:lnTo>
                  <a:pt x="3096072" y="800300"/>
                </a:lnTo>
                <a:lnTo>
                  <a:pt x="3096072" y="604619"/>
                </a:lnTo>
                <a:close/>
                <a:moveTo>
                  <a:pt x="1875243" y="604619"/>
                </a:moveTo>
                <a:lnTo>
                  <a:pt x="1875243" y="1357789"/>
                </a:lnTo>
                <a:lnTo>
                  <a:pt x="2087232" y="1357789"/>
                </a:lnTo>
                <a:lnTo>
                  <a:pt x="2087232" y="1098919"/>
                </a:lnTo>
                <a:lnTo>
                  <a:pt x="2389926" y="1098919"/>
                </a:lnTo>
                <a:lnTo>
                  <a:pt x="2389926" y="903237"/>
                </a:lnTo>
                <a:lnTo>
                  <a:pt x="2087232" y="903237"/>
                </a:lnTo>
                <a:lnTo>
                  <a:pt x="2087232" y="802339"/>
                </a:lnTo>
                <a:lnTo>
                  <a:pt x="2428655" y="802339"/>
                </a:lnTo>
                <a:lnTo>
                  <a:pt x="2428655" y="604619"/>
                </a:lnTo>
                <a:close/>
                <a:moveTo>
                  <a:pt x="1340557" y="604619"/>
                </a:moveTo>
                <a:lnTo>
                  <a:pt x="1072514" y="1357789"/>
                </a:lnTo>
                <a:lnTo>
                  <a:pt x="1289598" y="1357789"/>
                </a:lnTo>
                <a:lnTo>
                  <a:pt x="1327308" y="1234469"/>
                </a:lnTo>
                <a:lnTo>
                  <a:pt x="1554584" y="1234469"/>
                </a:lnTo>
                <a:lnTo>
                  <a:pt x="1590255" y="1357789"/>
                </a:lnTo>
                <a:lnTo>
                  <a:pt x="1807339" y="1357789"/>
                </a:lnTo>
                <a:lnTo>
                  <a:pt x="1547450" y="604619"/>
                </a:lnTo>
                <a:close/>
                <a:moveTo>
                  <a:pt x="756360" y="593408"/>
                </a:moveTo>
                <a:cubicBezTo>
                  <a:pt x="584120" y="593408"/>
                  <a:pt x="462838" y="696345"/>
                  <a:pt x="462838" y="833933"/>
                </a:cubicBezTo>
                <a:cubicBezTo>
                  <a:pt x="462838" y="941966"/>
                  <a:pt x="520931" y="999040"/>
                  <a:pt x="589216" y="1032672"/>
                </a:cubicBezTo>
                <a:cubicBezTo>
                  <a:pt x="645270" y="1060190"/>
                  <a:pt x="709478" y="1074459"/>
                  <a:pt x="753303" y="1089746"/>
                </a:cubicBezTo>
                <a:cubicBezTo>
                  <a:pt x="787955" y="1101976"/>
                  <a:pt x="810377" y="1115225"/>
                  <a:pt x="810377" y="1136628"/>
                </a:cubicBezTo>
                <a:cubicBezTo>
                  <a:pt x="810377" y="1168223"/>
                  <a:pt x="770629" y="1176376"/>
                  <a:pt x="738015" y="1176376"/>
                </a:cubicBezTo>
                <a:cubicBezTo>
                  <a:pt x="654443" y="1176376"/>
                  <a:pt x="575967" y="1137647"/>
                  <a:pt x="516854" y="1088727"/>
                </a:cubicBezTo>
                <a:lnTo>
                  <a:pt x="414937" y="1246699"/>
                </a:lnTo>
                <a:cubicBezTo>
                  <a:pt x="496471" y="1325176"/>
                  <a:pt x="605523" y="1371038"/>
                  <a:pt x="734958" y="1371038"/>
                </a:cubicBezTo>
                <a:cubicBezTo>
                  <a:pt x="929620" y="1371038"/>
                  <a:pt x="1045806" y="1264025"/>
                  <a:pt x="1045806" y="1124398"/>
                </a:cubicBezTo>
                <a:cubicBezTo>
                  <a:pt x="1045806" y="1010251"/>
                  <a:pt x="976502" y="954196"/>
                  <a:pt x="892930" y="921582"/>
                </a:cubicBezTo>
                <a:cubicBezTo>
                  <a:pt x="842990" y="902218"/>
                  <a:pt x="786936" y="885911"/>
                  <a:pt x="748207" y="873681"/>
                </a:cubicBezTo>
                <a:cubicBezTo>
                  <a:pt x="721709" y="865528"/>
                  <a:pt x="689095" y="855336"/>
                  <a:pt x="689095" y="827818"/>
                </a:cubicBezTo>
                <a:cubicBezTo>
                  <a:pt x="689095" y="810492"/>
                  <a:pt x="707440" y="791128"/>
                  <a:pt x="759418" y="791128"/>
                </a:cubicBezTo>
                <a:cubicBezTo>
                  <a:pt x="814453" y="791128"/>
                  <a:pt x="895987" y="815588"/>
                  <a:pt x="941850" y="849221"/>
                </a:cubicBezTo>
                <a:lnTo>
                  <a:pt x="1035614" y="685134"/>
                </a:lnTo>
                <a:cubicBezTo>
                  <a:pt x="952042" y="622964"/>
                  <a:pt x="851144" y="593408"/>
                  <a:pt x="756360" y="593408"/>
                </a:cubicBezTo>
                <a:close/>
                <a:moveTo>
                  <a:pt x="0" y="0"/>
                </a:moveTo>
                <a:lnTo>
                  <a:pt x="4863703" y="0"/>
                </a:lnTo>
                <a:lnTo>
                  <a:pt x="4863703" y="5136356"/>
                </a:lnTo>
                <a:lnTo>
                  <a:pt x="0" y="5136356"/>
                </a:lnTo>
                <a:close/>
              </a:path>
            </a:pathLst>
          </a:custGeom>
          <a:solidFill>
            <a:schemeClr val="accent5">
              <a:alpha val="75989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000" b="1" dirty="0">
              <a:solidFill>
                <a:srgbClr val="0070C0"/>
              </a:solidFill>
              <a:latin typeface="Axiforma Heavy" pitchFamily="2" charset="77"/>
            </a:endParaRPr>
          </a:p>
        </p:txBody>
      </p:sp>
      <p:pic>
        <p:nvPicPr>
          <p:cNvPr id="30" name="Picture 2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E72FE87-EF36-409F-6082-C327B1A80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07" y="4185420"/>
            <a:ext cx="2543173" cy="6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81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at on the water&#10;&#10;AI-generated content may be incorrect.">
            <a:extLst>
              <a:ext uri="{FF2B5EF4-FFF2-40B4-BE49-F238E27FC236}">
                <a16:creationId xmlns:a16="http://schemas.microsoft.com/office/drawing/2014/main" id="{F41E4A41-9C9E-3AB4-2537-75DA9B376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310" y="1909957"/>
            <a:ext cx="6339498" cy="32335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C6B63B-AA49-C3A6-20D6-E163D23A4B06}"/>
              </a:ext>
            </a:extLst>
          </p:cNvPr>
          <p:cNvSpPr/>
          <p:nvPr/>
        </p:nvSpPr>
        <p:spPr>
          <a:xfrm>
            <a:off x="2790092" y="1541916"/>
            <a:ext cx="6339498" cy="713604"/>
          </a:xfrm>
          <a:prstGeom prst="rect">
            <a:avLst/>
          </a:prstGeom>
          <a:solidFill>
            <a:srgbClr val="005E9E">
              <a:alpha val="945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oat in the water&#10;&#10;AI-generated content may be incorrect.">
            <a:extLst>
              <a:ext uri="{FF2B5EF4-FFF2-40B4-BE49-F238E27FC236}">
                <a16:creationId xmlns:a16="http://schemas.microsoft.com/office/drawing/2014/main" id="{476C1631-B980-B762-017C-CFC3E4FCB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90092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84C5C2-E139-8F92-D703-35625660B6AD}"/>
              </a:ext>
            </a:extLst>
          </p:cNvPr>
          <p:cNvSpPr/>
          <p:nvPr/>
        </p:nvSpPr>
        <p:spPr>
          <a:xfrm>
            <a:off x="-46893" y="0"/>
            <a:ext cx="2836985" cy="5172076"/>
          </a:xfrm>
          <a:prstGeom prst="rect">
            <a:avLst/>
          </a:prstGeom>
          <a:solidFill>
            <a:srgbClr val="005E9E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8C6ED-D929-FCA4-3F3F-BEB98C63A6EC}"/>
              </a:ext>
            </a:extLst>
          </p:cNvPr>
          <p:cNvSpPr txBox="1"/>
          <p:nvPr/>
        </p:nvSpPr>
        <p:spPr>
          <a:xfrm>
            <a:off x="5153148" y="294298"/>
            <a:ext cx="374332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xiforma" pitchFamily="2" charset="77"/>
              </a:rPr>
              <a:t>COMPETITIVE ADV</a:t>
            </a:r>
          </a:p>
          <a:p>
            <a:pPr algn="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xiforma" pitchFamily="2" charset="77"/>
              </a:rPr>
              <a:t>GRANT PROGRAM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05760-FA43-72BD-6A4A-104A1EBEB1C1}"/>
              </a:ext>
            </a:extLst>
          </p:cNvPr>
          <p:cNvSpPr txBox="1"/>
          <p:nvPr/>
        </p:nvSpPr>
        <p:spPr>
          <a:xfrm>
            <a:off x="2693110" y="4673466"/>
            <a:ext cx="6436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BentonSans Book" panose="02000404020000020004" pitchFamily="2" charset="77"/>
                <a:cs typeface="Calibri Light" panose="020F0302020204030204" pitchFamily="34" charset="0"/>
              </a:rPr>
              <a:t>Selections will be made in a few weeks!</a:t>
            </a:r>
            <a:endParaRPr lang="en-US" sz="1600" b="1" i="1" dirty="0">
              <a:solidFill>
                <a:schemeClr val="bg1"/>
              </a:solidFill>
              <a:effectLst/>
              <a:latin typeface="BentonSans Book" panose="02000404020000020004" pitchFamily="2" charset="77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21913C-6C31-860B-0F18-F12CD0852331}"/>
              </a:ext>
            </a:extLst>
          </p:cNvPr>
          <p:cNvSpPr txBox="1"/>
          <p:nvPr/>
        </p:nvSpPr>
        <p:spPr>
          <a:xfrm>
            <a:off x="3267456" y="1588270"/>
            <a:ext cx="5242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BentonSans Book" panose="02000404020000020004" pitchFamily="2" charset="77"/>
                <a:cs typeface="Calibri Light" panose="020F0302020204030204" pitchFamily="34" charset="0"/>
              </a:rPr>
              <a:t>Removal Projects with Education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BentonSans Book" panose="02000404020000020004" pitchFamily="2" charset="77"/>
                <a:cs typeface="Calibri Light" panose="020F0302020204030204" pitchFamily="34" charset="0"/>
              </a:rPr>
              <a:t> and Outreach Components</a:t>
            </a:r>
            <a:endParaRPr lang="en-US" sz="1800" dirty="0">
              <a:solidFill>
                <a:schemeClr val="bg1"/>
              </a:solidFill>
              <a:effectLst/>
              <a:latin typeface="BentonSans Book" panose="02000404020000020004" pitchFamily="2" charset="77"/>
              <a:cs typeface="Calibri Light" panose="020F03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221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DFC17-66A9-72B9-ACA6-E37534F4E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boats in the water&#10;&#10;AI-generated content may be incorrect.">
            <a:extLst>
              <a:ext uri="{FF2B5EF4-FFF2-40B4-BE49-F238E27FC236}">
                <a16:creationId xmlns:a16="http://schemas.microsoft.com/office/drawing/2014/main" id="{EB465681-8F91-7FE0-1991-F14F2724C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937" y="1952718"/>
            <a:ext cx="6178063" cy="3193771"/>
          </a:xfrm>
          <a:prstGeom prst="rect">
            <a:avLst/>
          </a:prstGeom>
        </p:spPr>
      </p:pic>
      <p:pic>
        <p:nvPicPr>
          <p:cNvPr id="8" name="Picture 7" descr="A boat sinking in water&#10;&#10;AI-generated content may be incorrect.">
            <a:extLst>
              <a:ext uri="{FF2B5EF4-FFF2-40B4-BE49-F238E27FC236}">
                <a16:creationId xmlns:a16="http://schemas.microsoft.com/office/drawing/2014/main" id="{05058CE3-27E3-2368-E928-D49DAF713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42176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4B639-4CB3-5732-AE7F-C5CB3ABFFFC9}"/>
              </a:ext>
            </a:extLst>
          </p:cNvPr>
          <p:cNvSpPr txBox="1"/>
          <p:nvPr/>
        </p:nvSpPr>
        <p:spPr>
          <a:xfrm>
            <a:off x="5153148" y="294298"/>
            <a:ext cx="374332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xiforma" pitchFamily="2" charset="77"/>
              </a:rPr>
              <a:t>NATIONAL ADV</a:t>
            </a:r>
          </a:p>
          <a:p>
            <a:pPr algn="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xiforma" pitchFamily="2" charset="77"/>
              </a:rPr>
              <a:t>DATABASE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CB4F66-3B2E-DD62-2BE4-B7FC7C6073F0}"/>
              </a:ext>
            </a:extLst>
          </p:cNvPr>
          <p:cNvSpPr/>
          <p:nvPr/>
        </p:nvSpPr>
        <p:spPr>
          <a:xfrm>
            <a:off x="-46893" y="0"/>
            <a:ext cx="3189069" cy="5172076"/>
          </a:xfrm>
          <a:prstGeom prst="rect">
            <a:avLst/>
          </a:prstGeom>
          <a:solidFill>
            <a:srgbClr val="005E9E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8C651F-0759-D000-D2C9-2D98712D16F2}"/>
              </a:ext>
            </a:extLst>
          </p:cNvPr>
          <p:cNvGrpSpPr/>
          <p:nvPr/>
        </p:nvGrpSpPr>
        <p:grpSpPr>
          <a:xfrm>
            <a:off x="3329591" y="1573289"/>
            <a:ext cx="1753219" cy="1418145"/>
            <a:chOff x="3838608" y="1552320"/>
            <a:chExt cx="1753219" cy="141814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2B86DF5-C3C6-C0CD-3670-2388ADABCA0C}"/>
                </a:ext>
              </a:extLst>
            </p:cNvPr>
            <p:cNvSpPr/>
            <p:nvPr/>
          </p:nvSpPr>
          <p:spPr>
            <a:xfrm>
              <a:off x="3838608" y="1552320"/>
              <a:ext cx="1729773" cy="1384995"/>
            </a:xfrm>
            <a:prstGeom prst="roundRect">
              <a:avLst/>
            </a:prstGeom>
            <a:solidFill>
              <a:srgbClr val="005E9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87CA83-16CC-8974-3F93-587D4DA06DCB}"/>
                </a:ext>
              </a:extLst>
            </p:cNvPr>
            <p:cNvSpPr txBox="1"/>
            <p:nvPr/>
          </p:nvSpPr>
          <p:spPr>
            <a:xfrm>
              <a:off x="3862054" y="1831692"/>
              <a:ext cx="172977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BentonSans" panose="02000504020000020004" pitchFamily="2" charset="77"/>
                </a:rPr>
                <a:t>Public and </a:t>
              </a:r>
            </a:p>
            <a:p>
              <a:pPr algn="ctr"/>
              <a:r>
                <a:rPr lang="en-US" sz="1800" dirty="0">
                  <a:solidFill>
                    <a:schemeClr val="bg1"/>
                  </a:solidFill>
                  <a:latin typeface="BentonSans" panose="02000504020000020004" pitchFamily="2" charset="77"/>
                </a:rPr>
                <a:t>Private</a:t>
              </a:r>
            </a:p>
            <a:p>
              <a:pPr algn="ctr"/>
              <a:r>
                <a:rPr lang="en-US" sz="1800" dirty="0">
                  <a:solidFill>
                    <a:schemeClr val="bg1"/>
                  </a:solidFill>
                  <a:latin typeface="BentonSans" panose="02000504020000020004" pitchFamily="2" charset="77"/>
                </a:rPr>
                <a:t>Submissions</a:t>
              </a:r>
            </a:p>
            <a:p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18743B-F54D-AD02-D43B-8E5DAD2E603E}"/>
              </a:ext>
            </a:extLst>
          </p:cNvPr>
          <p:cNvGrpSpPr/>
          <p:nvPr/>
        </p:nvGrpSpPr>
        <p:grpSpPr>
          <a:xfrm>
            <a:off x="5256194" y="1545558"/>
            <a:ext cx="1753219" cy="1537529"/>
            <a:chOff x="3838608" y="1552320"/>
            <a:chExt cx="1753219" cy="1537529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015F326-7980-9A43-60DC-309A3F4EC587}"/>
                </a:ext>
              </a:extLst>
            </p:cNvPr>
            <p:cNvSpPr/>
            <p:nvPr/>
          </p:nvSpPr>
          <p:spPr>
            <a:xfrm>
              <a:off x="3838608" y="1552320"/>
              <a:ext cx="1729773" cy="1384995"/>
            </a:xfrm>
            <a:prstGeom prst="roundRect">
              <a:avLst/>
            </a:prstGeom>
            <a:solidFill>
              <a:srgbClr val="005E9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1AE052-B01E-92C9-30E5-36B39B810B3F}"/>
                </a:ext>
              </a:extLst>
            </p:cNvPr>
            <p:cNvSpPr txBox="1"/>
            <p:nvPr/>
          </p:nvSpPr>
          <p:spPr>
            <a:xfrm>
              <a:off x="3862054" y="1674077"/>
              <a:ext cx="1729773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BentonSans" panose="02000504020000020004" pitchFamily="2" charset="77"/>
                </a:rPr>
                <a:t>Document the Problem and Work Being Done</a:t>
              </a:r>
            </a:p>
            <a:p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A6CCAF-4426-F695-32D6-1E0E8D90E1CF}"/>
              </a:ext>
            </a:extLst>
          </p:cNvPr>
          <p:cNvGrpSpPr/>
          <p:nvPr/>
        </p:nvGrpSpPr>
        <p:grpSpPr>
          <a:xfrm>
            <a:off x="7170178" y="1545558"/>
            <a:ext cx="1753219" cy="1384995"/>
            <a:chOff x="3838608" y="1552320"/>
            <a:chExt cx="1753219" cy="1384995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B62522E-3728-53D0-EE07-67339DEEAAF4}"/>
                </a:ext>
              </a:extLst>
            </p:cNvPr>
            <p:cNvSpPr/>
            <p:nvPr/>
          </p:nvSpPr>
          <p:spPr>
            <a:xfrm>
              <a:off x="3838608" y="1552320"/>
              <a:ext cx="1729773" cy="1384995"/>
            </a:xfrm>
            <a:prstGeom prst="roundRect">
              <a:avLst/>
            </a:prstGeom>
            <a:solidFill>
              <a:srgbClr val="005E9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4D5AD4-ECE0-587D-A98C-BDC70085D65B}"/>
                </a:ext>
              </a:extLst>
            </p:cNvPr>
            <p:cNvSpPr txBox="1"/>
            <p:nvPr/>
          </p:nvSpPr>
          <p:spPr>
            <a:xfrm>
              <a:off x="3862054" y="1796523"/>
              <a:ext cx="172977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BentonSans" panose="02000504020000020004" pitchFamily="2" charset="77"/>
                </a:rPr>
                <a:t>Anticipated to Be Live </a:t>
              </a:r>
            </a:p>
            <a:p>
              <a:pPr algn="ctr"/>
              <a:r>
                <a:rPr lang="en-US" sz="1800" dirty="0">
                  <a:solidFill>
                    <a:schemeClr val="bg1"/>
                  </a:solidFill>
                  <a:latin typeface="BentonSans" panose="02000504020000020004" pitchFamily="2" charset="77"/>
                </a:rPr>
                <a:t>June 2025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16014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32552-A3AD-C59D-C431-C0445E4E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4D5D0-1335-E9EB-0DF0-BB44E098925F}"/>
              </a:ext>
            </a:extLst>
          </p:cNvPr>
          <p:cNvGrpSpPr/>
          <p:nvPr/>
        </p:nvGrpSpPr>
        <p:grpSpPr>
          <a:xfrm>
            <a:off x="3122608" y="1645002"/>
            <a:ext cx="5607055" cy="418260"/>
            <a:chOff x="3122608" y="1645002"/>
            <a:chExt cx="5607055" cy="41826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6E9B50C-C36B-CE34-8541-20636ECAE5B6}"/>
                </a:ext>
              </a:extLst>
            </p:cNvPr>
            <p:cNvSpPr/>
            <p:nvPr/>
          </p:nvSpPr>
          <p:spPr>
            <a:xfrm>
              <a:off x="3122608" y="1645002"/>
              <a:ext cx="5607055" cy="41826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911558-C253-D17C-2577-2E9C1A0AE8D6}"/>
                </a:ext>
              </a:extLst>
            </p:cNvPr>
            <p:cNvSpPr txBox="1"/>
            <p:nvPr/>
          </p:nvSpPr>
          <p:spPr>
            <a:xfrm>
              <a:off x="3563815" y="1656725"/>
              <a:ext cx="5165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Current Efforts, Possible Future Efforts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58B6F43-13C8-8800-456D-FECCB7BF5534}"/>
              </a:ext>
            </a:extLst>
          </p:cNvPr>
          <p:cNvSpPr txBox="1"/>
          <p:nvPr/>
        </p:nvSpPr>
        <p:spPr>
          <a:xfrm>
            <a:off x="5153148" y="294298"/>
            <a:ext cx="374332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xiforma" pitchFamily="2" charset="77"/>
              </a:rPr>
              <a:t>TURNING THE TIDE</a:t>
            </a:r>
          </a:p>
          <a:p>
            <a:pPr algn="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xiforma" pitchFamily="2" charset="77"/>
              </a:rPr>
              <a:t>SUMMIT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234397-BFFA-82CA-031B-0E58133A54B7}"/>
              </a:ext>
            </a:extLst>
          </p:cNvPr>
          <p:cNvGrpSpPr/>
          <p:nvPr/>
        </p:nvGrpSpPr>
        <p:grpSpPr>
          <a:xfrm>
            <a:off x="3122608" y="2327451"/>
            <a:ext cx="5607055" cy="418260"/>
            <a:chOff x="3122608" y="1645002"/>
            <a:chExt cx="5607055" cy="41826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C0DD541-4ACD-6C4E-FDD3-F45CC11981D1}"/>
                </a:ext>
              </a:extLst>
            </p:cNvPr>
            <p:cNvSpPr/>
            <p:nvPr/>
          </p:nvSpPr>
          <p:spPr>
            <a:xfrm>
              <a:off x="3122608" y="1645002"/>
              <a:ext cx="5607055" cy="41826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A7BD43-6EC9-7CA7-1C44-35C303594E05}"/>
                </a:ext>
              </a:extLst>
            </p:cNvPr>
            <p:cNvSpPr txBox="1"/>
            <p:nvPr/>
          </p:nvSpPr>
          <p:spPr>
            <a:xfrm>
              <a:off x="3563815" y="1656725"/>
              <a:ext cx="5165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Networking for Solutions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619800-CF00-3947-8278-30355CB3AB57}"/>
              </a:ext>
            </a:extLst>
          </p:cNvPr>
          <p:cNvGrpSpPr/>
          <p:nvPr/>
        </p:nvGrpSpPr>
        <p:grpSpPr>
          <a:xfrm>
            <a:off x="3122608" y="2997282"/>
            <a:ext cx="5607055" cy="418260"/>
            <a:chOff x="3122608" y="1645002"/>
            <a:chExt cx="5607055" cy="41826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198238A-8CB0-AB9F-E631-32823930537F}"/>
                </a:ext>
              </a:extLst>
            </p:cNvPr>
            <p:cNvSpPr/>
            <p:nvPr/>
          </p:nvSpPr>
          <p:spPr>
            <a:xfrm>
              <a:off x="3122608" y="1645002"/>
              <a:ext cx="5607055" cy="41826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E4C0B8-1B55-32B0-72A1-AD3BD46BAF8B}"/>
                </a:ext>
              </a:extLst>
            </p:cNvPr>
            <p:cNvSpPr txBox="1"/>
            <p:nvPr/>
          </p:nvSpPr>
          <p:spPr>
            <a:xfrm>
              <a:off x="3563815" y="1656725"/>
              <a:ext cx="5165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December 2026, New Orleans LA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7EF9AB-BCCF-79B7-EE50-A490F65723B8}"/>
              </a:ext>
            </a:extLst>
          </p:cNvPr>
          <p:cNvGrpSpPr/>
          <p:nvPr/>
        </p:nvGrpSpPr>
        <p:grpSpPr>
          <a:xfrm>
            <a:off x="3122608" y="3628502"/>
            <a:ext cx="5607055" cy="418260"/>
            <a:chOff x="3122608" y="1645002"/>
            <a:chExt cx="5607055" cy="41826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43F52B3-097A-97CC-6DED-0FA572393839}"/>
                </a:ext>
              </a:extLst>
            </p:cNvPr>
            <p:cNvSpPr/>
            <p:nvPr/>
          </p:nvSpPr>
          <p:spPr>
            <a:xfrm>
              <a:off x="3122608" y="1645002"/>
              <a:ext cx="5607055" cy="41826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352563-0D01-A7C8-CA54-45C4C6152B59}"/>
                </a:ext>
              </a:extLst>
            </p:cNvPr>
            <p:cNvSpPr txBox="1"/>
            <p:nvPr/>
          </p:nvSpPr>
          <p:spPr>
            <a:xfrm>
              <a:off x="3563815" y="1676603"/>
              <a:ext cx="5165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Sponsorships/Exhibitor Booths Available</a:t>
              </a:r>
            </a:p>
          </p:txBody>
        </p:sp>
      </p:grpSp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20072ED3-D7FA-F478-A5D9-15BB677E6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40000">
            <a:off x="465143" y="960440"/>
            <a:ext cx="2756892" cy="3570543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210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EEF2E-3894-F5ED-7AA2-72DB80216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6840BA-8A8A-D118-AA36-1FC25EFB15AA}"/>
              </a:ext>
            </a:extLst>
          </p:cNvPr>
          <p:cNvSpPr txBox="1"/>
          <p:nvPr/>
        </p:nvSpPr>
        <p:spPr>
          <a:xfrm>
            <a:off x="5165340" y="414652"/>
            <a:ext cx="374332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xiforma" pitchFamily="2" charset="77"/>
              </a:rPr>
              <a:t>FOLLOW US ON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EC9ED14-230B-501B-9133-E9BE6E403386}"/>
              </a:ext>
            </a:extLst>
          </p:cNvPr>
          <p:cNvGrpSpPr/>
          <p:nvPr/>
        </p:nvGrpSpPr>
        <p:grpSpPr>
          <a:xfrm>
            <a:off x="235335" y="536572"/>
            <a:ext cx="8673330" cy="3765804"/>
            <a:chOff x="235335" y="414652"/>
            <a:chExt cx="8673330" cy="3765804"/>
          </a:xfrm>
        </p:grpSpPr>
        <p:pic>
          <p:nvPicPr>
            <p:cNvPr id="6" name="Picture 5" descr="A red and white logo&#10;&#10;AI-generated content may be incorrect.">
              <a:extLst>
                <a:ext uri="{FF2B5EF4-FFF2-40B4-BE49-F238E27FC236}">
                  <a16:creationId xmlns:a16="http://schemas.microsoft.com/office/drawing/2014/main" id="{F510DB91-B4B7-E281-B148-D92069EFF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8219" y="1444597"/>
              <a:ext cx="6218940" cy="139869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D1724E-E042-AA06-16B6-9CB0973FF44F}"/>
                </a:ext>
              </a:extLst>
            </p:cNvPr>
            <p:cNvCxnSpPr>
              <a:cxnSpLocks/>
            </p:cNvCxnSpPr>
            <p:nvPr/>
          </p:nvCxnSpPr>
          <p:spPr>
            <a:xfrm>
              <a:off x="1804416" y="1133856"/>
              <a:ext cx="710424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87C31D-B800-04BE-893D-6ED6AC454FF4}"/>
                </a:ext>
              </a:extLst>
            </p:cNvPr>
            <p:cNvSpPr txBox="1"/>
            <p:nvPr/>
          </p:nvSpPr>
          <p:spPr>
            <a:xfrm>
              <a:off x="3218178" y="2802956"/>
              <a:ext cx="453593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/>
                  <a:latin typeface="BentonSans" panose="02000504020000020004" pitchFamily="2" charset="77"/>
                  <a:cs typeface="Calibri Light" panose="020F0302020204030204" pitchFamily="34" charset="0"/>
                </a:rPr>
                <a:t>@</a:t>
              </a:r>
              <a:r>
                <a:rPr lang="en-US" sz="2000" dirty="0" err="1">
                  <a:effectLst/>
                  <a:latin typeface="BentonSans" panose="02000504020000020004" pitchFamily="2" charset="77"/>
                  <a:cs typeface="Calibri Light" panose="020F0302020204030204" pitchFamily="34" charset="0"/>
                </a:rPr>
                <a:t>boatusfoundation</a:t>
              </a:r>
              <a:r>
                <a:rPr lang="en-US" sz="2000" dirty="0">
                  <a:latin typeface="BentonSans" panose="02000504020000020004" pitchFamily="2" charset="77"/>
                  <a:cs typeface="Calibri Light" panose="020F0302020204030204" pitchFamily="34" charset="0"/>
                </a:rPr>
                <a:t>      </a:t>
              </a:r>
              <a:r>
                <a:rPr lang="en-US" sz="2000" dirty="0">
                  <a:effectLst/>
                  <a:latin typeface="BentonSans" panose="02000504020000020004" pitchFamily="2" charset="77"/>
                  <a:cs typeface="Calibri Light" panose="020F0302020204030204" pitchFamily="34" charset="0"/>
                </a:rPr>
                <a:t> </a:t>
              </a:r>
              <a:r>
                <a:rPr lang="en-US" sz="2000" dirty="0" err="1">
                  <a:effectLst/>
                  <a:latin typeface="BentonSans" panose="02000504020000020004" pitchFamily="2" charset="77"/>
                  <a:cs typeface="Calibri Light" panose="020F0302020204030204" pitchFamily="34" charset="0"/>
                </a:rPr>
                <a:t>BoatUS.org</a:t>
              </a:r>
              <a:endParaRPr lang="en-US" sz="2000" dirty="0">
                <a:effectLst/>
                <a:latin typeface="BentonSans" panose="02000504020000020004" pitchFamily="2" charset="77"/>
                <a:cs typeface="Calibri Light" panose="020F0302020204030204" pitchFamily="34" charset="0"/>
              </a:endParaRPr>
            </a:p>
            <a:p>
              <a:pPr algn="ctr"/>
              <a:endPara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endParaRPr>
            </a:p>
            <a:p>
              <a:endParaRPr lang="en-US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EA22118-9C58-6FA3-600B-DDD188E124EC}"/>
                </a:ext>
              </a:extLst>
            </p:cNvPr>
            <p:cNvCxnSpPr/>
            <p:nvPr/>
          </p:nvCxnSpPr>
          <p:spPr>
            <a:xfrm>
              <a:off x="1429506" y="3871429"/>
              <a:ext cx="747166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screen shot of a phone&#10;&#10;AI-generated content may be incorrect.">
              <a:extLst>
                <a:ext uri="{FF2B5EF4-FFF2-40B4-BE49-F238E27FC236}">
                  <a16:creationId xmlns:a16="http://schemas.microsoft.com/office/drawing/2014/main" id="{67038ABE-275E-EC48-3230-D2443CCCD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335" y="414652"/>
              <a:ext cx="2403325" cy="3765804"/>
            </a:xfrm>
            <a:prstGeom prst="rect">
              <a:avLst/>
            </a:prstGeom>
          </p:spPr>
        </p:pic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25FAACAD-4956-0DAA-5F49-18BC8EB0374E}"/>
              </a:ext>
            </a:extLst>
          </p:cNvPr>
          <p:cNvSpPr/>
          <p:nvPr/>
        </p:nvSpPr>
        <p:spPr>
          <a:xfrm>
            <a:off x="2377440" y="1368759"/>
            <a:ext cx="6531225" cy="253268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9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rash in the grass&#10;&#10;Description automatically generated">
            <a:extLst>
              <a:ext uri="{FF2B5EF4-FFF2-40B4-BE49-F238E27FC236}">
                <a16:creationId xmlns:a16="http://schemas.microsoft.com/office/drawing/2014/main" id="{79EFFD52-72BA-D382-B860-B5A538438E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13"/>
          <a:stretch/>
        </p:blipFill>
        <p:spPr>
          <a:xfrm>
            <a:off x="0" y="7144"/>
            <a:ext cx="9163027" cy="51434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27D013-91F2-4965-B38E-247BB7DEF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BEBDCF3-5071-4ECE-BF3C-223C7A9A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524B84A-BEB9-44DD-A582-DD7F3857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F261CBD-A93E-4EEE-8B50-C17F36477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810A108-E17C-4DCF-9C1A-DE4CBB4A0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C897D38-EAD4-4CF8-B75A-34415F0E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EC7A3C5-0978-4C9F-AD47-57CDE1D27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752DF1E-E0DB-4264-893D-15BD90B1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5359FB8-E648-4A60-9B0C-674D76EC4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43C9C90-3735-439A-9B05-471570462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3D333B98-AFDD-45EF-9EB6-8CF1A7D4E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10E04A0E-9450-4B9D-B40E-50E3A44AD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FD5671B8-4962-4E10-8622-3D65D920A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F7CD1025-0584-432B-91FB-56EC2A34E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D7F0937-1B34-4BBF-91E2-ACD0820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F51F0BC-B7F1-496D-A49E-B8F7BC40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90BBDD1-4D3C-4038-AB05-DC78187BD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0199B21B-BD24-415C-AFA4-C36E8B2F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969F0B1A-69AA-4251-8458-911C11B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6452F5D-C474-4AC3-8831-4974C927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F7302DE9-1403-4952-A47F-9163E6EC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FC50F3DD-CAA3-436C-A0C6-20C9C4756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CF5AF6B-6CCE-231E-FD1C-2C063ED2B49B}"/>
              </a:ext>
            </a:extLst>
          </p:cNvPr>
          <p:cNvSpPr txBox="1"/>
          <p:nvPr/>
        </p:nvSpPr>
        <p:spPr>
          <a:xfrm rot="16200000">
            <a:off x="-1830585" y="1841302"/>
            <a:ext cx="5132784" cy="1478756"/>
          </a:xfrm>
          <a:custGeom>
            <a:avLst/>
            <a:gdLst/>
            <a:ahLst/>
            <a:cxnLst/>
            <a:rect l="l" t="t" r="r" b="b"/>
            <a:pathLst>
              <a:path w="5132784" h="1478756">
                <a:moveTo>
                  <a:pt x="1239799" y="365850"/>
                </a:moveTo>
                <a:lnTo>
                  <a:pt x="1085494" y="365850"/>
                </a:lnTo>
                <a:lnTo>
                  <a:pt x="845464" y="706844"/>
                </a:lnTo>
                <a:lnTo>
                  <a:pt x="604481" y="365850"/>
                </a:lnTo>
                <a:lnTo>
                  <a:pt x="452081" y="365850"/>
                </a:lnTo>
                <a:lnTo>
                  <a:pt x="452081" y="1069747"/>
                </a:lnTo>
                <a:lnTo>
                  <a:pt x="646391" y="1069747"/>
                </a:lnTo>
                <a:lnTo>
                  <a:pt x="646391" y="764947"/>
                </a:lnTo>
                <a:lnTo>
                  <a:pt x="806411" y="984974"/>
                </a:lnTo>
                <a:lnTo>
                  <a:pt x="883564" y="984974"/>
                </a:lnTo>
                <a:lnTo>
                  <a:pt x="1043584" y="764947"/>
                </a:lnTo>
                <a:lnTo>
                  <a:pt x="1043584" y="1069747"/>
                </a:lnTo>
                <a:lnTo>
                  <a:pt x="1239799" y="1069747"/>
                </a:lnTo>
                <a:close/>
                <a:moveTo>
                  <a:pt x="1566506" y="365850"/>
                </a:moveTo>
                <a:lnTo>
                  <a:pt x="1366481" y="365850"/>
                </a:lnTo>
                <a:lnTo>
                  <a:pt x="1366481" y="1069747"/>
                </a:lnTo>
                <a:lnTo>
                  <a:pt x="1566506" y="1069747"/>
                </a:lnTo>
                <a:close/>
                <a:moveTo>
                  <a:pt x="2233256" y="851624"/>
                </a:moveTo>
                <a:cubicBezTo>
                  <a:pt x="2233256" y="744944"/>
                  <a:pt x="2168486" y="692557"/>
                  <a:pt x="2090381" y="662077"/>
                </a:cubicBezTo>
                <a:cubicBezTo>
                  <a:pt x="2043709" y="643979"/>
                  <a:pt x="1991321" y="628739"/>
                  <a:pt x="1955126" y="617309"/>
                </a:cubicBezTo>
                <a:cubicBezTo>
                  <a:pt x="1930361" y="609689"/>
                  <a:pt x="1899881" y="600164"/>
                  <a:pt x="1899881" y="574447"/>
                </a:cubicBezTo>
                <a:cubicBezTo>
                  <a:pt x="1899881" y="558254"/>
                  <a:pt x="1917026" y="540157"/>
                  <a:pt x="1965604" y="540157"/>
                </a:cubicBezTo>
                <a:cubicBezTo>
                  <a:pt x="2017039" y="540157"/>
                  <a:pt x="2093239" y="563017"/>
                  <a:pt x="2136101" y="594449"/>
                </a:cubicBezTo>
                <a:lnTo>
                  <a:pt x="2223731" y="441097"/>
                </a:lnTo>
                <a:cubicBezTo>
                  <a:pt x="2145626" y="382995"/>
                  <a:pt x="2051329" y="355372"/>
                  <a:pt x="1962746" y="355372"/>
                </a:cubicBezTo>
                <a:cubicBezTo>
                  <a:pt x="1801774" y="355372"/>
                  <a:pt x="1688426" y="451574"/>
                  <a:pt x="1688426" y="580162"/>
                </a:cubicBezTo>
                <a:cubicBezTo>
                  <a:pt x="1688426" y="681127"/>
                  <a:pt x="1742719" y="734467"/>
                  <a:pt x="1806536" y="765899"/>
                </a:cubicBezTo>
                <a:cubicBezTo>
                  <a:pt x="1858924" y="791617"/>
                  <a:pt x="1918931" y="804952"/>
                  <a:pt x="1959889" y="819239"/>
                </a:cubicBezTo>
                <a:cubicBezTo>
                  <a:pt x="1992274" y="830669"/>
                  <a:pt x="2013229" y="843052"/>
                  <a:pt x="2013229" y="863054"/>
                </a:cubicBezTo>
                <a:cubicBezTo>
                  <a:pt x="2013229" y="892582"/>
                  <a:pt x="1976081" y="900202"/>
                  <a:pt x="1945601" y="900202"/>
                </a:cubicBezTo>
                <a:cubicBezTo>
                  <a:pt x="1867496" y="900202"/>
                  <a:pt x="1794154" y="864007"/>
                  <a:pt x="1738909" y="818287"/>
                </a:cubicBezTo>
                <a:lnTo>
                  <a:pt x="1643659" y="965924"/>
                </a:lnTo>
                <a:cubicBezTo>
                  <a:pt x="1719859" y="1039267"/>
                  <a:pt x="1821776" y="1082129"/>
                  <a:pt x="1942744" y="1082129"/>
                </a:cubicBezTo>
                <a:cubicBezTo>
                  <a:pt x="2124671" y="1082130"/>
                  <a:pt x="2233256" y="982117"/>
                  <a:pt x="2233256" y="851624"/>
                </a:cubicBezTo>
                <a:close/>
                <a:moveTo>
                  <a:pt x="2861906" y="851625"/>
                </a:moveTo>
                <a:cubicBezTo>
                  <a:pt x="2861906" y="744945"/>
                  <a:pt x="2797136" y="692557"/>
                  <a:pt x="2719031" y="662077"/>
                </a:cubicBezTo>
                <a:cubicBezTo>
                  <a:pt x="2672359" y="643980"/>
                  <a:pt x="2619971" y="628740"/>
                  <a:pt x="2583776" y="617310"/>
                </a:cubicBezTo>
                <a:cubicBezTo>
                  <a:pt x="2559011" y="609690"/>
                  <a:pt x="2528531" y="600165"/>
                  <a:pt x="2528531" y="574447"/>
                </a:cubicBezTo>
                <a:cubicBezTo>
                  <a:pt x="2528531" y="558255"/>
                  <a:pt x="2545676" y="540157"/>
                  <a:pt x="2594254" y="540157"/>
                </a:cubicBezTo>
                <a:cubicBezTo>
                  <a:pt x="2645689" y="540157"/>
                  <a:pt x="2721889" y="563017"/>
                  <a:pt x="2764751" y="594450"/>
                </a:cubicBezTo>
                <a:lnTo>
                  <a:pt x="2852381" y="441097"/>
                </a:lnTo>
                <a:cubicBezTo>
                  <a:pt x="2774276" y="382995"/>
                  <a:pt x="2679979" y="355372"/>
                  <a:pt x="2591396" y="355372"/>
                </a:cubicBezTo>
                <a:cubicBezTo>
                  <a:pt x="2430424" y="355372"/>
                  <a:pt x="2317076" y="451574"/>
                  <a:pt x="2317076" y="580162"/>
                </a:cubicBezTo>
                <a:cubicBezTo>
                  <a:pt x="2317076" y="681127"/>
                  <a:pt x="2371369" y="734467"/>
                  <a:pt x="2435186" y="765900"/>
                </a:cubicBezTo>
                <a:cubicBezTo>
                  <a:pt x="2487574" y="791617"/>
                  <a:pt x="2547581" y="804952"/>
                  <a:pt x="2588539" y="819240"/>
                </a:cubicBezTo>
                <a:cubicBezTo>
                  <a:pt x="2620924" y="830670"/>
                  <a:pt x="2641879" y="843052"/>
                  <a:pt x="2641879" y="863055"/>
                </a:cubicBezTo>
                <a:cubicBezTo>
                  <a:pt x="2641879" y="892582"/>
                  <a:pt x="2604731" y="900202"/>
                  <a:pt x="2574251" y="900202"/>
                </a:cubicBezTo>
                <a:cubicBezTo>
                  <a:pt x="2496146" y="900202"/>
                  <a:pt x="2422804" y="864007"/>
                  <a:pt x="2367559" y="818287"/>
                </a:cubicBezTo>
                <a:lnTo>
                  <a:pt x="2272309" y="965924"/>
                </a:lnTo>
                <a:cubicBezTo>
                  <a:pt x="2348509" y="1039267"/>
                  <a:pt x="2450426" y="1082130"/>
                  <a:pt x="2571394" y="1082130"/>
                </a:cubicBezTo>
                <a:cubicBezTo>
                  <a:pt x="2753321" y="1082130"/>
                  <a:pt x="2861906" y="982117"/>
                  <a:pt x="2861906" y="851625"/>
                </a:cubicBezTo>
                <a:close/>
                <a:moveTo>
                  <a:pt x="3157181" y="365850"/>
                </a:moveTo>
                <a:lnTo>
                  <a:pt x="2957156" y="365850"/>
                </a:lnTo>
                <a:lnTo>
                  <a:pt x="2957156" y="1069747"/>
                </a:lnTo>
                <a:lnTo>
                  <a:pt x="3157181" y="1069747"/>
                </a:lnTo>
                <a:close/>
                <a:moveTo>
                  <a:pt x="3789641" y="717322"/>
                </a:moveTo>
                <a:cubicBezTo>
                  <a:pt x="3790594" y="812572"/>
                  <a:pt x="3719156" y="884962"/>
                  <a:pt x="3625811" y="884962"/>
                </a:cubicBezTo>
                <a:cubicBezTo>
                  <a:pt x="3535323" y="884962"/>
                  <a:pt x="3461981" y="815430"/>
                  <a:pt x="3461981" y="717322"/>
                </a:cubicBezTo>
                <a:cubicBezTo>
                  <a:pt x="3461981" y="619215"/>
                  <a:pt x="3535323" y="549682"/>
                  <a:pt x="3625811" y="549682"/>
                </a:cubicBezTo>
                <a:cubicBezTo>
                  <a:pt x="3713441" y="549682"/>
                  <a:pt x="3788689" y="616357"/>
                  <a:pt x="3789641" y="717322"/>
                </a:cubicBezTo>
                <a:close/>
                <a:moveTo>
                  <a:pt x="3995381" y="718275"/>
                </a:moveTo>
                <a:cubicBezTo>
                  <a:pt x="3995381" y="514440"/>
                  <a:pt x="3838219" y="353467"/>
                  <a:pt x="3625811" y="353467"/>
                </a:cubicBezTo>
                <a:cubicBezTo>
                  <a:pt x="3413404" y="353467"/>
                  <a:pt x="3256241" y="514440"/>
                  <a:pt x="3256241" y="717322"/>
                </a:cubicBezTo>
                <a:cubicBezTo>
                  <a:pt x="3256241" y="920205"/>
                  <a:pt x="3413404" y="1081177"/>
                  <a:pt x="3626763" y="1081177"/>
                </a:cubicBezTo>
                <a:cubicBezTo>
                  <a:pt x="3839171" y="1081177"/>
                  <a:pt x="3995381" y="921157"/>
                  <a:pt x="3995381" y="718275"/>
                </a:cubicBezTo>
                <a:close/>
                <a:moveTo>
                  <a:pt x="4734521" y="365850"/>
                </a:moveTo>
                <a:lnTo>
                  <a:pt x="4540211" y="365850"/>
                </a:lnTo>
                <a:lnTo>
                  <a:pt x="4540211" y="718275"/>
                </a:lnTo>
                <a:lnTo>
                  <a:pt x="4239221" y="365850"/>
                </a:lnTo>
                <a:lnTo>
                  <a:pt x="4090631" y="365850"/>
                </a:lnTo>
                <a:lnTo>
                  <a:pt x="4090631" y="1069747"/>
                </a:lnTo>
                <a:lnTo>
                  <a:pt x="4284941" y="1069747"/>
                </a:lnTo>
                <a:lnTo>
                  <a:pt x="4284941" y="722085"/>
                </a:lnTo>
                <a:lnTo>
                  <a:pt x="4579263" y="1069747"/>
                </a:lnTo>
                <a:lnTo>
                  <a:pt x="4734521" y="1069747"/>
                </a:lnTo>
                <a:close/>
                <a:moveTo>
                  <a:pt x="5132784" y="0"/>
                </a:moveTo>
                <a:lnTo>
                  <a:pt x="5132784" y="1478756"/>
                </a:lnTo>
                <a:lnTo>
                  <a:pt x="0" y="14787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8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7500" b="1" dirty="0">
              <a:solidFill>
                <a:srgbClr val="005E9E"/>
              </a:solidFill>
              <a:latin typeface="Axiforma Heavy" pitchFamily="2" charset="77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22F8D9E-8961-BAE4-0A35-8DB31B6AB2F6}"/>
              </a:ext>
            </a:extLst>
          </p:cNvPr>
          <p:cNvSpPr/>
          <p:nvPr/>
        </p:nvSpPr>
        <p:spPr>
          <a:xfrm>
            <a:off x="1471615" y="14288"/>
            <a:ext cx="7677124" cy="5136346"/>
          </a:xfrm>
          <a:prstGeom prst="rect">
            <a:avLst/>
          </a:prstGeom>
          <a:solidFill>
            <a:schemeClr val="bg1">
              <a:alpha val="215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7FCACE2-002C-D551-BB18-F759CF0D761A}"/>
              </a:ext>
            </a:extLst>
          </p:cNvPr>
          <p:cNvSpPr/>
          <p:nvPr/>
        </p:nvSpPr>
        <p:spPr>
          <a:xfrm>
            <a:off x="1647571" y="1192140"/>
            <a:ext cx="2715313" cy="30073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18DBBAD-E9A3-1A17-9A17-16A3564A399D}"/>
              </a:ext>
            </a:extLst>
          </p:cNvPr>
          <p:cNvSpPr/>
          <p:nvPr/>
        </p:nvSpPr>
        <p:spPr>
          <a:xfrm>
            <a:off x="4588447" y="1221266"/>
            <a:ext cx="2187482" cy="24227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F4EAAEA-4D73-9BEB-6F95-C4F7946D7960}"/>
              </a:ext>
            </a:extLst>
          </p:cNvPr>
          <p:cNvSpPr/>
          <p:nvPr/>
        </p:nvSpPr>
        <p:spPr>
          <a:xfrm>
            <a:off x="6988727" y="1237053"/>
            <a:ext cx="2062336" cy="20224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E57190-7411-8CEF-7F4B-7193922F38CA}"/>
              </a:ext>
            </a:extLst>
          </p:cNvPr>
          <p:cNvSpPr txBox="1"/>
          <p:nvPr/>
        </p:nvSpPr>
        <p:spPr>
          <a:xfrm>
            <a:off x="1681341" y="1429496"/>
            <a:ext cx="264777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/>
                <a:latin typeface="+mj-lt"/>
              </a:rPr>
              <a:t>The </a:t>
            </a:r>
            <a:r>
              <a:rPr lang="en-US" sz="1600" dirty="0" err="1">
                <a:effectLst/>
                <a:latin typeface="+mj-lt"/>
              </a:rPr>
              <a:t>BoatU.S</a:t>
            </a:r>
            <a:r>
              <a:rPr lang="en-US" sz="1600" dirty="0">
                <a:effectLst/>
                <a:latin typeface="+mj-lt"/>
              </a:rPr>
              <a:t>. Foundation for Boating Safety &amp; Clean Water is an innovative leader </a:t>
            </a:r>
            <a:r>
              <a:rPr lang="en-US" sz="1600" b="1" dirty="0">
                <a:effectLst/>
                <a:latin typeface="+mj-lt"/>
              </a:rPr>
              <a:t>“promoting safe, clean and responsible boating”</a:t>
            </a:r>
          </a:p>
          <a:p>
            <a:pPr algn="ctr"/>
            <a:r>
              <a:rPr lang="en-US" sz="1600" dirty="0">
                <a:effectLst/>
                <a:latin typeface="+mj-lt"/>
              </a:rPr>
              <a:t>The Foundation provides educational outreach directly to boaters and supports partner organizations nationwide. </a:t>
            </a:r>
          </a:p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86F4A5-A1AA-7476-D5DF-F7C271674470}"/>
              </a:ext>
            </a:extLst>
          </p:cNvPr>
          <p:cNvSpPr txBox="1"/>
          <p:nvPr/>
        </p:nvSpPr>
        <p:spPr>
          <a:xfrm>
            <a:off x="4588447" y="1416508"/>
            <a:ext cx="218748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/>
                <a:latin typeface="+mj-lt"/>
              </a:rPr>
              <a:t>With millions of boaters on the water, our aim is to  </a:t>
            </a:r>
            <a:r>
              <a:rPr lang="en-US" sz="1600" b="1" dirty="0">
                <a:effectLst/>
                <a:latin typeface="+mj-lt"/>
              </a:rPr>
              <a:t>reduce accidents and fatalities, increase stewardship of our waterways </a:t>
            </a:r>
            <a:r>
              <a:rPr lang="en-US" sz="1600" dirty="0">
                <a:effectLst/>
                <a:latin typeface="+mj-lt"/>
              </a:rPr>
              <a:t>and keep boating a safe and enjoyable pastime.</a:t>
            </a:r>
          </a:p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BEDF36-26EB-FD7B-D668-4065CAD27D94}"/>
              </a:ext>
            </a:extLst>
          </p:cNvPr>
          <p:cNvSpPr txBox="1"/>
          <p:nvPr/>
        </p:nvSpPr>
        <p:spPr>
          <a:xfrm>
            <a:off x="6926155" y="1469762"/>
            <a:ext cx="218748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effectLst/>
                <a:latin typeface="+mj-lt"/>
              </a:rPr>
              <a:t>BoatU.S</a:t>
            </a:r>
            <a:r>
              <a:rPr lang="en-US" sz="1600" b="1" dirty="0">
                <a:effectLst/>
                <a:latin typeface="+mj-lt"/>
              </a:rPr>
              <a:t>. Foundation</a:t>
            </a:r>
          </a:p>
          <a:p>
            <a:pPr algn="ctr"/>
            <a:r>
              <a:rPr lang="en-US" sz="1600" b="1" dirty="0">
                <a:effectLst/>
                <a:latin typeface="+mj-lt"/>
              </a:rPr>
              <a:t> is a national 501(c)(3) nonprofit organization. </a:t>
            </a:r>
            <a:r>
              <a:rPr lang="en-US" sz="1600" dirty="0">
                <a:effectLst/>
                <a:latin typeface="+mj-lt"/>
              </a:rPr>
              <a:t>Our work is primarily funded by</a:t>
            </a:r>
          </a:p>
          <a:p>
            <a:pPr algn="ctr"/>
            <a:r>
              <a:rPr lang="en-US" sz="1600" dirty="0">
                <a:effectLst/>
                <a:latin typeface="+mj-lt"/>
              </a:rPr>
              <a:t>individual donations.</a:t>
            </a:r>
          </a:p>
          <a:p>
            <a:endParaRPr lang="en-US" dirty="0"/>
          </a:p>
        </p:txBody>
      </p:sp>
      <p:pic>
        <p:nvPicPr>
          <p:cNvPr id="43" name="Picture 4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1D16C11-6212-B4E4-AF71-42D493D4A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121" y="4154828"/>
            <a:ext cx="2543173" cy="6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30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4517F5-2FBC-90BD-46BE-BEB1D7917C2F}"/>
              </a:ext>
            </a:extLst>
          </p:cNvPr>
          <p:cNvSpPr/>
          <p:nvPr/>
        </p:nvSpPr>
        <p:spPr>
          <a:xfrm>
            <a:off x="1976131" y="-3101"/>
            <a:ext cx="7167868" cy="5157788"/>
          </a:xfrm>
          <a:prstGeom prst="rect">
            <a:avLst/>
          </a:prstGeom>
          <a:solidFill>
            <a:srgbClr val="005E9E">
              <a:alpha val="725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B7A20C-B70F-0869-2CF0-1A19C1B34097}"/>
              </a:ext>
            </a:extLst>
          </p:cNvPr>
          <p:cNvSpPr/>
          <p:nvPr/>
        </p:nvSpPr>
        <p:spPr>
          <a:xfrm>
            <a:off x="2377836" y="1672909"/>
            <a:ext cx="1258218" cy="1158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wearing a blue shirt&#10;&#10;Description automatically generated">
            <a:extLst>
              <a:ext uri="{FF2B5EF4-FFF2-40B4-BE49-F238E27FC236}">
                <a16:creationId xmlns:a16="http://schemas.microsoft.com/office/drawing/2014/main" id="{8EE87B1B-28F1-2467-9544-A2362C312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54326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6F5681-44CC-AC2E-75D1-D6858617B925}"/>
              </a:ext>
            </a:extLst>
          </p:cNvPr>
          <p:cNvSpPr txBox="1"/>
          <p:nvPr/>
        </p:nvSpPr>
        <p:spPr>
          <a:xfrm>
            <a:off x="5098465" y="328595"/>
            <a:ext cx="374332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xiforma" pitchFamily="2" charset="77"/>
              </a:rPr>
              <a:t>PROGRAMS AND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  <a:latin typeface="Axiforma" pitchFamily="2" charset="77"/>
              </a:rPr>
              <a:t>INITIATIVES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E3BAC6-3C8E-BBFF-5EEF-2B49AC4896EE}"/>
              </a:ext>
            </a:extLst>
          </p:cNvPr>
          <p:cNvSpPr txBox="1"/>
          <p:nvPr/>
        </p:nvSpPr>
        <p:spPr>
          <a:xfrm>
            <a:off x="3925168" y="3778127"/>
            <a:ext cx="14837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/>
                <a:latin typeface="Acumin Pro Condensed Light" panose="020B0406020202020204" pitchFamily="34" charset="77"/>
                <a:cs typeface="Calibri Light" panose="020F0302020204030204" pitchFamily="34" charset="0"/>
              </a:rPr>
              <a:t> </a:t>
            </a:r>
          </a:p>
          <a:p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B96A8B2-16C2-E090-B5B2-71FEEE71C685}"/>
              </a:ext>
            </a:extLst>
          </p:cNvPr>
          <p:cNvCxnSpPr>
            <a:cxnSpLocks/>
          </p:cNvCxnSpPr>
          <p:nvPr/>
        </p:nvCxnSpPr>
        <p:spPr>
          <a:xfrm flipV="1">
            <a:off x="2457765" y="4108267"/>
            <a:ext cx="6061574" cy="644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973A4A-7FF9-DBE1-9985-95A3FE53836B}"/>
              </a:ext>
            </a:extLst>
          </p:cNvPr>
          <p:cNvCxnSpPr>
            <a:cxnSpLocks/>
          </p:cNvCxnSpPr>
          <p:nvPr/>
        </p:nvCxnSpPr>
        <p:spPr>
          <a:xfrm flipH="1">
            <a:off x="8026457" y="2358967"/>
            <a:ext cx="10628" cy="18686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E05166-057C-2821-311F-23806CE8D415}"/>
              </a:ext>
            </a:extLst>
          </p:cNvPr>
          <p:cNvCxnSpPr>
            <a:cxnSpLocks/>
          </p:cNvCxnSpPr>
          <p:nvPr/>
        </p:nvCxnSpPr>
        <p:spPr>
          <a:xfrm flipV="1">
            <a:off x="2478005" y="2327955"/>
            <a:ext cx="6061574" cy="644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A0A328-4DFC-B1D9-1DEF-5B0CADCADE5B}"/>
              </a:ext>
            </a:extLst>
          </p:cNvPr>
          <p:cNvCxnSpPr>
            <a:cxnSpLocks/>
          </p:cNvCxnSpPr>
          <p:nvPr/>
        </p:nvCxnSpPr>
        <p:spPr>
          <a:xfrm>
            <a:off x="2925386" y="2156511"/>
            <a:ext cx="0" cy="195175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0D84461-7542-74A5-02DC-D86F788BDF59}"/>
              </a:ext>
            </a:extLst>
          </p:cNvPr>
          <p:cNvSpPr txBox="1"/>
          <p:nvPr/>
        </p:nvSpPr>
        <p:spPr>
          <a:xfrm>
            <a:off x="2332333" y="1942467"/>
            <a:ext cx="13364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BentonSans Book" panose="02000404020000020004" pitchFamily="2" charset="77"/>
                <a:cs typeface="Calibri Light" panose="020F0302020204030204" pitchFamily="34" charset="0"/>
              </a:rPr>
              <a:t>PRODUCT</a:t>
            </a:r>
          </a:p>
          <a:p>
            <a:pPr algn="ctr"/>
            <a:r>
              <a: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rPr>
              <a:t>TESTING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ED8A51-0085-3DD1-9A98-3D04801BC06F}"/>
              </a:ext>
            </a:extLst>
          </p:cNvPr>
          <p:cNvSpPr/>
          <p:nvPr/>
        </p:nvSpPr>
        <p:spPr>
          <a:xfrm>
            <a:off x="10633" y="-10633"/>
            <a:ext cx="1976131" cy="5172076"/>
          </a:xfrm>
          <a:prstGeom prst="rect">
            <a:avLst/>
          </a:prstGeom>
          <a:solidFill>
            <a:srgbClr val="0070C0">
              <a:alpha val="514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3F03638-360C-83AE-31CF-424980C13478}"/>
              </a:ext>
            </a:extLst>
          </p:cNvPr>
          <p:cNvSpPr/>
          <p:nvPr/>
        </p:nvSpPr>
        <p:spPr>
          <a:xfrm>
            <a:off x="4081119" y="1702098"/>
            <a:ext cx="1258218" cy="1158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84B72E-C23A-BCD5-7840-8E9A2B0E6C2D}"/>
              </a:ext>
            </a:extLst>
          </p:cNvPr>
          <p:cNvSpPr txBox="1"/>
          <p:nvPr/>
        </p:nvSpPr>
        <p:spPr>
          <a:xfrm>
            <a:off x="3963911" y="1828741"/>
            <a:ext cx="148374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rPr>
              <a:t>LIFE </a:t>
            </a:r>
          </a:p>
          <a:p>
            <a:pPr algn="ctr"/>
            <a:r>
              <a: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rPr>
              <a:t>JACKET</a:t>
            </a:r>
          </a:p>
          <a:p>
            <a:pPr algn="ctr"/>
            <a:r>
              <a:rPr lang="en-US" sz="1700" dirty="0">
                <a:latin typeface="BentonSans Book" panose="02000404020000020004" pitchFamily="2" charset="77"/>
                <a:cs typeface="Calibri Light" panose="020F0302020204030204" pitchFamily="34" charset="0"/>
              </a:rPr>
              <a:t>LOANER</a:t>
            </a:r>
            <a:endParaRPr lang="en-US" sz="1700" dirty="0">
              <a:effectLst/>
              <a:latin typeface="BentonSans Book" panose="02000404020000020004" pitchFamily="2" charset="77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98B114D-59D8-3D63-4A5B-55442160A141}"/>
              </a:ext>
            </a:extLst>
          </p:cNvPr>
          <p:cNvSpPr/>
          <p:nvPr/>
        </p:nvSpPr>
        <p:spPr>
          <a:xfrm>
            <a:off x="5748127" y="1714730"/>
            <a:ext cx="1258218" cy="1158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494926-A3AF-2EBD-08CC-AA5E149028DE}"/>
              </a:ext>
            </a:extLst>
          </p:cNvPr>
          <p:cNvSpPr txBox="1"/>
          <p:nvPr/>
        </p:nvSpPr>
        <p:spPr>
          <a:xfrm>
            <a:off x="5612507" y="1973201"/>
            <a:ext cx="15427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rPr>
              <a:t>ADVANCED</a:t>
            </a:r>
          </a:p>
          <a:p>
            <a:pPr algn="ctr"/>
            <a:r>
              <a:rPr lang="en-US" sz="1700" dirty="0">
                <a:latin typeface="BentonSans Book" panose="02000404020000020004" pitchFamily="2" charset="77"/>
                <a:cs typeface="Calibri Light" panose="020F0302020204030204" pitchFamily="34" charset="0"/>
              </a:rPr>
              <a:t>COURSES</a:t>
            </a:r>
            <a:endParaRPr lang="en-US" sz="1700" dirty="0">
              <a:effectLst/>
              <a:latin typeface="BentonSans Book" panose="02000404020000020004" pitchFamily="2" charset="77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41DF289-8E9B-30BF-1A6B-D97BC0EE387E}"/>
              </a:ext>
            </a:extLst>
          </p:cNvPr>
          <p:cNvSpPr/>
          <p:nvPr/>
        </p:nvSpPr>
        <p:spPr>
          <a:xfrm>
            <a:off x="7436268" y="1717015"/>
            <a:ext cx="1258218" cy="1158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97571-57A0-969B-83D0-AA9B48179039}"/>
              </a:ext>
            </a:extLst>
          </p:cNvPr>
          <p:cNvSpPr txBox="1"/>
          <p:nvPr/>
        </p:nvSpPr>
        <p:spPr>
          <a:xfrm>
            <a:off x="7370691" y="1986077"/>
            <a:ext cx="14164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rPr>
              <a:t>RESOURCE</a:t>
            </a:r>
          </a:p>
          <a:p>
            <a:pPr algn="ctr"/>
            <a:r>
              <a:rPr lang="en-US" sz="1700" dirty="0">
                <a:latin typeface="BentonSans Book" panose="02000404020000020004" pitchFamily="2" charset="77"/>
                <a:cs typeface="Calibri Light" panose="020F0302020204030204" pitchFamily="34" charset="0"/>
              </a:rPr>
              <a:t>PORTAL</a:t>
            </a:r>
            <a:endParaRPr lang="en-US" sz="1700" dirty="0">
              <a:effectLst/>
              <a:latin typeface="BentonSans Book" panose="02000404020000020004" pitchFamily="2" charset="77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9074907-A18E-05DC-938A-B972AFAD07DA}"/>
              </a:ext>
            </a:extLst>
          </p:cNvPr>
          <p:cNvSpPr/>
          <p:nvPr/>
        </p:nvSpPr>
        <p:spPr>
          <a:xfrm>
            <a:off x="2370021" y="3398728"/>
            <a:ext cx="1258218" cy="1158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D127F2-09C0-7C17-CB56-018892626E2D}"/>
              </a:ext>
            </a:extLst>
          </p:cNvPr>
          <p:cNvSpPr txBox="1"/>
          <p:nvPr/>
        </p:nvSpPr>
        <p:spPr>
          <a:xfrm>
            <a:off x="2332332" y="3677442"/>
            <a:ext cx="13364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rPr>
              <a:t>STATE</a:t>
            </a:r>
          </a:p>
          <a:p>
            <a:pPr algn="ctr"/>
            <a:r>
              <a:rPr lang="en-US" sz="1700" dirty="0">
                <a:latin typeface="BentonSans Book" panose="02000404020000020004" pitchFamily="2" charset="77"/>
                <a:cs typeface="Calibri Light" panose="020F0302020204030204" pitchFamily="34" charset="0"/>
              </a:rPr>
              <a:t>COURSES</a:t>
            </a:r>
            <a:endParaRPr lang="en-US" sz="1700" dirty="0">
              <a:effectLst/>
              <a:latin typeface="BentonSans Book" panose="02000404020000020004" pitchFamily="2" charset="77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2264086-CEA8-8F68-6A54-E8D3013037C9}"/>
              </a:ext>
            </a:extLst>
          </p:cNvPr>
          <p:cNvSpPr/>
          <p:nvPr/>
        </p:nvSpPr>
        <p:spPr>
          <a:xfrm>
            <a:off x="4068554" y="3403210"/>
            <a:ext cx="1258218" cy="1158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D7D638-DB3F-A35D-2BD4-4A635F095FB5}"/>
              </a:ext>
            </a:extLst>
          </p:cNvPr>
          <p:cNvSpPr txBox="1"/>
          <p:nvPr/>
        </p:nvSpPr>
        <p:spPr>
          <a:xfrm>
            <a:off x="4030144" y="3693634"/>
            <a:ext cx="13091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rPr>
              <a:t>EPIRB</a:t>
            </a:r>
          </a:p>
          <a:p>
            <a:pPr algn="ctr"/>
            <a:r>
              <a:rPr lang="en-US" sz="1700" dirty="0">
                <a:latin typeface="BentonSans Book" panose="02000404020000020004" pitchFamily="2" charset="77"/>
                <a:cs typeface="Calibri Light" panose="020F0302020204030204" pitchFamily="34" charset="0"/>
              </a:rPr>
              <a:t>RENTALS</a:t>
            </a:r>
            <a:endParaRPr lang="en-US" sz="1700" dirty="0">
              <a:effectLst/>
              <a:latin typeface="BentonSans Book" panose="02000404020000020004" pitchFamily="2" charset="77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1EB1C88-B995-9C98-82EA-00845BEEBCDD}"/>
              </a:ext>
            </a:extLst>
          </p:cNvPr>
          <p:cNvSpPr/>
          <p:nvPr/>
        </p:nvSpPr>
        <p:spPr>
          <a:xfrm>
            <a:off x="5721489" y="3461374"/>
            <a:ext cx="1258218" cy="1158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E2948-26B0-0B6D-3CC5-58F374492E2B}"/>
              </a:ext>
            </a:extLst>
          </p:cNvPr>
          <p:cNvSpPr txBox="1"/>
          <p:nvPr/>
        </p:nvSpPr>
        <p:spPr>
          <a:xfrm>
            <a:off x="5709300" y="3713583"/>
            <a:ext cx="13091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BentonSans Book" panose="02000404020000020004" pitchFamily="2" charset="77"/>
                <a:cs typeface="Calibri Light" panose="020F0302020204030204" pitchFamily="34" charset="0"/>
              </a:rPr>
              <a:t>INVASIVE</a:t>
            </a:r>
          </a:p>
          <a:p>
            <a:pPr algn="ctr"/>
            <a:r>
              <a: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rPr>
              <a:t>SPECIES</a:t>
            </a:r>
          </a:p>
          <a:p>
            <a:endParaRPr lang="en-US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A2340FB-E5CD-BA5A-9F12-0380D5A1111D}"/>
              </a:ext>
            </a:extLst>
          </p:cNvPr>
          <p:cNvSpPr/>
          <p:nvPr/>
        </p:nvSpPr>
        <p:spPr>
          <a:xfrm>
            <a:off x="7407976" y="3411018"/>
            <a:ext cx="1258218" cy="1158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AF3A5-FFD1-A66D-F667-393245498139}"/>
              </a:ext>
            </a:extLst>
          </p:cNvPr>
          <p:cNvSpPr txBox="1"/>
          <p:nvPr/>
        </p:nvSpPr>
        <p:spPr>
          <a:xfrm>
            <a:off x="7422179" y="3565618"/>
            <a:ext cx="125171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rPr>
              <a:t>CLEAN</a:t>
            </a:r>
          </a:p>
          <a:p>
            <a:pPr algn="ctr"/>
            <a:r>
              <a:rPr lang="en-US" sz="1700" dirty="0">
                <a:latin typeface="BentonSans Book" panose="02000404020000020004" pitchFamily="2" charset="77"/>
                <a:cs typeface="Calibri Light" panose="020F0302020204030204" pitchFamily="34" charset="0"/>
              </a:rPr>
              <a:t>BOATING </a:t>
            </a:r>
          </a:p>
          <a:p>
            <a:pPr algn="ctr"/>
            <a:r>
              <a: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rPr>
              <a:t>COURSE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6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1EF60-C731-D611-1492-EC805F72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6F25DC0-7497-1F74-286C-54303487B278}"/>
              </a:ext>
            </a:extLst>
          </p:cNvPr>
          <p:cNvSpPr/>
          <p:nvPr/>
        </p:nvSpPr>
        <p:spPr>
          <a:xfrm>
            <a:off x="2340864" y="2136043"/>
            <a:ext cx="6827521" cy="598290"/>
          </a:xfrm>
          <a:prstGeom prst="rect">
            <a:avLst/>
          </a:prstGeom>
          <a:solidFill>
            <a:srgbClr val="C1DEF2">
              <a:alpha val="615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5E51BF-F6B4-BACF-45F9-BDDB8FAAF053}"/>
              </a:ext>
            </a:extLst>
          </p:cNvPr>
          <p:cNvSpPr/>
          <p:nvPr/>
        </p:nvSpPr>
        <p:spPr>
          <a:xfrm>
            <a:off x="2340864" y="3713863"/>
            <a:ext cx="6827521" cy="598290"/>
          </a:xfrm>
          <a:prstGeom prst="rect">
            <a:avLst/>
          </a:prstGeom>
          <a:solidFill>
            <a:srgbClr val="C1DEF2">
              <a:alpha val="615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344;p9">
            <a:extLst>
              <a:ext uri="{FF2B5EF4-FFF2-40B4-BE49-F238E27FC236}">
                <a16:creationId xmlns:a16="http://schemas.microsoft.com/office/drawing/2014/main" id="{AC4C5244-D8D8-AB5D-D7BC-D2EDBBF84AC9}"/>
              </a:ext>
            </a:extLst>
          </p:cNvPr>
          <p:cNvSpPr txBox="1">
            <a:spLocks/>
          </p:cNvSpPr>
          <p:nvPr/>
        </p:nvSpPr>
        <p:spPr>
          <a:xfrm>
            <a:off x="3547872" y="5143500"/>
            <a:ext cx="3914400" cy="2724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indent="-457200" algn="l" defTabSz="1306220" rtl="0" eaLnBrk="1" latinLnBrk="0" hangingPunct="1">
              <a:spcBef>
                <a:spcPts val="1143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600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457200" algn="l" defTabSz="1306220" rtl="0" eaLnBrk="1" latinLnBrk="0" hangingPunct="1">
              <a:spcBef>
                <a:spcPts val="429"/>
              </a:spcBef>
              <a:buClr>
                <a:schemeClr val="accent2"/>
              </a:buClr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737" indent="-235120" algn="l" defTabSz="1306220" rtl="0" eaLnBrk="1" latinLnBrk="0" hangingPunct="1">
              <a:spcBef>
                <a:spcPts val="429"/>
              </a:spcBef>
              <a:buClr>
                <a:schemeClr val="accent2"/>
              </a:buClr>
              <a:buFont typeface="Wingdings" pitchFamily="2" charset="2"/>
              <a:buChar char="Ø"/>
              <a:defRPr sz="2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666172" indent="0" algn="l" defTabSz="1306220" rtl="0" eaLnBrk="1" latinLnBrk="0" hangingPunct="1">
              <a:spcBef>
                <a:spcPts val="429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36865" indent="-457200" algn="l" defTabSz="1306220" rtl="0" eaLnBrk="1" latinLnBrk="0" hangingPunct="1">
              <a:spcBef>
                <a:spcPts val="429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2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567464" indent="-248182" algn="l" defTabSz="1306220" rtl="0" eaLnBrk="1" latinLnBrk="0" hangingPunct="1">
              <a:spcBef>
                <a:spcPts val="429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33206" indent="-235120" algn="l" defTabSz="1306220" rtl="0" eaLnBrk="1" latinLnBrk="0" hangingPunct="1">
              <a:spcBef>
                <a:spcPts val="429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9761" indent="-235120" algn="l" defTabSz="1306220" rtl="0" eaLnBrk="1" latinLnBrk="0" hangingPunct="1">
              <a:spcBef>
                <a:spcPts val="429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560192" indent="-235120" algn="l" defTabSz="1306220" rtl="0" eaLnBrk="1" latinLnBrk="0" hangingPunct="1">
              <a:spcBef>
                <a:spcPts val="429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5A5A5"/>
              </a:buClr>
              <a:buFont typeface="Courier New"/>
              <a:buChar char="o"/>
            </a:pPr>
            <a:r>
              <a:rPr lang="en-US" sz="1600" dirty="0">
                <a:solidFill>
                  <a:srgbClr val="A5A5A5"/>
                </a:solidFill>
              </a:rPr>
              <a:t>1.7 million students have completed the course.</a:t>
            </a:r>
          </a:p>
          <a:p>
            <a:pPr marL="0" indent="0">
              <a:buClr>
                <a:srgbClr val="A5A5A5"/>
              </a:buClr>
              <a:buNone/>
            </a:pPr>
            <a:r>
              <a:rPr lang="en-US" sz="1600" dirty="0">
                <a:solidFill>
                  <a:srgbClr val="A5A5A5"/>
                </a:solidFill>
              </a:rPr>
              <a:t>BoatUS.org/Free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C19C65-F8DC-EA5B-BF50-00EFB0CF24EF}"/>
              </a:ext>
            </a:extLst>
          </p:cNvPr>
          <p:cNvSpPr txBox="1"/>
          <p:nvPr/>
        </p:nvSpPr>
        <p:spPr>
          <a:xfrm>
            <a:off x="3393129" y="438570"/>
            <a:ext cx="5345556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xiforma" pitchFamily="2" charset="77"/>
              </a:rPr>
              <a:t>FREE ONLINE </a:t>
            </a:r>
          </a:p>
          <a:p>
            <a:pPr algn="r"/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xiforma" pitchFamily="2" charset="77"/>
              </a:rPr>
              <a:t>BOATING SAFETY COURSE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pic>
        <p:nvPicPr>
          <p:cNvPr id="6" name="Picture 5" descr="A hand holding a key and a keychain&#10;&#10;AI-generated content may be incorrect.">
            <a:extLst>
              <a:ext uri="{FF2B5EF4-FFF2-40B4-BE49-F238E27FC236}">
                <a16:creationId xmlns:a16="http://schemas.microsoft.com/office/drawing/2014/main" id="{FCCE3802-BE9B-938F-0997-38D015A8B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432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AB9C58-6D4E-8F7A-15AB-3D4636249383}"/>
              </a:ext>
            </a:extLst>
          </p:cNvPr>
          <p:cNvSpPr/>
          <p:nvPr/>
        </p:nvSpPr>
        <p:spPr>
          <a:xfrm>
            <a:off x="0" y="0"/>
            <a:ext cx="2743200" cy="5172076"/>
          </a:xfrm>
          <a:prstGeom prst="rect">
            <a:avLst/>
          </a:prstGeom>
          <a:solidFill>
            <a:srgbClr val="0070C0">
              <a:alpha val="514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70CB38-A6A0-30E4-6B2C-51BC6B1557A9}"/>
              </a:ext>
            </a:extLst>
          </p:cNvPr>
          <p:cNvSpPr/>
          <p:nvPr/>
        </p:nvSpPr>
        <p:spPr>
          <a:xfrm>
            <a:off x="3182115" y="1682866"/>
            <a:ext cx="1729773" cy="1384995"/>
          </a:xfrm>
          <a:prstGeom prst="roundRect">
            <a:avLst/>
          </a:prstGeom>
          <a:solidFill>
            <a:srgbClr val="005E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F4E38A-6578-1D32-17E8-523533977E6D}"/>
              </a:ext>
            </a:extLst>
          </p:cNvPr>
          <p:cNvSpPr txBox="1"/>
          <p:nvPr/>
        </p:nvSpPr>
        <p:spPr>
          <a:xfrm>
            <a:off x="2975435" y="1809839"/>
            <a:ext cx="20720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The Nation’s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Only FREE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Online boating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Safety course</a:t>
            </a:r>
          </a:p>
          <a:p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6601175-E8A7-3D33-9AFB-1075187F2E64}"/>
              </a:ext>
            </a:extLst>
          </p:cNvPr>
          <p:cNvSpPr/>
          <p:nvPr/>
        </p:nvSpPr>
        <p:spPr>
          <a:xfrm>
            <a:off x="5118568" y="1682865"/>
            <a:ext cx="1729773" cy="1384995"/>
          </a:xfrm>
          <a:prstGeom prst="roundRect">
            <a:avLst/>
          </a:prstGeom>
          <a:solidFill>
            <a:srgbClr val="005E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0F26B3-E4D2-62AA-D24A-C9A6CC597E84}"/>
              </a:ext>
            </a:extLst>
          </p:cNvPr>
          <p:cNvSpPr/>
          <p:nvPr/>
        </p:nvSpPr>
        <p:spPr>
          <a:xfrm>
            <a:off x="7079987" y="1682864"/>
            <a:ext cx="1729773" cy="1384995"/>
          </a:xfrm>
          <a:prstGeom prst="roundRect">
            <a:avLst/>
          </a:prstGeom>
          <a:solidFill>
            <a:srgbClr val="005E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01749F-AD3A-55AE-AA82-F794B1546151}"/>
              </a:ext>
            </a:extLst>
          </p:cNvPr>
          <p:cNvSpPr txBox="1"/>
          <p:nvPr/>
        </p:nvSpPr>
        <p:spPr>
          <a:xfrm>
            <a:off x="4947425" y="1957334"/>
            <a:ext cx="207205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Like a Driver’s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License for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Boating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27BB2E-1030-D9D9-798E-CF3EF6D2B3A5}"/>
              </a:ext>
            </a:extLst>
          </p:cNvPr>
          <p:cNvSpPr txBox="1"/>
          <p:nvPr/>
        </p:nvSpPr>
        <p:spPr>
          <a:xfrm>
            <a:off x="6919416" y="1837148"/>
            <a:ext cx="20720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Meets 37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States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Educational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Requirements</a:t>
            </a:r>
          </a:p>
          <a:p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5DDA533-D87D-BEB9-6B86-C60BE44E88D5}"/>
              </a:ext>
            </a:extLst>
          </p:cNvPr>
          <p:cNvSpPr/>
          <p:nvPr/>
        </p:nvSpPr>
        <p:spPr>
          <a:xfrm>
            <a:off x="3217652" y="3270793"/>
            <a:ext cx="1729773" cy="1384995"/>
          </a:xfrm>
          <a:prstGeom prst="roundRect">
            <a:avLst/>
          </a:prstGeom>
          <a:solidFill>
            <a:srgbClr val="005E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DA18A15-FFDE-496B-846D-8E9A604728CB}"/>
              </a:ext>
            </a:extLst>
          </p:cNvPr>
          <p:cNvSpPr/>
          <p:nvPr/>
        </p:nvSpPr>
        <p:spPr>
          <a:xfrm>
            <a:off x="5142952" y="3281299"/>
            <a:ext cx="1729773" cy="1384995"/>
          </a:xfrm>
          <a:prstGeom prst="roundRect">
            <a:avLst/>
          </a:prstGeom>
          <a:solidFill>
            <a:srgbClr val="005E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B6CF34-6E10-477A-E911-7B495833B44A}"/>
              </a:ext>
            </a:extLst>
          </p:cNvPr>
          <p:cNvSpPr txBox="1"/>
          <p:nvPr/>
        </p:nvSpPr>
        <p:spPr>
          <a:xfrm>
            <a:off x="3058475" y="3464199"/>
            <a:ext cx="2072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May be Eligible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For Marine Insurance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Discount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52BEFF-A8EE-28E5-7337-C1814889106B}"/>
              </a:ext>
            </a:extLst>
          </p:cNvPr>
          <p:cNvSpPr txBox="1"/>
          <p:nvPr/>
        </p:nvSpPr>
        <p:spPr>
          <a:xfrm>
            <a:off x="4994705" y="3442288"/>
            <a:ext cx="2072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1.7 Million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Students Completed the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Brutalista Alt" pitchFamily="2" charset="77"/>
              </a:rPr>
              <a:t>Course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5A10C0-04B0-BEF5-8A3D-1115B999A97E}"/>
              </a:ext>
            </a:extLst>
          </p:cNvPr>
          <p:cNvSpPr txBox="1"/>
          <p:nvPr/>
        </p:nvSpPr>
        <p:spPr>
          <a:xfrm>
            <a:off x="7019483" y="3857359"/>
            <a:ext cx="2148902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Brutalista Alt Bold" pitchFamily="2" charset="77"/>
              </a:rPr>
              <a:t>BoatUS.org/Free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9646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A920B-214E-E736-360A-83D62FA7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149679-F03C-B7BD-0F3A-5532C98BA8A7}"/>
              </a:ext>
            </a:extLst>
          </p:cNvPr>
          <p:cNvSpPr txBox="1"/>
          <p:nvPr/>
        </p:nvSpPr>
        <p:spPr>
          <a:xfrm>
            <a:off x="3430921" y="340045"/>
            <a:ext cx="5345556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xiforma" pitchFamily="2" charset="77"/>
              </a:rPr>
              <a:t>LIFE JACKET LOANER PROGRAM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1A6F8D-D9DA-72E9-AB23-D1CFC904EA3A}"/>
              </a:ext>
            </a:extLst>
          </p:cNvPr>
          <p:cNvSpPr/>
          <p:nvPr/>
        </p:nvSpPr>
        <p:spPr>
          <a:xfrm>
            <a:off x="2457450" y="1507493"/>
            <a:ext cx="6188399" cy="457379"/>
          </a:xfrm>
          <a:prstGeom prst="roundRect">
            <a:avLst/>
          </a:prstGeom>
          <a:solidFill>
            <a:schemeClr val="bg1">
              <a:lumMod val="85000"/>
              <a:alpha val="669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34D4C2-FEAA-90B7-1881-91E10677378B}"/>
              </a:ext>
            </a:extLst>
          </p:cNvPr>
          <p:cNvSpPr txBox="1"/>
          <p:nvPr/>
        </p:nvSpPr>
        <p:spPr>
          <a:xfrm>
            <a:off x="2963243" y="1553423"/>
            <a:ext cx="5607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5E9E"/>
                </a:solidFill>
                <a:latin typeface="BentonSans Book" panose="02000404020000020004" pitchFamily="2" charset="77"/>
              </a:rPr>
              <a:t>Borrow life jackets for the day or weekend FREE</a:t>
            </a:r>
          </a:p>
          <a:p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C15F760-51C3-6A86-C494-6F8363687DD8}"/>
              </a:ext>
            </a:extLst>
          </p:cNvPr>
          <p:cNvSpPr/>
          <p:nvPr/>
        </p:nvSpPr>
        <p:spPr>
          <a:xfrm>
            <a:off x="2457450" y="2167298"/>
            <a:ext cx="6188399" cy="773958"/>
          </a:xfrm>
          <a:prstGeom prst="roundRect">
            <a:avLst/>
          </a:prstGeom>
          <a:solidFill>
            <a:schemeClr val="bg1">
              <a:lumMod val="85000"/>
              <a:alpha val="67221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9E099-A6DB-6E21-F25E-D7363C890220}"/>
              </a:ext>
            </a:extLst>
          </p:cNvPr>
          <p:cNvSpPr txBox="1"/>
          <p:nvPr/>
        </p:nvSpPr>
        <p:spPr>
          <a:xfrm>
            <a:off x="2951051" y="2249804"/>
            <a:ext cx="56070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5E9E"/>
                </a:solidFill>
                <a:latin typeface="BentonSans Book" panose="02000404020000020004" pitchFamily="2" charset="77"/>
              </a:rPr>
              <a:t>Nationwide program in all 50 states and DC</a:t>
            </a:r>
          </a:p>
          <a:p>
            <a:pPr algn="ctr"/>
            <a:r>
              <a:rPr lang="en-US" sz="1800" dirty="0">
                <a:solidFill>
                  <a:srgbClr val="005E9E"/>
                </a:solidFill>
                <a:latin typeface="BentonSans Book" panose="02000404020000020004" pitchFamily="2" charset="77"/>
              </a:rPr>
              <a:t> Partnering with </a:t>
            </a:r>
            <a:r>
              <a:rPr lang="en-US" sz="1800" dirty="0" err="1">
                <a:solidFill>
                  <a:srgbClr val="005E9E"/>
                </a:solidFill>
                <a:latin typeface="BentonSans Book" panose="02000404020000020004" pitchFamily="2" charset="77"/>
              </a:rPr>
              <a:t>TowBoatU.S</a:t>
            </a:r>
            <a:r>
              <a:rPr lang="en-US" sz="1800" dirty="0">
                <a:solidFill>
                  <a:srgbClr val="005E9E"/>
                </a:solidFill>
                <a:latin typeface="BentonSans Book" panose="02000404020000020004" pitchFamily="2" charset="77"/>
              </a:rPr>
              <a:t>.</a:t>
            </a:r>
          </a:p>
          <a:p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11323CF-8C3C-D828-9A6A-07B74A521301}"/>
              </a:ext>
            </a:extLst>
          </p:cNvPr>
          <p:cNvSpPr/>
          <p:nvPr/>
        </p:nvSpPr>
        <p:spPr>
          <a:xfrm>
            <a:off x="2469642" y="3155874"/>
            <a:ext cx="6188399" cy="457379"/>
          </a:xfrm>
          <a:prstGeom prst="roundRect">
            <a:avLst/>
          </a:prstGeom>
          <a:solidFill>
            <a:schemeClr val="bg1">
              <a:lumMod val="85000"/>
              <a:alpha val="6602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4436D7-C98D-5D65-18A1-6F1341241FE3}"/>
              </a:ext>
            </a:extLst>
          </p:cNvPr>
          <p:cNvSpPr txBox="1"/>
          <p:nvPr/>
        </p:nvSpPr>
        <p:spPr>
          <a:xfrm>
            <a:off x="2988826" y="3197302"/>
            <a:ext cx="5607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5E9E"/>
                </a:solidFill>
                <a:latin typeface="BentonSans" panose="02000504020000020004" pitchFamily="2" charset="77"/>
              </a:rPr>
              <a:t>Infant, child, youth and adult sizing available</a:t>
            </a:r>
          </a:p>
          <a:p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8EA9F6E-CE05-B9D0-CF2C-34C26BB0581E}"/>
              </a:ext>
            </a:extLst>
          </p:cNvPr>
          <p:cNvSpPr/>
          <p:nvPr/>
        </p:nvSpPr>
        <p:spPr>
          <a:xfrm>
            <a:off x="2508032" y="3815679"/>
            <a:ext cx="6188399" cy="457379"/>
          </a:xfrm>
          <a:prstGeom prst="roundRect">
            <a:avLst/>
          </a:prstGeom>
          <a:solidFill>
            <a:schemeClr val="bg1">
              <a:lumMod val="85000"/>
              <a:alpha val="67833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6EF16F-B16D-1944-0395-FBFC93E5E9D7}"/>
              </a:ext>
            </a:extLst>
          </p:cNvPr>
          <p:cNvSpPr txBox="1"/>
          <p:nvPr/>
        </p:nvSpPr>
        <p:spPr>
          <a:xfrm>
            <a:off x="3039408" y="3857107"/>
            <a:ext cx="5607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5E9E"/>
                </a:solidFill>
                <a:latin typeface="BentonSans Book" panose="02000404020000020004" pitchFamily="2" charset="77"/>
              </a:rPr>
              <a:t>Find a loaner site at the online locator map</a:t>
            </a:r>
          </a:p>
          <a:p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0CD61CA-3650-7DD4-220F-246DA76F6F08}"/>
              </a:ext>
            </a:extLst>
          </p:cNvPr>
          <p:cNvSpPr/>
          <p:nvPr/>
        </p:nvSpPr>
        <p:spPr>
          <a:xfrm>
            <a:off x="2628900" y="4453671"/>
            <a:ext cx="6079108" cy="457379"/>
          </a:xfrm>
          <a:prstGeom prst="roundRect">
            <a:avLst/>
          </a:prstGeom>
          <a:solidFill>
            <a:schemeClr val="bg1">
              <a:lumMod val="85000"/>
              <a:alpha val="65968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34893-62D6-5961-199D-7D5583B86754}"/>
              </a:ext>
            </a:extLst>
          </p:cNvPr>
          <p:cNvSpPr txBox="1"/>
          <p:nvPr/>
        </p:nvSpPr>
        <p:spPr>
          <a:xfrm>
            <a:off x="3050985" y="4495099"/>
            <a:ext cx="5607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5E9E"/>
                </a:solidFill>
                <a:latin typeface="BentonSans Book" panose="02000404020000020004" pitchFamily="2" charset="77"/>
              </a:rPr>
              <a:t>140,000+ life jackets loaned per year</a:t>
            </a:r>
          </a:p>
          <a:p>
            <a:endParaRPr lang="en-US" dirty="0"/>
          </a:p>
        </p:txBody>
      </p:sp>
      <p:pic>
        <p:nvPicPr>
          <p:cNvPr id="6" name="Picture 5" descr="A baby wearing a life jacket&#10;&#10;AI-generated content may be incorrect.">
            <a:extLst>
              <a:ext uri="{FF2B5EF4-FFF2-40B4-BE49-F238E27FC236}">
                <a16:creationId xmlns:a16="http://schemas.microsoft.com/office/drawing/2014/main" id="{D65600AC-F53A-2E52-4263-C2A9A765D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75857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7FD5FB2-9934-66ED-3DA0-78EA963E1420}"/>
              </a:ext>
            </a:extLst>
          </p:cNvPr>
          <p:cNvSpPr/>
          <p:nvPr/>
        </p:nvSpPr>
        <p:spPr>
          <a:xfrm>
            <a:off x="0" y="-28576"/>
            <a:ext cx="2775857" cy="5172076"/>
          </a:xfrm>
          <a:prstGeom prst="rect">
            <a:avLst/>
          </a:prstGeom>
          <a:solidFill>
            <a:srgbClr val="0070C0">
              <a:alpha val="514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87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87ECDA-63CF-8E2F-43E7-61075C772554}"/>
              </a:ext>
            </a:extLst>
          </p:cNvPr>
          <p:cNvCxnSpPr>
            <a:cxnSpLocks/>
          </p:cNvCxnSpPr>
          <p:nvPr/>
        </p:nvCxnSpPr>
        <p:spPr>
          <a:xfrm>
            <a:off x="4701347" y="2765569"/>
            <a:ext cx="858205" cy="558622"/>
          </a:xfrm>
          <a:prstGeom prst="line">
            <a:avLst/>
          </a:prstGeom>
          <a:ln w="22225">
            <a:solidFill>
              <a:srgbClr val="005E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D94876-DA99-5059-65B9-93D965C790DE}"/>
              </a:ext>
            </a:extLst>
          </p:cNvPr>
          <p:cNvCxnSpPr>
            <a:cxnSpLocks/>
          </p:cNvCxnSpPr>
          <p:nvPr/>
        </p:nvCxnSpPr>
        <p:spPr>
          <a:xfrm flipH="1">
            <a:off x="6169013" y="2765569"/>
            <a:ext cx="1095072" cy="691238"/>
          </a:xfrm>
          <a:prstGeom prst="line">
            <a:avLst/>
          </a:prstGeom>
          <a:ln w="22225">
            <a:solidFill>
              <a:srgbClr val="005E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92CB54-EA1A-BF21-8E78-63E95B4EEF03}"/>
              </a:ext>
            </a:extLst>
          </p:cNvPr>
          <p:cNvCxnSpPr>
            <a:cxnSpLocks/>
          </p:cNvCxnSpPr>
          <p:nvPr/>
        </p:nvCxnSpPr>
        <p:spPr>
          <a:xfrm>
            <a:off x="3257611" y="2439642"/>
            <a:ext cx="4959797" cy="0"/>
          </a:xfrm>
          <a:prstGeom prst="line">
            <a:avLst/>
          </a:prstGeom>
          <a:ln w="22225">
            <a:solidFill>
              <a:srgbClr val="005E9E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person wearing a life jacket and sunglasses smiling&#10;&#10;AI-generated content may be incorrect.">
            <a:extLst>
              <a:ext uri="{FF2B5EF4-FFF2-40B4-BE49-F238E27FC236}">
                <a16:creationId xmlns:a16="http://schemas.microsoft.com/office/drawing/2014/main" id="{437A5863-646E-F652-0181-AB2B9178C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38805" cy="5172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EB814F-857E-98CC-CDAE-96859F99F99A}"/>
              </a:ext>
            </a:extLst>
          </p:cNvPr>
          <p:cNvSpPr txBox="1"/>
          <p:nvPr/>
        </p:nvSpPr>
        <p:spPr>
          <a:xfrm>
            <a:off x="3496235" y="328595"/>
            <a:ext cx="5345556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xiforma" pitchFamily="2" charset="77"/>
              </a:rPr>
              <a:t>ON-WATER TRAINING LOCATER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E5F941-86A8-2003-1EA2-E8CBA894F9B0}"/>
              </a:ext>
            </a:extLst>
          </p:cNvPr>
          <p:cNvSpPr/>
          <p:nvPr/>
        </p:nvSpPr>
        <p:spPr>
          <a:xfrm>
            <a:off x="0" y="0"/>
            <a:ext cx="2538806" cy="5172076"/>
          </a:xfrm>
          <a:prstGeom prst="rect">
            <a:avLst/>
          </a:prstGeom>
          <a:solidFill>
            <a:srgbClr val="0070C0">
              <a:alpha val="514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D79DF2C-39F6-CC49-47CD-7650F2267C0D}"/>
              </a:ext>
            </a:extLst>
          </p:cNvPr>
          <p:cNvSpPr/>
          <p:nvPr/>
        </p:nvSpPr>
        <p:spPr>
          <a:xfrm>
            <a:off x="3257611" y="1707739"/>
            <a:ext cx="2401237" cy="122454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6A73C-D200-E1AA-F2A9-E2B96CEE36BE}"/>
              </a:ext>
            </a:extLst>
          </p:cNvPr>
          <p:cNvSpPr txBox="1"/>
          <p:nvPr/>
        </p:nvSpPr>
        <p:spPr>
          <a:xfrm>
            <a:off x="3188825" y="2008755"/>
            <a:ext cx="25388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BentonSans" panose="02000504020000020004" pitchFamily="2" charset="77"/>
              </a:rPr>
              <a:t>We’ll Manage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BentonSans" panose="02000504020000020004" pitchFamily="2" charset="77"/>
              </a:rPr>
              <a:t>the Marketing</a:t>
            </a:r>
          </a:p>
          <a:p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DED4E11-604D-3D84-78A3-54FEF674FF9F}"/>
              </a:ext>
            </a:extLst>
          </p:cNvPr>
          <p:cNvSpPr/>
          <p:nvPr/>
        </p:nvSpPr>
        <p:spPr>
          <a:xfrm>
            <a:off x="5975866" y="1733034"/>
            <a:ext cx="2401237" cy="122454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CAEE5-3744-0615-7E07-CF9F9D2A7F00}"/>
              </a:ext>
            </a:extLst>
          </p:cNvPr>
          <p:cNvSpPr txBox="1"/>
          <p:nvPr/>
        </p:nvSpPr>
        <p:spPr>
          <a:xfrm>
            <a:off x="5975865" y="1969995"/>
            <a:ext cx="2401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BentonSans" panose="02000504020000020004" pitchFamily="2" charset="77"/>
              </a:rPr>
              <a:t>You Handle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BentonSans" panose="02000504020000020004" pitchFamily="2" charset="77"/>
              </a:rPr>
              <a:t>the Training</a:t>
            </a:r>
          </a:p>
          <a:p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C94FA60-DCA1-08BA-BA73-B5D232113AB4}"/>
              </a:ext>
            </a:extLst>
          </p:cNvPr>
          <p:cNvSpPr/>
          <p:nvPr/>
        </p:nvSpPr>
        <p:spPr>
          <a:xfrm>
            <a:off x="4490437" y="3324191"/>
            <a:ext cx="2401237" cy="122454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EB13E-6DDF-82C1-FD52-90DD3489ABCC}"/>
              </a:ext>
            </a:extLst>
          </p:cNvPr>
          <p:cNvSpPr txBox="1"/>
          <p:nvPr/>
        </p:nvSpPr>
        <p:spPr>
          <a:xfrm>
            <a:off x="4490437" y="3481191"/>
            <a:ext cx="24012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BentonSans" panose="02000504020000020004" pitchFamily="2" charset="77"/>
              </a:rPr>
              <a:t>Reach 1 MILLION+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BentonSans" panose="02000504020000020004" pitchFamily="2" charset="77"/>
              </a:rPr>
              <a:t>of our Boating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BentonSans" panose="02000504020000020004" pitchFamily="2" charset="77"/>
              </a:rPr>
              <a:t> Audience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94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A06921-3C0C-4126-AF75-9499D4839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8087084-CC7C-4D37-B821-F12CD3D29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27EF3C6-8AF8-41C0-B4DF-664F24087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6AD5CB4-13ED-4F2B-BA75-CA731F668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C2FD3B8-D702-4F83-BA99-D23921211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AF0D977-DBC6-44B7-93FB-3F76406CF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3ED27DF-D17E-4922-8394-821ED9253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00084EB-3C31-445C-8B2E-F43BA7ED3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5EE7F4D6-BE2E-41A9-A417-BA1AE4583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805A789-4E10-46CF-A22B-8841C1CDF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BD0D630-7987-48B7-A636-0ED234E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F4E7D46D-851A-4DA9-B24D-19DAE1FCF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BA38A754-A53E-469C-B89B-6C7FF9607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CAC17457-E557-440A-B5E0-40DFEEC89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4D697814-F310-40D2-8E79-93C18810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0CA691A3-EEBB-46A7-A973-B1E2DD112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B7361B78-110B-4437-8058-4E05A4234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7B9FFE1-BC8C-4C55-AE5D-8FDD7800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F87417E-9520-42E0-84D2-0C0225481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1235F6B6-5324-426D-84BE-EF96FD430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093C61D3-C80D-4599-8280-763868B24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6D942F2-89B9-4755-89D9-436583176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40B6375-7479-45C4-8B99-EA1CF75F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>
                <a:lumMod val="65000"/>
              </a:schemeClr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1392F6-069A-A886-44AE-2F5376D6F7DF}"/>
              </a:ext>
            </a:extLst>
          </p:cNvPr>
          <p:cNvSpPr txBox="1"/>
          <p:nvPr/>
        </p:nvSpPr>
        <p:spPr>
          <a:xfrm>
            <a:off x="3145064" y="642224"/>
            <a:ext cx="5345556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xiforma" pitchFamily="2" charset="77"/>
              </a:rPr>
              <a:t>BOATING SAFETY</a:t>
            </a:r>
          </a:p>
          <a:p>
            <a:pPr algn="r"/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xiforma" pitchFamily="2" charset="77"/>
              </a:rPr>
              <a:t>INFOGRAPHICS</a:t>
            </a:r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F3E98CF-66EA-C171-BA27-8B27C8F27984}"/>
              </a:ext>
            </a:extLst>
          </p:cNvPr>
          <p:cNvSpPr/>
          <p:nvPr/>
        </p:nvSpPr>
        <p:spPr>
          <a:xfrm>
            <a:off x="3667766" y="2462530"/>
            <a:ext cx="4635652" cy="584775"/>
          </a:xfrm>
          <a:prstGeom prst="roundRect">
            <a:avLst/>
          </a:prstGeom>
          <a:solidFill>
            <a:schemeClr val="tx1">
              <a:lumMod val="85000"/>
              <a:lumOff val="15000"/>
              <a:alpha val="66215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716DECF-D617-119E-8CB9-A62CBC01646D}"/>
              </a:ext>
            </a:extLst>
          </p:cNvPr>
          <p:cNvSpPr txBox="1"/>
          <p:nvPr/>
        </p:nvSpPr>
        <p:spPr>
          <a:xfrm>
            <a:off x="4454769" y="2574610"/>
            <a:ext cx="395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BentonSans" panose="02000504020000020004" pitchFamily="2" charset="77"/>
              </a:rPr>
              <a:t>Rules of the Road</a:t>
            </a:r>
          </a:p>
          <a:p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7A5CCCB-9142-104A-E562-9652BDA6D493}"/>
              </a:ext>
            </a:extLst>
          </p:cNvPr>
          <p:cNvSpPr/>
          <p:nvPr/>
        </p:nvSpPr>
        <p:spPr>
          <a:xfrm>
            <a:off x="3508497" y="3200431"/>
            <a:ext cx="4794921" cy="584775"/>
          </a:xfrm>
          <a:prstGeom prst="roundRect">
            <a:avLst/>
          </a:prstGeom>
          <a:solidFill>
            <a:schemeClr val="tx1">
              <a:lumMod val="85000"/>
              <a:lumOff val="15000"/>
              <a:alpha val="66215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6B76CC-AE81-FC4E-2229-0382228CB79F}"/>
              </a:ext>
            </a:extLst>
          </p:cNvPr>
          <p:cNvSpPr txBox="1"/>
          <p:nvPr/>
        </p:nvSpPr>
        <p:spPr>
          <a:xfrm>
            <a:off x="4454768" y="3312511"/>
            <a:ext cx="3776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BentonSans" panose="02000504020000020004" pitchFamily="2" charset="77"/>
              </a:rPr>
              <a:t>How to Use a Flare</a:t>
            </a:r>
          </a:p>
          <a:p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46E98F-C138-1B4B-C1A0-41C9CA5896B6}"/>
              </a:ext>
            </a:extLst>
          </p:cNvPr>
          <p:cNvSpPr txBox="1"/>
          <p:nvPr/>
        </p:nvSpPr>
        <p:spPr>
          <a:xfrm>
            <a:off x="4491991" y="4063266"/>
            <a:ext cx="3776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BentonSans" panose="02000504020000020004" pitchFamily="2" charset="77"/>
              </a:rPr>
              <a:t>How to Use a Flare</a:t>
            </a:r>
          </a:p>
          <a:p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C52FE8-09C8-B384-0250-BB3E1D544774}"/>
              </a:ext>
            </a:extLst>
          </p:cNvPr>
          <p:cNvGrpSpPr/>
          <p:nvPr/>
        </p:nvGrpSpPr>
        <p:grpSpPr>
          <a:xfrm>
            <a:off x="739338" y="2211829"/>
            <a:ext cx="3072360" cy="2274764"/>
            <a:chOff x="4112622" y="2212848"/>
            <a:chExt cx="2847149" cy="2299620"/>
          </a:xfrm>
          <a:scene3d>
            <a:camera prst="orthographicFront">
              <a:rot lat="0" lon="0" rev="21299999"/>
            </a:camera>
            <a:lightRig rig="threePt" dir="t"/>
          </a:scene3d>
        </p:grpSpPr>
        <p:pic>
          <p:nvPicPr>
            <p:cNvPr id="34" name="Picture 33" descr="A black tablet with a white screen&#10;&#10;AI-generated content may be incorrect.">
              <a:extLst>
                <a:ext uri="{FF2B5EF4-FFF2-40B4-BE49-F238E27FC236}">
                  <a16:creationId xmlns:a16="http://schemas.microsoft.com/office/drawing/2014/main" id="{50C590FD-B238-F245-0BBD-52F4DF31D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2622" y="2212848"/>
              <a:ext cx="2847149" cy="2299620"/>
            </a:xfrm>
            <a:prstGeom prst="rect">
              <a:avLst/>
            </a:prstGeom>
          </p:spPr>
        </p:pic>
        <p:pic>
          <p:nvPicPr>
            <p:cNvPr id="37" name="Picture 36" descr="A diagram of a satellite on a boat&#10;&#10;AI-generated content may be incorrect.">
              <a:extLst>
                <a:ext uri="{FF2B5EF4-FFF2-40B4-BE49-F238E27FC236}">
                  <a16:creationId xmlns:a16="http://schemas.microsoft.com/office/drawing/2014/main" id="{83C420CC-3C85-F16A-2F91-C85C4FB60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4001" y="2424542"/>
              <a:ext cx="2573473" cy="190109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C5F8917-5585-070B-76E7-E71E933482CB}"/>
              </a:ext>
            </a:extLst>
          </p:cNvPr>
          <p:cNvGrpSpPr/>
          <p:nvPr/>
        </p:nvGrpSpPr>
        <p:grpSpPr>
          <a:xfrm>
            <a:off x="420462" y="627987"/>
            <a:ext cx="7848132" cy="2603300"/>
            <a:chOff x="420462" y="627987"/>
            <a:chExt cx="7848132" cy="2603300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4DABB5A5-74C4-328A-85FF-CDED2A12EB30}"/>
                </a:ext>
              </a:extLst>
            </p:cNvPr>
            <p:cNvSpPr/>
            <p:nvPr/>
          </p:nvSpPr>
          <p:spPr>
            <a:xfrm>
              <a:off x="1707357" y="1732098"/>
              <a:ext cx="6561237" cy="584775"/>
            </a:xfrm>
            <a:prstGeom prst="roundRect">
              <a:avLst/>
            </a:prstGeom>
            <a:solidFill>
              <a:schemeClr val="tx1">
                <a:lumMod val="85000"/>
                <a:lumOff val="15000"/>
                <a:alpha val="66215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09BCF51-0FDD-7DDF-8826-585EB47C6BA2}"/>
                </a:ext>
              </a:extLst>
            </p:cNvPr>
            <p:cNvSpPr txBox="1"/>
            <p:nvPr/>
          </p:nvSpPr>
          <p:spPr>
            <a:xfrm>
              <a:off x="2652006" y="1843239"/>
              <a:ext cx="56070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BentonSans" panose="02000504020000020004" pitchFamily="2" charset="77"/>
                </a:rPr>
                <a:t>How to Fit a Life Jacket</a:t>
              </a:r>
            </a:p>
            <a:p>
              <a:endParaRPr lang="en-US" dirty="0"/>
            </a:p>
          </p:txBody>
        </p:sp>
        <p:pic>
          <p:nvPicPr>
            <p:cNvPr id="40" name="Picture 39" descr="A cell phone with a safety instructions&#10;&#10;AI-generated content may be incorrect.">
              <a:extLst>
                <a:ext uri="{FF2B5EF4-FFF2-40B4-BE49-F238E27FC236}">
                  <a16:creationId xmlns:a16="http://schemas.microsoft.com/office/drawing/2014/main" id="{FD13EA6B-1BE6-8171-567F-44FB0455C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462" y="627987"/>
              <a:ext cx="1809073" cy="2603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085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1A6E2-1E34-9C43-F640-BE4A4C6CE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BDE2091-AB37-731D-7F3C-BC89EF4169B5}"/>
              </a:ext>
            </a:extLst>
          </p:cNvPr>
          <p:cNvSpPr/>
          <p:nvPr/>
        </p:nvSpPr>
        <p:spPr>
          <a:xfrm>
            <a:off x="1962192" y="0"/>
            <a:ext cx="7164731" cy="5157788"/>
          </a:xfrm>
          <a:prstGeom prst="rect">
            <a:avLst/>
          </a:prstGeom>
          <a:solidFill>
            <a:srgbClr val="005E9E">
              <a:alpha val="725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D83D9-A26E-2762-E382-2BED9643C3D7}"/>
              </a:ext>
            </a:extLst>
          </p:cNvPr>
          <p:cNvSpPr txBox="1"/>
          <p:nvPr/>
        </p:nvSpPr>
        <p:spPr>
          <a:xfrm>
            <a:off x="5007603" y="326299"/>
            <a:ext cx="374332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xiforma" pitchFamily="2" charset="77"/>
              </a:rPr>
              <a:t>BOATING SAFETY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  <a:latin typeface="Axiforma" pitchFamily="2" charset="77"/>
              </a:rPr>
              <a:t>VIDEOS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716E0C-3A4A-EEDC-7DB3-57AF6A842D1B}"/>
              </a:ext>
            </a:extLst>
          </p:cNvPr>
          <p:cNvGrpSpPr/>
          <p:nvPr/>
        </p:nvGrpSpPr>
        <p:grpSpPr>
          <a:xfrm>
            <a:off x="4201442" y="1639102"/>
            <a:ext cx="1455384" cy="1158240"/>
            <a:chOff x="5393569" y="1594103"/>
            <a:chExt cx="1455384" cy="115824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107D132-B309-54AF-EFB9-144456DF4077}"/>
                </a:ext>
              </a:extLst>
            </p:cNvPr>
            <p:cNvSpPr/>
            <p:nvPr/>
          </p:nvSpPr>
          <p:spPr>
            <a:xfrm>
              <a:off x="5393569" y="1594103"/>
              <a:ext cx="1455384" cy="11582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BD22A2-5FED-9806-F2F7-EE91E3F90280}"/>
                </a:ext>
              </a:extLst>
            </p:cNvPr>
            <p:cNvSpPr txBox="1"/>
            <p:nvPr/>
          </p:nvSpPr>
          <p:spPr>
            <a:xfrm>
              <a:off x="5458817" y="1863661"/>
              <a:ext cx="13364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BentonSans Book" panose="02000404020000020004" pitchFamily="2" charset="77"/>
                  <a:cs typeface="Calibri Light" panose="020F0302020204030204" pitchFamily="34" charset="0"/>
                </a:rPr>
                <a:t>HOW-TO</a:t>
              </a:r>
            </a:p>
            <a:p>
              <a:pPr algn="ctr"/>
              <a:r>
                <a:rPr lang="en-US" sz="1700" dirty="0">
                  <a:effectLst/>
                  <a:latin typeface="BentonSans Book" panose="02000404020000020004" pitchFamily="2" charset="77"/>
                  <a:cs typeface="Calibri Light" panose="020F0302020204030204" pitchFamily="34" charset="0"/>
                </a:rPr>
                <a:t>VI</a:t>
              </a:r>
              <a:r>
                <a:rPr lang="en-US" sz="1700" dirty="0">
                  <a:latin typeface="BentonSans Book" panose="02000404020000020004" pitchFamily="2" charset="77"/>
                  <a:cs typeface="Calibri Light" panose="020F0302020204030204" pitchFamily="34" charset="0"/>
                </a:rPr>
                <a:t>DEOS</a:t>
              </a:r>
              <a:endPara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endParaRPr>
            </a:p>
            <a:p>
              <a:endParaRPr lang="en-US" dirty="0"/>
            </a:p>
          </p:txBody>
        </p:sp>
      </p:grpSp>
      <p:pic>
        <p:nvPicPr>
          <p:cNvPr id="9" name="Picture 8" descr="A computer with a boat on fire&#10;&#10;AI-generated content may be incorrect.">
            <a:extLst>
              <a:ext uri="{FF2B5EF4-FFF2-40B4-BE49-F238E27FC236}">
                <a16:creationId xmlns:a16="http://schemas.microsoft.com/office/drawing/2014/main" id="{3EA24106-8EE5-EDC6-1642-910539FD5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448" y="-321005"/>
            <a:ext cx="4157297" cy="41572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1764985-D5C0-48F3-3A77-BBE0FC218540}"/>
              </a:ext>
            </a:extLst>
          </p:cNvPr>
          <p:cNvGrpSpPr/>
          <p:nvPr/>
        </p:nvGrpSpPr>
        <p:grpSpPr>
          <a:xfrm>
            <a:off x="5836214" y="1639102"/>
            <a:ext cx="1571223" cy="1243935"/>
            <a:chOff x="5363362" y="1594103"/>
            <a:chExt cx="1571223" cy="1243935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DA45F42-56C3-486E-6FD6-A2205D34858D}"/>
                </a:ext>
              </a:extLst>
            </p:cNvPr>
            <p:cNvSpPr/>
            <p:nvPr/>
          </p:nvSpPr>
          <p:spPr>
            <a:xfrm>
              <a:off x="5463893" y="1594103"/>
              <a:ext cx="1470692" cy="11582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C0386F-DD4B-80EB-2C8F-BE8B1092DEB8}"/>
                </a:ext>
              </a:extLst>
            </p:cNvPr>
            <p:cNvSpPr txBox="1"/>
            <p:nvPr/>
          </p:nvSpPr>
          <p:spPr>
            <a:xfrm>
              <a:off x="5363362" y="1745431"/>
              <a:ext cx="1571223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effectLst/>
                  <a:latin typeface="BentonSans Book" panose="02000404020000020004" pitchFamily="2" charset="77"/>
                  <a:cs typeface="Calibri Light" panose="020F0302020204030204" pitchFamily="34" charset="0"/>
                </a:rPr>
                <a:t>HOW </a:t>
              </a:r>
            </a:p>
            <a:p>
              <a:pPr algn="ctr"/>
              <a:r>
                <a:rPr lang="en-US" sz="1700" dirty="0">
                  <a:effectLst/>
                  <a:latin typeface="BentonSans Book" panose="02000404020000020004" pitchFamily="2" charset="77"/>
                  <a:cs typeface="Calibri Light" panose="020F0302020204030204" pitchFamily="34" charset="0"/>
                </a:rPr>
                <a:t>NOT-TO VIDEOS</a:t>
              </a:r>
            </a:p>
            <a:p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A503A5-55C1-11EF-F120-8D997937D4AF}"/>
              </a:ext>
            </a:extLst>
          </p:cNvPr>
          <p:cNvGrpSpPr/>
          <p:nvPr/>
        </p:nvGrpSpPr>
        <p:grpSpPr>
          <a:xfrm>
            <a:off x="3105935" y="3200096"/>
            <a:ext cx="1781907" cy="1158240"/>
            <a:chOff x="5225051" y="1408358"/>
            <a:chExt cx="1781907" cy="115824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57216F5-26EE-5A3A-C02F-6894018DF8CA}"/>
                </a:ext>
              </a:extLst>
            </p:cNvPr>
            <p:cNvSpPr/>
            <p:nvPr/>
          </p:nvSpPr>
          <p:spPr>
            <a:xfrm>
              <a:off x="5365440" y="1408358"/>
              <a:ext cx="1470694" cy="11582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638FF1-0CE7-1DB1-BBA6-D3988B4BCD84}"/>
                </a:ext>
              </a:extLst>
            </p:cNvPr>
            <p:cNvSpPr txBox="1"/>
            <p:nvPr/>
          </p:nvSpPr>
          <p:spPr>
            <a:xfrm>
              <a:off x="5225051" y="1659735"/>
              <a:ext cx="17819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BentonSans Book" panose="02000404020000020004" pitchFamily="2" charset="77"/>
                  <a:cs typeface="Calibri Light" panose="020F0302020204030204" pitchFamily="34" charset="0"/>
                </a:rPr>
                <a:t>FOUNDATION</a:t>
              </a:r>
            </a:p>
            <a:p>
              <a:pPr algn="ctr"/>
              <a:r>
                <a:rPr lang="en-US" sz="1700" dirty="0">
                  <a:effectLst/>
                  <a:latin typeface="BentonSans Book" panose="02000404020000020004" pitchFamily="2" charset="77"/>
                  <a:cs typeface="Calibri Light" panose="020F0302020204030204" pitchFamily="34" charset="0"/>
                </a:rPr>
                <a:t>FINDINGS</a:t>
              </a:r>
            </a:p>
            <a:p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435E89-CE7A-07EA-6EE5-E785C57F836D}"/>
              </a:ext>
            </a:extLst>
          </p:cNvPr>
          <p:cNvGrpSpPr/>
          <p:nvPr/>
        </p:nvGrpSpPr>
        <p:grpSpPr>
          <a:xfrm>
            <a:off x="4968513" y="3188704"/>
            <a:ext cx="1470694" cy="1409648"/>
            <a:chOff x="5370109" y="1594103"/>
            <a:chExt cx="1470694" cy="1409648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95AE81E-601A-C297-BE2A-90F93802126D}"/>
                </a:ext>
              </a:extLst>
            </p:cNvPr>
            <p:cNvSpPr/>
            <p:nvPr/>
          </p:nvSpPr>
          <p:spPr>
            <a:xfrm>
              <a:off x="5370109" y="1594103"/>
              <a:ext cx="1470694" cy="11582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4D6225-6686-0F7E-2EFF-8FBA4FEB13CD}"/>
                </a:ext>
              </a:extLst>
            </p:cNvPr>
            <p:cNvSpPr txBox="1"/>
            <p:nvPr/>
          </p:nvSpPr>
          <p:spPr>
            <a:xfrm>
              <a:off x="5447094" y="1649534"/>
              <a:ext cx="133648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BentonSans Book" panose="02000404020000020004" pitchFamily="2" charset="77"/>
                  <a:cs typeface="Calibri Light" panose="020F0302020204030204" pitchFamily="34" charset="0"/>
                </a:rPr>
                <a:t>NATIONAL SAFE BOATING WEEK</a:t>
              </a:r>
              <a:endPara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endParaRPr>
            </a:p>
            <a:p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7005FD-9145-4B18-9F83-0BDBE1332321}"/>
              </a:ext>
            </a:extLst>
          </p:cNvPr>
          <p:cNvGrpSpPr/>
          <p:nvPr/>
        </p:nvGrpSpPr>
        <p:grpSpPr>
          <a:xfrm>
            <a:off x="6698739" y="3181485"/>
            <a:ext cx="1489065" cy="1374319"/>
            <a:chOff x="5393907" y="1594103"/>
            <a:chExt cx="1489065" cy="1374319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01ED728A-C3A1-2E47-2E30-8B4AEA8E7354}"/>
                </a:ext>
              </a:extLst>
            </p:cNvPr>
            <p:cNvSpPr/>
            <p:nvPr/>
          </p:nvSpPr>
          <p:spPr>
            <a:xfrm>
              <a:off x="5412278" y="1594103"/>
              <a:ext cx="1470694" cy="11582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891312-E82F-9F85-D88F-185258855548}"/>
                </a:ext>
              </a:extLst>
            </p:cNvPr>
            <p:cNvSpPr txBox="1"/>
            <p:nvPr/>
          </p:nvSpPr>
          <p:spPr>
            <a:xfrm>
              <a:off x="5393907" y="1614205"/>
              <a:ext cx="1470694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BentonSans Book" panose="02000404020000020004" pitchFamily="2" charset="77"/>
                  <a:cs typeface="Calibri Light" panose="020F0302020204030204" pitchFamily="34" charset="0"/>
                </a:rPr>
                <a:t>REPOST ON YOUR SOCIAL CHANNELS</a:t>
              </a:r>
              <a:endParaRPr lang="en-US" sz="1700" dirty="0">
                <a:effectLst/>
                <a:latin typeface="BentonSans Book" panose="02000404020000020004" pitchFamily="2" charset="77"/>
                <a:cs typeface="Calibri Light" panose="020F0302020204030204" pitchFamily="34" charset="0"/>
              </a:endParaRPr>
            </a:p>
            <a:p>
              <a:endParaRPr lang="en-US" dirty="0"/>
            </a:p>
          </p:txBody>
        </p:sp>
      </p:grpSp>
      <p:pic>
        <p:nvPicPr>
          <p:cNvPr id="31" name="Picture 30" descr="A red and white play button&#10;&#10;AI-generated content may be incorrect.">
            <a:extLst>
              <a:ext uri="{FF2B5EF4-FFF2-40B4-BE49-F238E27FC236}">
                <a16:creationId xmlns:a16="http://schemas.microsoft.com/office/drawing/2014/main" id="{BD3DC9DE-A787-79CB-B352-11BDE84B3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28" y="3156314"/>
            <a:ext cx="1782612" cy="124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58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E02C8-34D0-8EE0-5124-E37719E15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B0E71B3-B6A0-0E6A-58DC-A0F5E2D6301A}"/>
              </a:ext>
            </a:extLst>
          </p:cNvPr>
          <p:cNvGrpSpPr/>
          <p:nvPr/>
        </p:nvGrpSpPr>
        <p:grpSpPr>
          <a:xfrm>
            <a:off x="3026352" y="1468439"/>
            <a:ext cx="5815438" cy="2699746"/>
            <a:chOff x="3026352" y="1468439"/>
            <a:chExt cx="5815438" cy="269974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DA122D-2BF3-F02B-AD82-E54561895912}"/>
                </a:ext>
              </a:extLst>
            </p:cNvPr>
            <p:cNvGrpSpPr/>
            <p:nvPr/>
          </p:nvGrpSpPr>
          <p:grpSpPr>
            <a:xfrm>
              <a:off x="3122608" y="1468439"/>
              <a:ext cx="5719182" cy="761338"/>
              <a:chOff x="3122608" y="1468439"/>
              <a:chExt cx="5719182" cy="761338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F29DBAA-D6AF-C63D-A582-F9F8D101002C}"/>
                  </a:ext>
                </a:extLst>
              </p:cNvPr>
              <p:cNvSpPr/>
              <p:nvPr/>
            </p:nvSpPr>
            <p:spPr>
              <a:xfrm>
                <a:off x="3122608" y="1468439"/>
                <a:ext cx="5719182" cy="757519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34BD58-2F2A-B28E-6913-9891A3FC19B5}"/>
                  </a:ext>
                </a:extLst>
              </p:cNvPr>
              <p:cNvSpPr txBox="1"/>
              <p:nvPr/>
            </p:nvSpPr>
            <p:spPr>
              <a:xfrm>
                <a:off x="3122608" y="1645002"/>
                <a:ext cx="56070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 dirty="0">
                    <a:solidFill>
                      <a:schemeClr val="bg1"/>
                    </a:solidFill>
                    <a:latin typeface="BentonSans" panose="02000504020000020004" pitchFamily="2" charset="77"/>
                  </a:rPr>
                  <a:t>COMPETITIVE SUB-AWARD GRANT PROGRAM</a:t>
                </a:r>
              </a:p>
              <a:p>
                <a:endParaRPr lang="en-US" dirty="0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D93ED35-D67A-C738-E0B3-BD5069081254}"/>
                </a:ext>
              </a:extLst>
            </p:cNvPr>
            <p:cNvGrpSpPr/>
            <p:nvPr/>
          </p:nvGrpSpPr>
          <p:grpSpPr>
            <a:xfrm>
              <a:off x="3122608" y="2422546"/>
              <a:ext cx="5719182" cy="786042"/>
              <a:chOff x="3122608" y="2422546"/>
              <a:chExt cx="5719182" cy="786042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62F64D64-43D1-D10D-CE67-C369AB392F5C}"/>
                  </a:ext>
                </a:extLst>
              </p:cNvPr>
              <p:cNvSpPr/>
              <p:nvPr/>
            </p:nvSpPr>
            <p:spPr>
              <a:xfrm>
                <a:off x="3122608" y="2422546"/>
                <a:ext cx="5719182" cy="757519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1DFEC2-C0C2-E260-ABB2-D069A7BE4950}"/>
                  </a:ext>
                </a:extLst>
              </p:cNvPr>
              <p:cNvSpPr txBox="1"/>
              <p:nvPr/>
            </p:nvSpPr>
            <p:spPr>
              <a:xfrm>
                <a:off x="3122608" y="2623813"/>
                <a:ext cx="57191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BentonSans" panose="02000504020000020004" pitchFamily="2" charset="77"/>
                  </a:rPr>
                  <a:t>NATIONAL ADV DATABASE</a:t>
                </a:r>
              </a:p>
              <a:p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625B330-A911-0A10-F39D-A25B61DF0146}"/>
                </a:ext>
              </a:extLst>
            </p:cNvPr>
            <p:cNvGrpSpPr/>
            <p:nvPr/>
          </p:nvGrpSpPr>
          <p:grpSpPr>
            <a:xfrm>
              <a:off x="3026352" y="3376653"/>
              <a:ext cx="5815438" cy="791532"/>
              <a:chOff x="3026352" y="3376653"/>
              <a:chExt cx="5815438" cy="791532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4BA4F43-E8E5-E74E-D1EC-453FCD871B52}"/>
                  </a:ext>
                </a:extLst>
              </p:cNvPr>
              <p:cNvSpPr/>
              <p:nvPr/>
            </p:nvSpPr>
            <p:spPr>
              <a:xfrm>
                <a:off x="3122608" y="3376653"/>
                <a:ext cx="5719182" cy="757519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E3E0ED-12D4-CC6E-ED37-D77274ED05BE}"/>
                  </a:ext>
                </a:extLst>
              </p:cNvPr>
              <p:cNvSpPr txBox="1"/>
              <p:nvPr/>
            </p:nvSpPr>
            <p:spPr>
              <a:xfrm>
                <a:off x="3026352" y="3583410"/>
                <a:ext cx="57191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 dirty="0">
                    <a:solidFill>
                      <a:schemeClr val="bg1"/>
                    </a:solidFill>
                    <a:latin typeface="BentonSans" panose="02000504020000020004" pitchFamily="2" charset="77"/>
                  </a:rPr>
                  <a:t>MARINE RELATED DISPOSAL CONFERENCE</a:t>
                </a:r>
              </a:p>
              <a:p>
                <a:endParaRPr lang="en-US" dirty="0"/>
              </a:p>
            </p:txBody>
          </p:sp>
        </p:grpSp>
      </p:grpSp>
      <p:pic>
        <p:nvPicPr>
          <p:cNvPr id="5" name="Picture 4" descr="A close-up of a boat&#10;&#10;Description automatically generated">
            <a:extLst>
              <a:ext uri="{FF2B5EF4-FFF2-40B4-BE49-F238E27FC236}">
                <a16:creationId xmlns:a16="http://schemas.microsoft.com/office/drawing/2014/main" id="{25B16593-B0CD-5EC5-721F-04458150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44"/>
            <a:ext cx="3427557" cy="51720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1043DA-875E-B86B-1DD7-03F315C448FD}"/>
              </a:ext>
            </a:extLst>
          </p:cNvPr>
          <p:cNvSpPr/>
          <p:nvPr/>
        </p:nvSpPr>
        <p:spPr>
          <a:xfrm>
            <a:off x="2" y="13711"/>
            <a:ext cx="3427555" cy="5172076"/>
          </a:xfrm>
          <a:prstGeom prst="rect">
            <a:avLst/>
          </a:prstGeom>
          <a:solidFill>
            <a:srgbClr val="005E9E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B2511F-16F4-3D98-7019-D0090568E03C}"/>
              </a:ext>
            </a:extLst>
          </p:cNvPr>
          <p:cNvSpPr txBox="1"/>
          <p:nvPr/>
        </p:nvSpPr>
        <p:spPr>
          <a:xfrm>
            <a:off x="4906963" y="317744"/>
            <a:ext cx="374332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xiforma" pitchFamily="2" charset="77"/>
              </a:rPr>
              <a:t>NOAA GRANT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25897197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5802</TotalTime>
  <Words>375</Words>
  <Application>Microsoft Office PowerPoint</Application>
  <PresentationFormat>On-screen Show (16:9)</PresentationFormat>
  <Paragraphs>105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Calibri</vt:lpstr>
      <vt:lpstr>Calibri Light</vt:lpstr>
      <vt:lpstr>Acumin Pro Condensed Light</vt:lpstr>
      <vt:lpstr>Axiforma Heavy</vt:lpstr>
      <vt:lpstr>Courier New</vt:lpstr>
      <vt:lpstr>BentonSans</vt:lpstr>
      <vt:lpstr>Arial</vt:lpstr>
      <vt:lpstr>Rockwell</vt:lpstr>
      <vt:lpstr>Axiforma</vt:lpstr>
      <vt:lpstr>Brutalista Alt</vt:lpstr>
      <vt:lpstr>BentonSans Book</vt:lpstr>
      <vt:lpstr>Brutalista Alt Bold</vt:lpstr>
      <vt:lpstr>Wingdings</vt:lpstr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 Sensenbrenner</dc:creator>
  <cp:lastModifiedBy>Lougheed, Heather</cp:lastModifiedBy>
  <cp:revision>28</cp:revision>
  <dcterms:modified xsi:type="dcterms:W3CDTF">2025-04-04T19:27:09Z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a3e2f1-2549-45fc-9e27-a4cdddb51a94_Enabled">
    <vt:lpwstr>true</vt:lpwstr>
  </property>
  <property fmtid="{D5CDD505-2E9C-101B-9397-08002B2CF9AE}" pid="3" name="MSIP_Label_e7a3e2f1-2549-45fc-9e27-a4cdddb51a94_SetDate">
    <vt:lpwstr>2024-12-05T19:15:11Z</vt:lpwstr>
  </property>
  <property fmtid="{D5CDD505-2E9C-101B-9397-08002B2CF9AE}" pid="4" name="MSIP_Label_e7a3e2f1-2549-45fc-9e27-a4cdddb51a94_Method">
    <vt:lpwstr>Standard</vt:lpwstr>
  </property>
  <property fmtid="{D5CDD505-2E9C-101B-9397-08002B2CF9AE}" pid="5" name="MSIP_Label_e7a3e2f1-2549-45fc-9e27-a4cdddb51a94_Name">
    <vt:lpwstr>Company-Internal</vt:lpwstr>
  </property>
  <property fmtid="{D5CDD505-2E9C-101B-9397-08002B2CF9AE}" pid="6" name="MSIP_Label_e7a3e2f1-2549-45fc-9e27-a4cdddb51a94_SiteId">
    <vt:lpwstr>7389d8c0-3607-465c-a69f-7d4426502912</vt:lpwstr>
  </property>
  <property fmtid="{D5CDD505-2E9C-101B-9397-08002B2CF9AE}" pid="7" name="MSIP_Label_e7a3e2f1-2549-45fc-9e27-a4cdddb51a94_ActionId">
    <vt:lpwstr>eed95a07-0695-4805-b332-3200ca70cc99</vt:lpwstr>
  </property>
  <property fmtid="{D5CDD505-2E9C-101B-9397-08002B2CF9AE}" pid="8" name="MSIP_Label_e7a3e2f1-2549-45fc-9e27-a4cdddb51a94_ContentBits">
    <vt:lpwstr>2</vt:lpwstr>
  </property>
  <property fmtid="{D5CDD505-2E9C-101B-9397-08002B2CF9AE}" pid="9" name="ClassificationContentMarkingFooterLocations">
    <vt:lpwstr>Arviragus template:3\Atlas:8</vt:lpwstr>
  </property>
  <property fmtid="{D5CDD505-2E9C-101B-9397-08002B2CF9AE}" pid="10" name="ClassificationContentMarkingFooterText">
    <vt:lpwstr>Sensitivity: Company-Internal</vt:lpwstr>
  </property>
</Properties>
</file>