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78" r:id="rId1"/>
  </p:sldMasterIdLst>
  <p:notesMasterIdLst>
    <p:notesMasterId r:id="rId15"/>
  </p:notesMasterIdLst>
  <p:handoutMasterIdLst>
    <p:handoutMasterId r:id="rId16"/>
  </p:handoutMasterIdLst>
  <p:sldIdLst>
    <p:sldId id="522" r:id="rId2"/>
    <p:sldId id="833" r:id="rId3"/>
    <p:sldId id="834" r:id="rId4"/>
    <p:sldId id="854" r:id="rId5"/>
    <p:sldId id="860" r:id="rId6"/>
    <p:sldId id="866" r:id="rId7"/>
    <p:sldId id="867" r:id="rId8"/>
    <p:sldId id="858" r:id="rId9"/>
    <p:sldId id="842" r:id="rId10"/>
    <p:sldId id="851" r:id="rId11"/>
    <p:sldId id="864" r:id="rId12"/>
    <p:sldId id="869" r:id="rId13"/>
    <p:sldId id="865" r:id="rId14"/>
  </p:sldIdLst>
  <p:sldSz cx="9144000" cy="6858000" type="screen4x3"/>
  <p:notesSz cx="6954838" cy="9236075"/>
  <p:defaultTextStyle>
    <a:defPPr>
      <a:defRPr lang="en-US"/>
    </a:defPPr>
    <a:lvl1pPr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1pPr>
    <a:lvl2pPr marL="4572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2pPr>
    <a:lvl3pPr marL="9144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3pPr>
    <a:lvl4pPr marL="13716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4pPr>
    <a:lvl5pPr marL="18288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672" userDrawn="1">
          <p15:clr>
            <a:srgbClr val="A4A3A4"/>
          </p15:clr>
        </p15:guide>
        <p15:guide id="4" orient="horz" pos="38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anueva, Cecilia" initials="CC" lastIdx="1" clrIdx="0">
    <p:extLst>
      <p:ext uri="{19B8F6BF-5375-455C-9EA6-DF929625EA0E}">
        <p15:presenceInfo xmlns:p15="http://schemas.microsoft.com/office/powerpoint/2012/main" userId="S-1-5-21-2101533902-423532799-1776743176-4140" providerId="AD"/>
      </p:ext>
    </p:extLst>
  </p:cmAuthor>
  <p:cmAuthor id="2" name="Ringeisen, Heather" initials="RH" lastIdx="7" clrIdx="1">
    <p:extLst>
      <p:ext uri="{19B8F6BF-5375-455C-9EA6-DF929625EA0E}">
        <p15:presenceInfo xmlns:p15="http://schemas.microsoft.com/office/powerpoint/2012/main" userId="S::hringeisen@rti.org::916e970c-f095-4206-90f2-da732bc4d096" providerId="AD"/>
      </p:ext>
    </p:extLst>
  </p:cmAuthor>
  <p:cmAuthor id="3" name="Ryder-Burge, Amy" initials="RA" lastIdx="3" clrIdx="2">
    <p:extLst>
      <p:ext uri="{19B8F6BF-5375-455C-9EA6-DF929625EA0E}">
        <p15:presenceInfo xmlns:p15="http://schemas.microsoft.com/office/powerpoint/2012/main" userId="S::aburge@rti.org::b707162c-4ac3-4ede-b967-4aa643c40b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0000"/>
    <a:srgbClr val="003F82"/>
    <a:srgbClr val="4F2683"/>
    <a:srgbClr val="FFC525"/>
    <a:srgbClr val="5D9732"/>
    <a:srgbClr val="BF311A"/>
    <a:srgbClr val="00CC00"/>
    <a:srgbClr val="006600"/>
    <a:srgbClr val="C0CA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74" autoAdjust="0"/>
    <p:restoredTop sz="70311" autoAdjust="0"/>
  </p:normalViewPr>
  <p:slideViewPr>
    <p:cSldViewPr>
      <p:cViewPr varScale="1">
        <p:scale>
          <a:sx n="51" d="100"/>
          <a:sy n="51" d="100"/>
        </p:scale>
        <p:origin x="1536" y="72"/>
      </p:cViewPr>
      <p:guideLst>
        <p:guide orient="horz" pos="2160"/>
        <p:guide pos="2880"/>
        <p:guide orient="horz" pos="672"/>
        <p:guide orient="horz"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1" y="0"/>
            <a:ext cx="3015131" cy="461804"/>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defTabSz="908325">
              <a:defRPr sz="1200">
                <a:latin typeface="Arial" charset="0"/>
              </a:defRPr>
            </a:lvl1pPr>
          </a:lstStyle>
          <a:p>
            <a:pPr>
              <a:defRPr/>
            </a:pPr>
            <a:endParaRPr lang="en-US" dirty="0"/>
          </a:p>
        </p:txBody>
      </p:sp>
      <p:sp>
        <p:nvSpPr>
          <p:cNvPr id="207875" name="Rectangle 3"/>
          <p:cNvSpPr>
            <a:spLocks noGrp="1" noChangeArrowheads="1"/>
          </p:cNvSpPr>
          <p:nvPr>
            <p:ph type="dt" sz="quarter" idx="1"/>
          </p:nvPr>
        </p:nvSpPr>
        <p:spPr bwMode="auto">
          <a:xfrm>
            <a:off x="3938131" y="0"/>
            <a:ext cx="3015131" cy="461804"/>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algn="r" defTabSz="908325">
              <a:defRPr sz="1200">
                <a:latin typeface="Arial" charset="0"/>
              </a:defRPr>
            </a:lvl1pPr>
          </a:lstStyle>
          <a:p>
            <a:pPr>
              <a:defRPr/>
            </a:pPr>
            <a:endParaRPr lang="en-US" dirty="0"/>
          </a:p>
        </p:txBody>
      </p:sp>
      <p:sp>
        <p:nvSpPr>
          <p:cNvPr id="207876" name="Rectangle 4"/>
          <p:cNvSpPr>
            <a:spLocks noGrp="1" noChangeArrowheads="1"/>
          </p:cNvSpPr>
          <p:nvPr>
            <p:ph type="ftr" sz="quarter" idx="2"/>
          </p:nvPr>
        </p:nvSpPr>
        <p:spPr bwMode="auto">
          <a:xfrm>
            <a:off x="1" y="8772690"/>
            <a:ext cx="3015131" cy="461804"/>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defTabSz="908325">
              <a:defRPr sz="1200">
                <a:latin typeface="Arial" charset="0"/>
              </a:defRPr>
            </a:lvl1pPr>
          </a:lstStyle>
          <a:p>
            <a:pPr>
              <a:defRPr/>
            </a:pPr>
            <a:endParaRPr lang="en-US" dirty="0"/>
          </a:p>
        </p:txBody>
      </p:sp>
      <p:sp>
        <p:nvSpPr>
          <p:cNvPr id="207877" name="Rectangle 5"/>
          <p:cNvSpPr>
            <a:spLocks noGrp="1" noChangeArrowheads="1"/>
          </p:cNvSpPr>
          <p:nvPr>
            <p:ph type="sldNum" sz="quarter" idx="3"/>
          </p:nvPr>
        </p:nvSpPr>
        <p:spPr bwMode="auto">
          <a:xfrm>
            <a:off x="3938131" y="8772690"/>
            <a:ext cx="3015131" cy="461804"/>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algn="r" defTabSz="908325">
              <a:defRPr sz="1200">
                <a:latin typeface="Arial" charset="0"/>
              </a:defRPr>
            </a:lvl1pPr>
          </a:lstStyle>
          <a:p>
            <a:pPr>
              <a:defRPr/>
            </a:pPr>
            <a:fld id="{F14AD3AF-E853-41DD-9C6B-157657455CBF}" type="slidenum">
              <a:rPr lang="en-US"/>
              <a:pPr>
                <a:defRPr/>
              </a:pPr>
              <a:t>‹#›</a:t>
            </a:fld>
            <a:endParaRPr lang="en-US" dirty="0"/>
          </a:p>
        </p:txBody>
      </p:sp>
    </p:spTree>
    <p:extLst>
      <p:ext uri="{BB962C8B-B14F-4D97-AF65-F5344CB8AC3E}">
        <p14:creationId xmlns:p14="http://schemas.microsoft.com/office/powerpoint/2010/main" val="1734314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15131" cy="461804"/>
          </a:xfrm>
          <a:prstGeom prst="rect">
            <a:avLst/>
          </a:prstGeom>
          <a:noFill/>
          <a:ln w="9525">
            <a:noFill/>
            <a:miter lim="800000"/>
            <a:headEnd/>
            <a:tailEnd/>
          </a:ln>
        </p:spPr>
        <p:txBody>
          <a:bodyPr vert="horz" wrap="square" lIns="92496" tIns="46249" rIns="92496" bIns="46249" numCol="1" anchor="t" anchorCtr="0" compatLnSpc="1">
            <a:prstTxWarp prst="textNoShape">
              <a:avLst/>
            </a:prstTxWarp>
          </a:bodyPr>
          <a:lstStyle>
            <a:lvl1pPr defTabSz="925702">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39708" y="0"/>
            <a:ext cx="3015130" cy="461804"/>
          </a:xfrm>
          <a:prstGeom prst="rect">
            <a:avLst/>
          </a:prstGeom>
          <a:noFill/>
          <a:ln w="9525">
            <a:noFill/>
            <a:miter lim="800000"/>
            <a:headEnd/>
            <a:tailEnd/>
          </a:ln>
        </p:spPr>
        <p:txBody>
          <a:bodyPr vert="horz" wrap="square" lIns="92496" tIns="46249" rIns="92496" bIns="46249" numCol="1" anchor="t" anchorCtr="0" compatLnSpc="1">
            <a:prstTxWarp prst="textNoShape">
              <a:avLst/>
            </a:prstTxWarp>
          </a:bodyPr>
          <a:lstStyle>
            <a:lvl1pPr algn="r" defTabSz="925702">
              <a:defRPr sz="1200">
                <a:latin typeface="Arial"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68400" y="692150"/>
            <a:ext cx="4618038" cy="34639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27733" y="4387136"/>
            <a:ext cx="5099373" cy="4156234"/>
          </a:xfrm>
          <a:prstGeom prst="rect">
            <a:avLst/>
          </a:prstGeom>
          <a:noFill/>
          <a:ln w="9525">
            <a:noFill/>
            <a:miter lim="800000"/>
            <a:headEnd/>
            <a:tailEnd/>
          </a:ln>
        </p:spPr>
        <p:txBody>
          <a:bodyPr vert="horz" wrap="square" lIns="92496" tIns="46249" rIns="92496" bIns="4624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774271"/>
            <a:ext cx="3015131" cy="461804"/>
          </a:xfrm>
          <a:prstGeom prst="rect">
            <a:avLst/>
          </a:prstGeom>
          <a:noFill/>
          <a:ln w="9525">
            <a:noFill/>
            <a:miter lim="800000"/>
            <a:headEnd/>
            <a:tailEnd/>
          </a:ln>
        </p:spPr>
        <p:txBody>
          <a:bodyPr vert="horz" wrap="square" lIns="92496" tIns="46249" rIns="92496" bIns="46249" numCol="1" anchor="b" anchorCtr="0" compatLnSpc="1">
            <a:prstTxWarp prst="textNoShape">
              <a:avLst/>
            </a:prstTxWarp>
          </a:bodyPr>
          <a:lstStyle>
            <a:lvl1pPr defTabSz="925702">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39708" y="8774271"/>
            <a:ext cx="3015130" cy="461804"/>
          </a:xfrm>
          <a:prstGeom prst="rect">
            <a:avLst/>
          </a:prstGeom>
          <a:noFill/>
          <a:ln w="9525">
            <a:noFill/>
            <a:miter lim="800000"/>
            <a:headEnd/>
            <a:tailEnd/>
          </a:ln>
        </p:spPr>
        <p:txBody>
          <a:bodyPr vert="horz" wrap="square" lIns="92496" tIns="46249" rIns="92496" bIns="46249" numCol="1" anchor="b" anchorCtr="0" compatLnSpc="1">
            <a:prstTxWarp prst="textNoShape">
              <a:avLst/>
            </a:prstTxWarp>
          </a:bodyPr>
          <a:lstStyle>
            <a:lvl1pPr algn="r" defTabSz="925702">
              <a:defRPr sz="1200">
                <a:latin typeface="Arial" charset="0"/>
              </a:defRPr>
            </a:lvl1pPr>
          </a:lstStyle>
          <a:p>
            <a:pPr>
              <a:defRPr/>
            </a:pPr>
            <a:fld id="{8DB8C9F8-2507-43B8-94EB-5DEE5D53B02A}" type="slidenum">
              <a:rPr lang="en-US"/>
              <a:pPr>
                <a:defRPr/>
              </a:pPr>
              <a:t>‹#›</a:t>
            </a:fld>
            <a:endParaRPr lang="en-US" dirty="0"/>
          </a:p>
        </p:txBody>
      </p:sp>
    </p:spTree>
    <p:extLst>
      <p:ext uri="{BB962C8B-B14F-4D97-AF65-F5344CB8AC3E}">
        <p14:creationId xmlns:p14="http://schemas.microsoft.com/office/powerpoint/2010/main" val="1634438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46138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Data cleaning examples: no boats but reported boat information, boat type not matching registration status type</a:t>
            </a:r>
          </a:p>
          <a:p>
            <a:endParaRPr lang="en-US" sz="1200" dirty="0"/>
          </a:p>
          <a:p>
            <a:r>
              <a:rPr lang="en-US" sz="1200" dirty="0"/>
              <a:t>Describe examples of data queries (by state, by boat type etc.)</a:t>
            </a:r>
            <a:endParaRPr lang="en-US"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11</a:t>
            </a:fld>
            <a:endParaRPr lang="en-US" dirty="0"/>
          </a:p>
        </p:txBody>
      </p:sp>
    </p:spTree>
    <p:extLst>
      <p:ext uri="{BB962C8B-B14F-4D97-AF65-F5344CB8AC3E}">
        <p14:creationId xmlns:p14="http://schemas.microsoft.com/office/powerpoint/2010/main" val="3933694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Describe dashboard and graphic</a:t>
            </a:r>
          </a:p>
          <a:p>
            <a:endParaRPr lang="en-US" sz="1200"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12</a:t>
            </a:fld>
            <a:endParaRPr lang="en-US" dirty="0"/>
          </a:p>
        </p:txBody>
      </p:sp>
    </p:spTree>
    <p:extLst>
      <p:ext uri="{BB962C8B-B14F-4D97-AF65-F5344CB8AC3E}">
        <p14:creationId xmlns:p14="http://schemas.microsoft.com/office/powerpoint/2010/main" val="2311130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2</a:t>
            </a:fld>
            <a:endParaRPr lang="en-US" dirty="0"/>
          </a:p>
        </p:txBody>
      </p:sp>
    </p:spTree>
    <p:extLst>
      <p:ext uri="{BB962C8B-B14F-4D97-AF65-F5344CB8AC3E}">
        <p14:creationId xmlns:p14="http://schemas.microsoft.com/office/powerpoint/2010/main" val="10076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Conducted since 2002</a:t>
            </a:r>
          </a:p>
          <a:p>
            <a:r>
              <a:rPr lang="en-US" dirty="0"/>
              <a:t>Previously NRBS (added safety)</a:t>
            </a:r>
          </a:p>
          <a:p>
            <a:r>
              <a:rPr lang="en-US" dirty="0"/>
              <a:t>Previously administered by phone</a:t>
            </a:r>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3</a:t>
            </a:fld>
            <a:endParaRPr lang="en-US" dirty="0"/>
          </a:p>
        </p:txBody>
      </p:sp>
    </p:spTree>
    <p:extLst>
      <p:ext uri="{BB962C8B-B14F-4D97-AF65-F5344CB8AC3E}">
        <p14:creationId xmlns:p14="http://schemas.microsoft.com/office/powerpoint/2010/main" val="2273626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2250" lvl="1" indent="0">
              <a:buNone/>
            </a:pPr>
            <a:endParaRPr lang="en-US" altLang="en-US" sz="2000" dirty="0"/>
          </a:p>
          <a:p>
            <a:r>
              <a:rPr lang="en-US" sz="1200" kern="1200" dirty="0">
                <a:solidFill>
                  <a:schemeClr val="tx1"/>
                </a:solidFill>
                <a:effectLst/>
                <a:latin typeface="Arial" charset="0"/>
                <a:ea typeface="ヒラギノ角ゴ Pro W3" pitchFamily="1" charset="-128"/>
                <a:cs typeface="+mn-cs"/>
              </a:rPr>
              <a:t>The Address-Based Sampling Frame, commonly known as an ABS frame, is a list of all mailing addresses serviced by USPS. RTI maintains a national ABS frame in-house which we update monthly.  We also have additional data points that we merge with the in-house frame to do robust modeling for predicting household characteristics etc.</a:t>
            </a:r>
          </a:p>
          <a:p>
            <a:endParaRPr lang="en-US"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4</a:t>
            </a:fld>
            <a:endParaRPr lang="en-US" dirty="0"/>
          </a:p>
        </p:txBody>
      </p:sp>
    </p:spTree>
    <p:extLst>
      <p:ext uri="{BB962C8B-B14F-4D97-AF65-F5344CB8AC3E}">
        <p14:creationId xmlns:p14="http://schemas.microsoft.com/office/powerpoint/2010/main" val="1379163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Wordcloud</a:t>
            </a:r>
          </a:p>
          <a:p>
            <a:r>
              <a:rPr lang="en-US" dirty="0"/>
              <a:t>Reference boat type item as example of scope of data</a:t>
            </a:r>
          </a:p>
          <a:p>
            <a:r>
              <a:rPr lang="en-US" dirty="0"/>
              <a:t>Push to web</a:t>
            </a:r>
          </a:p>
          <a:p>
            <a:r>
              <a:rPr lang="en-US" dirty="0"/>
              <a:t>Respondents can request physical gift card</a:t>
            </a:r>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5</a:t>
            </a:fld>
            <a:endParaRPr lang="en-US" dirty="0"/>
          </a:p>
        </p:txBody>
      </p:sp>
    </p:spTree>
    <p:extLst>
      <p:ext uri="{BB962C8B-B14F-4D97-AF65-F5344CB8AC3E}">
        <p14:creationId xmlns:p14="http://schemas.microsoft.com/office/powerpoint/2010/main" val="3046226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of reference period</a:t>
            </a:r>
          </a:p>
          <a:p>
            <a:r>
              <a:rPr lang="en-US" dirty="0"/>
              <a:t>Six boats captured</a:t>
            </a:r>
          </a:p>
          <a:p>
            <a:r>
              <a:rPr lang="en-US" dirty="0"/>
              <a:t>Accident information also includes “mishaps”</a:t>
            </a:r>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6</a:t>
            </a:fld>
            <a:endParaRPr lang="en-US" dirty="0"/>
          </a:p>
        </p:txBody>
      </p:sp>
    </p:spTree>
    <p:extLst>
      <p:ext uri="{BB962C8B-B14F-4D97-AF65-F5344CB8AC3E}">
        <p14:creationId xmlns:p14="http://schemas.microsoft.com/office/powerpoint/2010/main" val="211784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Five household members addressed</a:t>
            </a:r>
          </a:p>
          <a:p>
            <a:r>
              <a:rPr lang="en-US" dirty="0"/>
              <a:t>Reminder of reference period</a:t>
            </a:r>
          </a:p>
          <a:p>
            <a:r>
              <a:rPr lang="en-US" dirty="0"/>
              <a:t>All information (including outing boat information) for all household members – choose all that apply</a:t>
            </a:r>
          </a:p>
          <a:p>
            <a:r>
              <a:rPr lang="en-US" dirty="0"/>
              <a:t>Information captured for six boats owned</a:t>
            </a:r>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7</a:t>
            </a:fld>
            <a:endParaRPr lang="en-US" dirty="0"/>
          </a:p>
        </p:txBody>
      </p:sp>
    </p:spTree>
    <p:extLst>
      <p:ext uri="{BB962C8B-B14F-4D97-AF65-F5344CB8AC3E}">
        <p14:creationId xmlns:p14="http://schemas.microsoft.com/office/powerpoint/2010/main" val="4095759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8</a:t>
            </a:fld>
            <a:endParaRPr lang="en-US" dirty="0"/>
          </a:p>
        </p:txBody>
      </p:sp>
    </p:spTree>
    <p:extLst>
      <p:ext uri="{BB962C8B-B14F-4D97-AF65-F5344CB8AC3E}">
        <p14:creationId xmlns:p14="http://schemas.microsoft.com/office/powerpoint/2010/main" val="2254189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Experiments:</a:t>
            </a:r>
          </a:p>
          <a:p>
            <a:pPr>
              <a:buFont typeface="Wingdings" panose="05000000000000000000" pitchFamily="2" charset="2"/>
              <a:buChar char="Ø"/>
            </a:pPr>
            <a:r>
              <a:rPr lang="en-US" sz="2200" dirty="0"/>
              <a:t>Are 7 mailings necessary and cost effective?</a:t>
            </a:r>
          </a:p>
          <a:p>
            <a:pPr lvl="2"/>
            <a:r>
              <a:rPr lang="en-US" sz="2200" dirty="0"/>
              <a:t>Change: Reduced mailings to 5 and increased the sample</a:t>
            </a:r>
          </a:p>
          <a:p>
            <a:pPr>
              <a:buFont typeface="Wingdings" panose="05000000000000000000" pitchFamily="2" charset="2"/>
              <a:buChar char="Ø"/>
            </a:pPr>
            <a:r>
              <a:rPr lang="en-US" sz="2200" dirty="0"/>
              <a:t>Will higher post-incentives increase participation?</a:t>
            </a:r>
          </a:p>
          <a:p>
            <a:pPr lvl="2"/>
            <a:r>
              <a:rPr lang="en-US" sz="2200" dirty="0"/>
              <a:t>Experiment 1: Increased post-incentive to $10 Mail &amp; $20 Web</a:t>
            </a:r>
          </a:p>
          <a:p>
            <a:pPr>
              <a:buFont typeface="Wingdings" panose="05000000000000000000" pitchFamily="2" charset="2"/>
              <a:buChar char="Ø"/>
            </a:pPr>
            <a:r>
              <a:rPr lang="en-US" sz="2200" dirty="0"/>
              <a:t>Will an improved look of the mail survey increase mail response and improve data quality?</a:t>
            </a:r>
          </a:p>
          <a:p>
            <a:pPr lvl="2"/>
            <a:r>
              <a:rPr lang="en-US" sz="2200" dirty="0"/>
              <a:t>Experiment 2: Printed full color survey booklet and simplified introductory pages containing screening questions</a:t>
            </a:r>
          </a:p>
          <a:p>
            <a:pPr>
              <a:buFont typeface="Wingdings" panose="05000000000000000000" pitchFamily="2" charset="2"/>
              <a:buChar char="Ø"/>
            </a:pPr>
            <a:r>
              <a:rPr lang="en-US" sz="2200" dirty="0"/>
              <a:t>Will Registry sample respondents be more likely to complete online than paper if we delay mailing the full questionnaire similar to the ABS sample?</a:t>
            </a:r>
          </a:p>
          <a:p>
            <a:pPr lvl="2"/>
            <a:r>
              <a:rPr lang="en-US" sz="2200" dirty="0"/>
              <a:t>Experiment 3: Delay full questionnaire packet mailing to mailing 4 for the Registry sample</a:t>
            </a:r>
          </a:p>
          <a:p>
            <a:endParaRPr lang="en-US" dirty="0"/>
          </a:p>
        </p:txBody>
      </p:sp>
      <p:sp>
        <p:nvSpPr>
          <p:cNvPr id="4" name="Slide Number Placeholder 3"/>
          <p:cNvSpPr>
            <a:spLocks noGrp="1"/>
          </p:cNvSpPr>
          <p:nvPr>
            <p:ph type="sldNum" sz="quarter" idx="5"/>
          </p:nvPr>
        </p:nvSpPr>
        <p:spPr/>
        <p:txBody>
          <a:bodyPr/>
          <a:lstStyle/>
          <a:p>
            <a:pPr>
              <a:defRPr/>
            </a:pPr>
            <a:fld id="{8DB8C9F8-2507-43B8-94EB-5DEE5D53B02A}" type="slidenum">
              <a:rPr lang="en-US" smtClean="0"/>
              <a:pPr>
                <a:defRPr/>
              </a:pPr>
              <a:t>10</a:t>
            </a:fld>
            <a:endParaRPr lang="en-US" dirty="0"/>
          </a:p>
        </p:txBody>
      </p:sp>
    </p:spTree>
    <p:extLst>
      <p:ext uri="{BB962C8B-B14F-4D97-AF65-F5344CB8AC3E}">
        <p14:creationId xmlns:p14="http://schemas.microsoft.com/office/powerpoint/2010/main" val="3853192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7" name="Rectangle 26"/>
          <p:cNvSpPr/>
          <p:nvPr userDrawn="1"/>
        </p:nvSpPr>
        <p:spPr>
          <a:xfrm>
            <a:off x="0" y="6536268"/>
            <a:ext cx="9144000" cy="321732"/>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29" name="Text Box 14"/>
          <p:cNvSpPr txBox="1">
            <a:spLocks noChangeArrowheads="1"/>
          </p:cNvSpPr>
          <p:nvPr userDrawn="1"/>
        </p:nvSpPr>
        <p:spPr bwMode="auto">
          <a:xfrm>
            <a:off x="7255934" y="6519334"/>
            <a:ext cx="1160463" cy="304800"/>
          </a:xfrm>
          <a:prstGeom prst="rect">
            <a:avLst/>
          </a:prstGeom>
          <a:noFill/>
          <a:ln w="9525" algn="ctr">
            <a:noFill/>
            <a:miter lim="800000"/>
            <a:headEnd/>
            <a:tailEnd/>
          </a:ln>
          <a:effectLst/>
        </p:spPr>
        <p:txBody>
          <a:bodyPr wrap="none">
            <a:spAutoFit/>
          </a:bodyPr>
          <a:lstStyle/>
          <a:p>
            <a:pPr>
              <a:defRPr/>
            </a:pPr>
            <a:r>
              <a:rPr lang="en-US" sz="1400" b="1" dirty="0">
                <a:solidFill>
                  <a:schemeClr val="accent1">
                    <a:lumMod val="20000"/>
                    <a:lumOff val="80000"/>
                  </a:schemeClr>
                </a:solidFill>
              </a:rPr>
              <a:t>www.rti.org</a:t>
            </a:r>
          </a:p>
        </p:txBody>
      </p:sp>
      <p:sp>
        <p:nvSpPr>
          <p:cNvPr id="18" name="Rectangle 17"/>
          <p:cNvSpPr/>
          <p:nvPr userDrawn="1"/>
        </p:nvSpPr>
        <p:spPr>
          <a:xfrm>
            <a:off x="0" y="0"/>
            <a:ext cx="9144000" cy="2819400"/>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596900"/>
            <a:ext cx="914400" cy="368300"/>
          </a:xfrm>
          <a:prstGeom prst="rect">
            <a:avLst/>
          </a:prstGeom>
        </p:spPr>
      </p:pic>
      <p:sp>
        <p:nvSpPr>
          <p:cNvPr id="130050" name="Rectangle 2"/>
          <p:cNvSpPr>
            <a:spLocks noGrp="1" noChangeArrowheads="1"/>
          </p:cNvSpPr>
          <p:nvPr>
            <p:ph type="ctrTitle"/>
          </p:nvPr>
        </p:nvSpPr>
        <p:spPr>
          <a:xfrm>
            <a:off x="1828800" y="498157"/>
            <a:ext cx="6934200" cy="676656"/>
          </a:xfrm>
          <a:noFill/>
        </p:spPr>
        <p:txBody>
          <a:bodyPr rIns="91440"/>
          <a:lstStyle>
            <a:lvl1pPr algn="r">
              <a:defRPr sz="2800" b="1">
                <a:solidFill>
                  <a:schemeClr val="bg1"/>
                </a:solidFill>
                <a:latin typeface="Arial"/>
                <a:cs typeface="Arial"/>
              </a:defRPr>
            </a:lvl1pPr>
          </a:lstStyle>
          <a:p>
            <a:r>
              <a:rPr lang="en-US"/>
              <a:t>Click to edit Master title style</a:t>
            </a:r>
            <a:endParaRPr lang="en-US" dirty="0"/>
          </a:p>
        </p:txBody>
      </p:sp>
      <p:sp>
        <p:nvSpPr>
          <p:cNvPr id="130051" name="Rectangle 3"/>
          <p:cNvSpPr>
            <a:spLocks noGrp="1" noChangeArrowheads="1"/>
          </p:cNvSpPr>
          <p:nvPr>
            <p:ph type="subTitle" idx="1"/>
          </p:nvPr>
        </p:nvSpPr>
        <p:spPr>
          <a:xfrm>
            <a:off x="1828800" y="1600200"/>
            <a:ext cx="6934200" cy="381000"/>
          </a:xfrm>
        </p:spPr>
        <p:txBody>
          <a:bodyPr/>
          <a:lstStyle>
            <a:lvl1pPr marL="0" indent="0" algn="r">
              <a:buFont typeface="Wingdings" pitchFamily="1" charset="2"/>
              <a:buNone/>
              <a:defRPr lang="en-US" sz="2000" kern="1200" dirty="0">
                <a:solidFill>
                  <a:srgbClr val="FFFFFF"/>
                </a:solidFill>
                <a:latin typeface="Arial" charset="0"/>
                <a:ea typeface="ヒラギノ角ゴ Pro W3" pitchFamily="1" charset="-128"/>
                <a:cs typeface="+mn-cs"/>
              </a:defRPr>
            </a:lvl1pPr>
          </a:lstStyle>
          <a:p>
            <a:r>
              <a:rPr lang="en-US"/>
              <a:t>Click to edit Master subtitle style</a:t>
            </a:r>
            <a:endParaRPr lang="en-US" dirty="0"/>
          </a:p>
        </p:txBody>
      </p:sp>
      <p:sp>
        <p:nvSpPr>
          <p:cNvPr id="13" name="Slide Number Placeholder 12"/>
          <p:cNvSpPr>
            <a:spLocks noGrp="1"/>
          </p:cNvSpPr>
          <p:nvPr>
            <p:ph type="sldNum" sz="quarter" idx="10"/>
          </p:nvPr>
        </p:nvSpPr>
        <p:spPr>
          <a:solidFill>
            <a:schemeClr val="accent1">
              <a:lumMod val="50000"/>
            </a:schemeClr>
          </a:solidFill>
        </p:spPr>
        <p:txBody>
          <a:bodyPr/>
          <a:lstStyle/>
          <a:p>
            <a:fld id="{D4325D4D-289E-48C1-B277-2BEB492A7D19}" type="slidenum">
              <a:rPr lang="en-US" smtClean="0"/>
              <a:pPr/>
              <a:t>‹#›</a:t>
            </a:fld>
            <a:endParaRPr lang="en-US" dirty="0"/>
          </a:p>
        </p:txBody>
      </p:sp>
      <p:sp>
        <p:nvSpPr>
          <p:cNvPr id="14" name="Footer Placeholder 13"/>
          <p:cNvSpPr>
            <a:spLocks noGrp="1"/>
          </p:cNvSpPr>
          <p:nvPr>
            <p:ph type="ftr" sz="quarter" idx="11"/>
          </p:nvPr>
        </p:nvSpPr>
        <p:spPr>
          <a:solidFill>
            <a:srgbClr val="BF311A"/>
          </a:solidFill>
          <a:ln>
            <a:noFill/>
          </a:ln>
        </p:spPr>
        <p:txBody>
          <a:bodyPr/>
          <a:lstStyle/>
          <a:p>
            <a:r>
              <a:rPr lang="en-US" dirty="0"/>
              <a:t>CONFIDENTIAL</a:t>
            </a:r>
          </a:p>
        </p:txBody>
      </p:sp>
      <p:sp>
        <p:nvSpPr>
          <p:cNvPr id="17" name="Text Placeholder 16"/>
          <p:cNvSpPr>
            <a:spLocks noGrp="1"/>
          </p:cNvSpPr>
          <p:nvPr>
            <p:ph type="body" sz="quarter" idx="15" hasCustomPrompt="1"/>
          </p:nvPr>
        </p:nvSpPr>
        <p:spPr>
          <a:xfrm>
            <a:off x="1828800" y="2133600"/>
            <a:ext cx="6934200" cy="685800"/>
          </a:xfrm>
        </p:spPr>
        <p:txBody>
          <a:bodyPr/>
          <a:lstStyle>
            <a:lvl1pPr marL="0" indent="0" algn="r">
              <a:buNone/>
              <a:defRPr sz="1600">
                <a:solidFill>
                  <a:srgbClr val="BCDDFB"/>
                </a:solidFill>
              </a:defRPr>
            </a:lvl1pPr>
          </a:lstStyle>
          <a:p>
            <a:pPr lvl="0"/>
            <a:r>
              <a:rPr lang="en-US" dirty="0"/>
              <a:t>Presenter</a:t>
            </a:r>
          </a:p>
          <a:p>
            <a:pPr lvl="0"/>
            <a:r>
              <a:rPr lang="en-US" dirty="0"/>
              <a:t>Date</a:t>
            </a:r>
          </a:p>
        </p:txBody>
      </p:sp>
      <p:sp>
        <p:nvSpPr>
          <p:cNvPr id="30" name="TextBox 29"/>
          <p:cNvSpPr txBox="1"/>
          <p:nvPr userDrawn="1"/>
        </p:nvSpPr>
        <p:spPr>
          <a:xfrm>
            <a:off x="2057400" y="6604456"/>
            <a:ext cx="4357032" cy="215444"/>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800" kern="1200" baseline="0" dirty="0">
                <a:solidFill>
                  <a:schemeClr val="bg2">
                    <a:lumMod val="60000"/>
                    <a:lumOff val="40000"/>
                  </a:schemeClr>
                </a:solidFill>
                <a:latin typeface="Arial" charset="0"/>
                <a:ea typeface="ヒラギノ角ゴ Pro W3" pitchFamily="1" charset="-128"/>
                <a:cs typeface="+mn-cs"/>
              </a:rPr>
              <a:t>RTI International is a registered trademark and a trade name of Research Triangle Institute.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Line Title and Singl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2646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3"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143000"/>
            <a:ext cx="3886200" cy="4983163"/>
          </a:xfrm>
        </p:spPr>
        <p:txBody>
          <a:bodyPr/>
          <a:lstStyle>
            <a:lvl1pPr marL="222250" indent="-222250">
              <a:defRPr sz="2000"/>
            </a:lvl1pPr>
            <a:lvl2pPr marL="463550" indent="-241300">
              <a:buFont typeface="Arial" pitchFamily="34" charset="0"/>
              <a:buChar char="–"/>
              <a:defRPr sz="1800"/>
            </a:lvl2pPr>
            <a:lvl3pPr marL="679450" indent="-222250">
              <a:buFont typeface="Wingdings" pitchFamily="2" charset="2"/>
              <a:buChar char="§"/>
              <a:tabLst/>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0" y="1143000"/>
            <a:ext cx="3886200" cy="4983163"/>
          </a:xfrm>
        </p:spPr>
        <p:txBody>
          <a:bodyPr/>
          <a:lstStyle>
            <a:lvl1pPr marL="222250" indent="-222250">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Slide Number Placeholder 4"/>
          <p:cNvSpPr>
            <a:spLocks noGrp="1"/>
          </p:cNvSpPr>
          <p:nvPr>
            <p:ph type="sldNum" sz="quarter" idx="10"/>
          </p:nvPr>
        </p:nvSpPr>
        <p:spPr>
          <a:xfrm>
            <a:off x="0" y="6553200"/>
            <a:ext cx="457200" cy="304800"/>
          </a:xfrm>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a:xfrm>
            <a:off x="457200" y="6553200"/>
            <a:ext cx="1447800" cy="304800"/>
          </a:xfrm>
        </p:spPr>
        <p:txBody>
          <a:bodyPr/>
          <a:lstStyle/>
          <a:p>
            <a:r>
              <a:rPr lang="en-US" dirty="0"/>
              <a:t>CONFIDENTIAL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Line Title Plus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3886200" cy="4525963"/>
          </a:xfrm>
        </p:spPr>
        <p:txBody>
          <a:bodyPr/>
          <a:lstStyle>
            <a:lvl1pPr marL="222250" indent="-222250">
              <a:defRPr sz="2000"/>
            </a:lvl1pPr>
            <a:lvl2pPr marL="457200" indent="-234950">
              <a:buFont typeface="Arial" pitchFamily="34" charset="0"/>
              <a:buChar char="–"/>
              <a:defRPr sz="1800"/>
            </a:lvl2pPr>
            <a:lvl3pPr marL="679450" indent="-222250">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0" y="1600200"/>
            <a:ext cx="38862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Title 1"/>
          <p:cNvSpPr>
            <a:spLocks noGrp="1"/>
          </p:cNvSpPr>
          <p:nvPr>
            <p:ph type="title" hasCustomPrompt="1"/>
          </p:nvPr>
        </p:nvSpPr>
        <p:spPr>
          <a:xfrm>
            <a:off x="0" y="0"/>
            <a:ext cx="914082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6" name="Slide Number Placeholder 5"/>
          <p:cNvSpPr>
            <a:spLocks noGrp="1"/>
          </p:cNvSpPr>
          <p:nvPr>
            <p:ph type="sldNum" sz="quarter" idx="10"/>
          </p:nvPr>
        </p:nvSpPr>
        <p:spPr/>
        <p:txBody>
          <a:bodyPr/>
          <a:lstStyle/>
          <a:p>
            <a:fld id="{D4325D4D-289E-48C1-B277-2BEB492A7D19}" type="slidenum">
              <a:rPr lang="en-US" smtClean="0"/>
              <a:pPr/>
              <a:t>‹#›</a:t>
            </a:fld>
            <a:endParaRPr lang="en-US" dirty="0"/>
          </a:p>
        </p:txBody>
      </p:sp>
      <p:sp>
        <p:nvSpPr>
          <p:cNvPr id="7" name="Footer Placeholder 6"/>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4325D4D-289E-48C1-B277-2BEB492A7D19}" type="slidenum">
              <a:rPr lang="en-US" smtClean="0"/>
              <a:pPr/>
              <a:t>‹#›</a:t>
            </a:fld>
            <a:endParaRPr lang="en-US" dirty="0"/>
          </a:p>
        </p:txBody>
      </p:sp>
      <p:sp>
        <p:nvSpPr>
          <p:cNvPr id="4" name="Footer Placeholder 3"/>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Line Title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0"/>
            <a:ext cx="914082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dirty="0"/>
              <a:t>CONFIDENTIAL</a:t>
            </a:r>
          </a:p>
        </p:txBody>
      </p:sp>
      <p:sp>
        <p:nvSpPr>
          <p:cNvPr id="4" name="Rectangle 3"/>
          <p:cNvSpPr/>
          <p:nvPr userDrawn="1"/>
        </p:nvSpPr>
        <p:spPr>
          <a:xfrm>
            <a:off x="0" y="0"/>
            <a:ext cx="9144000" cy="3733800"/>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5" name="Rectangle 2"/>
          <p:cNvSpPr>
            <a:spLocks noGrp="1" noChangeArrowheads="1"/>
          </p:cNvSpPr>
          <p:nvPr>
            <p:ph type="ctrTitle" hasCustomPrompt="1"/>
          </p:nvPr>
        </p:nvSpPr>
        <p:spPr>
          <a:xfrm>
            <a:off x="457200" y="2743200"/>
            <a:ext cx="6477000" cy="676687"/>
          </a:xfrm>
          <a:noFill/>
        </p:spPr>
        <p:txBody>
          <a:bodyPr/>
          <a:lstStyle>
            <a:lvl1pPr algn="l">
              <a:defRPr sz="2800" b="1">
                <a:solidFill>
                  <a:schemeClr val="bg1"/>
                </a:solidFill>
                <a:latin typeface="Arial"/>
                <a:cs typeface="Arial"/>
              </a:defRPr>
            </a:lvl1pPr>
          </a:lstStyle>
          <a:p>
            <a:r>
              <a:rPr lang="en-US" dirty="0"/>
              <a:t>Click to edit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with Arcs">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dirty="0"/>
              <a:t>CONFIDENTIAL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 y="-1"/>
            <a:ext cx="9144000" cy="612648"/>
          </a:xfrm>
          <a:prstGeom prst="rect">
            <a:avLst/>
          </a:prstGeom>
          <a:solidFill>
            <a:schemeClr val="accent1">
              <a:lumMod val="50000"/>
            </a:schemeClr>
          </a:solidFill>
          <a:ln w="9525" algn="ctr">
            <a:noFill/>
            <a:miter lim="800000"/>
            <a:headEnd/>
            <a:tailEnd/>
          </a:ln>
        </p:spPr>
        <p:txBody>
          <a:bodyPr vert="horz" wrap="square" lIns="182880" tIns="91440" rIns="182880" bIns="9144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7200" y="1143000"/>
            <a:ext cx="8229600"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 name="Footer Placeholder 9"/>
          <p:cNvSpPr>
            <a:spLocks noGrp="1"/>
          </p:cNvSpPr>
          <p:nvPr>
            <p:ph type="ftr" sz="quarter" idx="3"/>
          </p:nvPr>
        </p:nvSpPr>
        <p:spPr>
          <a:xfrm>
            <a:off x="457200" y="6553200"/>
            <a:ext cx="1447800" cy="304800"/>
          </a:xfrm>
          <a:prstGeom prst="rect">
            <a:avLst/>
          </a:prstGeom>
          <a:solidFill>
            <a:srgbClr val="BF311A"/>
          </a:solidFill>
        </p:spPr>
        <p:txBody>
          <a:bodyPr vert="horz" lIns="91440" tIns="45720" rIns="91440" bIns="45720" rtlCol="0" anchor="ctr"/>
          <a:lstStyle>
            <a:lvl1pPr algn="ctr">
              <a:defRPr sz="1200">
                <a:solidFill>
                  <a:schemeClr val="bg1"/>
                </a:solidFill>
              </a:defRPr>
            </a:lvl1pPr>
          </a:lstStyle>
          <a:p>
            <a:r>
              <a:rPr lang="en-US" dirty="0"/>
              <a:t>CONFIDENTIAL</a:t>
            </a:r>
          </a:p>
        </p:txBody>
      </p:sp>
      <p:sp>
        <p:nvSpPr>
          <p:cNvPr id="11" name="Slide Number Placeholder 10"/>
          <p:cNvSpPr>
            <a:spLocks noGrp="1"/>
          </p:cNvSpPr>
          <p:nvPr>
            <p:ph type="sldNum" sz="quarter" idx="4"/>
          </p:nvPr>
        </p:nvSpPr>
        <p:spPr>
          <a:xfrm>
            <a:off x="0" y="6553199"/>
            <a:ext cx="457200" cy="304801"/>
          </a:xfrm>
          <a:prstGeom prst="rect">
            <a:avLst/>
          </a:prstGeom>
          <a:solidFill>
            <a:srgbClr val="04294A"/>
          </a:solidFill>
        </p:spPr>
        <p:txBody>
          <a:bodyPr vert="horz" lIns="91440" tIns="45720" rIns="91440" bIns="45720" rtlCol="0" anchor="ctr"/>
          <a:lstStyle>
            <a:lvl1pPr algn="ctr">
              <a:defRPr sz="1200">
                <a:solidFill>
                  <a:schemeClr val="bg1"/>
                </a:solidFill>
              </a:defRPr>
            </a:lvl1pPr>
          </a:lstStyle>
          <a:p>
            <a:fld id="{D4325D4D-289E-48C1-B277-2BEB492A7D1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Lst>
  <p:hf hdr="0" ftr="0" dt="0"/>
  <p:txStyles>
    <p:titleStyle>
      <a:lvl1pPr marL="0" algn="l" rtl="0" eaLnBrk="1" fontAlgn="base" hangingPunct="1">
        <a:lnSpc>
          <a:spcPct val="90000"/>
        </a:lnSpc>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Narrow" pitchFamily="1" charset="0"/>
          <a:cs typeface="Arial" charset="0"/>
        </a:defRPr>
      </a:lvl2pPr>
      <a:lvl3pPr algn="l" rtl="0" eaLnBrk="1" fontAlgn="base" hangingPunct="1">
        <a:spcBef>
          <a:spcPct val="0"/>
        </a:spcBef>
        <a:spcAft>
          <a:spcPct val="0"/>
        </a:spcAft>
        <a:defRPr sz="3200">
          <a:solidFill>
            <a:schemeClr val="bg1"/>
          </a:solidFill>
          <a:latin typeface="Arial Narrow" pitchFamily="1" charset="0"/>
          <a:cs typeface="Arial" charset="0"/>
        </a:defRPr>
      </a:lvl3pPr>
      <a:lvl4pPr algn="l" rtl="0" eaLnBrk="1" fontAlgn="base" hangingPunct="1">
        <a:spcBef>
          <a:spcPct val="0"/>
        </a:spcBef>
        <a:spcAft>
          <a:spcPct val="0"/>
        </a:spcAft>
        <a:defRPr sz="3200">
          <a:solidFill>
            <a:schemeClr val="bg1"/>
          </a:solidFill>
          <a:latin typeface="Arial Narrow" pitchFamily="1" charset="0"/>
          <a:cs typeface="Arial" charset="0"/>
        </a:defRPr>
      </a:lvl4pPr>
      <a:lvl5pPr algn="l" rtl="0" eaLnBrk="1" fontAlgn="base" hangingPunct="1">
        <a:spcBef>
          <a:spcPct val="0"/>
        </a:spcBef>
        <a:spcAft>
          <a:spcPct val="0"/>
        </a:spcAft>
        <a:defRPr sz="3200">
          <a:solidFill>
            <a:schemeClr val="bg1"/>
          </a:solidFill>
          <a:latin typeface="Arial Narrow" pitchFamily="1" charset="0"/>
          <a:cs typeface="Arial" charset="0"/>
        </a:defRPr>
      </a:lvl5pPr>
      <a:lvl6pPr marL="457200" algn="l" rtl="0" eaLnBrk="1" fontAlgn="base" hangingPunct="1">
        <a:spcBef>
          <a:spcPct val="0"/>
        </a:spcBef>
        <a:spcAft>
          <a:spcPct val="0"/>
        </a:spcAft>
        <a:defRPr sz="3200">
          <a:solidFill>
            <a:schemeClr val="bg1"/>
          </a:solidFill>
          <a:latin typeface="Arial Narrow" pitchFamily="1" charset="0"/>
          <a:cs typeface="Arial" charset="0"/>
        </a:defRPr>
      </a:lvl6pPr>
      <a:lvl7pPr marL="914400" algn="l" rtl="0" eaLnBrk="1" fontAlgn="base" hangingPunct="1">
        <a:spcBef>
          <a:spcPct val="0"/>
        </a:spcBef>
        <a:spcAft>
          <a:spcPct val="0"/>
        </a:spcAft>
        <a:defRPr sz="3200">
          <a:solidFill>
            <a:schemeClr val="bg1"/>
          </a:solidFill>
          <a:latin typeface="Arial Narrow" pitchFamily="1" charset="0"/>
          <a:cs typeface="Arial" charset="0"/>
        </a:defRPr>
      </a:lvl7pPr>
      <a:lvl8pPr marL="1371600" algn="l" rtl="0" eaLnBrk="1" fontAlgn="base" hangingPunct="1">
        <a:spcBef>
          <a:spcPct val="0"/>
        </a:spcBef>
        <a:spcAft>
          <a:spcPct val="0"/>
        </a:spcAft>
        <a:defRPr sz="3200">
          <a:solidFill>
            <a:schemeClr val="bg1"/>
          </a:solidFill>
          <a:latin typeface="Arial Narrow" pitchFamily="1" charset="0"/>
          <a:cs typeface="Arial" charset="0"/>
        </a:defRPr>
      </a:lvl8pPr>
      <a:lvl9pPr marL="1828800" algn="l" rtl="0" eaLnBrk="1" fontAlgn="base" hangingPunct="1">
        <a:spcBef>
          <a:spcPct val="0"/>
        </a:spcBef>
        <a:spcAft>
          <a:spcPct val="0"/>
        </a:spcAft>
        <a:defRPr sz="3200">
          <a:solidFill>
            <a:schemeClr val="bg1"/>
          </a:solidFill>
          <a:latin typeface="Arial Narrow" pitchFamily="1" charset="0"/>
          <a:cs typeface="Arial" charset="0"/>
        </a:defRPr>
      </a:lvl9pPr>
    </p:titleStyle>
    <p:bodyStyle>
      <a:lvl1pPr marL="280988" indent="-280988"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n-lt"/>
          <a:ea typeface="+mn-ea"/>
          <a:cs typeface="+mn-cs"/>
        </a:defRPr>
      </a:lvl1pPr>
      <a:lvl2pPr marL="457200" indent="-234950" algn="l" rtl="0" eaLnBrk="1" fontAlgn="base" hangingPunct="1">
        <a:spcBef>
          <a:spcPct val="20000"/>
        </a:spcBef>
        <a:spcAft>
          <a:spcPct val="0"/>
        </a:spcAft>
        <a:buClr>
          <a:schemeClr val="tx2"/>
        </a:buClr>
        <a:buSzPct val="80000"/>
        <a:buFont typeface="Arial" charset="0"/>
        <a:buChar char="–"/>
        <a:defRPr sz="1800">
          <a:solidFill>
            <a:schemeClr val="tx1"/>
          </a:solidFill>
          <a:latin typeface="+mn-lt"/>
          <a:cs typeface="+mn-cs"/>
        </a:defRPr>
      </a:lvl2pPr>
      <a:lvl3pPr marL="679450" indent="-222250"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3F82"/>
        </a:buClr>
        <a:buSzPct val="80000"/>
        <a:buFont typeface="Wingdings" pitchFamily="2" charset="2"/>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3F82"/>
        </a:buClr>
        <a:buSzPct val="80000"/>
        <a:buFont typeface="Wingdings" pitchFamily="2" charset="2"/>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willis@rti.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ctrTitle"/>
          </p:nvPr>
        </p:nvSpPr>
        <p:spPr>
          <a:xfrm>
            <a:off x="1905000" y="1371600"/>
            <a:ext cx="6934200" cy="676656"/>
          </a:xfrm>
        </p:spPr>
        <p:txBody>
          <a:bodyPr/>
          <a:lstStyle/>
          <a:p>
            <a:br>
              <a:rPr lang="en-US" sz="2400" dirty="0">
                <a:latin typeface="+mn-lt"/>
              </a:rPr>
            </a:br>
            <a:br>
              <a:rPr lang="en-US" sz="2400" dirty="0">
                <a:latin typeface="+mn-lt"/>
              </a:rPr>
            </a:br>
            <a:r>
              <a:rPr lang="en-US" sz="2400" dirty="0">
                <a:latin typeface="+mn-lt"/>
              </a:rPr>
              <a:t>National Recreational Boating Safety Survey (NRBSS): Data in Relation to the Future of Recreational Boating in the United States</a:t>
            </a:r>
            <a:br>
              <a:rPr lang="en-US" sz="4400" dirty="0">
                <a:latin typeface="+mn-lt"/>
              </a:rPr>
            </a:br>
            <a:endParaRPr lang="en-US" sz="4000" dirty="0">
              <a:latin typeface="+mn-lt"/>
              <a:ea typeface="Georgia" charset="0"/>
              <a:cs typeface="Georgia" charset="0"/>
            </a:endParaRPr>
          </a:p>
          <a:p>
            <a:endParaRPr lang="en-US" sz="4000" dirty="0">
              <a:latin typeface="+mj-lt"/>
              <a:ea typeface="Georgia" charset="0"/>
              <a:cs typeface="Georgia" charset="0"/>
            </a:endParaRPr>
          </a:p>
        </p:txBody>
      </p:sp>
      <p:sp>
        <p:nvSpPr>
          <p:cNvPr id="22" name="Text Placeholder 21"/>
          <p:cNvSpPr>
            <a:spLocks noGrp="1"/>
          </p:cNvSpPr>
          <p:nvPr>
            <p:ph type="body" sz="quarter" idx="15"/>
          </p:nvPr>
        </p:nvSpPr>
        <p:spPr>
          <a:xfrm>
            <a:off x="381000" y="2971800"/>
            <a:ext cx="8610600" cy="685800"/>
          </a:xfrm>
        </p:spPr>
        <p:txBody>
          <a:bodyPr/>
          <a:lstStyle/>
          <a:p>
            <a:r>
              <a:rPr lang="en-US" sz="2400" b="1" dirty="0">
                <a:solidFill>
                  <a:srgbClr val="003F82"/>
                </a:solidFill>
                <a:latin typeface="+mj-lt"/>
              </a:rPr>
              <a:t>Susan Willis, Ph.D., Gina Kilpatrick, M.Ed. and Amy Ryder-Burge M.S. </a:t>
            </a:r>
          </a:p>
          <a:p>
            <a:r>
              <a:rPr lang="en-US" sz="2400" b="1" dirty="0">
                <a:solidFill>
                  <a:srgbClr val="003F82"/>
                </a:solidFill>
                <a:latin typeface="+mj-lt"/>
              </a:rPr>
              <a:t>RTI International</a:t>
            </a:r>
          </a:p>
          <a:p>
            <a:endParaRPr lang="en-US" sz="2400" b="1" dirty="0">
              <a:solidFill>
                <a:srgbClr val="003F82"/>
              </a:solidFill>
              <a:latin typeface="+mj-lt"/>
            </a:endParaRPr>
          </a:p>
          <a:p>
            <a:r>
              <a:rPr lang="en-US" sz="2400" b="1" dirty="0">
                <a:solidFill>
                  <a:srgbClr val="003F82"/>
                </a:solidFill>
                <a:latin typeface="+mj-lt"/>
              </a:rPr>
              <a:t>Donald Kerlin, P.E.</a:t>
            </a:r>
          </a:p>
          <a:p>
            <a:r>
              <a:rPr lang="en-US" sz="2400" b="1" dirty="0">
                <a:solidFill>
                  <a:srgbClr val="003F82"/>
                </a:solidFill>
                <a:latin typeface="+mj-lt"/>
              </a:rPr>
              <a:t>U.S. Coast Guard</a:t>
            </a:r>
          </a:p>
          <a:p>
            <a:endParaRPr lang="en-US" sz="2400" b="1" dirty="0">
              <a:solidFill>
                <a:srgbClr val="003F82"/>
              </a:solidFill>
              <a:latin typeface="+mj-lt"/>
            </a:endParaRPr>
          </a:p>
          <a:p>
            <a:r>
              <a:rPr lang="en-US" sz="2400" b="1" dirty="0">
                <a:solidFill>
                  <a:srgbClr val="003F82"/>
                </a:solidFill>
                <a:latin typeface="+mj-lt"/>
              </a:rPr>
              <a:t>Edward Mahoney, Ph.D.</a:t>
            </a:r>
          </a:p>
          <a:p>
            <a:r>
              <a:rPr lang="en-US" sz="2400" b="1" dirty="0">
                <a:solidFill>
                  <a:srgbClr val="003F82"/>
                </a:solidFill>
                <a:latin typeface="+mj-lt"/>
              </a:rPr>
              <a:t>Michigan State University</a:t>
            </a:r>
          </a:p>
          <a:p>
            <a:endParaRPr lang="en-US" sz="2400" b="1" dirty="0">
              <a:solidFill>
                <a:srgbClr val="003F82"/>
              </a:solidFill>
              <a:latin typeface="+mj-lt"/>
            </a:endParaRPr>
          </a:p>
          <a:p>
            <a:endParaRPr lang="en-US" sz="2400" b="1" dirty="0">
              <a:solidFill>
                <a:srgbClr val="003F82"/>
              </a:solidFill>
              <a:latin typeface="+mj-lt"/>
            </a:endParaRPr>
          </a:p>
          <a:p>
            <a:endParaRPr lang="en-US" sz="2400" b="1" dirty="0">
              <a:solidFill>
                <a:srgbClr val="003F82"/>
              </a:solidFill>
              <a:latin typeface="+mj-lt"/>
            </a:endParaRPr>
          </a:p>
          <a:p>
            <a:endParaRPr lang="en-US" sz="2400" b="1" dirty="0">
              <a:solidFill>
                <a:srgbClr val="003F82"/>
              </a:solidFill>
              <a:latin typeface="+mj-lt"/>
            </a:endParaRPr>
          </a:p>
          <a:p>
            <a:r>
              <a:rPr lang="en-US" sz="2400" b="1" dirty="0">
                <a:solidFill>
                  <a:srgbClr val="003F82"/>
                </a:solidFill>
                <a:latin typeface="+mj-lt"/>
              </a:rPr>
              <a:t>March 26,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A6C9-5836-423C-A3F4-4742C7556BD4}"/>
              </a:ext>
            </a:extLst>
          </p:cNvPr>
          <p:cNvSpPr>
            <a:spLocks noGrp="1"/>
          </p:cNvSpPr>
          <p:nvPr>
            <p:ph type="title"/>
          </p:nvPr>
        </p:nvSpPr>
        <p:spPr/>
        <p:txBody>
          <a:bodyPr/>
          <a:lstStyle/>
          <a:p>
            <a:r>
              <a:rPr lang="en-US" dirty="0"/>
              <a:t>Data Collection Process</a:t>
            </a:r>
          </a:p>
        </p:txBody>
      </p:sp>
      <p:sp>
        <p:nvSpPr>
          <p:cNvPr id="4" name="Slide Number Placeholder 3">
            <a:extLst>
              <a:ext uri="{FF2B5EF4-FFF2-40B4-BE49-F238E27FC236}">
                <a16:creationId xmlns:a16="http://schemas.microsoft.com/office/drawing/2014/main" id="{C4B1FF2D-6EF5-4BCE-A8C1-CADF84F80D64}"/>
              </a:ext>
            </a:extLst>
          </p:cNvPr>
          <p:cNvSpPr>
            <a:spLocks noGrp="1"/>
          </p:cNvSpPr>
          <p:nvPr>
            <p:ph type="sldNum" sz="quarter" idx="10"/>
          </p:nvPr>
        </p:nvSpPr>
        <p:spPr/>
        <p:txBody>
          <a:bodyPr/>
          <a:lstStyle/>
          <a:p>
            <a:fld id="{D4325D4D-289E-48C1-B277-2BEB492A7D19}" type="slidenum">
              <a:rPr lang="en-US" smtClean="0"/>
              <a:pPr/>
              <a:t>10</a:t>
            </a:fld>
            <a:endParaRPr lang="en-US" dirty="0"/>
          </a:p>
        </p:txBody>
      </p:sp>
      <p:sp>
        <p:nvSpPr>
          <p:cNvPr id="3" name="Rectangle 2">
            <a:extLst>
              <a:ext uri="{FF2B5EF4-FFF2-40B4-BE49-F238E27FC236}">
                <a16:creationId xmlns:a16="http://schemas.microsoft.com/office/drawing/2014/main" id="{B525ED03-CCCC-4928-BED4-064DE4C16243}"/>
              </a:ext>
            </a:extLst>
          </p:cNvPr>
          <p:cNvSpPr/>
          <p:nvPr/>
        </p:nvSpPr>
        <p:spPr>
          <a:xfrm>
            <a:off x="247650" y="631697"/>
            <a:ext cx="8648700" cy="6278642"/>
          </a:xfrm>
          <a:prstGeom prst="rect">
            <a:avLst/>
          </a:prstGeom>
        </p:spPr>
        <p:txBody>
          <a:bodyPr wrap="square">
            <a:spAutoFit/>
          </a:bodyPr>
          <a:lstStyle/>
          <a:p>
            <a:pPr>
              <a:buFont typeface="Wingdings" panose="05000000000000000000" pitchFamily="2" charset="2"/>
              <a:buChar char="Ø"/>
            </a:pPr>
            <a:endParaRPr lang="en-US" sz="2400" dirty="0"/>
          </a:p>
          <a:p>
            <a:pPr>
              <a:buFont typeface="Wingdings" panose="05000000000000000000" pitchFamily="2" charset="2"/>
              <a:buChar char="Ø"/>
            </a:pPr>
            <a:r>
              <a:rPr lang="en-US" sz="2400" dirty="0"/>
              <a:t>Sample preparation</a:t>
            </a:r>
          </a:p>
          <a:p>
            <a:endParaRPr lang="en-US" sz="2400" dirty="0"/>
          </a:p>
          <a:p>
            <a:pPr>
              <a:buFont typeface="Wingdings" panose="05000000000000000000" pitchFamily="2" charset="2"/>
              <a:buChar char="Ø"/>
            </a:pPr>
            <a:r>
              <a:rPr lang="en-US" sz="2400" dirty="0"/>
              <a:t>Seven mailings</a:t>
            </a:r>
          </a:p>
          <a:p>
            <a:endParaRPr lang="en-US" sz="2400" dirty="0"/>
          </a:p>
          <a:p>
            <a:pPr>
              <a:buFont typeface="Wingdings" panose="05000000000000000000" pitchFamily="2" charset="2"/>
              <a:buChar char="Ø"/>
            </a:pPr>
            <a:r>
              <a:rPr lang="en-US" sz="2400" dirty="0"/>
              <a:t>Items included in mailing packets</a:t>
            </a:r>
          </a:p>
          <a:p>
            <a:endParaRPr lang="en-US" sz="2400" dirty="0"/>
          </a:p>
          <a:p>
            <a:pPr>
              <a:buFont typeface="Wingdings" panose="05000000000000000000" pitchFamily="2" charset="2"/>
              <a:buChar char="Ø"/>
            </a:pPr>
            <a:r>
              <a:rPr lang="en-US" sz="2400" dirty="0"/>
              <a:t>Tracking of mail and web responses</a:t>
            </a:r>
          </a:p>
          <a:p>
            <a:endParaRPr lang="en-US" sz="2400" dirty="0"/>
          </a:p>
          <a:p>
            <a:pPr>
              <a:buFont typeface="Wingdings" panose="05000000000000000000" pitchFamily="2" charset="2"/>
              <a:buChar char="Ø"/>
            </a:pPr>
            <a:r>
              <a:rPr lang="en-US" sz="2400" dirty="0"/>
              <a:t>Data processing </a:t>
            </a:r>
          </a:p>
          <a:p>
            <a:endParaRPr lang="en-US" sz="2400" dirty="0"/>
          </a:p>
          <a:p>
            <a:pPr>
              <a:buFont typeface="Wingdings" panose="05000000000000000000" pitchFamily="2" charset="2"/>
              <a:buChar char="Ø"/>
            </a:pPr>
            <a:r>
              <a:rPr lang="en-US" sz="2400" dirty="0"/>
              <a:t>Ongoing dashboard reporting and feedback loop for design                     </a:t>
            </a:r>
          </a:p>
          <a:p>
            <a:r>
              <a:rPr lang="en-US" sz="2400" dirty="0"/>
              <a:t>   improvements to address biases/improve estimate reliability</a:t>
            </a:r>
          </a:p>
          <a:p>
            <a:endParaRPr lang="en-US" sz="2400" dirty="0"/>
          </a:p>
          <a:p>
            <a:pPr>
              <a:buFont typeface="Wingdings" panose="05000000000000000000" pitchFamily="2" charset="2"/>
              <a:buChar char="Ø"/>
            </a:pPr>
            <a:r>
              <a:rPr lang="en-US" sz="2400" dirty="0"/>
              <a:t>Experiments – instrument design, mailings, and incentives</a:t>
            </a:r>
          </a:p>
          <a:p>
            <a:endParaRPr lang="en-US" sz="2400" dirty="0"/>
          </a:p>
          <a:p>
            <a:pPr marL="0" indent="0">
              <a:buNone/>
            </a:pPr>
            <a:endParaRPr lang="en-US" dirty="0"/>
          </a:p>
        </p:txBody>
      </p:sp>
    </p:spTree>
    <p:extLst>
      <p:ext uri="{BB962C8B-B14F-4D97-AF65-F5344CB8AC3E}">
        <p14:creationId xmlns:p14="http://schemas.microsoft.com/office/powerpoint/2010/main" val="3630705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16BD-87BB-4D1F-9838-0A001C94F1FB}"/>
              </a:ext>
            </a:extLst>
          </p:cNvPr>
          <p:cNvSpPr>
            <a:spLocks noGrp="1"/>
          </p:cNvSpPr>
          <p:nvPr>
            <p:ph type="title"/>
          </p:nvPr>
        </p:nvSpPr>
        <p:spPr/>
        <p:txBody>
          <a:bodyPr/>
          <a:lstStyle/>
          <a:p>
            <a:r>
              <a:rPr lang="en-US" dirty="0"/>
              <a:t>Study Completion, Data and Reporting</a:t>
            </a:r>
          </a:p>
        </p:txBody>
      </p:sp>
      <p:sp>
        <p:nvSpPr>
          <p:cNvPr id="3" name="Content Placeholder 2">
            <a:extLst>
              <a:ext uri="{FF2B5EF4-FFF2-40B4-BE49-F238E27FC236}">
                <a16:creationId xmlns:a16="http://schemas.microsoft.com/office/drawing/2014/main" id="{7046BA14-E9E0-439A-B044-2E85B826C8F3}"/>
              </a:ext>
            </a:extLst>
          </p:cNvPr>
          <p:cNvSpPr>
            <a:spLocks noGrp="1"/>
          </p:cNvSpPr>
          <p:nvPr>
            <p:ph idx="1"/>
          </p:nvPr>
        </p:nvSpPr>
        <p:spPr>
          <a:xfrm>
            <a:off x="457200" y="1002109"/>
            <a:ext cx="8534400" cy="4853782"/>
          </a:xfrm>
        </p:spPr>
        <p:txBody>
          <a:bodyPr/>
          <a:lstStyle/>
          <a:p>
            <a:pPr>
              <a:buFont typeface="Wingdings" panose="05000000000000000000" pitchFamily="2" charset="2"/>
              <a:buChar char="Ø"/>
            </a:pPr>
            <a:r>
              <a:rPr lang="en-US" sz="2400" dirty="0"/>
              <a:t>Data collected January 2018-December 2018. Data collection completion April 2019</a:t>
            </a:r>
          </a:p>
          <a:p>
            <a:pPr marL="0" indent="0">
              <a:buNone/>
            </a:pPr>
            <a:endParaRPr lang="en-US" sz="2400" dirty="0"/>
          </a:p>
          <a:p>
            <a:pPr>
              <a:buFont typeface="Wingdings" panose="05000000000000000000" pitchFamily="2" charset="2"/>
              <a:buChar char="Ø"/>
            </a:pPr>
            <a:r>
              <a:rPr lang="en-US" sz="2400" dirty="0"/>
              <a:t>Ongoing intensive data processing and cleaning</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Examples of data cleaning</a:t>
            </a:r>
          </a:p>
          <a:p>
            <a:pPr marL="0" indent="0">
              <a:buNone/>
            </a:pPr>
            <a:endParaRPr lang="en-US" sz="2400" dirty="0"/>
          </a:p>
          <a:p>
            <a:pPr>
              <a:buFont typeface="Wingdings" panose="05000000000000000000" pitchFamily="2" charset="2"/>
              <a:buChar char="Ø"/>
            </a:pPr>
            <a:r>
              <a:rPr lang="en-US" sz="2400" dirty="0"/>
              <a:t>Participation Survey &gt; 5K completions and met 100 percent of division and national targets </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Exposure Survey &gt; 30K completions and met 100 percent of state targets and 100 percent of national targets</a:t>
            </a:r>
          </a:p>
          <a:p>
            <a:endParaRPr lang="en-US" dirty="0"/>
          </a:p>
        </p:txBody>
      </p:sp>
      <p:sp>
        <p:nvSpPr>
          <p:cNvPr id="4" name="Slide Number Placeholder 3">
            <a:extLst>
              <a:ext uri="{FF2B5EF4-FFF2-40B4-BE49-F238E27FC236}">
                <a16:creationId xmlns:a16="http://schemas.microsoft.com/office/drawing/2014/main" id="{92336E7A-C30A-43D8-9488-9FC45D9471E1}"/>
              </a:ext>
            </a:extLst>
          </p:cNvPr>
          <p:cNvSpPr>
            <a:spLocks noGrp="1"/>
          </p:cNvSpPr>
          <p:nvPr>
            <p:ph type="sldNum" sz="quarter" idx="10"/>
          </p:nvPr>
        </p:nvSpPr>
        <p:spPr/>
        <p:txBody>
          <a:bodyPr/>
          <a:lstStyle/>
          <a:p>
            <a:fld id="{D4325D4D-289E-48C1-B277-2BEB492A7D19}" type="slidenum">
              <a:rPr lang="en-US" smtClean="0"/>
              <a:pPr/>
              <a:t>11</a:t>
            </a:fld>
            <a:endParaRPr lang="en-US" dirty="0"/>
          </a:p>
        </p:txBody>
      </p:sp>
    </p:spTree>
    <p:extLst>
      <p:ext uri="{BB962C8B-B14F-4D97-AF65-F5344CB8AC3E}">
        <p14:creationId xmlns:p14="http://schemas.microsoft.com/office/powerpoint/2010/main" val="193254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16BD-87BB-4D1F-9838-0A001C94F1FB}"/>
              </a:ext>
            </a:extLst>
          </p:cNvPr>
          <p:cNvSpPr>
            <a:spLocks noGrp="1"/>
          </p:cNvSpPr>
          <p:nvPr>
            <p:ph type="title"/>
          </p:nvPr>
        </p:nvSpPr>
        <p:spPr/>
        <p:txBody>
          <a:bodyPr/>
          <a:lstStyle/>
          <a:p>
            <a:r>
              <a:rPr lang="en-US" dirty="0"/>
              <a:t>Study Completion, Data and Reporting</a:t>
            </a:r>
          </a:p>
        </p:txBody>
      </p:sp>
      <p:sp>
        <p:nvSpPr>
          <p:cNvPr id="3" name="Content Placeholder 2">
            <a:extLst>
              <a:ext uri="{FF2B5EF4-FFF2-40B4-BE49-F238E27FC236}">
                <a16:creationId xmlns:a16="http://schemas.microsoft.com/office/drawing/2014/main" id="{7046BA14-E9E0-439A-B044-2E85B826C8F3}"/>
              </a:ext>
            </a:extLst>
          </p:cNvPr>
          <p:cNvSpPr>
            <a:spLocks noGrp="1"/>
          </p:cNvSpPr>
          <p:nvPr>
            <p:ph idx="1"/>
          </p:nvPr>
        </p:nvSpPr>
        <p:spPr>
          <a:xfrm>
            <a:off x="304800" y="753998"/>
            <a:ext cx="8534400" cy="5350003"/>
          </a:xfrm>
        </p:spPr>
        <p:txBody>
          <a:bodyPr/>
          <a:lstStyle/>
          <a:p>
            <a:pPr marL="0" indent="0">
              <a:buNone/>
            </a:pPr>
            <a:r>
              <a:rPr lang="en-US" sz="2400" dirty="0"/>
              <a:t>Reports and Data Analysis Query System October and November  2019</a:t>
            </a:r>
          </a:p>
          <a:p>
            <a:pPr>
              <a:buFont typeface="Wingdings" panose="05000000000000000000" pitchFamily="2" charset="2"/>
              <a:buChar char="Ø"/>
            </a:pPr>
            <a:endParaRPr lang="en-US" dirty="0"/>
          </a:p>
          <a:p>
            <a:pPr>
              <a:buFont typeface="Wingdings" panose="05000000000000000000" pitchFamily="2" charset="2"/>
              <a:buChar char="Ø"/>
            </a:pPr>
            <a:r>
              <a:rPr lang="en-US" sz="2200" dirty="0"/>
              <a:t>DAQS will allow users to run queries by variables such as state, boat type, and usage (days/hours)</a:t>
            </a:r>
          </a:p>
          <a:p>
            <a:pPr>
              <a:buFont typeface="Wingdings" panose="05000000000000000000" pitchFamily="2" charset="2"/>
              <a:buChar char="Ø"/>
            </a:pPr>
            <a:endParaRPr lang="en-US" sz="2200" dirty="0"/>
          </a:p>
          <a:p>
            <a:pPr>
              <a:buFont typeface="Wingdings" panose="05000000000000000000" pitchFamily="2" charset="2"/>
              <a:buChar char="Ø"/>
            </a:pPr>
            <a:r>
              <a:rPr lang="en-US" sz="2200" dirty="0"/>
              <a:t>DAQS will provide a simple user interface with dropdown boxes to select criteria for analyses</a:t>
            </a:r>
          </a:p>
          <a:p>
            <a:pPr>
              <a:buFont typeface="Wingdings" panose="05000000000000000000" pitchFamily="2" charset="2"/>
              <a:buChar char="Ø"/>
            </a:pPr>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2336E7A-C30A-43D8-9488-9FC45D9471E1}"/>
              </a:ext>
            </a:extLst>
          </p:cNvPr>
          <p:cNvSpPr>
            <a:spLocks noGrp="1"/>
          </p:cNvSpPr>
          <p:nvPr>
            <p:ph type="sldNum" sz="quarter" idx="10"/>
          </p:nvPr>
        </p:nvSpPr>
        <p:spPr/>
        <p:txBody>
          <a:bodyPr/>
          <a:lstStyle/>
          <a:p>
            <a:fld id="{D4325D4D-289E-48C1-B277-2BEB492A7D19}" type="slidenum">
              <a:rPr lang="en-US" smtClean="0"/>
              <a:pPr/>
              <a:t>12</a:t>
            </a:fld>
            <a:endParaRPr lang="en-US" dirty="0"/>
          </a:p>
        </p:txBody>
      </p:sp>
      <p:pic>
        <p:nvPicPr>
          <p:cNvPr id="5" name="Picture 2" descr="image002">
            <a:extLst>
              <a:ext uri="{FF2B5EF4-FFF2-40B4-BE49-F238E27FC236}">
                <a16:creationId xmlns:a16="http://schemas.microsoft.com/office/drawing/2014/main" id="{E8B323BB-F730-4EB2-A57D-293AF2E5F5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024506"/>
            <a:ext cx="7162800" cy="2376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7026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F3CCD-2039-4A09-AC68-B74B13A97AFE}"/>
              </a:ext>
            </a:extLst>
          </p:cNvPr>
          <p:cNvSpPr>
            <a:spLocks noGrp="1"/>
          </p:cNvSpPr>
          <p:nvPr>
            <p:ph type="title"/>
          </p:nvPr>
        </p:nvSpPr>
        <p:spPr/>
        <p:txBody>
          <a:bodyPr/>
          <a:lstStyle/>
          <a:p>
            <a:r>
              <a:rPr lang="en-US" dirty="0"/>
              <a:t>Thank You. Questions?</a:t>
            </a:r>
          </a:p>
        </p:txBody>
      </p:sp>
      <p:sp>
        <p:nvSpPr>
          <p:cNvPr id="3" name="Content Placeholder 2">
            <a:extLst>
              <a:ext uri="{FF2B5EF4-FFF2-40B4-BE49-F238E27FC236}">
                <a16:creationId xmlns:a16="http://schemas.microsoft.com/office/drawing/2014/main" id="{A95246FC-83DA-4800-A2DA-847AA58D8030}"/>
              </a:ext>
            </a:extLst>
          </p:cNvPr>
          <p:cNvSpPr>
            <a:spLocks noGrp="1"/>
          </p:cNvSpPr>
          <p:nvPr>
            <p:ph idx="1"/>
          </p:nvPr>
        </p:nvSpPr>
        <p:spPr/>
        <p:txBody>
          <a:bodyPr/>
          <a:lstStyle/>
          <a:p>
            <a:pPr marL="0" indent="0">
              <a:buNone/>
            </a:pPr>
            <a:r>
              <a:rPr lang="en-US" sz="2400" dirty="0"/>
              <a:t>Contact:</a:t>
            </a:r>
          </a:p>
          <a:p>
            <a:pPr marL="0" indent="0">
              <a:buNone/>
            </a:pPr>
            <a:r>
              <a:rPr lang="en-US" sz="2400" dirty="0"/>
              <a:t>Susan Willis</a:t>
            </a:r>
          </a:p>
          <a:p>
            <a:pPr marL="0" indent="0">
              <a:buNone/>
            </a:pPr>
            <a:r>
              <a:rPr lang="en-US" sz="2400" dirty="0">
                <a:hlinkClick r:id="rId2">
                  <a:extLst>
                    <a:ext uri="{A12FA001-AC4F-418D-AE19-62706E023703}">
                      <ahyp:hlinkClr xmlns:ahyp="http://schemas.microsoft.com/office/drawing/2018/hyperlinkcolor" val="tx"/>
                    </a:ext>
                  </a:extLst>
                </a:hlinkClick>
              </a:rPr>
              <a:t>swillis@rti.org</a:t>
            </a:r>
            <a:endParaRPr lang="en-US" sz="2400"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C1EE13F-17C6-48FD-92D7-81C6DB50138F}"/>
              </a:ext>
            </a:extLst>
          </p:cNvPr>
          <p:cNvSpPr>
            <a:spLocks noGrp="1"/>
          </p:cNvSpPr>
          <p:nvPr>
            <p:ph type="sldNum" sz="quarter" idx="10"/>
          </p:nvPr>
        </p:nvSpPr>
        <p:spPr/>
        <p:txBody>
          <a:bodyPr/>
          <a:lstStyle/>
          <a:p>
            <a:fld id="{D4325D4D-289E-48C1-B277-2BEB492A7D19}" type="slidenum">
              <a:rPr lang="en-US" smtClean="0"/>
              <a:pPr/>
              <a:t>13</a:t>
            </a:fld>
            <a:endParaRPr lang="en-US" dirty="0"/>
          </a:p>
        </p:txBody>
      </p:sp>
    </p:spTree>
    <p:extLst>
      <p:ext uri="{BB962C8B-B14F-4D97-AF65-F5344CB8AC3E}">
        <p14:creationId xmlns:p14="http://schemas.microsoft.com/office/powerpoint/2010/main" val="3410561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10BB2-B05F-4420-BA44-20C5EE69F67C}"/>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A659929B-0384-4E8A-92F7-2349E59D356F}"/>
              </a:ext>
            </a:extLst>
          </p:cNvPr>
          <p:cNvSpPr>
            <a:spLocks noGrp="1"/>
          </p:cNvSpPr>
          <p:nvPr>
            <p:ph idx="1"/>
          </p:nvPr>
        </p:nvSpPr>
        <p:spPr/>
        <p:txBody>
          <a:bodyPr/>
          <a:lstStyle/>
          <a:p>
            <a:pPr>
              <a:buFont typeface="Wingdings" panose="05000000000000000000" pitchFamily="2" charset="2"/>
              <a:buChar char="Ø"/>
            </a:pPr>
            <a:r>
              <a:rPr lang="en-US" sz="2400" dirty="0"/>
              <a:t>NRBSS Background and Goals</a:t>
            </a:r>
          </a:p>
          <a:p>
            <a:pPr>
              <a:buFont typeface="Wingdings" panose="05000000000000000000" pitchFamily="2" charset="2"/>
              <a:buChar char="Ø"/>
            </a:pPr>
            <a:r>
              <a:rPr lang="en-US" sz="2400" dirty="0"/>
              <a:t>Description of Surveys</a:t>
            </a:r>
          </a:p>
          <a:p>
            <a:pPr>
              <a:buFont typeface="Wingdings" panose="05000000000000000000" pitchFamily="2" charset="2"/>
              <a:buChar char="Ø"/>
            </a:pPr>
            <a:r>
              <a:rPr lang="en-US" sz="2400" dirty="0"/>
              <a:t>Materials</a:t>
            </a:r>
          </a:p>
          <a:p>
            <a:pPr>
              <a:buFont typeface="Wingdings" panose="05000000000000000000" pitchFamily="2" charset="2"/>
              <a:buChar char="Ø"/>
            </a:pPr>
            <a:r>
              <a:rPr lang="en-US" sz="2400" dirty="0"/>
              <a:t>Survey Instruments</a:t>
            </a:r>
          </a:p>
          <a:p>
            <a:pPr>
              <a:buFont typeface="Wingdings" panose="05000000000000000000" pitchFamily="2" charset="2"/>
              <a:buChar char="Ø"/>
            </a:pPr>
            <a:r>
              <a:rPr lang="en-US" sz="2400" dirty="0"/>
              <a:t>Sampling Considerations</a:t>
            </a:r>
          </a:p>
          <a:p>
            <a:pPr>
              <a:buFont typeface="Wingdings" panose="05000000000000000000" pitchFamily="2" charset="2"/>
              <a:buChar char="Ø"/>
            </a:pPr>
            <a:r>
              <a:rPr lang="en-US" sz="2400" dirty="0"/>
              <a:t>Data Collection Process</a:t>
            </a:r>
          </a:p>
          <a:p>
            <a:pPr>
              <a:buFont typeface="Wingdings" panose="05000000000000000000" pitchFamily="2" charset="2"/>
              <a:buChar char="Ø"/>
            </a:pPr>
            <a:r>
              <a:rPr lang="en-US" sz="2400" dirty="0"/>
              <a:t>Study Completion, Data and Reporting</a:t>
            </a:r>
          </a:p>
        </p:txBody>
      </p:sp>
      <p:sp>
        <p:nvSpPr>
          <p:cNvPr id="4" name="Slide Number Placeholder 3">
            <a:extLst>
              <a:ext uri="{FF2B5EF4-FFF2-40B4-BE49-F238E27FC236}">
                <a16:creationId xmlns:a16="http://schemas.microsoft.com/office/drawing/2014/main" id="{DDEF485B-FC42-4913-BC8D-987484D95CDD}"/>
              </a:ext>
            </a:extLst>
          </p:cNvPr>
          <p:cNvSpPr>
            <a:spLocks noGrp="1"/>
          </p:cNvSpPr>
          <p:nvPr>
            <p:ph type="sldNum" sz="quarter" idx="10"/>
          </p:nvPr>
        </p:nvSpPr>
        <p:spPr/>
        <p:txBody>
          <a:bodyPr/>
          <a:lstStyle/>
          <a:p>
            <a:fld id="{D4325D4D-289E-48C1-B277-2BEB492A7D19}" type="slidenum">
              <a:rPr lang="en-US" smtClean="0"/>
              <a:pPr/>
              <a:t>2</a:t>
            </a:fld>
            <a:endParaRPr lang="en-US" dirty="0"/>
          </a:p>
        </p:txBody>
      </p:sp>
    </p:spTree>
    <p:extLst>
      <p:ext uri="{BB962C8B-B14F-4D97-AF65-F5344CB8AC3E}">
        <p14:creationId xmlns:p14="http://schemas.microsoft.com/office/powerpoint/2010/main" val="10184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E4E5E-32A5-42FD-B348-B3619AD4C8EE}"/>
              </a:ext>
            </a:extLst>
          </p:cNvPr>
          <p:cNvSpPr>
            <a:spLocks noGrp="1"/>
          </p:cNvSpPr>
          <p:nvPr>
            <p:ph type="title"/>
          </p:nvPr>
        </p:nvSpPr>
        <p:spPr>
          <a:xfrm>
            <a:off x="1" y="-12527"/>
            <a:ext cx="9144000" cy="612648"/>
          </a:xfrm>
        </p:spPr>
        <p:txBody>
          <a:bodyPr/>
          <a:lstStyle/>
          <a:p>
            <a:r>
              <a:rPr lang="en-US" dirty="0"/>
              <a:t>NRBSS Background and Goals</a:t>
            </a:r>
          </a:p>
        </p:txBody>
      </p:sp>
      <p:sp>
        <p:nvSpPr>
          <p:cNvPr id="3" name="Content Placeholder 2">
            <a:extLst>
              <a:ext uri="{FF2B5EF4-FFF2-40B4-BE49-F238E27FC236}">
                <a16:creationId xmlns:a16="http://schemas.microsoft.com/office/drawing/2014/main" id="{5A31386C-9CE1-4C21-8016-09B5AC63B55A}"/>
              </a:ext>
            </a:extLst>
          </p:cNvPr>
          <p:cNvSpPr>
            <a:spLocks noGrp="1"/>
          </p:cNvSpPr>
          <p:nvPr>
            <p:ph idx="1"/>
          </p:nvPr>
        </p:nvSpPr>
        <p:spPr>
          <a:xfrm>
            <a:off x="228600" y="985860"/>
            <a:ext cx="8229600" cy="4881540"/>
          </a:xfrm>
        </p:spPr>
        <p:txBody>
          <a:bodyPr/>
          <a:lstStyle/>
          <a:p>
            <a:pPr>
              <a:buFont typeface="Wingdings" panose="05000000000000000000" pitchFamily="2" charset="2"/>
              <a:buChar char="Ø"/>
            </a:pPr>
            <a:r>
              <a:rPr lang="en-US" altLang="en-US" sz="2200" dirty="0"/>
              <a:t>Designed to enhance effectiveness and efficiency of safety efforts conducted by USCG’s National Recreational Boating Safety Program, state and other federal agencies, non-profit organizations and the boating industry</a:t>
            </a:r>
          </a:p>
          <a:p>
            <a:pPr>
              <a:buFont typeface="Wingdings" panose="05000000000000000000" pitchFamily="2" charset="2"/>
              <a:buChar char="Ø"/>
            </a:pPr>
            <a:endParaRPr lang="en-US" altLang="en-US" sz="2200" dirty="0"/>
          </a:p>
          <a:p>
            <a:pPr>
              <a:buFont typeface="Wingdings" panose="05000000000000000000" pitchFamily="2" charset="2"/>
              <a:buChar char="Ø"/>
            </a:pPr>
            <a:r>
              <a:rPr lang="en-US" altLang="en-US" sz="2200" dirty="0"/>
              <a:t>Authorized by Congress</a:t>
            </a:r>
          </a:p>
          <a:p>
            <a:pPr>
              <a:buFont typeface="Wingdings" panose="05000000000000000000" pitchFamily="2" charset="2"/>
              <a:buChar char="Ø"/>
            </a:pPr>
            <a:endParaRPr lang="en-US" altLang="en-US" sz="2200" dirty="0"/>
          </a:p>
          <a:p>
            <a:pPr>
              <a:buFont typeface="Wingdings" panose="05000000000000000000" pitchFamily="2" charset="2"/>
              <a:buChar char="Ø"/>
            </a:pPr>
            <a:r>
              <a:rPr lang="en-US" altLang="en-US" sz="2200" dirty="0"/>
              <a:t>Provides key data related to recreational boating exposure including the total number of days and hours boaters spend out on the water at the state level along with estimates of boating participation in the U.S.</a:t>
            </a:r>
          </a:p>
          <a:p>
            <a:pPr marL="0" indent="0">
              <a:buNone/>
            </a:pPr>
            <a:endParaRPr lang="en-US" altLang="en-US" sz="2200" dirty="0"/>
          </a:p>
          <a:p>
            <a:pPr>
              <a:buFont typeface="Wingdings" panose="05000000000000000000" pitchFamily="2" charset="2"/>
              <a:buChar char="Ø"/>
            </a:pPr>
            <a:r>
              <a:rPr lang="en-US" altLang="en-US" sz="2200" dirty="0"/>
              <a:t>Also provides information about the characteristics of boats, boaters, and recreational boating activities (including outings) in the U.S</a:t>
            </a:r>
          </a:p>
        </p:txBody>
      </p:sp>
      <p:sp>
        <p:nvSpPr>
          <p:cNvPr id="4" name="Slide Number Placeholder 3">
            <a:extLst>
              <a:ext uri="{FF2B5EF4-FFF2-40B4-BE49-F238E27FC236}">
                <a16:creationId xmlns:a16="http://schemas.microsoft.com/office/drawing/2014/main" id="{1775D68B-FD1F-4CC8-82D5-4CC736AE2E97}"/>
              </a:ext>
            </a:extLst>
          </p:cNvPr>
          <p:cNvSpPr>
            <a:spLocks noGrp="1"/>
          </p:cNvSpPr>
          <p:nvPr>
            <p:ph type="sldNum" sz="quarter" idx="10"/>
          </p:nvPr>
        </p:nvSpPr>
        <p:spPr/>
        <p:txBody>
          <a:bodyPr/>
          <a:lstStyle/>
          <a:p>
            <a:fld id="{D4325D4D-289E-48C1-B277-2BEB492A7D19}" type="slidenum">
              <a:rPr lang="en-US" smtClean="0"/>
              <a:pPr/>
              <a:t>3</a:t>
            </a:fld>
            <a:endParaRPr lang="en-US" dirty="0"/>
          </a:p>
        </p:txBody>
      </p:sp>
    </p:spTree>
    <p:extLst>
      <p:ext uri="{BB962C8B-B14F-4D97-AF65-F5344CB8AC3E}">
        <p14:creationId xmlns:p14="http://schemas.microsoft.com/office/powerpoint/2010/main" val="15077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E4E5E-32A5-42FD-B348-B3619AD4C8EE}"/>
              </a:ext>
            </a:extLst>
          </p:cNvPr>
          <p:cNvSpPr>
            <a:spLocks noGrp="1"/>
          </p:cNvSpPr>
          <p:nvPr>
            <p:ph type="title"/>
          </p:nvPr>
        </p:nvSpPr>
        <p:spPr>
          <a:xfrm>
            <a:off x="1" y="-12527"/>
            <a:ext cx="9144000" cy="612648"/>
          </a:xfrm>
        </p:spPr>
        <p:txBody>
          <a:bodyPr/>
          <a:lstStyle/>
          <a:p>
            <a:r>
              <a:rPr lang="en-US" dirty="0"/>
              <a:t>Description of Surveys</a:t>
            </a:r>
          </a:p>
        </p:txBody>
      </p:sp>
      <p:sp>
        <p:nvSpPr>
          <p:cNvPr id="3" name="Content Placeholder 2">
            <a:extLst>
              <a:ext uri="{FF2B5EF4-FFF2-40B4-BE49-F238E27FC236}">
                <a16:creationId xmlns:a16="http://schemas.microsoft.com/office/drawing/2014/main" id="{5A31386C-9CE1-4C21-8016-09B5AC63B55A}"/>
              </a:ext>
            </a:extLst>
          </p:cNvPr>
          <p:cNvSpPr>
            <a:spLocks noGrp="1"/>
          </p:cNvSpPr>
          <p:nvPr>
            <p:ph idx="1"/>
          </p:nvPr>
        </p:nvSpPr>
        <p:spPr>
          <a:xfrm>
            <a:off x="304800" y="626280"/>
            <a:ext cx="8458200" cy="5605440"/>
          </a:xfrm>
        </p:spPr>
        <p:txBody>
          <a:bodyPr/>
          <a:lstStyle/>
          <a:p>
            <a:pPr lvl="1">
              <a:buFont typeface="Wingdings" panose="05000000000000000000" pitchFamily="2" charset="2"/>
              <a:buChar char="Ø"/>
            </a:pPr>
            <a:r>
              <a:rPr lang="en-US" altLang="en-US" sz="2400" dirty="0"/>
              <a:t>NRBSS entails two scientific survey efforts (Exposure and Participation) with attempts to contact over 200,000 sample members</a:t>
            </a:r>
          </a:p>
          <a:p>
            <a:pPr lvl="1">
              <a:buFont typeface="Wingdings" panose="05000000000000000000" pitchFamily="2" charset="2"/>
              <a:buChar char="Ø"/>
            </a:pPr>
            <a:endParaRPr lang="en-US" altLang="en-US" sz="2400" dirty="0"/>
          </a:p>
          <a:p>
            <a:pPr lvl="1">
              <a:buFont typeface="Wingdings" panose="05000000000000000000" pitchFamily="2" charset="2"/>
              <a:buChar char="Ø"/>
            </a:pPr>
            <a:r>
              <a:rPr lang="en-US" altLang="en-US" sz="2400" dirty="0"/>
              <a:t>Exposure Survey</a:t>
            </a:r>
            <a:endParaRPr lang="en-US" altLang="en-US" sz="2000" dirty="0"/>
          </a:p>
          <a:p>
            <a:pPr lvl="2"/>
            <a:r>
              <a:rPr lang="en-US" altLang="en-US" sz="2000" dirty="0"/>
              <a:t>State-level estimates – number of boats</a:t>
            </a:r>
          </a:p>
          <a:p>
            <a:pPr lvl="2"/>
            <a:r>
              <a:rPr lang="en-US" altLang="en-US" sz="2000" dirty="0"/>
              <a:t>Fielded monthly </a:t>
            </a:r>
          </a:p>
          <a:p>
            <a:pPr lvl="2"/>
            <a:r>
              <a:rPr lang="en-US" altLang="en-US" sz="2000" dirty="0"/>
              <a:t>One month reference period</a:t>
            </a:r>
          </a:p>
          <a:p>
            <a:pPr lvl="2"/>
            <a:r>
              <a:rPr lang="en-US" altLang="en-US" sz="2000" dirty="0"/>
              <a:t>Address-based general population (ABS) sample and registered boat sample </a:t>
            </a:r>
          </a:p>
          <a:p>
            <a:pPr lvl="2">
              <a:buFont typeface="Wingdings" panose="05000000000000000000" pitchFamily="2" charset="2"/>
              <a:buChar char="Ø"/>
            </a:pPr>
            <a:endParaRPr lang="en-US" altLang="en-US" sz="2000" dirty="0"/>
          </a:p>
          <a:p>
            <a:pPr lvl="1">
              <a:buFont typeface="Wingdings" panose="05000000000000000000" pitchFamily="2" charset="2"/>
              <a:buChar char="Ø"/>
            </a:pPr>
            <a:r>
              <a:rPr lang="en-US" altLang="en-US" sz="2400" dirty="0"/>
              <a:t>Participation Survey</a:t>
            </a:r>
            <a:endParaRPr lang="en-US" altLang="en-US" sz="2000" dirty="0"/>
          </a:p>
          <a:p>
            <a:pPr lvl="2"/>
            <a:r>
              <a:rPr lang="en-US" altLang="en-US" sz="2000" dirty="0"/>
              <a:t>National and division-level estimates – outings, boating activities</a:t>
            </a:r>
          </a:p>
          <a:p>
            <a:pPr lvl="2"/>
            <a:r>
              <a:rPr lang="en-US" altLang="en-US" sz="2000" dirty="0"/>
              <a:t>Fielded quarterly </a:t>
            </a:r>
          </a:p>
          <a:p>
            <a:pPr lvl="2"/>
            <a:r>
              <a:rPr lang="en-US" altLang="en-US" sz="2000" dirty="0"/>
              <a:t>Three month reference period</a:t>
            </a:r>
          </a:p>
          <a:p>
            <a:pPr lvl="2"/>
            <a:r>
              <a:rPr lang="en-US" altLang="en-US" sz="2000" dirty="0"/>
              <a:t>Address-based general population (ABS) sample </a:t>
            </a:r>
          </a:p>
          <a:p>
            <a:pPr lvl="2">
              <a:buFont typeface="Wingdings" panose="05000000000000000000" pitchFamily="2" charset="2"/>
              <a:buChar char="Ø"/>
            </a:pPr>
            <a:endParaRPr lang="en-US" altLang="en-US" sz="2000" dirty="0"/>
          </a:p>
          <a:p>
            <a:pPr marL="0" indent="0">
              <a:buNone/>
            </a:pPr>
            <a:endParaRPr lang="en-US" dirty="0"/>
          </a:p>
        </p:txBody>
      </p:sp>
      <p:sp>
        <p:nvSpPr>
          <p:cNvPr id="4" name="Slide Number Placeholder 3">
            <a:extLst>
              <a:ext uri="{FF2B5EF4-FFF2-40B4-BE49-F238E27FC236}">
                <a16:creationId xmlns:a16="http://schemas.microsoft.com/office/drawing/2014/main" id="{1775D68B-FD1F-4CC8-82D5-4CC736AE2E97}"/>
              </a:ext>
            </a:extLst>
          </p:cNvPr>
          <p:cNvSpPr>
            <a:spLocks noGrp="1"/>
          </p:cNvSpPr>
          <p:nvPr>
            <p:ph type="sldNum" sz="quarter" idx="10"/>
          </p:nvPr>
        </p:nvSpPr>
        <p:spPr/>
        <p:txBody>
          <a:bodyPr/>
          <a:lstStyle/>
          <a:p>
            <a:fld id="{D4325D4D-289E-48C1-B277-2BEB492A7D19}" type="slidenum">
              <a:rPr lang="en-US" smtClean="0"/>
              <a:pPr/>
              <a:t>4</a:t>
            </a:fld>
            <a:endParaRPr lang="en-US" dirty="0"/>
          </a:p>
        </p:txBody>
      </p:sp>
    </p:spTree>
    <p:extLst>
      <p:ext uri="{BB962C8B-B14F-4D97-AF65-F5344CB8AC3E}">
        <p14:creationId xmlns:p14="http://schemas.microsoft.com/office/powerpoint/2010/main" val="266038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14B39-A61C-4387-AFCC-8F6533DECA70}"/>
              </a:ext>
            </a:extLst>
          </p:cNvPr>
          <p:cNvSpPr>
            <a:spLocks noGrp="1"/>
          </p:cNvSpPr>
          <p:nvPr>
            <p:ph type="title"/>
          </p:nvPr>
        </p:nvSpPr>
        <p:spPr/>
        <p:txBody>
          <a:bodyPr/>
          <a:lstStyle/>
          <a:p>
            <a:r>
              <a:rPr lang="en-US" dirty="0"/>
              <a:t>Materials</a:t>
            </a:r>
          </a:p>
        </p:txBody>
      </p:sp>
      <p:sp>
        <p:nvSpPr>
          <p:cNvPr id="3" name="Content Placeholder 2">
            <a:extLst>
              <a:ext uri="{FF2B5EF4-FFF2-40B4-BE49-F238E27FC236}">
                <a16:creationId xmlns:a16="http://schemas.microsoft.com/office/drawing/2014/main" id="{7FEC4037-76C7-4C81-8283-62BD1873C756}"/>
              </a:ext>
            </a:extLst>
          </p:cNvPr>
          <p:cNvSpPr>
            <a:spLocks noGrp="1"/>
          </p:cNvSpPr>
          <p:nvPr>
            <p:ph idx="1"/>
          </p:nvPr>
        </p:nvSpPr>
        <p:spPr>
          <a:xfrm>
            <a:off x="19050" y="1286412"/>
            <a:ext cx="8286750" cy="4983163"/>
          </a:xfrm>
        </p:spPr>
        <p:txBody>
          <a:bodyPr/>
          <a:lstStyle/>
          <a:p>
            <a:pPr>
              <a:buFont typeface="Wingdings" panose="05000000000000000000" pitchFamily="2" charset="2"/>
              <a:buChar char="Ø"/>
            </a:pPr>
            <a:r>
              <a:rPr lang="en-US" sz="2400" dirty="0"/>
              <a:t>Registered and unregistered boats and </a:t>
            </a:r>
          </a:p>
          <a:p>
            <a:pPr marL="0" indent="0">
              <a:buNone/>
            </a:pPr>
            <a:r>
              <a:rPr lang="en-US" sz="2400" dirty="0"/>
              <a:t>    activities of interest</a:t>
            </a:r>
          </a:p>
          <a:p>
            <a:pPr>
              <a:buFont typeface="Wingdings" panose="05000000000000000000" pitchFamily="2" charset="2"/>
              <a:buChar char="Ø"/>
            </a:pPr>
            <a:r>
              <a:rPr lang="en-US" sz="2400" dirty="0"/>
              <a:t>Voluntary, translation available, help line/email</a:t>
            </a:r>
          </a:p>
          <a:p>
            <a:pPr>
              <a:buFont typeface="Wingdings" panose="05000000000000000000" pitchFamily="2" charset="2"/>
              <a:buChar char="Ø"/>
            </a:pPr>
            <a:r>
              <a:rPr lang="en-US" sz="2400" dirty="0"/>
              <a:t>Confidential</a:t>
            </a:r>
          </a:p>
          <a:p>
            <a:pPr>
              <a:buFont typeface="Wingdings" panose="05000000000000000000" pitchFamily="2" charset="2"/>
              <a:buChar char="Ø"/>
            </a:pPr>
            <a:r>
              <a:rPr lang="en-US" sz="2400" dirty="0"/>
              <a:t>Administered by mail (scannable) and web </a:t>
            </a:r>
          </a:p>
          <a:p>
            <a:pPr>
              <a:buFont typeface="Wingdings" panose="05000000000000000000" pitchFamily="2" charset="2"/>
              <a:buChar char="Ø"/>
            </a:pPr>
            <a:r>
              <a:rPr lang="en-US" sz="2400" dirty="0"/>
              <a:t>Development and testing: Question Appraisal System (QAS), cognitive interviewing, and web program usability </a:t>
            </a:r>
          </a:p>
          <a:p>
            <a:pPr>
              <a:buFont typeface="Wingdings" panose="05000000000000000000" pitchFamily="2" charset="2"/>
              <a:buChar char="Ø"/>
            </a:pPr>
            <a:r>
              <a:rPr lang="en-US" sz="2400" dirty="0"/>
              <a:t>$1 pre-incentive included with second mailing</a:t>
            </a:r>
          </a:p>
          <a:p>
            <a:pPr>
              <a:buFont typeface="Wingdings" panose="05000000000000000000" pitchFamily="2" charset="2"/>
              <a:buChar char="Ø"/>
            </a:pPr>
            <a:r>
              <a:rPr lang="en-US" sz="2400" dirty="0"/>
              <a:t>$5 online gift code after completing mail survey</a:t>
            </a:r>
          </a:p>
          <a:p>
            <a:pPr>
              <a:buFont typeface="Wingdings" panose="05000000000000000000" pitchFamily="2" charset="2"/>
              <a:buChar char="Ø"/>
            </a:pPr>
            <a:r>
              <a:rPr lang="en-US" sz="2400" dirty="0"/>
              <a:t>$10 online gift code after completing web survey</a:t>
            </a:r>
          </a:p>
          <a:p>
            <a:pPr marL="0" indent="0">
              <a:buNone/>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marL="0" indent="0">
              <a:buNone/>
            </a:pPr>
            <a:endParaRPr lang="en-US" sz="2400" b="1" dirty="0"/>
          </a:p>
          <a:p>
            <a:pPr marL="0" indent="0">
              <a:buNone/>
            </a:pPr>
            <a:endParaRPr lang="en-US" sz="2400" b="1" dirty="0"/>
          </a:p>
          <a:p>
            <a:pPr marL="0" indent="0">
              <a:buNone/>
            </a:pPr>
            <a:endParaRPr lang="en-US" sz="2400" dirty="0"/>
          </a:p>
          <a:p>
            <a:pPr marL="0" indent="0">
              <a:buNone/>
            </a:pPr>
            <a:endParaRPr lang="en-US" sz="2400" b="1" dirty="0"/>
          </a:p>
          <a:p>
            <a:pPr marL="0" indent="0">
              <a:buNone/>
            </a:pPr>
            <a:endParaRPr lang="en-US" dirty="0"/>
          </a:p>
          <a:p>
            <a:pPr marL="0" indent="0">
              <a:buNone/>
            </a:pPr>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7E9E9679-788E-4B5E-AAB4-3263589EA35B}"/>
              </a:ext>
            </a:extLst>
          </p:cNvPr>
          <p:cNvSpPr>
            <a:spLocks noGrp="1"/>
          </p:cNvSpPr>
          <p:nvPr>
            <p:ph type="sldNum" sz="quarter" idx="10"/>
          </p:nvPr>
        </p:nvSpPr>
        <p:spPr/>
        <p:txBody>
          <a:bodyPr/>
          <a:lstStyle/>
          <a:p>
            <a:fld id="{D4325D4D-289E-48C1-B277-2BEB492A7D19}" type="slidenum">
              <a:rPr lang="en-US" smtClean="0"/>
              <a:pPr/>
              <a:t>5</a:t>
            </a:fld>
            <a:endParaRPr lang="en-US" dirty="0"/>
          </a:p>
        </p:txBody>
      </p:sp>
      <p:pic>
        <p:nvPicPr>
          <p:cNvPr id="6" name="Picture 5">
            <a:extLst>
              <a:ext uri="{FF2B5EF4-FFF2-40B4-BE49-F238E27FC236}">
                <a16:creationId xmlns:a16="http://schemas.microsoft.com/office/drawing/2014/main" id="{78AD1BF2-6A8D-4E5D-AB26-6FEBB16630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588425"/>
            <a:ext cx="2816353" cy="2816353"/>
          </a:xfrm>
          <a:prstGeom prst="rect">
            <a:avLst/>
          </a:prstGeom>
        </p:spPr>
      </p:pic>
    </p:spTree>
    <p:extLst>
      <p:ext uri="{BB962C8B-B14F-4D97-AF65-F5344CB8AC3E}">
        <p14:creationId xmlns:p14="http://schemas.microsoft.com/office/powerpoint/2010/main" val="2156695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14B39-A61C-4387-AFCC-8F6533DECA70}"/>
              </a:ext>
            </a:extLst>
          </p:cNvPr>
          <p:cNvSpPr>
            <a:spLocks noGrp="1"/>
          </p:cNvSpPr>
          <p:nvPr>
            <p:ph type="title"/>
          </p:nvPr>
        </p:nvSpPr>
        <p:spPr/>
        <p:txBody>
          <a:bodyPr/>
          <a:lstStyle/>
          <a:p>
            <a:r>
              <a:rPr lang="en-US" dirty="0"/>
              <a:t>Survey Instruments</a:t>
            </a:r>
          </a:p>
        </p:txBody>
      </p:sp>
      <p:sp>
        <p:nvSpPr>
          <p:cNvPr id="3" name="Content Placeholder 2">
            <a:extLst>
              <a:ext uri="{FF2B5EF4-FFF2-40B4-BE49-F238E27FC236}">
                <a16:creationId xmlns:a16="http://schemas.microsoft.com/office/drawing/2014/main" id="{7FEC4037-76C7-4C81-8283-62BD1873C756}"/>
              </a:ext>
            </a:extLst>
          </p:cNvPr>
          <p:cNvSpPr>
            <a:spLocks noGrp="1"/>
          </p:cNvSpPr>
          <p:nvPr>
            <p:ph idx="1"/>
          </p:nvPr>
        </p:nvSpPr>
        <p:spPr>
          <a:xfrm>
            <a:off x="457200" y="762000"/>
            <a:ext cx="7810500" cy="5257800"/>
          </a:xfrm>
        </p:spPr>
        <p:txBody>
          <a:bodyPr/>
          <a:lstStyle/>
          <a:p>
            <a:pPr marL="0" indent="0">
              <a:buNone/>
            </a:pPr>
            <a:r>
              <a:rPr lang="en-US" sz="2400" b="1" dirty="0"/>
              <a:t>Exposure Survey – Comprehensive Data for Boats</a:t>
            </a:r>
          </a:p>
          <a:p>
            <a:pPr marL="0" indent="0">
              <a:buNone/>
            </a:pPr>
            <a:endParaRPr lang="en-US" sz="2200" b="1" dirty="0"/>
          </a:p>
          <a:p>
            <a:pPr lvl="2">
              <a:buFont typeface="Wingdings" panose="05000000000000000000" pitchFamily="2" charset="2"/>
              <a:buChar char="Ø"/>
            </a:pPr>
            <a:r>
              <a:rPr lang="en-US" sz="2200" dirty="0"/>
              <a:t>Information for boats in household captured</a:t>
            </a:r>
          </a:p>
          <a:p>
            <a:pPr lvl="2">
              <a:buFont typeface="Wingdings" panose="05000000000000000000" pitchFamily="2" charset="2"/>
              <a:buChar char="Ø"/>
            </a:pPr>
            <a:r>
              <a:rPr lang="en-US" sz="2200" dirty="0"/>
              <a:t>Registered, unregistered, USCG-documented boat counts</a:t>
            </a:r>
          </a:p>
          <a:p>
            <a:pPr lvl="2">
              <a:buFont typeface="Wingdings" panose="05000000000000000000" pitchFamily="2" charset="2"/>
              <a:buChar char="Ø"/>
            </a:pPr>
            <a:r>
              <a:rPr lang="en-US" sz="2200" dirty="0"/>
              <a:t>Type, length, operation status</a:t>
            </a:r>
          </a:p>
          <a:p>
            <a:pPr lvl="2">
              <a:buFont typeface="Wingdings" panose="05000000000000000000" pitchFamily="2" charset="2"/>
              <a:buChar char="Ø"/>
            </a:pPr>
            <a:r>
              <a:rPr lang="en-US" sz="2200" dirty="0"/>
              <a:t>Days and hours used</a:t>
            </a:r>
          </a:p>
          <a:p>
            <a:pPr lvl="2">
              <a:buFont typeface="Wingdings" panose="05000000000000000000" pitchFamily="2" charset="2"/>
              <a:buChar char="Ø"/>
            </a:pPr>
            <a:r>
              <a:rPr lang="en-US" sz="2200" dirty="0"/>
              <a:t>Bodies of water, storage</a:t>
            </a:r>
          </a:p>
          <a:p>
            <a:pPr lvl="2">
              <a:buFont typeface="Wingdings" panose="05000000000000000000" pitchFamily="2" charset="2"/>
              <a:buChar char="Ø"/>
            </a:pPr>
            <a:r>
              <a:rPr lang="en-US" sz="2200" dirty="0"/>
              <a:t>Boat ownership information</a:t>
            </a:r>
          </a:p>
          <a:p>
            <a:pPr lvl="2">
              <a:buFont typeface="Wingdings" panose="05000000000000000000" pitchFamily="2" charset="2"/>
              <a:buChar char="Ø"/>
            </a:pPr>
            <a:r>
              <a:rPr lang="en-US" sz="2200" dirty="0"/>
              <a:t>Outings (trip data), activities, people on board, boat operator characteristics</a:t>
            </a:r>
          </a:p>
          <a:p>
            <a:pPr lvl="2">
              <a:buFont typeface="Wingdings" panose="05000000000000000000" pitchFamily="2" charset="2"/>
              <a:buChar char="Ø"/>
            </a:pPr>
            <a:r>
              <a:rPr lang="en-US" sz="2200" dirty="0"/>
              <a:t>Life jacket/vest use, safety equipment, accident information</a:t>
            </a:r>
          </a:p>
          <a:p>
            <a:pPr lvl="2">
              <a:buFont typeface="Wingdings" panose="05000000000000000000" pitchFamily="2" charset="2"/>
              <a:buChar char="Ø"/>
            </a:pPr>
            <a:r>
              <a:rPr lang="en-US" sz="2200" dirty="0"/>
              <a:t>Household demographics by person</a:t>
            </a:r>
          </a:p>
          <a:p>
            <a:pPr marL="0" indent="0">
              <a:buNone/>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a:buFont typeface="Wingdings" panose="05000000000000000000" pitchFamily="2" charset="2"/>
              <a:buChar char="Ø"/>
            </a:pPr>
            <a:endParaRPr lang="en-US" sz="2400" dirty="0"/>
          </a:p>
          <a:p>
            <a:pPr marL="0" indent="0">
              <a:buNone/>
            </a:pPr>
            <a:endParaRPr lang="en-US" sz="2400" b="1" dirty="0"/>
          </a:p>
          <a:p>
            <a:pPr marL="0" indent="0">
              <a:buNone/>
            </a:pPr>
            <a:endParaRPr lang="en-US" sz="2400" b="1" dirty="0"/>
          </a:p>
          <a:p>
            <a:pPr marL="0" indent="0">
              <a:buNone/>
            </a:pPr>
            <a:endParaRPr lang="en-US" sz="2400" dirty="0"/>
          </a:p>
          <a:p>
            <a:pPr marL="0" indent="0">
              <a:buNone/>
            </a:pPr>
            <a:endParaRPr lang="en-US" sz="2400" b="1" dirty="0"/>
          </a:p>
          <a:p>
            <a:pPr marL="0" indent="0">
              <a:buNone/>
            </a:pPr>
            <a:endParaRPr lang="en-US" dirty="0"/>
          </a:p>
          <a:p>
            <a:pPr marL="0" indent="0">
              <a:buNone/>
            </a:pPr>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7E9E9679-788E-4B5E-AAB4-3263589EA35B}"/>
              </a:ext>
            </a:extLst>
          </p:cNvPr>
          <p:cNvSpPr>
            <a:spLocks noGrp="1"/>
          </p:cNvSpPr>
          <p:nvPr>
            <p:ph type="sldNum" sz="quarter" idx="10"/>
          </p:nvPr>
        </p:nvSpPr>
        <p:spPr/>
        <p:txBody>
          <a:bodyPr/>
          <a:lstStyle/>
          <a:p>
            <a:fld id="{D4325D4D-289E-48C1-B277-2BEB492A7D19}" type="slidenum">
              <a:rPr lang="en-US" smtClean="0"/>
              <a:pPr/>
              <a:t>6</a:t>
            </a:fld>
            <a:endParaRPr lang="en-US" dirty="0"/>
          </a:p>
        </p:txBody>
      </p:sp>
    </p:spTree>
    <p:extLst>
      <p:ext uri="{BB962C8B-B14F-4D97-AF65-F5344CB8AC3E}">
        <p14:creationId xmlns:p14="http://schemas.microsoft.com/office/powerpoint/2010/main" val="125753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02784-76E6-471B-A107-C27B41734961}"/>
              </a:ext>
            </a:extLst>
          </p:cNvPr>
          <p:cNvSpPr>
            <a:spLocks noGrp="1"/>
          </p:cNvSpPr>
          <p:nvPr>
            <p:ph type="title"/>
          </p:nvPr>
        </p:nvSpPr>
        <p:spPr/>
        <p:txBody>
          <a:bodyPr/>
          <a:lstStyle/>
          <a:p>
            <a:r>
              <a:rPr lang="en-US" dirty="0"/>
              <a:t>Survey Instruments</a:t>
            </a:r>
          </a:p>
        </p:txBody>
      </p:sp>
      <p:sp>
        <p:nvSpPr>
          <p:cNvPr id="3" name="Content Placeholder 2">
            <a:extLst>
              <a:ext uri="{FF2B5EF4-FFF2-40B4-BE49-F238E27FC236}">
                <a16:creationId xmlns:a16="http://schemas.microsoft.com/office/drawing/2014/main" id="{FC1B119A-ED4D-4402-AA8C-D26E902CA571}"/>
              </a:ext>
            </a:extLst>
          </p:cNvPr>
          <p:cNvSpPr>
            <a:spLocks noGrp="1"/>
          </p:cNvSpPr>
          <p:nvPr>
            <p:ph idx="1"/>
          </p:nvPr>
        </p:nvSpPr>
        <p:spPr>
          <a:xfrm>
            <a:off x="457200" y="762000"/>
            <a:ext cx="8229600" cy="4800600"/>
          </a:xfrm>
        </p:spPr>
        <p:txBody>
          <a:bodyPr/>
          <a:lstStyle/>
          <a:p>
            <a:pPr marL="0" indent="0">
              <a:buNone/>
            </a:pPr>
            <a:r>
              <a:rPr lang="en-US" sz="2400" b="1" dirty="0"/>
              <a:t>Participation Survey – Comprehensive Data for Household Member Recreational Boating Participation</a:t>
            </a:r>
          </a:p>
          <a:p>
            <a:pPr marL="0" indent="0">
              <a:buNone/>
            </a:pPr>
            <a:endParaRPr lang="en-US" sz="2400" b="1" dirty="0"/>
          </a:p>
          <a:p>
            <a:pPr lvl="1">
              <a:buFont typeface="Wingdings" panose="05000000000000000000" pitchFamily="2" charset="2"/>
              <a:buChar char="Ø"/>
            </a:pPr>
            <a:r>
              <a:rPr lang="en-US" sz="2200" dirty="0"/>
              <a:t>Data captured for all household members</a:t>
            </a:r>
          </a:p>
          <a:p>
            <a:pPr lvl="1">
              <a:buFont typeface="Wingdings" panose="05000000000000000000" pitchFamily="2" charset="2"/>
              <a:buChar char="Ø"/>
            </a:pPr>
            <a:r>
              <a:rPr lang="en-US" sz="2200" dirty="0"/>
              <a:t>Participation status (out on water) for respondent</a:t>
            </a:r>
          </a:p>
          <a:p>
            <a:pPr lvl="1">
              <a:buFont typeface="Wingdings" panose="05000000000000000000" pitchFamily="2" charset="2"/>
              <a:buChar char="Ø"/>
            </a:pPr>
            <a:r>
              <a:rPr lang="en-US" sz="2200" dirty="0"/>
              <a:t>Household member demographics</a:t>
            </a:r>
          </a:p>
          <a:p>
            <a:pPr lvl="1">
              <a:buFont typeface="Wingdings" panose="05000000000000000000" pitchFamily="2" charset="2"/>
              <a:buChar char="Ø"/>
            </a:pPr>
            <a:r>
              <a:rPr lang="en-US" sz="2200" dirty="0"/>
              <a:t>Outing (trip data) and activities information</a:t>
            </a:r>
          </a:p>
          <a:p>
            <a:pPr lvl="1">
              <a:buFont typeface="Wingdings" panose="05000000000000000000" pitchFamily="2" charset="2"/>
              <a:buChar char="Ø"/>
            </a:pPr>
            <a:r>
              <a:rPr lang="en-US" sz="2200" dirty="0"/>
              <a:t>If no participation, reasons why</a:t>
            </a:r>
          </a:p>
          <a:p>
            <a:pPr lvl="1">
              <a:buFont typeface="Wingdings" panose="05000000000000000000" pitchFamily="2" charset="2"/>
              <a:buChar char="Ø"/>
            </a:pPr>
            <a:r>
              <a:rPr lang="en-US" sz="2200" dirty="0"/>
              <a:t>Days out on water for each household member</a:t>
            </a:r>
          </a:p>
          <a:p>
            <a:pPr lvl="1">
              <a:buFont typeface="Wingdings" panose="05000000000000000000" pitchFamily="2" charset="2"/>
              <a:buChar char="Ø"/>
            </a:pPr>
            <a:r>
              <a:rPr lang="en-US" sz="2200" dirty="0"/>
              <a:t>Type, ownership, and operation of boats on outings</a:t>
            </a:r>
          </a:p>
          <a:p>
            <a:pPr lvl="1">
              <a:buFont typeface="Wingdings" panose="05000000000000000000" pitchFamily="2" charset="2"/>
              <a:buChar char="Ø"/>
            </a:pPr>
            <a:r>
              <a:rPr lang="en-US" sz="2200" dirty="0"/>
              <a:t>Number, length, type, registration/documentation status, and ownership arrangement for boats owned by household</a:t>
            </a:r>
          </a:p>
          <a:p>
            <a:pPr lvl="1">
              <a:buFont typeface="Wingdings" panose="05000000000000000000" pitchFamily="2" charset="2"/>
              <a:buChar char="Ø"/>
            </a:pPr>
            <a:r>
              <a:rPr lang="en-US" sz="2200" dirty="0"/>
              <a:t>Life jacket/vest frequency</a:t>
            </a:r>
          </a:p>
          <a:p>
            <a:pPr lvl="1">
              <a:buFont typeface="Wingdings" panose="05000000000000000000" pitchFamily="2" charset="2"/>
              <a:buChar char="Ø"/>
            </a:pPr>
            <a:r>
              <a:rPr lang="en-US" sz="2200" dirty="0"/>
              <a:t>Boating safety course participation</a:t>
            </a:r>
          </a:p>
          <a:p>
            <a:pPr marL="222250" lvl="1" indent="0">
              <a:buNone/>
            </a:pPr>
            <a:endParaRPr lang="en-US" sz="2200" dirty="0"/>
          </a:p>
          <a:p>
            <a:pPr lvl="1"/>
            <a:endParaRPr lang="en-US" sz="2400" dirty="0"/>
          </a:p>
          <a:p>
            <a:pPr marL="0" indent="0">
              <a:buNone/>
            </a:pPr>
            <a:endParaRPr lang="en-US" dirty="0"/>
          </a:p>
        </p:txBody>
      </p:sp>
      <p:sp>
        <p:nvSpPr>
          <p:cNvPr id="4" name="Slide Number Placeholder 3">
            <a:extLst>
              <a:ext uri="{FF2B5EF4-FFF2-40B4-BE49-F238E27FC236}">
                <a16:creationId xmlns:a16="http://schemas.microsoft.com/office/drawing/2014/main" id="{1D0219F7-1BCC-4136-8DF5-BF983E65A34F}"/>
              </a:ext>
            </a:extLst>
          </p:cNvPr>
          <p:cNvSpPr>
            <a:spLocks noGrp="1"/>
          </p:cNvSpPr>
          <p:nvPr>
            <p:ph type="sldNum" sz="quarter" idx="10"/>
          </p:nvPr>
        </p:nvSpPr>
        <p:spPr/>
        <p:txBody>
          <a:bodyPr/>
          <a:lstStyle/>
          <a:p>
            <a:fld id="{D4325D4D-289E-48C1-B277-2BEB492A7D19}" type="slidenum">
              <a:rPr lang="en-US" smtClean="0"/>
              <a:pPr/>
              <a:t>7</a:t>
            </a:fld>
            <a:endParaRPr lang="en-US" dirty="0"/>
          </a:p>
        </p:txBody>
      </p:sp>
    </p:spTree>
    <p:extLst>
      <p:ext uri="{BB962C8B-B14F-4D97-AF65-F5344CB8AC3E}">
        <p14:creationId xmlns:p14="http://schemas.microsoft.com/office/powerpoint/2010/main" val="884744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C725B-9FEF-4AA0-9E34-651421D30DD9}"/>
              </a:ext>
            </a:extLst>
          </p:cNvPr>
          <p:cNvSpPr>
            <a:spLocks noGrp="1"/>
          </p:cNvSpPr>
          <p:nvPr>
            <p:ph type="title"/>
          </p:nvPr>
        </p:nvSpPr>
        <p:spPr/>
        <p:txBody>
          <a:bodyPr/>
          <a:lstStyle/>
          <a:p>
            <a:r>
              <a:rPr lang="en-US" dirty="0"/>
              <a:t>Sampling</a:t>
            </a:r>
          </a:p>
        </p:txBody>
      </p:sp>
      <p:sp>
        <p:nvSpPr>
          <p:cNvPr id="3" name="Content Placeholder 2">
            <a:extLst>
              <a:ext uri="{FF2B5EF4-FFF2-40B4-BE49-F238E27FC236}">
                <a16:creationId xmlns:a16="http://schemas.microsoft.com/office/drawing/2014/main" id="{03744D80-6CC4-48B8-AB89-0AE0E648878C}"/>
              </a:ext>
            </a:extLst>
          </p:cNvPr>
          <p:cNvSpPr>
            <a:spLocks noGrp="1"/>
          </p:cNvSpPr>
          <p:nvPr>
            <p:ph idx="1"/>
          </p:nvPr>
        </p:nvSpPr>
        <p:spPr>
          <a:xfrm>
            <a:off x="304800" y="650747"/>
            <a:ext cx="8610600" cy="5105400"/>
          </a:xfrm>
        </p:spPr>
        <p:txBody>
          <a:bodyPr/>
          <a:lstStyle/>
          <a:p>
            <a:pPr lvl="1">
              <a:buFont typeface="Wingdings" panose="05000000000000000000" pitchFamily="2" charset="2"/>
              <a:buChar char="Ø"/>
            </a:pPr>
            <a:r>
              <a:rPr lang="en-US" sz="2200" dirty="0"/>
              <a:t>Address-based sample use increased likelihood of identifying non-registered boat owners and boats</a:t>
            </a:r>
          </a:p>
          <a:p>
            <a:pPr marL="222250" lvl="1" indent="0">
              <a:buNone/>
            </a:pPr>
            <a:endParaRPr lang="en-US" sz="2200" dirty="0"/>
          </a:p>
          <a:p>
            <a:pPr lvl="1">
              <a:buFont typeface="Wingdings" panose="05000000000000000000" pitchFamily="2" charset="2"/>
              <a:buChar char="Ø"/>
            </a:pPr>
            <a:r>
              <a:rPr lang="en-US" sz="2200" dirty="0"/>
              <a:t>Registry information from states useful for Exposure Survey, not available for all states</a:t>
            </a:r>
          </a:p>
          <a:p>
            <a:pPr marL="222250" lvl="1" indent="0">
              <a:buNone/>
            </a:pPr>
            <a:endParaRPr lang="en-US" sz="2200" dirty="0"/>
          </a:p>
          <a:p>
            <a:pPr lvl="1">
              <a:buFont typeface="Wingdings" panose="05000000000000000000" pitchFamily="2" charset="2"/>
              <a:buChar char="Ø"/>
            </a:pPr>
            <a:r>
              <a:rPr lang="en-US" sz="2200" dirty="0"/>
              <a:t>RTI prepared prediction models using registry data to aid in predicting boat ownership in households among general population sample (ABS), increased efficiency</a:t>
            </a:r>
          </a:p>
          <a:p>
            <a:pPr marL="222250" lvl="1" indent="0">
              <a:buNone/>
            </a:pPr>
            <a:endParaRPr lang="en-US" sz="2200" dirty="0"/>
          </a:p>
          <a:p>
            <a:pPr lvl="1">
              <a:buFont typeface="Wingdings" panose="05000000000000000000" pitchFamily="2" charset="2"/>
              <a:buChar char="Ø"/>
            </a:pPr>
            <a:r>
              <a:rPr lang="en-US" sz="2200" dirty="0"/>
              <a:t>Eligibility and response rates higher in registry sample</a:t>
            </a:r>
          </a:p>
          <a:p>
            <a:pPr marL="222250" lvl="1" indent="0">
              <a:buNone/>
            </a:pPr>
            <a:endParaRPr lang="en-US" sz="2200" dirty="0"/>
          </a:p>
          <a:p>
            <a:pPr lvl="1">
              <a:buFont typeface="Wingdings" panose="05000000000000000000" pitchFamily="2" charset="2"/>
              <a:buChar char="Ø"/>
            </a:pPr>
            <a:r>
              <a:rPr lang="en-US" sz="2200" dirty="0"/>
              <a:t>Flexibility to evaluate and adjust sample counts to meet response targets during data collection</a:t>
            </a:r>
          </a:p>
          <a:p>
            <a:pPr marL="222250" lvl="1" indent="0">
              <a:buNone/>
            </a:pPr>
            <a:endParaRPr lang="en-US" sz="2200" dirty="0"/>
          </a:p>
          <a:p>
            <a:pPr lvl="1">
              <a:buFont typeface="Wingdings" panose="05000000000000000000" pitchFamily="2" charset="2"/>
              <a:buChar char="Ø"/>
            </a:pPr>
            <a:r>
              <a:rPr lang="en-US" sz="2200" dirty="0"/>
              <a:t>Potential biases addressed: e.g., season, telescoping effects  </a:t>
            </a:r>
          </a:p>
          <a:p>
            <a:pPr lvl="2">
              <a:buFont typeface="Wingdings" panose="05000000000000000000" pitchFamily="2" charset="2"/>
              <a:buChar char="Ø"/>
            </a:pPr>
            <a:endParaRPr lang="en-US" sz="2000" dirty="0"/>
          </a:p>
          <a:p>
            <a:pPr lvl="1"/>
            <a:endParaRPr lang="en-US" sz="2000" dirty="0"/>
          </a:p>
          <a:p>
            <a:pPr marL="222250" lvl="1" indent="0">
              <a:buNone/>
            </a:pPr>
            <a:endParaRPr lang="en-US" sz="2000"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16C15123-1190-49B5-90DB-AAE97A9A4663}"/>
              </a:ext>
            </a:extLst>
          </p:cNvPr>
          <p:cNvSpPr>
            <a:spLocks noGrp="1"/>
          </p:cNvSpPr>
          <p:nvPr>
            <p:ph type="sldNum" sz="quarter" idx="10"/>
          </p:nvPr>
        </p:nvSpPr>
        <p:spPr/>
        <p:txBody>
          <a:bodyPr/>
          <a:lstStyle/>
          <a:p>
            <a:fld id="{D4325D4D-289E-48C1-B277-2BEB492A7D19}" type="slidenum">
              <a:rPr lang="en-US" smtClean="0"/>
              <a:pPr/>
              <a:t>8</a:t>
            </a:fld>
            <a:endParaRPr lang="en-US" dirty="0"/>
          </a:p>
        </p:txBody>
      </p:sp>
    </p:spTree>
    <p:extLst>
      <p:ext uri="{BB962C8B-B14F-4D97-AF65-F5344CB8AC3E}">
        <p14:creationId xmlns:p14="http://schemas.microsoft.com/office/powerpoint/2010/main" val="58673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2A66-CDB3-4C55-AD73-9181B8FC0C91}"/>
              </a:ext>
            </a:extLst>
          </p:cNvPr>
          <p:cNvSpPr>
            <a:spLocks noGrp="1"/>
          </p:cNvSpPr>
          <p:nvPr>
            <p:ph type="title"/>
          </p:nvPr>
        </p:nvSpPr>
        <p:spPr/>
        <p:txBody>
          <a:bodyPr/>
          <a:lstStyle/>
          <a:p>
            <a:r>
              <a:rPr lang="en-US" dirty="0"/>
              <a:t>Sampling</a:t>
            </a:r>
          </a:p>
        </p:txBody>
      </p:sp>
      <p:sp>
        <p:nvSpPr>
          <p:cNvPr id="4" name="Slide Number Placeholder 3">
            <a:extLst>
              <a:ext uri="{FF2B5EF4-FFF2-40B4-BE49-F238E27FC236}">
                <a16:creationId xmlns:a16="http://schemas.microsoft.com/office/drawing/2014/main" id="{91B34E69-168F-4A86-AFA6-0C87F75BB858}"/>
              </a:ext>
            </a:extLst>
          </p:cNvPr>
          <p:cNvSpPr>
            <a:spLocks noGrp="1"/>
          </p:cNvSpPr>
          <p:nvPr>
            <p:ph type="sldNum" sz="quarter" idx="10"/>
          </p:nvPr>
        </p:nvSpPr>
        <p:spPr/>
        <p:txBody>
          <a:bodyPr/>
          <a:lstStyle/>
          <a:p>
            <a:fld id="{D4325D4D-289E-48C1-B277-2BEB492A7D19}" type="slidenum">
              <a:rPr lang="en-US" smtClean="0"/>
              <a:pPr/>
              <a:t>9</a:t>
            </a:fld>
            <a:endParaRPr lang="en-US" dirty="0"/>
          </a:p>
        </p:txBody>
      </p:sp>
      <p:pic>
        <p:nvPicPr>
          <p:cNvPr id="5" name="Content Placeholder 5" descr="A close up of a logo&#10;&#10;Description generated with high confidence">
            <a:extLst>
              <a:ext uri="{FF2B5EF4-FFF2-40B4-BE49-F238E27FC236}">
                <a16:creationId xmlns:a16="http://schemas.microsoft.com/office/drawing/2014/main" id="{AD52FF78-0CB3-4E50-8F93-875FA8DB56BB}"/>
              </a:ext>
            </a:extLst>
          </p:cNvPr>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060450"/>
            <a:ext cx="6705600"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2612253"/>
      </p:ext>
    </p:extLst>
  </p:cSld>
  <p:clrMapOvr>
    <a:masterClrMapping/>
  </p:clrMapOvr>
</p:sld>
</file>

<file path=ppt/theme/theme1.xml><?xml version="1.0" encoding="utf-8"?>
<a:theme xmlns:a="http://schemas.openxmlformats.org/drawingml/2006/main" name="1_RTI Corporate">
  <a:themeElements>
    <a:clrScheme name="RTI Theme Colors">
      <a:dk1>
        <a:srgbClr val="000000"/>
      </a:dk1>
      <a:lt1>
        <a:srgbClr val="FFFFFF"/>
      </a:lt1>
      <a:dk2>
        <a:srgbClr val="000000"/>
      </a:dk2>
      <a:lt2>
        <a:srgbClr val="808080"/>
      </a:lt2>
      <a:accent1>
        <a:srgbClr val="085295"/>
      </a:accent1>
      <a:accent2>
        <a:srgbClr val="D06F1A"/>
      </a:accent2>
      <a:accent3>
        <a:srgbClr val="B1953A"/>
      </a:accent3>
      <a:accent4>
        <a:srgbClr val="FFC525"/>
      </a:accent4>
      <a:accent5>
        <a:srgbClr val="5D9732"/>
      </a:accent5>
      <a:accent6>
        <a:srgbClr val="4F2683"/>
      </a:accent6>
      <a:hlink>
        <a:srgbClr val="0045C7"/>
      </a:hlink>
      <a:folHlink>
        <a:srgbClr val="5D6EC9"/>
      </a:folHlink>
    </a:clrScheme>
    <a:fontScheme name="Custom Design">
      <a:majorFont>
        <a:latin typeface="Arial Narrow"/>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5 RTI Template_eaj.potx" id="{F36C9CB5-03DD-49DE-A2E1-ECD0688EE6F0}" vid="{2E05CADE-BD4F-44D0-94ED-F5F5804852F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2015_RTI_Standard_Template (1)</Template>
  <TotalTime>7233</TotalTime>
  <Words>1037</Words>
  <Application>Microsoft Office PowerPoint</Application>
  <PresentationFormat>On-screen Show (4:3)</PresentationFormat>
  <Paragraphs>205</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Narrow</vt:lpstr>
      <vt:lpstr>Wingdings</vt:lpstr>
      <vt:lpstr>1_RTI Corporate</vt:lpstr>
      <vt:lpstr>  National Recreational Boating Safety Survey (NRBSS): Data in Relation to the Future of Recreational Boating in the United States  </vt:lpstr>
      <vt:lpstr>Overview</vt:lpstr>
      <vt:lpstr>NRBSS Background and Goals</vt:lpstr>
      <vt:lpstr>Description of Surveys</vt:lpstr>
      <vt:lpstr>Materials</vt:lpstr>
      <vt:lpstr>Survey Instruments</vt:lpstr>
      <vt:lpstr>Survey Instruments</vt:lpstr>
      <vt:lpstr>Sampling</vt:lpstr>
      <vt:lpstr>Sampling</vt:lpstr>
      <vt:lpstr>Data Collection Process</vt:lpstr>
      <vt:lpstr>Study Completion, Data and Reporting</vt:lpstr>
      <vt:lpstr>Study Completion, Data and Reporting</vt:lpstr>
      <vt:lpstr>Thank You. Questions?</vt:lpstr>
    </vt:vector>
  </TitlesOfParts>
  <Company>RTI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McDonald, Gregory</dc:creator>
  <cp:lastModifiedBy>Willis, Susan</cp:lastModifiedBy>
  <cp:revision>889</cp:revision>
  <cp:lastPrinted>2019-03-14T18:00:30Z</cp:lastPrinted>
  <dcterms:created xsi:type="dcterms:W3CDTF">2016-03-28T13:17:17Z</dcterms:created>
  <dcterms:modified xsi:type="dcterms:W3CDTF">2019-03-20T22:35:16Z</dcterms:modified>
</cp:coreProperties>
</file>