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67" r:id="rId5"/>
    <p:sldId id="268" r:id="rId6"/>
    <p:sldId id="275" r:id="rId7"/>
    <p:sldId id="258" r:id="rId8"/>
    <p:sldId id="259" r:id="rId9"/>
    <p:sldId id="263" r:id="rId10"/>
    <p:sldId id="266" r:id="rId11"/>
    <p:sldId id="261" r:id="rId12"/>
    <p:sldId id="276" r:id="rId13"/>
    <p:sldId id="262" r:id="rId14"/>
    <p:sldId id="269" r:id="rId15"/>
    <p:sldId id="264" r:id="rId16"/>
    <p:sldId id="272" r:id="rId17"/>
    <p:sldId id="271" r:id="rId18"/>
    <p:sldId id="27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0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0:28:44.493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0C57-EF1D-454C-9B1A-2522AB5505A3}" type="datetimeFigureOut">
              <a:rPr lang="en-US" smtClean="0"/>
              <a:t>3/20/19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40E44-A215-8445-9ADD-3B0DF5744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0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and Tommy will give a short introduction of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66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Facilitated conversation: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Facilitated conversation: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02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Facilitated conversation: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Facilitated conversation: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3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title of this breakout session suggests, we are here to identify who are using the waterways and how we can avoid conflicts between the various user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6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and Tommy will give out some sort of swag/candy/party favors for those who contribute to the conversations in response to these initial photos. Have any of you heard of this term for kayakers?.  Where does that come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0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kayak supplier is obviously primarily a motor boater.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4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issues that contribute to the animosity between user groups. Facilitators will discuss various factors contributing to potential conflict.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5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dangerous behaviors to inspire conversation.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3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conflicting intentions for the day on the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and Tommy will explain who are the people who make up the “Paddle Community”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5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mirror to the paddling community, who are the motor/sail users of the waterways?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0E44-A215-8445-9ADD-3B0DF5744E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6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3/20/19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9080-4CF0-F046-B08B-2D165094B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can’t we all get along?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ABBEE-368F-DD44-A8FD-CE5508EC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0552" y="3809998"/>
            <a:ext cx="8689976" cy="1747217"/>
          </a:xfrm>
        </p:spPr>
        <p:txBody>
          <a:bodyPr>
            <a:noAutofit/>
          </a:bodyPr>
          <a:lstStyle/>
          <a:p>
            <a:r>
              <a:rPr lang="en-US" sz="2800" b="1" dirty="0"/>
              <a:t>A Facilitated, light-hearted conversation as we all learn to share the waterways responsibly and respectfully. </a:t>
            </a:r>
          </a:p>
        </p:txBody>
      </p:sp>
    </p:spTree>
    <p:extLst>
      <p:ext uri="{BB962C8B-B14F-4D97-AF65-F5344CB8AC3E}">
        <p14:creationId xmlns:p14="http://schemas.microsoft.com/office/powerpoint/2010/main" val="416140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09F0470-FF39-4045-95A3-BA429726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6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sky, bird&#10;&#10;Description automatically generated">
            <a:extLst>
              <a:ext uri="{FF2B5EF4-FFF2-40B4-BE49-F238E27FC236}">
                <a16:creationId xmlns:a16="http://schemas.microsoft.com/office/drawing/2014/main" id="{589BCB5F-6557-DC48-8A18-16F96D4CE4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4086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5DF8F1-0CB0-4FA3-B6B9-8DCD92791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9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30F8-A73C-2A4E-A6E6-DE45C6F6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3479"/>
            <a:ext cx="10364451" cy="1596177"/>
          </a:xfrm>
        </p:spPr>
        <p:txBody>
          <a:bodyPr/>
          <a:lstStyle/>
          <a:p>
            <a:r>
              <a:rPr lang="en-US" b="1" dirty="0"/>
              <a:t>Dangerous behaviors – are everywhere</a:t>
            </a:r>
          </a:p>
        </p:txBody>
      </p:sp>
      <p:pic>
        <p:nvPicPr>
          <p:cNvPr id="5" name="Content Placeholder 4" descr="A person riding on the back of a boat in a body of water&#13;&#10;&#13;&#10;Description automatically generated">
            <a:extLst>
              <a:ext uri="{FF2B5EF4-FFF2-40B4-BE49-F238E27FC236}">
                <a16:creationId xmlns:a16="http://schemas.microsoft.com/office/drawing/2014/main" id="{BBD26BF8-824C-9F49-99B2-98A6DDE9D0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 rot="21094032">
            <a:off x="221915" y="1981576"/>
            <a:ext cx="3229945" cy="2399981"/>
          </a:xfrm>
        </p:spPr>
      </p:pic>
      <p:pic>
        <p:nvPicPr>
          <p:cNvPr id="7" name="Picture 6" descr="A group of people on a boat in the water&#13;&#10;&#13;&#10;Description automatically generated">
            <a:extLst>
              <a:ext uri="{FF2B5EF4-FFF2-40B4-BE49-F238E27FC236}">
                <a16:creationId xmlns:a16="http://schemas.microsoft.com/office/drawing/2014/main" id="{7D8D1633-92FE-CD4E-AAE3-4C97D0420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73" y="1670504"/>
            <a:ext cx="4411812" cy="2972803"/>
          </a:xfrm>
          <a:prstGeom prst="rect">
            <a:avLst/>
          </a:prstGeom>
        </p:spPr>
      </p:pic>
      <p:pic>
        <p:nvPicPr>
          <p:cNvPr id="9" name="Picture 8" descr="A small boat in a body of water&#13;&#10;&#13;&#10;Description automatically generated">
            <a:extLst>
              <a:ext uri="{FF2B5EF4-FFF2-40B4-BE49-F238E27FC236}">
                <a16:creationId xmlns:a16="http://schemas.microsoft.com/office/drawing/2014/main" id="{D27AC87C-3F6B-EA4A-82B4-BD5CB2418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9694">
            <a:off x="221915" y="4381557"/>
            <a:ext cx="3663950" cy="2410674"/>
          </a:xfrm>
          <a:prstGeom prst="rect">
            <a:avLst/>
          </a:prstGeom>
        </p:spPr>
      </p:pic>
      <p:pic>
        <p:nvPicPr>
          <p:cNvPr id="11" name="Picture 10" descr="A small boat in a body of water&#13;&#10;&#13;&#10;Description automatically generated">
            <a:extLst>
              <a:ext uri="{FF2B5EF4-FFF2-40B4-BE49-F238E27FC236}">
                <a16:creationId xmlns:a16="http://schemas.microsoft.com/office/drawing/2014/main" id="{B5173DCD-80E8-9E48-A1B8-03DB02FE4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3708">
            <a:off x="3144667" y="1387552"/>
            <a:ext cx="4681220" cy="2606421"/>
          </a:xfrm>
          <a:prstGeom prst="rect">
            <a:avLst/>
          </a:prstGeom>
        </p:spPr>
      </p:pic>
      <p:pic>
        <p:nvPicPr>
          <p:cNvPr id="13" name="Picture 12" descr="A picture containing outdoor, sky, water&#13;&#10;&#13;&#10;Description automatically generated">
            <a:extLst>
              <a:ext uri="{FF2B5EF4-FFF2-40B4-BE49-F238E27FC236}">
                <a16:creationId xmlns:a16="http://schemas.microsoft.com/office/drawing/2014/main" id="{636CAE19-6B7C-BF46-99C1-02B0CB52C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1537">
            <a:off x="7814430" y="4544922"/>
            <a:ext cx="3879850" cy="19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A68C3E-65A4-D747-9F06-7A3D2B167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846" y="4026379"/>
            <a:ext cx="44069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A74A0-DE77-7D4D-B95A-331626DF6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675453"/>
            <a:ext cx="10363826" cy="21363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Who has a right to be on the water, anyway?</a:t>
            </a:r>
          </a:p>
        </p:txBody>
      </p:sp>
      <p:pic>
        <p:nvPicPr>
          <p:cNvPr id="5" name="Picture 4" descr="A person standing on a boat in the water&#13;&#10;&#13;&#10;Description automatically generated">
            <a:extLst>
              <a:ext uri="{FF2B5EF4-FFF2-40B4-BE49-F238E27FC236}">
                <a16:creationId xmlns:a16="http://schemas.microsoft.com/office/drawing/2014/main" id="{96105CDE-7864-2C46-897F-BD644D63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243">
            <a:off x="7528913" y="2254400"/>
            <a:ext cx="4156398" cy="2896883"/>
          </a:xfrm>
          <a:prstGeom prst="rect">
            <a:avLst/>
          </a:prstGeom>
        </p:spPr>
      </p:pic>
      <p:pic>
        <p:nvPicPr>
          <p:cNvPr id="7" name="Picture 6" descr="A small boat in a body of water&#13;&#10;&#13;&#10;Description automatically generated">
            <a:extLst>
              <a:ext uri="{FF2B5EF4-FFF2-40B4-BE49-F238E27FC236}">
                <a16:creationId xmlns:a16="http://schemas.microsoft.com/office/drawing/2014/main" id="{1F86940B-42AB-C84B-BAF6-1C78C9EF2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8248">
            <a:off x="869038" y="4029943"/>
            <a:ext cx="5086350" cy="2763302"/>
          </a:xfrm>
          <a:prstGeom prst="rect">
            <a:avLst/>
          </a:prstGeom>
        </p:spPr>
      </p:pic>
      <p:pic>
        <p:nvPicPr>
          <p:cNvPr id="10" name="Picture 9" descr="A person rowing a boat in the water&#13;&#10;&#13;&#10;Description automatically generated">
            <a:extLst>
              <a:ext uri="{FF2B5EF4-FFF2-40B4-BE49-F238E27FC236}">
                <a16:creationId xmlns:a16="http://schemas.microsoft.com/office/drawing/2014/main" id="{2A69D493-7DE9-0044-840A-9476914AB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5912">
            <a:off x="526161" y="2050250"/>
            <a:ext cx="4290942" cy="1986547"/>
          </a:xfrm>
          <a:prstGeom prst="rect">
            <a:avLst/>
          </a:prstGeom>
        </p:spPr>
      </p:pic>
      <p:pic>
        <p:nvPicPr>
          <p:cNvPr id="4" name="Picture 3" descr="A large ship in a body of water&#13;&#10;&#13;&#10;Description automatically generated">
            <a:extLst>
              <a:ext uri="{FF2B5EF4-FFF2-40B4-BE49-F238E27FC236}">
                <a16:creationId xmlns:a16="http://schemas.microsoft.com/office/drawing/2014/main" id="{F3301281-F5E1-7841-8006-2878F4F38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816" y="4564648"/>
            <a:ext cx="4156398" cy="216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5951-3876-844B-A45C-E2B643FD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b="1" dirty="0"/>
              <a:t>Who are the paddle sport users?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F86F5-0477-344A-BB88-DF66E40744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596177"/>
            <a:ext cx="10363826" cy="4394654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Experienced Paddle Sport Enthusiasts </a:t>
            </a:r>
          </a:p>
          <a:p>
            <a:pPr lvl="0"/>
            <a:r>
              <a:rPr lang="en-US" sz="3200" dirty="0"/>
              <a:t>Periodic Paddle Sport users</a:t>
            </a:r>
          </a:p>
          <a:p>
            <a:pPr lvl="0"/>
            <a:r>
              <a:rPr lang="en-US" sz="3200" dirty="0"/>
              <a:t>Big-Box-Store users and new to the activity</a:t>
            </a:r>
          </a:p>
          <a:p>
            <a:r>
              <a:rPr lang="en-US" sz="3200" dirty="0"/>
              <a:t>Vacation users/borrowed a canoe or kayak for the day, never been on the water and perhaps never will again.</a:t>
            </a:r>
          </a:p>
        </p:txBody>
      </p:sp>
    </p:spTree>
    <p:extLst>
      <p:ext uri="{BB962C8B-B14F-4D97-AF65-F5344CB8AC3E}">
        <p14:creationId xmlns:p14="http://schemas.microsoft.com/office/powerpoint/2010/main" val="294756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DAEC-2F83-5241-BE05-4D2041B8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are the motor/sail craft Users?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FE67-B95F-F24D-B2B9-EE2C5E733C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5332" y="1716946"/>
            <a:ext cx="10363826" cy="4706714"/>
          </a:xfrm>
          <a:noFill/>
        </p:spPr>
        <p:txBody>
          <a:bodyPr>
            <a:noAutofit/>
          </a:bodyPr>
          <a:lstStyle/>
          <a:p>
            <a:pPr lvl="0"/>
            <a:r>
              <a:rPr lang="en-US" sz="3200" dirty="0"/>
              <a:t>Experienced Motor or sailboat/recreation Enthusiasts </a:t>
            </a:r>
          </a:p>
          <a:p>
            <a:pPr lvl="0"/>
            <a:r>
              <a:rPr lang="en-US" sz="3200" dirty="0"/>
              <a:t>Professional/commercial users of the waterways</a:t>
            </a:r>
          </a:p>
          <a:p>
            <a:r>
              <a:rPr lang="en-US" sz="3200" dirty="0"/>
              <a:t>Vacation users, unfamiliar with the local waterways, local etiquette </a:t>
            </a:r>
          </a:p>
          <a:p>
            <a:r>
              <a:rPr lang="en-US" sz="3200" dirty="0"/>
              <a:t>New boat owners who know nothing about the “rules of the road”, local etiquette</a:t>
            </a:r>
          </a:p>
        </p:txBody>
      </p:sp>
    </p:spTree>
    <p:extLst>
      <p:ext uri="{BB962C8B-B14F-4D97-AF65-F5344CB8AC3E}">
        <p14:creationId xmlns:p14="http://schemas.microsoft.com/office/powerpoint/2010/main" val="314578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1C98-D404-4E4D-9FB0-3B6922CB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shared waterways require rules, knowledge of rules, adherence to 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5D61-7502-5243-AE14-1238D00E53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What are you seeing as areas of conflict between the paddle sport community and the motor/sail boating communities?</a:t>
            </a:r>
          </a:p>
          <a:p>
            <a:r>
              <a:rPr lang="en-US" sz="4000" dirty="0"/>
              <a:t>What are the ways we can address the areas of conflict?</a:t>
            </a:r>
          </a:p>
        </p:txBody>
      </p:sp>
    </p:spTree>
    <p:extLst>
      <p:ext uri="{BB962C8B-B14F-4D97-AF65-F5344CB8AC3E}">
        <p14:creationId xmlns:p14="http://schemas.microsoft.com/office/powerpoint/2010/main" val="7082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93F0-4534-6D4F-B764-A404553B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8712"/>
            <a:ext cx="10364451" cy="1596177"/>
          </a:xfrm>
        </p:spPr>
        <p:txBody>
          <a:bodyPr/>
          <a:lstStyle/>
          <a:p>
            <a:r>
              <a:rPr lang="en-US" b="1" dirty="0"/>
              <a:t>Areas of Conflict?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DCEAB-BBEF-A147-B5C3-A51D7A1842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569005"/>
            <a:ext cx="10363826" cy="3424107"/>
          </a:xfrm>
        </p:spPr>
        <p:txBody>
          <a:bodyPr>
            <a:noAutofit/>
          </a:bodyPr>
          <a:lstStyle/>
          <a:p>
            <a:r>
              <a:rPr lang="en-US" sz="2800" dirty="0"/>
              <a:t>“What are the areas of conflicts between motor boaters and paddle sport users?”</a:t>
            </a:r>
          </a:p>
          <a:p>
            <a:r>
              <a:rPr lang="en-US" sz="2800" dirty="0"/>
              <a:t>“What are you seeing from the launch site and/or wheelhouse?” </a:t>
            </a:r>
          </a:p>
          <a:p>
            <a:r>
              <a:rPr lang="en-US" sz="2800" dirty="0"/>
              <a:t>“What issues are being seen from a local government perspective – for example, the Calusa Blueway?”</a:t>
            </a:r>
          </a:p>
          <a:p>
            <a:r>
              <a:rPr lang="en-US" sz="2800" dirty="0"/>
              <a:t>“What issues are law enforcement officers having with paddle sport users?”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9702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30D0-B686-C940-9F2A-A6F7C565EC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Who’s responsibility is it to minimize conflict and dangerous behaviors on the shared waterways?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77BB2-0577-934F-BFE6-8353C598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2348200"/>
            <a:ext cx="3488690" cy="4210080"/>
          </a:xfrm>
          <a:prstGeom prst="rect">
            <a:avLst/>
          </a:prstGeom>
          <a:effectLst>
            <a:outerShdw blurRad="495300" dist="50800" dir="5400000" sx="106000" sy="106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47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30D0-B686-C940-9F2A-A6F7C565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 reduce conflict between these user groups?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77BB2-0577-934F-BFE6-8353C598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0" y="2037080"/>
            <a:ext cx="3746500" cy="4521200"/>
          </a:xfrm>
          <a:prstGeom prst="rect">
            <a:avLst/>
          </a:prstGeom>
          <a:effectLst>
            <a:outerShdw blurRad="495300" dist="50800" dir="5400000" sx="106000" sy="106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802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D9A6-1177-7E43-910D-CDF3940026F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5400" b="1" i="1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8FDD5-35FC-2E43-974C-32B22E1898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 for your in-put, suggestions, patience, and continued engagement to make recreational boating rewarding and safe for everyone. </a:t>
            </a:r>
          </a:p>
        </p:txBody>
      </p:sp>
    </p:spTree>
    <p:extLst>
      <p:ext uri="{BB962C8B-B14F-4D97-AF65-F5344CB8AC3E}">
        <p14:creationId xmlns:p14="http://schemas.microsoft.com/office/powerpoint/2010/main" val="22335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hirt standing in front of a tree&#13;&#10;&#13;&#10;Description automatically generated">
            <a:extLst>
              <a:ext uri="{FF2B5EF4-FFF2-40B4-BE49-F238E27FC236}">
                <a16:creationId xmlns:a16="http://schemas.microsoft.com/office/drawing/2014/main" id="{46A960A0-5C0E-3848-BF6F-B1A2078BD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379" y="629264"/>
            <a:ext cx="3393222" cy="3987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6BE48-C067-D849-A8AA-334AB03332D7}"/>
              </a:ext>
            </a:extLst>
          </p:cNvPr>
          <p:cNvSpPr txBox="1"/>
          <p:nvPr/>
        </p:nvSpPr>
        <p:spPr>
          <a:xfrm>
            <a:off x="1134533" y="5350933"/>
            <a:ext cx="5189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Mike Hammond: Great Calusa Blueway Paddling Trail </a:t>
            </a:r>
          </a:p>
          <a:p>
            <a:r>
              <a:rPr lang="en-US" dirty="0"/>
              <a:t>coordinator and American Canoe Association </a:t>
            </a:r>
          </a:p>
          <a:p>
            <a:r>
              <a:rPr lang="en-US" dirty="0"/>
              <a:t>and Special Olympics certified instructor.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30E9C-B5F4-DD4D-979F-95F07D5DEB6A}"/>
              </a:ext>
            </a:extLst>
          </p:cNvPr>
          <p:cNvSpPr txBox="1"/>
          <p:nvPr/>
        </p:nvSpPr>
        <p:spPr>
          <a:xfrm>
            <a:off x="6448124" y="4889268"/>
            <a:ext cx="5351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"Tommy Thompson: Active kayak instructor, guide, and</a:t>
            </a:r>
          </a:p>
          <a:p>
            <a:r>
              <a:rPr lang="en-US" dirty="0"/>
              <a:t>owner of the Florida Kayak School and Tours, </a:t>
            </a:r>
          </a:p>
          <a:p>
            <a:r>
              <a:rPr lang="en-US" dirty="0"/>
              <a:t>American Canoe Association’s Florida Executive Council."</a:t>
            </a:r>
          </a:p>
        </p:txBody>
      </p:sp>
      <p:pic>
        <p:nvPicPr>
          <p:cNvPr id="12" name="Picture 11" descr="A person holding a sign&#13;&#10;&#13;&#10;Description automatically generated">
            <a:extLst>
              <a:ext uri="{FF2B5EF4-FFF2-40B4-BE49-F238E27FC236}">
                <a16:creationId xmlns:a16="http://schemas.microsoft.com/office/drawing/2014/main" id="{ECA9561B-A4E5-E743-AD8E-B154A01AB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33" y="629264"/>
            <a:ext cx="4210396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0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AF421-C166-C341-8427-2FEA7D4A9B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Is there a conflict on the water between various user groups?</a:t>
            </a:r>
          </a:p>
        </p:txBody>
      </p:sp>
    </p:spTree>
    <p:extLst>
      <p:ext uri="{BB962C8B-B14F-4D97-AF65-F5344CB8AC3E}">
        <p14:creationId xmlns:p14="http://schemas.microsoft.com/office/powerpoint/2010/main" val="305389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iding on the back of a boat in the water&#13;&#10;&#13;&#10;Description automatically generated">
            <a:extLst>
              <a:ext uri="{FF2B5EF4-FFF2-40B4-BE49-F238E27FC236}">
                <a16:creationId xmlns:a16="http://schemas.microsoft.com/office/drawing/2014/main" id="{D8077EF4-5654-7949-AD52-F42CA65AD3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51021" y="203090"/>
            <a:ext cx="9889958" cy="6451819"/>
          </a:xfrm>
        </p:spPr>
      </p:pic>
    </p:spTree>
    <p:extLst>
      <p:ext uri="{BB962C8B-B14F-4D97-AF65-F5344CB8AC3E}">
        <p14:creationId xmlns:p14="http://schemas.microsoft.com/office/powerpoint/2010/main" val="323939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yellow, sitting, table&#13;&#10;&#13;&#10;Description automatically generated">
            <a:extLst>
              <a:ext uri="{FF2B5EF4-FFF2-40B4-BE49-F238E27FC236}">
                <a16:creationId xmlns:a16="http://schemas.microsoft.com/office/drawing/2014/main" id="{C186F758-79C7-8B47-9226-930479FE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61" y="691412"/>
            <a:ext cx="7455902" cy="54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2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527E5-04D6-3847-A3C2-A000D18543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are some of the issues that contribute to this conflict?</a:t>
            </a:r>
          </a:p>
        </p:txBody>
      </p:sp>
    </p:spTree>
    <p:extLst>
      <p:ext uri="{BB962C8B-B14F-4D97-AF65-F5344CB8AC3E}">
        <p14:creationId xmlns:p14="http://schemas.microsoft.com/office/powerpoint/2010/main" val="2015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13AD-C26D-8D4F-9A4D-46A2EF1D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8" y="1"/>
            <a:ext cx="10364451" cy="955964"/>
          </a:xfrm>
        </p:spPr>
        <p:txBody>
          <a:bodyPr/>
          <a:lstStyle/>
          <a:p>
            <a:r>
              <a:rPr lang="en-US" b="1" dirty="0"/>
              <a:t>Limited Visibility</a:t>
            </a:r>
          </a:p>
        </p:txBody>
      </p:sp>
      <p:pic>
        <p:nvPicPr>
          <p:cNvPr id="5" name="Content Placeholder 4" descr="A picture containing sky, outdoor, ground&#13;&#10;&#13;&#10;Description automatically generated">
            <a:extLst>
              <a:ext uri="{FF2B5EF4-FFF2-40B4-BE49-F238E27FC236}">
                <a16:creationId xmlns:a16="http://schemas.microsoft.com/office/drawing/2014/main" id="{A92F2136-EB55-D94A-9FF1-52BB1054CA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562201" y="4176518"/>
            <a:ext cx="4608725" cy="2529753"/>
          </a:xfrm>
        </p:spPr>
      </p:pic>
      <p:pic>
        <p:nvPicPr>
          <p:cNvPr id="7" name="Picture 6" descr="A bird flying over a body of water&#13;&#10;&#13;&#10;Description automatically generated">
            <a:extLst>
              <a:ext uri="{FF2B5EF4-FFF2-40B4-BE49-F238E27FC236}">
                <a16:creationId xmlns:a16="http://schemas.microsoft.com/office/drawing/2014/main" id="{7BA04228-909D-3E45-8221-9D8228D3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625" y="763493"/>
            <a:ext cx="6709649" cy="3437360"/>
          </a:xfrm>
          <a:prstGeom prst="rect">
            <a:avLst/>
          </a:prstGeom>
        </p:spPr>
      </p:pic>
      <p:pic>
        <p:nvPicPr>
          <p:cNvPr id="9" name="Picture 8" descr="A tent in the water&#13;&#10;&#13;&#10;Description automatically generated">
            <a:extLst>
              <a:ext uri="{FF2B5EF4-FFF2-40B4-BE49-F238E27FC236}">
                <a16:creationId xmlns:a16="http://schemas.microsoft.com/office/drawing/2014/main" id="{BFE5BDB4-D7B4-0848-B0B7-8B327D5EF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78" y="633218"/>
            <a:ext cx="2527300" cy="3543300"/>
          </a:xfrm>
          <a:prstGeom prst="rect">
            <a:avLst/>
          </a:prstGeom>
        </p:spPr>
      </p:pic>
      <p:pic>
        <p:nvPicPr>
          <p:cNvPr id="11" name="Picture 10" descr="A large body of water&#13;&#10;&#13;&#10;Description automatically generated">
            <a:extLst>
              <a:ext uri="{FF2B5EF4-FFF2-40B4-BE49-F238E27FC236}">
                <a16:creationId xmlns:a16="http://schemas.microsoft.com/office/drawing/2014/main" id="{A372A0FC-3AE7-BF49-818C-9F71BBB1A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8821" y="1074932"/>
            <a:ext cx="2184400" cy="321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1507F-0EBD-F74E-98EE-790CFED23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845" y="4125072"/>
            <a:ext cx="5465854" cy="2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sky, outdoor, transport, aircraft&#10;&#10;Description automatically generated">
            <a:extLst>
              <a:ext uri="{FF2B5EF4-FFF2-40B4-BE49-F238E27FC236}">
                <a16:creationId xmlns:a16="http://schemas.microsoft.com/office/drawing/2014/main" id="{9DF1B26F-2512-AA47-B6A3-E7681F644D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6718" b="1"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DD17E-9469-1748-9A75-B4D7035E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1358901"/>
            <a:ext cx="5280026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Who has the right of way, anyway?</a:t>
            </a:r>
          </a:p>
        </p:txBody>
      </p:sp>
    </p:spTree>
    <p:extLst>
      <p:ext uri="{BB962C8B-B14F-4D97-AF65-F5344CB8AC3E}">
        <p14:creationId xmlns:p14="http://schemas.microsoft.com/office/powerpoint/2010/main" val="269787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group of people lined up in a row boat on a beach&#13;&#10;&#13;&#10;Description automatically generated">
            <a:extLst>
              <a:ext uri="{FF2B5EF4-FFF2-40B4-BE49-F238E27FC236}">
                <a16:creationId xmlns:a16="http://schemas.microsoft.com/office/drawing/2014/main" id="{71EB7CEF-5024-5C4D-B995-B9AE1522C5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11298" b="15693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05DA53-9553-0245-A2F2-65157FFD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It is just too crowded out there!</a:t>
            </a:r>
          </a:p>
        </p:txBody>
      </p:sp>
    </p:spTree>
    <p:extLst>
      <p:ext uri="{BB962C8B-B14F-4D97-AF65-F5344CB8AC3E}">
        <p14:creationId xmlns:p14="http://schemas.microsoft.com/office/powerpoint/2010/main" val="251164310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577</Words>
  <Application>Microsoft Macintosh PowerPoint</Application>
  <PresentationFormat>Widescreen</PresentationFormat>
  <Paragraphs>64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Droplet</vt:lpstr>
      <vt:lpstr>Why can’t we all get along?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Limited Visibility</vt:lpstr>
      <vt:lpstr>Who has the right of way, anyway?</vt:lpstr>
      <vt:lpstr>It is just too crowded out there!</vt:lpstr>
      <vt:lpstr>PowerPoint Presentation</vt:lpstr>
      <vt:lpstr>Dangerous behaviors – are everywhere</vt:lpstr>
      <vt:lpstr>PowerPoint Presentation</vt:lpstr>
      <vt:lpstr>Who are the paddle sport users?</vt:lpstr>
      <vt:lpstr>Who are the motor/sail craft Users?</vt:lpstr>
      <vt:lpstr>shared waterways require rules, knowledge of rules, adherence to the rules</vt:lpstr>
      <vt:lpstr>Areas of Conflict?</vt:lpstr>
      <vt:lpstr>Who’s responsibility is it to minimize conflict and dangerous behaviors on the shared waterways?</vt:lpstr>
      <vt:lpstr>What can you do to reduce conflict between these user groups?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can’t we all get along?</dc:title>
  <dc:creator>Microsoft Office User</dc:creator>
  <cp:lastModifiedBy>Microsoft Office User</cp:lastModifiedBy>
  <cp:revision>13</cp:revision>
  <cp:lastPrinted>2019-03-19T14:19:11Z</cp:lastPrinted>
  <dcterms:created xsi:type="dcterms:W3CDTF">2019-03-19T13:29:17Z</dcterms:created>
  <dcterms:modified xsi:type="dcterms:W3CDTF">2019-03-20T13:26:49Z</dcterms:modified>
</cp:coreProperties>
</file>