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5"/>
  </p:sldMasterIdLst>
  <p:notesMasterIdLst>
    <p:notesMasterId r:id="rId23"/>
  </p:notesMasterIdLst>
  <p:handoutMasterIdLst>
    <p:handoutMasterId r:id="rId24"/>
  </p:handoutMasterIdLst>
  <p:sldIdLst>
    <p:sldId id="281" r:id="rId6"/>
    <p:sldId id="256" r:id="rId7"/>
    <p:sldId id="257" r:id="rId8"/>
    <p:sldId id="258" r:id="rId9"/>
    <p:sldId id="260" r:id="rId10"/>
    <p:sldId id="261" r:id="rId11"/>
    <p:sldId id="263" r:id="rId12"/>
    <p:sldId id="268" r:id="rId13"/>
    <p:sldId id="265" r:id="rId14"/>
    <p:sldId id="266" r:id="rId15"/>
    <p:sldId id="275" r:id="rId16"/>
    <p:sldId id="283" r:id="rId17"/>
    <p:sldId id="276" r:id="rId18"/>
    <p:sldId id="282" r:id="rId19"/>
    <p:sldId id="279" r:id="rId20"/>
    <p:sldId id="280" r:id="rId21"/>
    <p:sldId id="278" r:id="rId22"/>
  </p:sldIdLst>
  <p:sldSz cx="12192000" cy="6858000"/>
  <p:notesSz cx="7010400" cy="9296400"/>
  <p:defaultTextStyle>
    <a:defPPr>
      <a:defRPr lang="en-US"/>
    </a:defPPr>
    <a:lvl1pPr algn="l" rtl="0" fontAlgn="base">
      <a:spcBef>
        <a:spcPct val="20000"/>
      </a:spcBef>
      <a:spcAft>
        <a:spcPct val="0"/>
      </a:spcAft>
      <a:defRPr sz="800" kern="1200">
        <a:solidFill>
          <a:schemeClr val="tx1"/>
        </a:solidFill>
        <a:latin typeface="Franklin Gothic Book" pitchFamily="34" charset="0"/>
        <a:ea typeface="+mn-ea"/>
        <a:cs typeface="+mn-cs"/>
      </a:defRPr>
    </a:lvl1pPr>
    <a:lvl2pPr marL="457200" algn="l" rtl="0" fontAlgn="base">
      <a:spcBef>
        <a:spcPct val="20000"/>
      </a:spcBef>
      <a:spcAft>
        <a:spcPct val="0"/>
      </a:spcAft>
      <a:defRPr sz="800" kern="1200">
        <a:solidFill>
          <a:schemeClr val="tx1"/>
        </a:solidFill>
        <a:latin typeface="Franklin Gothic Book" pitchFamily="34" charset="0"/>
        <a:ea typeface="+mn-ea"/>
        <a:cs typeface="+mn-cs"/>
      </a:defRPr>
    </a:lvl2pPr>
    <a:lvl3pPr marL="914400" algn="l" rtl="0" fontAlgn="base">
      <a:spcBef>
        <a:spcPct val="20000"/>
      </a:spcBef>
      <a:spcAft>
        <a:spcPct val="0"/>
      </a:spcAft>
      <a:defRPr sz="800" kern="1200">
        <a:solidFill>
          <a:schemeClr val="tx1"/>
        </a:solidFill>
        <a:latin typeface="Franklin Gothic Book" pitchFamily="34" charset="0"/>
        <a:ea typeface="+mn-ea"/>
        <a:cs typeface="+mn-cs"/>
      </a:defRPr>
    </a:lvl3pPr>
    <a:lvl4pPr marL="1371600" algn="l" rtl="0" fontAlgn="base">
      <a:spcBef>
        <a:spcPct val="20000"/>
      </a:spcBef>
      <a:spcAft>
        <a:spcPct val="0"/>
      </a:spcAft>
      <a:defRPr sz="800" kern="1200">
        <a:solidFill>
          <a:schemeClr val="tx1"/>
        </a:solidFill>
        <a:latin typeface="Franklin Gothic Book" pitchFamily="34" charset="0"/>
        <a:ea typeface="+mn-ea"/>
        <a:cs typeface="+mn-cs"/>
      </a:defRPr>
    </a:lvl4pPr>
    <a:lvl5pPr marL="1828800" algn="l" rtl="0" fontAlgn="base">
      <a:spcBef>
        <a:spcPct val="20000"/>
      </a:spcBef>
      <a:spcAft>
        <a:spcPct val="0"/>
      </a:spcAft>
      <a:defRPr sz="800" kern="1200">
        <a:solidFill>
          <a:schemeClr val="tx1"/>
        </a:solidFill>
        <a:latin typeface="Franklin Gothic Book" pitchFamily="34" charset="0"/>
        <a:ea typeface="+mn-ea"/>
        <a:cs typeface="+mn-cs"/>
      </a:defRPr>
    </a:lvl5pPr>
    <a:lvl6pPr marL="2286000" algn="l" defTabSz="914400" rtl="0" eaLnBrk="1" latinLnBrk="0" hangingPunct="1">
      <a:defRPr sz="800" kern="1200">
        <a:solidFill>
          <a:schemeClr val="tx1"/>
        </a:solidFill>
        <a:latin typeface="Franklin Gothic Book" pitchFamily="34" charset="0"/>
        <a:ea typeface="+mn-ea"/>
        <a:cs typeface="+mn-cs"/>
      </a:defRPr>
    </a:lvl6pPr>
    <a:lvl7pPr marL="2743200" algn="l" defTabSz="914400" rtl="0" eaLnBrk="1" latinLnBrk="0" hangingPunct="1">
      <a:defRPr sz="800" kern="1200">
        <a:solidFill>
          <a:schemeClr val="tx1"/>
        </a:solidFill>
        <a:latin typeface="Franklin Gothic Book" pitchFamily="34" charset="0"/>
        <a:ea typeface="+mn-ea"/>
        <a:cs typeface="+mn-cs"/>
      </a:defRPr>
    </a:lvl7pPr>
    <a:lvl8pPr marL="3200400" algn="l" defTabSz="914400" rtl="0" eaLnBrk="1" latinLnBrk="0" hangingPunct="1">
      <a:defRPr sz="800" kern="1200">
        <a:solidFill>
          <a:schemeClr val="tx1"/>
        </a:solidFill>
        <a:latin typeface="Franklin Gothic Book" pitchFamily="34" charset="0"/>
        <a:ea typeface="+mn-ea"/>
        <a:cs typeface="+mn-cs"/>
      </a:defRPr>
    </a:lvl8pPr>
    <a:lvl9pPr marL="3657600" algn="l" defTabSz="914400" rtl="0" eaLnBrk="1" latinLnBrk="0" hangingPunct="1">
      <a:defRPr sz="800" kern="1200">
        <a:solidFill>
          <a:schemeClr val="tx1"/>
        </a:solidFill>
        <a:latin typeface="Franklin Gothic Book" pitchFamily="34" charset="0"/>
        <a:ea typeface="+mn-ea"/>
        <a:cs typeface="+mn-cs"/>
      </a:defRPr>
    </a:lvl9pPr>
  </p:defaultTextStyle>
  <p:extLst>
    <p:ext uri="{EFAFB233-063F-42B5-8137-9DF3F51BA10A}">
      <p15:sldGuideLst xmlns:p15="http://schemas.microsoft.com/office/powerpoint/2012/main">
        <p15:guide id="1" orient="horz" pos="480" userDrawn="1">
          <p15:clr>
            <a:srgbClr val="A4A3A4"/>
          </p15:clr>
        </p15:guide>
        <p15:guide id="2" pos="512"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lissa.recks" initials="m" lastIdx="1" clrIdx="0"/>
  <p:cmAuthor id="1" name="krista.shipley" initials="kas" lastIdx="1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C5"/>
    <a:srgbClr val="009999"/>
    <a:srgbClr val="F8F8F8"/>
    <a:srgbClr val="00549E"/>
    <a:srgbClr val="FF3300"/>
    <a:srgbClr val="33CCFF"/>
    <a:srgbClr val="00B0F0"/>
    <a:srgbClr val="66FFFF"/>
    <a:srgbClr val="00FFFF"/>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1" autoAdjust="0"/>
    <p:restoredTop sz="76520" autoAdjust="0"/>
  </p:normalViewPr>
  <p:slideViewPr>
    <p:cSldViewPr>
      <p:cViewPr varScale="1">
        <p:scale>
          <a:sx n="101" d="100"/>
          <a:sy n="101" d="100"/>
        </p:scale>
        <p:origin x="948" y="114"/>
      </p:cViewPr>
      <p:guideLst>
        <p:guide orient="horz" pos="480"/>
        <p:guide pos="51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1" d="100"/>
          <a:sy n="81" d="100"/>
        </p:scale>
        <p:origin x="3138" y="108"/>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074" name="Rectangle 2"/>
          <p:cNvSpPr>
            <a:spLocks noGrp="1" noChangeArrowheads="1"/>
          </p:cNvSpPr>
          <p:nvPr>
            <p:ph type="hdr" sz="quarter"/>
          </p:nvPr>
        </p:nvSpPr>
        <p:spPr bwMode="auto">
          <a:xfrm>
            <a:off x="1" y="1"/>
            <a:ext cx="3037146" cy="464741"/>
          </a:xfrm>
          <a:prstGeom prst="rect">
            <a:avLst/>
          </a:prstGeom>
          <a:noFill/>
          <a:ln w="9525">
            <a:noFill/>
            <a:miter lim="800000"/>
            <a:headEnd/>
            <a:tailEnd/>
          </a:ln>
          <a:effectLst/>
        </p:spPr>
        <p:txBody>
          <a:bodyPr vert="horz" wrap="square" lIns="92061" tIns="46030" rIns="92061" bIns="46030" numCol="1" anchor="t" anchorCtr="0" compatLnSpc="1">
            <a:prstTxWarp prst="textNoShape">
              <a:avLst/>
            </a:prstTxWarp>
          </a:bodyPr>
          <a:lstStyle>
            <a:lvl1pPr>
              <a:spcBef>
                <a:spcPct val="0"/>
              </a:spcBef>
              <a:defRPr sz="1200">
                <a:latin typeface="Arial" charset="0"/>
              </a:defRPr>
            </a:lvl1pPr>
          </a:lstStyle>
          <a:p>
            <a:endParaRPr lang="en-US"/>
          </a:p>
        </p:txBody>
      </p:sp>
      <p:sp>
        <p:nvSpPr>
          <p:cNvPr id="131075" name="Rectangle 3"/>
          <p:cNvSpPr>
            <a:spLocks noGrp="1" noChangeArrowheads="1"/>
          </p:cNvSpPr>
          <p:nvPr>
            <p:ph type="dt" sz="quarter" idx="1"/>
          </p:nvPr>
        </p:nvSpPr>
        <p:spPr bwMode="auto">
          <a:xfrm>
            <a:off x="3971654" y="1"/>
            <a:ext cx="3037146" cy="464741"/>
          </a:xfrm>
          <a:prstGeom prst="rect">
            <a:avLst/>
          </a:prstGeom>
          <a:noFill/>
          <a:ln w="9525">
            <a:noFill/>
            <a:miter lim="800000"/>
            <a:headEnd/>
            <a:tailEnd/>
          </a:ln>
          <a:effectLst/>
        </p:spPr>
        <p:txBody>
          <a:bodyPr vert="horz" wrap="square" lIns="92061" tIns="46030" rIns="92061" bIns="46030" numCol="1" anchor="t" anchorCtr="0" compatLnSpc="1">
            <a:prstTxWarp prst="textNoShape">
              <a:avLst/>
            </a:prstTxWarp>
          </a:bodyPr>
          <a:lstStyle>
            <a:lvl1pPr algn="r">
              <a:spcBef>
                <a:spcPct val="0"/>
              </a:spcBef>
              <a:defRPr sz="1200">
                <a:latin typeface="Arial" charset="0"/>
              </a:defRPr>
            </a:lvl1pPr>
          </a:lstStyle>
          <a:p>
            <a:endParaRPr lang="en-US"/>
          </a:p>
        </p:txBody>
      </p:sp>
      <p:sp>
        <p:nvSpPr>
          <p:cNvPr id="131076" name="Rectangle 4"/>
          <p:cNvSpPr>
            <a:spLocks noGrp="1" noChangeArrowheads="1"/>
          </p:cNvSpPr>
          <p:nvPr>
            <p:ph type="ftr" sz="quarter" idx="2"/>
          </p:nvPr>
        </p:nvSpPr>
        <p:spPr bwMode="auto">
          <a:xfrm>
            <a:off x="1" y="8830063"/>
            <a:ext cx="3037146" cy="464740"/>
          </a:xfrm>
          <a:prstGeom prst="rect">
            <a:avLst/>
          </a:prstGeom>
          <a:noFill/>
          <a:ln w="9525">
            <a:noFill/>
            <a:miter lim="800000"/>
            <a:headEnd/>
            <a:tailEnd/>
          </a:ln>
          <a:effectLst/>
        </p:spPr>
        <p:txBody>
          <a:bodyPr vert="horz" wrap="square" lIns="92061" tIns="46030" rIns="92061" bIns="46030" numCol="1" anchor="b" anchorCtr="0" compatLnSpc="1">
            <a:prstTxWarp prst="textNoShape">
              <a:avLst/>
            </a:prstTxWarp>
          </a:bodyPr>
          <a:lstStyle>
            <a:lvl1pPr>
              <a:spcBef>
                <a:spcPct val="0"/>
              </a:spcBef>
              <a:defRPr sz="1200">
                <a:latin typeface="Arial" charset="0"/>
              </a:defRPr>
            </a:lvl1pPr>
          </a:lstStyle>
          <a:p>
            <a:endParaRPr lang="en-US"/>
          </a:p>
        </p:txBody>
      </p:sp>
      <p:sp>
        <p:nvSpPr>
          <p:cNvPr id="131077" name="Rectangle 5"/>
          <p:cNvSpPr>
            <a:spLocks noGrp="1" noChangeArrowheads="1"/>
          </p:cNvSpPr>
          <p:nvPr>
            <p:ph type="sldNum" sz="quarter" idx="3"/>
          </p:nvPr>
        </p:nvSpPr>
        <p:spPr bwMode="auto">
          <a:xfrm>
            <a:off x="3971654" y="8830063"/>
            <a:ext cx="3037146" cy="464740"/>
          </a:xfrm>
          <a:prstGeom prst="rect">
            <a:avLst/>
          </a:prstGeom>
          <a:noFill/>
          <a:ln w="9525">
            <a:noFill/>
            <a:miter lim="800000"/>
            <a:headEnd/>
            <a:tailEnd/>
          </a:ln>
          <a:effectLst/>
        </p:spPr>
        <p:txBody>
          <a:bodyPr vert="horz" wrap="square" lIns="92061" tIns="46030" rIns="92061" bIns="46030" numCol="1" anchor="b" anchorCtr="0" compatLnSpc="1">
            <a:prstTxWarp prst="textNoShape">
              <a:avLst/>
            </a:prstTxWarp>
          </a:bodyPr>
          <a:lstStyle>
            <a:lvl1pPr algn="r">
              <a:spcBef>
                <a:spcPct val="0"/>
              </a:spcBef>
              <a:defRPr sz="1200">
                <a:latin typeface="Arial" charset="0"/>
              </a:defRPr>
            </a:lvl1pPr>
          </a:lstStyle>
          <a:p>
            <a:fld id="{E478DB5D-D9D1-4E16-8C26-AC5F16B3D34A}" type="slidenum">
              <a:rPr lang="en-US"/>
              <a:pPr/>
              <a:t>‹#›</a:t>
            </a:fld>
            <a:endParaRPr lang="en-US"/>
          </a:p>
        </p:txBody>
      </p:sp>
    </p:spTree>
    <p:extLst>
      <p:ext uri="{BB962C8B-B14F-4D97-AF65-F5344CB8AC3E}">
        <p14:creationId xmlns:p14="http://schemas.microsoft.com/office/powerpoint/2010/main" val="15441935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2" y="1"/>
            <a:ext cx="3038747" cy="464741"/>
          </a:xfrm>
          <a:prstGeom prst="rect">
            <a:avLst/>
          </a:prstGeom>
          <a:noFill/>
          <a:ln w="9525">
            <a:noFill/>
            <a:miter lim="800000"/>
            <a:headEnd/>
            <a:tailEnd/>
          </a:ln>
          <a:effectLst/>
        </p:spPr>
        <p:txBody>
          <a:bodyPr vert="horz" wrap="square" lIns="93156" tIns="46578" rIns="93156" bIns="46578" numCol="1" anchor="t" anchorCtr="0" compatLnSpc="1">
            <a:prstTxWarp prst="textNoShape">
              <a:avLst/>
            </a:prstTxWarp>
          </a:bodyPr>
          <a:lstStyle>
            <a:lvl1pPr defTabSz="931817">
              <a:spcBef>
                <a:spcPct val="0"/>
              </a:spcBef>
              <a:defRPr sz="1100">
                <a:latin typeface="Arial" charset="0"/>
              </a:defRPr>
            </a:lvl1pPr>
          </a:lstStyle>
          <a:p>
            <a:endParaRPr lang="en-US"/>
          </a:p>
        </p:txBody>
      </p:sp>
      <p:sp>
        <p:nvSpPr>
          <p:cNvPr id="10243" name="Rectangle 3"/>
          <p:cNvSpPr>
            <a:spLocks noGrp="1" noChangeArrowheads="1"/>
          </p:cNvSpPr>
          <p:nvPr>
            <p:ph type="dt" idx="1"/>
          </p:nvPr>
        </p:nvSpPr>
        <p:spPr bwMode="auto">
          <a:xfrm>
            <a:off x="3970053" y="1"/>
            <a:ext cx="3038746" cy="464741"/>
          </a:xfrm>
          <a:prstGeom prst="rect">
            <a:avLst/>
          </a:prstGeom>
          <a:noFill/>
          <a:ln w="9525">
            <a:noFill/>
            <a:miter lim="800000"/>
            <a:headEnd/>
            <a:tailEnd/>
          </a:ln>
          <a:effectLst/>
        </p:spPr>
        <p:txBody>
          <a:bodyPr vert="horz" wrap="square" lIns="93156" tIns="46578" rIns="93156" bIns="46578" numCol="1" anchor="t" anchorCtr="0" compatLnSpc="1">
            <a:prstTxWarp prst="textNoShape">
              <a:avLst/>
            </a:prstTxWarp>
          </a:bodyPr>
          <a:lstStyle>
            <a:lvl1pPr algn="r" defTabSz="931817">
              <a:spcBef>
                <a:spcPct val="0"/>
              </a:spcBef>
              <a:defRPr sz="1100">
                <a:latin typeface="Arial" charset="0"/>
              </a:defRPr>
            </a:lvl1pPr>
          </a:lstStyle>
          <a:p>
            <a:endParaRPr lang="en-US"/>
          </a:p>
        </p:txBody>
      </p:sp>
      <p:sp>
        <p:nvSpPr>
          <p:cNvPr id="10244" name="Rectangle 4"/>
          <p:cNvSpPr>
            <a:spLocks noGrp="1" noRot="1" noChangeAspect="1" noChangeArrowheads="1" noTextEdit="1"/>
          </p:cNvSpPr>
          <p:nvPr>
            <p:ph type="sldImg" idx="2"/>
          </p:nvPr>
        </p:nvSpPr>
        <p:spPr bwMode="auto">
          <a:xfrm>
            <a:off x="406400" y="696913"/>
            <a:ext cx="6197600" cy="3487737"/>
          </a:xfrm>
          <a:prstGeom prst="rect">
            <a:avLst/>
          </a:prstGeom>
          <a:noFill/>
          <a:ln w="9525">
            <a:solidFill>
              <a:srgbClr val="000000"/>
            </a:solidFill>
            <a:miter lim="800000"/>
            <a:headEnd/>
            <a:tailEnd/>
          </a:ln>
          <a:effectLst/>
        </p:spPr>
      </p:sp>
      <p:sp>
        <p:nvSpPr>
          <p:cNvPr id="10245" name="Rectangle 5"/>
          <p:cNvSpPr>
            <a:spLocks noGrp="1" noChangeArrowheads="1"/>
          </p:cNvSpPr>
          <p:nvPr>
            <p:ph type="body" sz="quarter" idx="3"/>
          </p:nvPr>
        </p:nvSpPr>
        <p:spPr bwMode="auto">
          <a:xfrm>
            <a:off x="700882" y="4414233"/>
            <a:ext cx="5608640" cy="4184258"/>
          </a:xfrm>
          <a:prstGeom prst="rect">
            <a:avLst/>
          </a:prstGeom>
          <a:noFill/>
          <a:ln w="9525">
            <a:noFill/>
            <a:miter lim="800000"/>
            <a:headEnd/>
            <a:tailEnd/>
          </a:ln>
          <a:effectLst/>
        </p:spPr>
        <p:txBody>
          <a:bodyPr vert="horz" wrap="square" lIns="93156" tIns="46578" rIns="93156" bIns="4657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46" name="Rectangle 6"/>
          <p:cNvSpPr>
            <a:spLocks noGrp="1" noChangeArrowheads="1"/>
          </p:cNvSpPr>
          <p:nvPr>
            <p:ph type="ftr" sz="quarter" idx="4"/>
          </p:nvPr>
        </p:nvSpPr>
        <p:spPr bwMode="auto">
          <a:xfrm>
            <a:off x="2" y="8830063"/>
            <a:ext cx="3038747" cy="464740"/>
          </a:xfrm>
          <a:prstGeom prst="rect">
            <a:avLst/>
          </a:prstGeom>
          <a:noFill/>
          <a:ln w="9525">
            <a:noFill/>
            <a:miter lim="800000"/>
            <a:headEnd/>
            <a:tailEnd/>
          </a:ln>
          <a:effectLst/>
        </p:spPr>
        <p:txBody>
          <a:bodyPr vert="horz" wrap="square" lIns="93156" tIns="46578" rIns="93156" bIns="46578" numCol="1" anchor="b" anchorCtr="0" compatLnSpc="1">
            <a:prstTxWarp prst="textNoShape">
              <a:avLst/>
            </a:prstTxWarp>
          </a:bodyPr>
          <a:lstStyle>
            <a:lvl1pPr defTabSz="931817">
              <a:spcBef>
                <a:spcPct val="0"/>
              </a:spcBef>
              <a:defRPr sz="1100">
                <a:latin typeface="Arial" charset="0"/>
              </a:defRPr>
            </a:lvl1pPr>
          </a:lstStyle>
          <a:p>
            <a:endParaRPr lang="en-US"/>
          </a:p>
        </p:txBody>
      </p:sp>
      <p:sp>
        <p:nvSpPr>
          <p:cNvPr id="10247" name="Rectangle 7"/>
          <p:cNvSpPr>
            <a:spLocks noGrp="1" noChangeArrowheads="1"/>
          </p:cNvSpPr>
          <p:nvPr>
            <p:ph type="sldNum" sz="quarter" idx="5"/>
          </p:nvPr>
        </p:nvSpPr>
        <p:spPr bwMode="auto">
          <a:xfrm>
            <a:off x="3970053" y="8830063"/>
            <a:ext cx="3038746" cy="464740"/>
          </a:xfrm>
          <a:prstGeom prst="rect">
            <a:avLst/>
          </a:prstGeom>
          <a:noFill/>
          <a:ln w="9525">
            <a:noFill/>
            <a:miter lim="800000"/>
            <a:headEnd/>
            <a:tailEnd/>
          </a:ln>
          <a:effectLst/>
        </p:spPr>
        <p:txBody>
          <a:bodyPr vert="horz" wrap="square" lIns="93156" tIns="46578" rIns="93156" bIns="46578" numCol="1" anchor="b" anchorCtr="0" compatLnSpc="1">
            <a:prstTxWarp prst="textNoShape">
              <a:avLst/>
            </a:prstTxWarp>
          </a:bodyPr>
          <a:lstStyle>
            <a:lvl1pPr algn="r" defTabSz="931817">
              <a:spcBef>
                <a:spcPct val="0"/>
              </a:spcBef>
              <a:defRPr sz="1100">
                <a:latin typeface="Arial" charset="0"/>
              </a:defRPr>
            </a:lvl1pPr>
          </a:lstStyle>
          <a:p>
            <a:fld id="{D0E1A00E-38E3-41B7-9BD5-45003B384191}" type="slidenum">
              <a:rPr lang="en-US"/>
              <a:pPr/>
              <a:t>‹#›</a:t>
            </a:fld>
            <a:endParaRPr lang="en-US"/>
          </a:p>
        </p:txBody>
      </p:sp>
    </p:spTree>
    <p:extLst>
      <p:ext uri="{BB962C8B-B14F-4D97-AF65-F5344CB8AC3E}">
        <p14:creationId xmlns:p14="http://schemas.microsoft.com/office/powerpoint/2010/main" val="310245899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referring to this as the type and label change, but I could refer to this as one single change.  If you are wondering why this update, it is because </a:t>
            </a:r>
            <a:r>
              <a:rPr lang="en-US" dirty="0" smtClean="0"/>
              <a:t>we are already seeing </a:t>
            </a:r>
            <a:r>
              <a:rPr lang="en-US" dirty="0"/>
              <a:t>new labels in stores and on the water.  The changes have been discussed for years, </a:t>
            </a:r>
            <a:r>
              <a:rPr lang="en-US" dirty="0" smtClean="0"/>
              <a:t>now the new labels are here.</a:t>
            </a:r>
            <a:endParaRPr lang="en-US" dirty="0"/>
          </a:p>
          <a:p>
            <a:endParaRPr lang="en-US" dirty="0"/>
          </a:p>
          <a:p>
            <a:r>
              <a:rPr lang="en-US" dirty="0" smtClean="0"/>
              <a:t>.</a:t>
            </a:r>
            <a:endParaRPr lang="en-US" dirty="0"/>
          </a:p>
          <a:p>
            <a:endParaRPr lang="en-US" dirty="0"/>
          </a:p>
          <a:p>
            <a:r>
              <a:rPr lang="en-US" dirty="0"/>
              <a:t>What this means to you and me is that we can take this information and inform the boaters and the law enforcement officers.</a:t>
            </a:r>
          </a:p>
        </p:txBody>
      </p:sp>
      <p:sp>
        <p:nvSpPr>
          <p:cNvPr id="4" name="Slide Number Placeholder 3"/>
          <p:cNvSpPr>
            <a:spLocks noGrp="1"/>
          </p:cNvSpPr>
          <p:nvPr>
            <p:ph type="sldNum" sz="quarter" idx="10"/>
          </p:nvPr>
        </p:nvSpPr>
        <p:spPr/>
        <p:txBody>
          <a:bodyPr/>
          <a:lstStyle/>
          <a:p>
            <a:fld id="{EBBFE9A0-5D91-40F8-ACBE-95E86ED6FF21}" type="slidenum">
              <a:rPr lang="en-US" smtClean="0"/>
              <a:t>2</a:t>
            </a:fld>
            <a:endParaRPr lang="en-US"/>
          </a:p>
        </p:txBody>
      </p:sp>
    </p:spTree>
    <p:extLst>
      <p:ext uri="{BB962C8B-B14F-4D97-AF65-F5344CB8AC3E}">
        <p14:creationId xmlns:p14="http://schemas.microsoft.com/office/powerpoint/2010/main" val="3481116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website has been created for this change and this site (a companion piece to the placard/brochure that will be attached to the life jackets) will explain the information on the new label.  The site has information, graphics, and videos.  Take a few minutes to look at it when you can.  The site can be reached at Wearitlifejacket.com or Wearitlifejacket.org.  The site was funded by the USCG and maintained by the National Safe Boating Council.</a:t>
            </a:r>
          </a:p>
        </p:txBody>
      </p:sp>
      <p:sp>
        <p:nvSpPr>
          <p:cNvPr id="4" name="Slide Number Placeholder 3"/>
          <p:cNvSpPr>
            <a:spLocks noGrp="1"/>
          </p:cNvSpPr>
          <p:nvPr>
            <p:ph type="sldNum" sz="quarter" idx="10"/>
          </p:nvPr>
        </p:nvSpPr>
        <p:spPr/>
        <p:txBody>
          <a:bodyPr/>
          <a:lstStyle/>
          <a:p>
            <a:fld id="{EBBFE9A0-5D91-40F8-ACBE-95E86ED6FF21}" type="slidenum">
              <a:rPr lang="en-US" smtClean="0"/>
              <a:t>11</a:t>
            </a:fld>
            <a:endParaRPr lang="en-US"/>
          </a:p>
        </p:txBody>
      </p:sp>
    </p:spTree>
    <p:extLst>
      <p:ext uri="{BB962C8B-B14F-4D97-AF65-F5344CB8AC3E}">
        <p14:creationId xmlns:p14="http://schemas.microsoft.com/office/powerpoint/2010/main" val="2280261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a quick cautionary note.  The new label may look similar to life jackets that are approved in Europe.  While these life jackets may (and likely</a:t>
            </a:r>
            <a:r>
              <a:rPr lang="en-US" baseline="0" dirty="0" smtClean="0"/>
              <a:t> are) very good life jackets…they are not US Coast Guard-approved and don’t meet carriage requirements.  Boaters and Law Enforcement will still need to look for the US Coast Guard approval number.</a:t>
            </a:r>
            <a:endParaRPr lang="en-US" dirty="0"/>
          </a:p>
        </p:txBody>
      </p:sp>
      <p:sp>
        <p:nvSpPr>
          <p:cNvPr id="4" name="Slide Number Placeholder 3"/>
          <p:cNvSpPr>
            <a:spLocks noGrp="1"/>
          </p:cNvSpPr>
          <p:nvPr>
            <p:ph type="sldNum" sz="quarter" idx="10"/>
          </p:nvPr>
        </p:nvSpPr>
        <p:spPr/>
        <p:txBody>
          <a:bodyPr/>
          <a:lstStyle/>
          <a:p>
            <a:fld id="{D0E1A00E-38E3-41B7-9BD5-45003B384191}" type="slidenum">
              <a:rPr lang="en-US" smtClean="0"/>
              <a:pPr/>
              <a:t>12</a:t>
            </a:fld>
            <a:endParaRPr lang="en-US"/>
          </a:p>
        </p:txBody>
      </p:sp>
    </p:spTree>
    <p:extLst>
      <p:ext uri="{BB962C8B-B14F-4D97-AF65-F5344CB8AC3E}">
        <p14:creationId xmlns:p14="http://schemas.microsoft.com/office/powerpoint/2010/main" val="2330631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new or current label…it does not matter.  Reading the label is the only way you will be able to find the critical information.  And, both labels have common information that will help you determine which is best for the wearer.  The “old” or current labels are not going away…and as long as the life jacket is USCG (or in Canada, Transport Canada) approved, in serviceable condition, it will still be acceptable.  </a:t>
            </a:r>
            <a:r>
              <a:rPr lang="en-US" b="1" dirty="0"/>
              <a:t>We will have life jackets with the current label around for the next 20 years or more</a:t>
            </a:r>
            <a:r>
              <a:rPr lang="en-US" dirty="0"/>
              <a:t>.</a:t>
            </a:r>
          </a:p>
        </p:txBody>
      </p:sp>
      <p:sp>
        <p:nvSpPr>
          <p:cNvPr id="4" name="Slide Number Placeholder 3"/>
          <p:cNvSpPr>
            <a:spLocks noGrp="1"/>
          </p:cNvSpPr>
          <p:nvPr>
            <p:ph type="sldNum" sz="quarter" idx="10"/>
          </p:nvPr>
        </p:nvSpPr>
        <p:spPr/>
        <p:txBody>
          <a:bodyPr/>
          <a:lstStyle/>
          <a:p>
            <a:fld id="{EBBFE9A0-5D91-40F8-ACBE-95E86ED6FF21}" type="slidenum">
              <a:rPr lang="en-US" smtClean="0"/>
              <a:t>13</a:t>
            </a:fld>
            <a:endParaRPr lang="en-US"/>
          </a:p>
        </p:txBody>
      </p:sp>
    </p:spTree>
    <p:extLst>
      <p:ext uri="{BB962C8B-B14F-4D97-AF65-F5344CB8AC3E}">
        <p14:creationId xmlns:p14="http://schemas.microsoft.com/office/powerpoint/2010/main" val="1990953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next steps, there will probably be a charge in the Outreach and Marketing Sub-committee for getting out information to states (and others) regarding the new label.  We want to make sure we provide consistent information.</a:t>
            </a:r>
          </a:p>
          <a:p>
            <a:endParaRPr lang="en-US" dirty="0"/>
          </a:p>
          <a:p>
            <a:r>
              <a:rPr lang="en-US" dirty="0"/>
              <a:t>One of the goals will be to provide a tool for states and territories to use.  This could include a video describing what boaters and law enforcement will need to know about this change, templates for press releases and social media posts, and any number of other tools.    </a:t>
            </a:r>
          </a:p>
          <a:p>
            <a:endParaRPr lang="en-US" dirty="0"/>
          </a:p>
          <a:p>
            <a:r>
              <a:rPr lang="en-US" dirty="0"/>
              <a:t>The third bullet make not make any sense, but there may be a few labels out there now…and you will see many more next year.  </a:t>
            </a:r>
          </a:p>
          <a:p>
            <a:endParaRPr lang="en-US" dirty="0"/>
          </a:p>
          <a:p>
            <a:endParaRPr lang="en-US" dirty="0"/>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BBFE9A0-5D91-40F8-ACBE-95E86ED6FF21}" type="slidenum">
              <a:rPr lang="en-US" smtClean="0"/>
              <a:t>14</a:t>
            </a:fld>
            <a:endParaRPr lang="en-US"/>
          </a:p>
        </p:txBody>
      </p:sp>
    </p:spTree>
    <p:extLst>
      <p:ext uri="{BB962C8B-B14F-4D97-AF65-F5344CB8AC3E}">
        <p14:creationId xmlns:p14="http://schemas.microsoft.com/office/powerpoint/2010/main" val="1204771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don’t forget, we will soon see both labels on life jackets and a</a:t>
            </a:r>
            <a:r>
              <a:rPr lang="en-US" sz="1200" kern="1200" dirty="0">
                <a:solidFill>
                  <a:schemeClr val="tx1"/>
                </a:solidFill>
                <a:effectLst/>
                <a:latin typeface="+mn-lt"/>
                <a:ea typeface="+mn-ea"/>
                <a:cs typeface="+mn-cs"/>
              </a:rPr>
              <a:t>ll current approved lifejackets and PFDs (personal flotation devices) will continue to be legally approved for carriage as long as they are still in good condition, readily available and of the correct size to be worn for each person on board.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Read the label for USCG approval number and for information on the intended use of the life jacket.</a:t>
            </a:r>
            <a:endParaRPr lang="en-US" dirty="0"/>
          </a:p>
        </p:txBody>
      </p:sp>
      <p:sp>
        <p:nvSpPr>
          <p:cNvPr id="4" name="Slide Number Placeholder 3"/>
          <p:cNvSpPr>
            <a:spLocks noGrp="1"/>
          </p:cNvSpPr>
          <p:nvPr>
            <p:ph type="sldNum" sz="quarter" idx="10"/>
          </p:nvPr>
        </p:nvSpPr>
        <p:spPr/>
        <p:txBody>
          <a:bodyPr/>
          <a:lstStyle/>
          <a:p>
            <a:fld id="{EBBFE9A0-5D91-40F8-ACBE-95E86ED6FF21}" type="slidenum">
              <a:rPr lang="en-US" smtClean="0"/>
              <a:t>15</a:t>
            </a:fld>
            <a:endParaRPr lang="en-US"/>
          </a:p>
        </p:txBody>
      </p:sp>
    </p:spTree>
    <p:extLst>
      <p:ext uri="{BB962C8B-B14F-4D97-AF65-F5344CB8AC3E}">
        <p14:creationId xmlns:p14="http://schemas.microsoft.com/office/powerpoint/2010/main" val="746717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  Feel free to contact me.  Although I do not claim to be an expert on this subject, I am familiar with the basics, and I will be glad to give you an idea of what we are doing on the state level.  </a:t>
            </a:r>
          </a:p>
        </p:txBody>
      </p:sp>
      <p:sp>
        <p:nvSpPr>
          <p:cNvPr id="4" name="Slide Number Placeholder 3"/>
          <p:cNvSpPr>
            <a:spLocks noGrp="1"/>
          </p:cNvSpPr>
          <p:nvPr>
            <p:ph type="sldNum" sz="quarter" idx="10"/>
          </p:nvPr>
        </p:nvSpPr>
        <p:spPr/>
        <p:txBody>
          <a:bodyPr/>
          <a:lstStyle/>
          <a:p>
            <a:fld id="{EBBFE9A0-5D91-40F8-ACBE-95E86ED6FF21}" type="slidenum">
              <a:rPr lang="en-US" smtClean="0"/>
              <a:t>17</a:t>
            </a:fld>
            <a:endParaRPr lang="en-US"/>
          </a:p>
        </p:txBody>
      </p:sp>
    </p:spTree>
    <p:extLst>
      <p:ext uri="{BB962C8B-B14F-4D97-AF65-F5344CB8AC3E}">
        <p14:creationId xmlns:p14="http://schemas.microsoft.com/office/powerpoint/2010/main" val="140071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a:t>
            </a:r>
            <a:r>
              <a:rPr lang="en-US" dirty="0" smtClean="0"/>
              <a:t>“legacy” </a:t>
            </a:r>
            <a:r>
              <a:rPr lang="en-US" dirty="0"/>
              <a:t>label we are most familiar with.  This image only shows a portion of the label…and you see a lot of words!</a:t>
            </a:r>
          </a:p>
          <a:p>
            <a:endParaRPr lang="en-US" dirty="0"/>
          </a:p>
        </p:txBody>
      </p:sp>
      <p:sp>
        <p:nvSpPr>
          <p:cNvPr id="4" name="Slide Number Placeholder 3"/>
          <p:cNvSpPr>
            <a:spLocks noGrp="1"/>
          </p:cNvSpPr>
          <p:nvPr>
            <p:ph type="sldNum" sz="quarter" idx="10"/>
          </p:nvPr>
        </p:nvSpPr>
        <p:spPr/>
        <p:txBody>
          <a:bodyPr/>
          <a:lstStyle/>
          <a:p>
            <a:fld id="{EBBFE9A0-5D91-40F8-ACBE-95E86ED6FF21}" type="slidenum">
              <a:rPr lang="en-US" smtClean="0"/>
              <a:t>3</a:t>
            </a:fld>
            <a:endParaRPr lang="en-US"/>
          </a:p>
        </p:txBody>
      </p:sp>
    </p:spTree>
    <p:extLst>
      <p:ext uri="{BB962C8B-B14F-4D97-AF65-F5344CB8AC3E}">
        <p14:creationId xmlns:p14="http://schemas.microsoft.com/office/powerpoint/2010/main" val="826861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fall of 2014, the US Coast Guard removed the “Type” codes from the Code of Federal regulations.  States (and territories) followed suite and removed “Types” from their laws.</a:t>
            </a:r>
          </a:p>
          <a:p>
            <a:endParaRPr lang="en-US" dirty="0"/>
          </a:p>
        </p:txBody>
      </p:sp>
      <p:sp>
        <p:nvSpPr>
          <p:cNvPr id="4" name="Slide Number Placeholder 3"/>
          <p:cNvSpPr>
            <a:spLocks noGrp="1"/>
          </p:cNvSpPr>
          <p:nvPr>
            <p:ph type="sldNum" sz="quarter" idx="10"/>
          </p:nvPr>
        </p:nvSpPr>
        <p:spPr/>
        <p:txBody>
          <a:bodyPr/>
          <a:lstStyle/>
          <a:p>
            <a:fld id="{EBBFE9A0-5D91-40F8-ACBE-95E86ED6FF21}" type="slidenum">
              <a:rPr lang="en-US" smtClean="0"/>
              <a:t>4</a:t>
            </a:fld>
            <a:endParaRPr lang="en-US"/>
          </a:p>
        </p:txBody>
      </p:sp>
    </p:spTree>
    <p:extLst>
      <p:ext uri="{BB962C8B-B14F-4D97-AF65-F5344CB8AC3E}">
        <p14:creationId xmlns:p14="http://schemas.microsoft.com/office/powerpoint/2010/main" val="1462056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means instead of “Type 1” or “Type 3” PFDs for example, the Federal Regulations refer to PFDs as either “Wearable” or Throwable”.   </a:t>
            </a:r>
          </a:p>
        </p:txBody>
      </p:sp>
      <p:sp>
        <p:nvSpPr>
          <p:cNvPr id="4" name="Slide Number Placeholder 3"/>
          <p:cNvSpPr>
            <a:spLocks noGrp="1"/>
          </p:cNvSpPr>
          <p:nvPr>
            <p:ph type="sldNum" sz="quarter" idx="10"/>
          </p:nvPr>
        </p:nvSpPr>
        <p:spPr/>
        <p:txBody>
          <a:bodyPr/>
          <a:lstStyle/>
          <a:p>
            <a:fld id="{EBBFE9A0-5D91-40F8-ACBE-95E86ED6FF21}" type="slidenum">
              <a:rPr lang="en-US" smtClean="0"/>
              <a:t>5</a:t>
            </a:fld>
            <a:endParaRPr lang="en-US"/>
          </a:p>
        </p:txBody>
      </p:sp>
    </p:spTree>
    <p:extLst>
      <p:ext uri="{BB962C8B-B14F-4D97-AF65-F5344CB8AC3E}">
        <p14:creationId xmlns:p14="http://schemas.microsoft.com/office/powerpoint/2010/main" val="1917380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label change is</a:t>
            </a:r>
            <a:r>
              <a:rPr lang="en-US" baseline="0" dirty="0" smtClean="0"/>
              <a:t> part of a change to the standards that will eventually include more life jackets than the “level 70” life jackets. </a:t>
            </a:r>
            <a:r>
              <a:rPr lang="en-US" dirty="0" smtClean="0"/>
              <a:t>The </a:t>
            </a:r>
            <a:r>
              <a:rPr lang="en-US" dirty="0"/>
              <a:t>Type Code change and the label change are part of an effort that will allow a life jacket to be approved both by the US Coast Guard and Canada (and maybe Mexico).  This means the same life jacket could be sold, and used, in both countries.</a:t>
            </a:r>
          </a:p>
        </p:txBody>
      </p:sp>
      <p:sp>
        <p:nvSpPr>
          <p:cNvPr id="4" name="Slide Number Placeholder 3"/>
          <p:cNvSpPr>
            <a:spLocks noGrp="1"/>
          </p:cNvSpPr>
          <p:nvPr>
            <p:ph type="sldNum" sz="quarter" idx="10"/>
          </p:nvPr>
        </p:nvSpPr>
        <p:spPr/>
        <p:txBody>
          <a:bodyPr/>
          <a:lstStyle/>
          <a:p>
            <a:fld id="{EBBFE9A0-5D91-40F8-ACBE-95E86ED6FF21}" type="slidenum">
              <a:rPr lang="en-US" smtClean="0"/>
              <a:t>6</a:t>
            </a:fld>
            <a:endParaRPr lang="en-US"/>
          </a:p>
        </p:txBody>
      </p:sp>
    </p:spTree>
    <p:extLst>
      <p:ext uri="{BB962C8B-B14F-4D97-AF65-F5344CB8AC3E}">
        <p14:creationId xmlns:p14="http://schemas.microsoft.com/office/powerpoint/2010/main" val="1962318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part of this label change, we will see fewer words and more icons on the approval labels.  We know it is more difficult than ever to have people read a large amount of wording on a label or in a booklet.  The move toward icons and less wording is something we see in many consumer products.  The new labels will also have information in other languages.    </a:t>
            </a:r>
          </a:p>
          <a:p>
            <a:endParaRPr lang="en-US" dirty="0"/>
          </a:p>
        </p:txBody>
      </p:sp>
      <p:sp>
        <p:nvSpPr>
          <p:cNvPr id="4" name="Slide Number Placeholder 3"/>
          <p:cNvSpPr>
            <a:spLocks noGrp="1"/>
          </p:cNvSpPr>
          <p:nvPr>
            <p:ph type="sldNum" sz="quarter" idx="10"/>
          </p:nvPr>
        </p:nvSpPr>
        <p:spPr/>
        <p:txBody>
          <a:bodyPr/>
          <a:lstStyle/>
          <a:p>
            <a:fld id="{EBBFE9A0-5D91-40F8-ACBE-95E86ED6FF21}" type="slidenum">
              <a:rPr lang="en-US" smtClean="0"/>
              <a:t>7</a:t>
            </a:fld>
            <a:endParaRPr lang="en-US"/>
          </a:p>
        </p:txBody>
      </p:sp>
    </p:spTree>
    <p:extLst>
      <p:ext uri="{BB962C8B-B14F-4D97-AF65-F5344CB8AC3E}">
        <p14:creationId xmlns:p14="http://schemas.microsoft.com/office/powerpoint/2010/main" val="4174289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Currently, all</a:t>
            </a:r>
            <a:r>
              <a:rPr lang="en-US" baseline="0" dirty="0" smtClean="0"/>
              <a:t> the new labels you will see will be for “Level 70” devices.  Although there is not a an exact parallel (in buoyancy) between a level 70 device and the “type” life jackets, this device will be very similar to a Type 2 or 3.  </a:t>
            </a:r>
            <a:r>
              <a:rPr lang="en-US" dirty="0" smtClean="0"/>
              <a:t>Here </a:t>
            </a:r>
            <a:r>
              <a:rPr lang="en-US" dirty="0"/>
              <a:t>is an example of the performance icon for a Level 70 device.  You can see the icon showing the person near shore (represented by the dock) and close to help (represented by the helping hand.)   </a:t>
            </a:r>
          </a:p>
        </p:txBody>
      </p:sp>
      <p:sp>
        <p:nvSpPr>
          <p:cNvPr id="4" name="Slide Number Placeholder 3"/>
          <p:cNvSpPr>
            <a:spLocks noGrp="1"/>
          </p:cNvSpPr>
          <p:nvPr>
            <p:ph type="sldNum" sz="quarter" idx="10"/>
          </p:nvPr>
        </p:nvSpPr>
        <p:spPr/>
        <p:txBody>
          <a:bodyPr/>
          <a:lstStyle/>
          <a:p>
            <a:fld id="{EBBFE9A0-5D91-40F8-ACBE-95E86ED6FF21}" type="slidenum">
              <a:rPr lang="en-US" smtClean="0"/>
              <a:t>8</a:t>
            </a:fld>
            <a:endParaRPr lang="en-US"/>
          </a:p>
        </p:txBody>
      </p:sp>
    </p:spTree>
    <p:extLst>
      <p:ext uri="{BB962C8B-B14F-4D97-AF65-F5344CB8AC3E}">
        <p14:creationId xmlns:p14="http://schemas.microsoft.com/office/powerpoint/2010/main" val="1785124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tag will be a quick reference guide for the life jacket, and the life jacket label.  As you can see, the information on this tag will cover size and fit, performance (including icon information), water safety, design types (various types of devices), maintenance, warnings (the icons are related to activities the PFD is not designed for), and the approval information for this life jacket.  </a:t>
            </a:r>
          </a:p>
          <a:p>
            <a:endParaRPr lang="en-US" dirty="0"/>
          </a:p>
          <a:p>
            <a:r>
              <a:rPr lang="en-US" dirty="0"/>
              <a:t>Underneath the ‘Warnings” heading, you see three sentences:</a:t>
            </a:r>
          </a:p>
          <a:p>
            <a:r>
              <a:rPr lang="en-US" dirty="0"/>
              <a:t>Approved only when worn</a:t>
            </a:r>
          </a:p>
          <a:p>
            <a:r>
              <a:rPr lang="en-US" dirty="0"/>
              <a:t>Drowning hazard if not worn</a:t>
            </a:r>
          </a:p>
          <a:p>
            <a:r>
              <a:rPr lang="en-US" dirty="0"/>
              <a:t>Must be fastened and properly adjusted to float the wearer</a:t>
            </a:r>
          </a:p>
          <a:p>
            <a:endParaRPr lang="en-US" dirty="0"/>
          </a:p>
          <a:p>
            <a:r>
              <a:rPr lang="en-US" dirty="0"/>
              <a:t>You will notice there is a link to an website….www.wearitlifejacket.org.  This life jacket has expanded information on the topics covered in this page, including a short video for some of the performance icons.</a:t>
            </a:r>
          </a:p>
        </p:txBody>
      </p:sp>
      <p:sp>
        <p:nvSpPr>
          <p:cNvPr id="4" name="Slide Number Placeholder 3"/>
          <p:cNvSpPr>
            <a:spLocks noGrp="1"/>
          </p:cNvSpPr>
          <p:nvPr>
            <p:ph type="sldNum" sz="quarter" idx="10"/>
          </p:nvPr>
        </p:nvSpPr>
        <p:spPr/>
        <p:txBody>
          <a:bodyPr/>
          <a:lstStyle/>
          <a:p>
            <a:fld id="{EBBFE9A0-5D91-40F8-ACBE-95E86ED6FF21}" type="slidenum">
              <a:rPr lang="en-US" smtClean="0"/>
              <a:t>9</a:t>
            </a:fld>
            <a:endParaRPr lang="en-US"/>
          </a:p>
        </p:txBody>
      </p:sp>
    </p:spTree>
    <p:extLst>
      <p:ext uri="{BB962C8B-B14F-4D97-AF65-F5344CB8AC3E}">
        <p14:creationId xmlns:p14="http://schemas.microsoft.com/office/powerpoint/2010/main" val="4155285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here it is…the new label.  You can see there are several panels.  The top panel (outlined in green) has size information, performance information – in this case, level 70 performance – and we discussed this in a previous slide.  Nearshore performance.  There are also icons to the right of the Level 70 icon that describe the turning ability of this life jacket.  The box shows the turning performance, and in this case, the semi-circle arrow with a strikethrough indicates it is not intended to turn a person in the water.  </a:t>
            </a:r>
          </a:p>
          <a:p>
            <a:endParaRPr lang="en-US" dirty="0"/>
          </a:p>
          <a:p>
            <a:r>
              <a:rPr lang="en-US" dirty="0"/>
              <a:t>The next set of icons </a:t>
            </a:r>
            <a:r>
              <a:rPr lang="en-US" sz="1200" kern="1200" dirty="0" err="1">
                <a:solidFill>
                  <a:schemeClr val="tx1"/>
                </a:solidFill>
                <a:effectLst/>
                <a:latin typeface="+mn-lt"/>
                <a:ea typeface="+mn-ea"/>
                <a:cs typeface="+mn-cs"/>
              </a:rPr>
              <a:t>Icons</a:t>
            </a:r>
            <a:r>
              <a:rPr lang="en-US" sz="1200" kern="1200" dirty="0">
                <a:solidFill>
                  <a:schemeClr val="tx1"/>
                </a:solidFill>
                <a:effectLst/>
                <a:latin typeface="+mn-lt"/>
                <a:ea typeface="+mn-ea"/>
                <a:cs typeface="+mn-cs"/>
              </a:rPr>
              <a:t> are used to inform the user that a device may not be appropriate for certain activities, such as water-skiing, towed sports or personal watercraft.  In most states and territories, there will be laws prohibiting the use of certain life jackets for certain activities.  These icons show the intended use, and may not reflect state laws.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Lastly, the warnings include information such as whether or not the life jacket must be work in order to meet carriage requirements.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two other panels, the Certification and Approval Panel (outlined in purple), which will contain something you always want to look for…the USCG approval number.  The last panel (outlined in orange) is the maintenance panel.  Most of this information is pretty standard, but keep in mind that an inherently buoyant life jacket is not going to be cared for the same way and inflatable life jacket will be.</a:t>
            </a:r>
            <a:endParaRPr lang="en-US" dirty="0"/>
          </a:p>
        </p:txBody>
      </p:sp>
      <p:sp>
        <p:nvSpPr>
          <p:cNvPr id="4" name="Slide Number Placeholder 3"/>
          <p:cNvSpPr>
            <a:spLocks noGrp="1"/>
          </p:cNvSpPr>
          <p:nvPr>
            <p:ph type="sldNum" sz="quarter" idx="10"/>
          </p:nvPr>
        </p:nvSpPr>
        <p:spPr/>
        <p:txBody>
          <a:bodyPr/>
          <a:lstStyle/>
          <a:p>
            <a:fld id="{EBBFE9A0-5D91-40F8-ACBE-95E86ED6FF21}" type="slidenum">
              <a:rPr lang="en-US" smtClean="0"/>
              <a:t>10</a:t>
            </a:fld>
            <a:endParaRPr lang="en-US"/>
          </a:p>
        </p:txBody>
      </p:sp>
    </p:spTree>
    <p:extLst>
      <p:ext uri="{BB962C8B-B14F-4D97-AF65-F5344CB8AC3E}">
        <p14:creationId xmlns:p14="http://schemas.microsoft.com/office/powerpoint/2010/main" val="21854799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50" name="Rectangle 6"/>
          <p:cNvSpPr>
            <a:spLocks noGrp="1" noChangeArrowheads="1"/>
          </p:cNvSpPr>
          <p:nvPr>
            <p:ph type="ctrTitle"/>
          </p:nvPr>
        </p:nvSpPr>
        <p:spPr>
          <a:xfrm>
            <a:off x="2946400" y="4876800"/>
            <a:ext cx="8737600" cy="1066800"/>
          </a:xfrm>
        </p:spPr>
        <p:txBody>
          <a:bodyPr/>
          <a:lstStyle>
            <a:lvl1pPr>
              <a:defRPr sz="3200"/>
            </a:lvl1pPr>
          </a:lstStyle>
          <a:p>
            <a:r>
              <a:rPr lang="en-US"/>
              <a:t>Click to edit Master title style</a:t>
            </a:r>
          </a:p>
        </p:txBody>
      </p:sp>
      <p:sp>
        <p:nvSpPr>
          <p:cNvPr id="6151" name="Rectangle 7"/>
          <p:cNvSpPr>
            <a:spLocks noGrp="1" noChangeArrowheads="1"/>
          </p:cNvSpPr>
          <p:nvPr>
            <p:ph type="subTitle" idx="1"/>
          </p:nvPr>
        </p:nvSpPr>
        <p:spPr>
          <a:xfrm>
            <a:off x="3657600" y="5638800"/>
            <a:ext cx="8026400" cy="762000"/>
          </a:xfrm>
        </p:spPr>
        <p:txBody>
          <a:bodyPr/>
          <a:lstStyle>
            <a:lvl1pPr marL="0" indent="0">
              <a:buFontTx/>
              <a:buNone/>
              <a:defRPr sz="2000"/>
            </a:lvl1pPr>
          </a:lstStyle>
          <a:p>
            <a:r>
              <a:rPr lang="en-US"/>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5400" y="274639"/>
            <a:ext cx="2768600" cy="53943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102600" cy="5394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27200" y="1676401"/>
            <a:ext cx="48768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07200" y="1676401"/>
            <a:ext cx="48768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5125" name="Rectangle 5"/>
          <p:cNvSpPr>
            <a:spLocks noGrp="1" noChangeArrowheads="1"/>
          </p:cNvSpPr>
          <p:nvPr>
            <p:ph type="title"/>
          </p:nvPr>
        </p:nvSpPr>
        <p:spPr bwMode="auto">
          <a:xfrm>
            <a:off x="609600" y="274638"/>
            <a:ext cx="11074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6" name="Rectangle 6"/>
          <p:cNvSpPr>
            <a:spLocks noGrp="1" noChangeArrowheads="1"/>
          </p:cNvSpPr>
          <p:nvPr>
            <p:ph type="body" idx="1"/>
          </p:nvPr>
        </p:nvSpPr>
        <p:spPr bwMode="auto">
          <a:xfrm>
            <a:off x="1727200" y="1676401"/>
            <a:ext cx="9956800" cy="3992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Century Schoolbook" pitchFamily="18" charset="0"/>
        </a:defRPr>
      </a:lvl2pPr>
      <a:lvl3pPr algn="l" rtl="0" fontAlgn="base">
        <a:spcBef>
          <a:spcPct val="0"/>
        </a:spcBef>
        <a:spcAft>
          <a:spcPct val="0"/>
        </a:spcAft>
        <a:defRPr sz="4400">
          <a:solidFill>
            <a:schemeClr val="tx2"/>
          </a:solidFill>
          <a:latin typeface="Century Schoolbook" pitchFamily="18" charset="0"/>
        </a:defRPr>
      </a:lvl3pPr>
      <a:lvl4pPr algn="l" rtl="0" fontAlgn="base">
        <a:spcBef>
          <a:spcPct val="0"/>
        </a:spcBef>
        <a:spcAft>
          <a:spcPct val="0"/>
        </a:spcAft>
        <a:defRPr sz="4400">
          <a:solidFill>
            <a:schemeClr val="tx2"/>
          </a:solidFill>
          <a:latin typeface="Century Schoolbook" pitchFamily="18" charset="0"/>
        </a:defRPr>
      </a:lvl4pPr>
      <a:lvl5pPr algn="l" rtl="0" fontAlgn="base">
        <a:spcBef>
          <a:spcPct val="0"/>
        </a:spcBef>
        <a:spcAft>
          <a:spcPct val="0"/>
        </a:spcAft>
        <a:defRPr sz="4400">
          <a:solidFill>
            <a:schemeClr val="tx2"/>
          </a:solidFill>
          <a:latin typeface="Century Schoolbook" pitchFamily="18" charset="0"/>
        </a:defRPr>
      </a:lvl5pPr>
      <a:lvl6pPr marL="457200" algn="l" rtl="0" fontAlgn="base">
        <a:spcBef>
          <a:spcPct val="0"/>
        </a:spcBef>
        <a:spcAft>
          <a:spcPct val="0"/>
        </a:spcAft>
        <a:defRPr sz="4400">
          <a:solidFill>
            <a:schemeClr val="tx2"/>
          </a:solidFill>
          <a:latin typeface="Century Schoolbook" pitchFamily="18" charset="0"/>
        </a:defRPr>
      </a:lvl6pPr>
      <a:lvl7pPr marL="914400" algn="l" rtl="0" fontAlgn="base">
        <a:spcBef>
          <a:spcPct val="0"/>
        </a:spcBef>
        <a:spcAft>
          <a:spcPct val="0"/>
        </a:spcAft>
        <a:defRPr sz="4400">
          <a:solidFill>
            <a:schemeClr val="tx2"/>
          </a:solidFill>
          <a:latin typeface="Century Schoolbook" pitchFamily="18" charset="0"/>
        </a:defRPr>
      </a:lvl7pPr>
      <a:lvl8pPr marL="1371600" algn="l" rtl="0" fontAlgn="base">
        <a:spcBef>
          <a:spcPct val="0"/>
        </a:spcBef>
        <a:spcAft>
          <a:spcPct val="0"/>
        </a:spcAft>
        <a:defRPr sz="4400">
          <a:solidFill>
            <a:schemeClr val="tx2"/>
          </a:solidFill>
          <a:latin typeface="Century Schoolbook" pitchFamily="18" charset="0"/>
        </a:defRPr>
      </a:lvl8pPr>
      <a:lvl9pPr marL="1828800" algn="l" rtl="0" fontAlgn="base">
        <a:spcBef>
          <a:spcPct val="0"/>
        </a:spcBef>
        <a:spcAft>
          <a:spcPct val="0"/>
        </a:spcAft>
        <a:defRPr sz="4400">
          <a:solidFill>
            <a:schemeClr val="tx2"/>
          </a:solidFill>
          <a:latin typeface="Century Schoolbook"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Brian.Rehwinkel@MyFWC.co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45E1FCE9-FF1A-45F2-8354-8E9F2CD0847D}"/>
              </a:ext>
            </a:extLst>
          </p:cNvPr>
          <p:cNvSpPr>
            <a:spLocks noGrp="1"/>
          </p:cNvSpPr>
          <p:nvPr>
            <p:ph type="title"/>
          </p:nvPr>
        </p:nvSpPr>
        <p:spPr/>
        <p:txBody>
          <a:bodyPr>
            <a:normAutofit fontScale="90000"/>
          </a:bodyPr>
          <a:lstStyle/>
          <a:p>
            <a:pPr algn="ctr"/>
            <a:r>
              <a:rPr lang="en-US" dirty="0">
                <a:latin typeface="Calibri" panose="020F0502020204030204" pitchFamily="34" charset="0"/>
              </a:rPr>
              <a:t>New Life Jacket Labels Hitting the Market What You Need to Know</a:t>
            </a:r>
          </a:p>
        </p:txBody>
      </p:sp>
      <p:pic>
        <p:nvPicPr>
          <p:cNvPr id="7" name="Content Placeholder 5">
            <a:extLst>
              <a:ext uri="{FF2B5EF4-FFF2-40B4-BE49-F238E27FC236}">
                <a16:creationId xmlns:a16="http://schemas.microsoft.com/office/drawing/2014/main" xmlns="" id="{2EF488D3-6FDB-4108-AEF6-763D27B69205}"/>
              </a:ext>
            </a:extLst>
          </p:cNvPr>
          <p:cNvPicPr>
            <a:picLocks noGrp="1" noChangeAspect="1"/>
          </p:cNvPicPr>
          <p:nvPr>
            <p:ph idx="1"/>
          </p:nvPr>
        </p:nvPicPr>
        <p:blipFill>
          <a:blip r:embed="rId2"/>
          <a:stretch>
            <a:fillRect/>
          </a:stretch>
        </p:blipFill>
        <p:spPr>
          <a:xfrm>
            <a:off x="5227619" y="1981200"/>
            <a:ext cx="1736763" cy="3657600"/>
          </a:xfrm>
          <a:prstGeom prst="rect">
            <a:avLst/>
          </a:prstGeom>
        </p:spPr>
      </p:pic>
      <p:sp>
        <p:nvSpPr>
          <p:cNvPr id="8" name="TextBox 7">
            <a:extLst>
              <a:ext uri="{FF2B5EF4-FFF2-40B4-BE49-F238E27FC236}">
                <a16:creationId xmlns:a16="http://schemas.microsoft.com/office/drawing/2014/main" xmlns="" id="{B6E9D1D3-65C2-4AD2-A743-3EF9B5B6984A}"/>
              </a:ext>
            </a:extLst>
          </p:cNvPr>
          <p:cNvSpPr txBox="1"/>
          <p:nvPr/>
        </p:nvSpPr>
        <p:spPr>
          <a:xfrm>
            <a:off x="7086601" y="4081451"/>
            <a:ext cx="5105399" cy="1988237"/>
          </a:xfrm>
          <a:prstGeom prst="rect">
            <a:avLst/>
          </a:prstGeom>
          <a:noFill/>
        </p:spPr>
        <p:txBody>
          <a:bodyPr wrap="square" rtlCol="0">
            <a:spAutoFit/>
          </a:bodyPr>
          <a:lstStyle/>
          <a:p>
            <a:pPr algn="ctr"/>
            <a:r>
              <a:rPr lang="en-US" sz="2800" dirty="0">
                <a:latin typeface="Calibri" panose="020F0502020204030204" pitchFamily="34" charset="0"/>
              </a:rPr>
              <a:t>2019 International Boating and Water Safety Summit</a:t>
            </a:r>
          </a:p>
          <a:p>
            <a:pPr algn="ctr"/>
            <a:r>
              <a:rPr lang="en-US" sz="2800" dirty="0">
                <a:latin typeface="Calibri" panose="020F0502020204030204" pitchFamily="34" charset="0"/>
              </a:rPr>
              <a:t>Jacksonville, Florida</a:t>
            </a:r>
          </a:p>
          <a:p>
            <a:pPr algn="ctr"/>
            <a:r>
              <a:rPr lang="en-US" sz="2800" dirty="0">
                <a:latin typeface="Calibri" panose="020F0502020204030204" pitchFamily="34" charset="0"/>
              </a:rPr>
              <a:t>March 26, 2019</a:t>
            </a:r>
          </a:p>
        </p:txBody>
      </p:sp>
    </p:spTree>
    <p:extLst>
      <p:ext uri="{BB962C8B-B14F-4D97-AF65-F5344CB8AC3E}">
        <p14:creationId xmlns:p14="http://schemas.microsoft.com/office/powerpoint/2010/main" val="117181491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2201" y="228601"/>
            <a:ext cx="7391399" cy="830997"/>
          </a:xfrm>
          <a:prstGeom prst="rect">
            <a:avLst/>
          </a:prstGeom>
        </p:spPr>
        <p:txBody>
          <a:bodyPr wrap="square">
            <a:spAutoFit/>
          </a:bodyPr>
          <a:lstStyle/>
          <a:p>
            <a:r>
              <a:rPr lang="en-US" sz="4800" b="1" dirty="0">
                <a:latin typeface="Calibri" pitchFamily="34" charset="0"/>
              </a:rPr>
              <a:t>PFD Label Change</a:t>
            </a:r>
            <a:endParaRPr lang="en-US" sz="4800" b="1" dirty="0"/>
          </a:p>
        </p:txBody>
      </p:sp>
      <p:sp>
        <p:nvSpPr>
          <p:cNvPr id="3" name="TextBox 2">
            <a:extLst>
              <a:ext uri="{FF2B5EF4-FFF2-40B4-BE49-F238E27FC236}">
                <a16:creationId xmlns:a16="http://schemas.microsoft.com/office/drawing/2014/main" xmlns="" id="{7C93EC71-539E-43A6-88F9-31F135BE8ABF}"/>
              </a:ext>
            </a:extLst>
          </p:cNvPr>
          <p:cNvSpPr txBox="1"/>
          <p:nvPr/>
        </p:nvSpPr>
        <p:spPr>
          <a:xfrm>
            <a:off x="6248402" y="1447800"/>
            <a:ext cx="1142998" cy="215444"/>
          </a:xfrm>
          <a:prstGeom prst="rect">
            <a:avLst/>
          </a:prstGeom>
          <a:noFill/>
        </p:spPr>
        <p:txBody>
          <a:bodyPr wrap="square" rtlCol="0">
            <a:spAutoFit/>
          </a:bodyPr>
          <a:lstStyle/>
          <a:p>
            <a:endParaRPr lang="en-US" dirty="0"/>
          </a:p>
        </p:txBody>
      </p:sp>
      <p:pic>
        <p:nvPicPr>
          <p:cNvPr id="7" name="Picture 6">
            <a:extLst>
              <a:ext uri="{FF2B5EF4-FFF2-40B4-BE49-F238E27FC236}">
                <a16:creationId xmlns:a16="http://schemas.microsoft.com/office/drawing/2014/main" xmlns="" id="{9057C794-4268-4215-AFCE-47D3DDBA4785}"/>
              </a:ext>
            </a:extLst>
          </p:cNvPr>
          <p:cNvPicPr>
            <a:picLocks noChangeAspect="1"/>
          </p:cNvPicPr>
          <p:nvPr/>
        </p:nvPicPr>
        <p:blipFill>
          <a:blip r:embed="rId3"/>
          <a:stretch>
            <a:fillRect/>
          </a:stretch>
        </p:blipFill>
        <p:spPr>
          <a:xfrm>
            <a:off x="6629400" y="4114800"/>
            <a:ext cx="13716" cy="22860"/>
          </a:xfrm>
          <a:prstGeom prst="rect">
            <a:avLst/>
          </a:prstGeom>
        </p:spPr>
      </p:pic>
      <p:pic>
        <p:nvPicPr>
          <p:cNvPr id="8" name="Picture 7">
            <a:extLst>
              <a:ext uri="{FF2B5EF4-FFF2-40B4-BE49-F238E27FC236}">
                <a16:creationId xmlns:a16="http://schemas.microsoft.com/office/drawing/2014/main" xmlns="" id="{FB01F21D-E8C2-4CD2-80B8-4FC511DF2C36}"/>
              </a:ext>
            </a:extLst>
          </p:cNvPr>
          <p:cNvPicPr>
            <a:picLocks noChangeAspect="1"/>
          </p:cNvPicPr>
          <p:nvPr/>
        </p:nvPicPr>
        <p:blipFill>
          <a:blip r:embed="rId4"/>
          <a:stretch>
            <a:fillRect/>
          </a:stretch>
        </p:blipFill>
        <p:spPr>
          <a:xfrm>
            <a:off x="6076965" y="3397275"/>
            <a:ext cx="38070" cy="63450"/>
          </a:xfrm>
          <a:prstGeom prst="rect">
            <a:avLst/>
          </a:prstGeom>
        </p:spPr>
      </p:pic>
      <p:pic>
        <p:nvPicPr>
          <p:cNvPr id="11" name="Picture 10">
            <a:extLst>
              <a:ext uri="{FF2B5EF4-FFF2-40B4-BE49-F238E27FC236}">
                <a16:creationId xmlns:a16="http://schemas.microsoft.com/office/drawing/2014/main" xmlns="" id="{573FFEF1-7C7E-4218-B7DB-B7D932E3693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18996" y="1059598"/>
            <a:ext cx="2152695" cy="5746944"/>
          </a:xfrm>
          <a:prstGeom prst="rect">
            <a:avLst/>
          </a:prstGeom>
        </p:spPr>
      </p:pic>
    </p:spTree>
    <p:extLst>
      <p:ext uri="{BB962C8B-B14F-4D97-AF65-F5344CB8AC3E}">
        <p14:creationId xmlns:p14="http://schemas.microsoft.com/office/powerpoint/2010/main" val="301154398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sz="1800" b="1" dirty="0"/>
          </a:p>
          <a:p>
            <a:r>
              <a:rPr lang="en-US" sz="2800" dirty="0"/>
              <a:t>A website has been created to help explain this this change.</a:t>
            </a:r>
            <a:endParaRPr lang="en-US" sz="2800" b="1" dirty="0"/>
          </a:p>
          <a:p>
            <a:pPr marL="109728" indent="0">
              <a:buNone/>
            </a:pPr>
            <a:r>
              <a:rPr lang="en-US" sz="2800" b="1" dirty="0"/>
              <a:t>  </a:t>
            </a:r>
            <a:endParaRPr lang="en-US" sz="2800" dirty="0"/>
          </a:p>
          <a:p>
            <a:r>
              <a:rPr lang="en-US" sz="2800" dirty="0"/>
              <a:t> This is a companion piece for the brochure (tag) that will be attached to life jackets.</a:t>
            </a:r>
          </a:p>
          <a:p>
            <a:pPr marL="109728" indent="0" algn="ctr">
              <a:buNone/>
            </a:pPr>
            <a:r>
              <a:rPr lang="en-US" dirty="0"/>
              <a:t>    </a:t>
            </a:r>
          </a:p>
          <a:p>
            <a:pPr marL="109728" indent="0" algn="ctr">
              <a:buNone/>
            </a:pPr>
            <a:r>
              <a:rPr lang="en-US" sz="3600" dirty="0">
                <a:solidFill>
                  <a:schemeClr val="bg2">
                    <a:lumMod val="50000"/>
                  </a:schemeClr>
                </a:solidFill>
              </a:rPr>
              <a:t>Wearitlifejacket.org</a:t>
            </a:r>
          </a:p>
        </p:txBody>
      </p:sp>
      <p:sp>
        <p:nvSpPr>
          <p:cNvPr id="3" name="Title 2"/>
          <p:cNvSpPr>
            <a:spLocks noGrp="1"/>
          </p:cNvSpPr>
          <p:nvPr>
            <p:ph type="title"/>
          </p:nvPr>
        </p:nvSpPr>
        <p:spPr/>
        <p:txBody>
          <a:bodyPr>
            <a:normAutofit/>
          </a:bodyPr>
          <a:lstStyle/>
          <a:p>
            <a:r>
              <a:rPr lang="en-US" sz="4800" dirty="0">
                <a:solidFill>
                  <a:schemeClr val="tx1"/>
                </a:solidFill>
                <a:latin typeface="Calibri" pitchFamily="34" charset="0"/>
              </a:rPr>
              <a:t>Web Site Information</a:t>
            </a:r>
            <a:endParaRPr lang="en-US" sz="4800" dirty="0"/>
          </a:p>
        </p:txBody>
      </p:sp>
    </p:spTree>
    <p:extLst>
      <p:ext uri="{BB962C8B-B14F-4D97-AF65-F5344CB8AC3E}">
        <p14:creationId xmlns:p14="http://schemas.microsoft.com/office/powerpoint/2010/main" val="243315929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sz="1800" b="1" dirty="0"/>
          </a:p>
          <a:p>
            <a:r>
              <a:rPr lang="en-US" sz="2800" dirty="0"/>
              <a:t>You may see some jackets that are approved in Europe and will have a label that looks similar to the new labe</a:t>
            </a:r>
            <a:r>
              <a:rPr lang="en-US" sz="2800" b="1" dirty="0"/>
              <a:t>l.</a:t>
            </a:r>
          </a:p>
          <a:p>
            <a:pPr marL="109728" indent="0">
              <a:buNone/>
            </a:pPr>
            <a:r>
              <a:rPr lang="en-US" sz="2800" b="1" dirty="0"/>
              <a:t>  </a:t>
            </a:r>
            <a:endParaRPr lang="en-US" sz="2800" dirty="0"/>
          </a:p>
          <a:p>
            <a:r>
              <a:rPr lang="en-US" sz="2800" dirty="0"/>
              <a:t> This does NOT make the vest USCG approved.</a:t>
            </a:r>
          </a:p>
          <a:p>
            <a:endParaRPr lang="en-US" dirty="0"/>
          </a:p>
        </p:txBody>
      </p:sp>
      <p:sp>
        <p:nvSpPr>
          <p:cNvPr id="3" name="Title 2"/>
          <p:cNvSpPr>
            <a:spLocks noGrp="1"/>
          </p:cNvSpPr>
          <p:nvPr>
            <p:ph type="title"/>
          </p:nvPr>
        </p:nvSpPr>
        <p:spPr/>
        <p:txBody>
          <a:bodyPr>
            <a:normAutofit/>
          </a:bodyPr>
          <a:lstStyle/>
          <a:p>
            <a:r>
              <a:rPr lang="en-US" sz="4800" dirty="0">
                <a:solidFill>
                  <a:schemeClr val="tx1"/>
                </a:solidFill>
                <a:latin typeface="Calibri" pitchFamily="34" charset="0"/>
              </a:rPr>
              <a:t>PFD Label Change</a:t>
            </a:r>
            <a:endParaRPr lang="en-US" sz="4800" dirty="0"/>
          </a:p>
        </p:txBody>
      </p:sp>
    </p:spTree>
    <p:extLst>
      <p:ext uri="{BB962C8B-B14F-4D97-AF65-F5344CB8AC3E}">
        <p14:creationId xmlns:p14="http://schemas.microsoft.com/office/powerpoint/2010/main" val="304810806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a:t>No matter which label is on the life jacket…</a:t>
            </a:r>
          </a:p>
          <a:p>
            <a:endParaRPr lang="en-US" i="1" dirty="0"/>
          </a:p>
          <a:p>
            <a:r>
              <a:rPr lang="en-US" i="1" dirty="0">
                <a:solidFill>
                  <a:srgbClr val="FF0000"/>
                </a:solidFill>
              </a:rPr>
              <a:t>READ THE LABEL</a:t>
            </a:r>
          </a:p>
          <a:p>
            <a:endParaRPr lang="en-US" i="1" dirty="0"/>
          </a:p>
          <a:p>
            <a:r>
              <a:rPr lang="en-US" dirty="0"/>
              <a:t>Both new and old labels have common items to determine which is appropriate </a:t>
            </a:r>
          </a:p>
          <a:p>
            <a:pPr marL="109728" indent="0">
              <a:buNone/>
            </a:pPr>
            <a:endParaRPr lang="en-US" dirty="0"/>
          </a:p>
          <a:p>
            <a:r>
              <a:rPr lang="en-US" sz="2200" dirty="0"/>
              <a:t>User weight:/41kg (90 </a:t>
            </a:r>
            <a:r>
              <a:rPr lang="en-US" sz="2200" dirty="0" err="1"/>
              <a:t>lbs</a:t>
            </a:r>
            <a:r>
              <a:rPr lang="en-US" sz="2200" dirty="0"/>
              <a:t>)</a:t>
            </a:r>
          </a:p>
          <a:p>
            <a:r>
              <a:rPr lang="en-US" sz="2200" dirty="0"/>
              <a:t>Chest size: 76-132 cm (32-52in)</a:t>
            </a:r>
          </a:p>
          <a:p>
            <a:r>
              <a:rPr lang="en-US" sz="2200" dirty="0"/>
              <a:t>USCG Approval:#</a:t>
            </a:r>
          </a:p>
          <a:p>
            <a:endParaRPr lang="en-US" dirty="0"/>
          </a:p>
          <a:p>
            <a:endParaRPr lang="en-US" dirty="0"/>
          </a:p>
        </p:txBody>
      </p:sp>
      <p:sp>
        <p:nvSpPr>
          <p:cNvPr id="3" name="Title 2"/>
          <p:cNvSpPr>
            <a:spLocks noGrp="1"/>
          </p:cNvSpPr>
          <p:nvPr>
            <p:ph type="title"/>
          </p:nvPr>
        </p:nvSpPr>
        <p:spPr/>
        <p:txBody>
          <a:bodyPr>
            <a:normAutofit/>
          </a:bodyPr>
          <a:lstStyle/>
          <a:p>
            <a:r>
              <a:rPr lang="en-US" sz="4800" dirty="0">
                <a:solidFill>
                  <a:schemeClr val="tx1"/>
                </a:solidFill>
                <a:latin typeface="Calibri" pitchFamily="34" charset="0"/>
              </a:rPr>
              <a:t>PFD Label Change</a:t>
            </a:r>
            <a:endParaRPr lang="en-US" sz="4800" dirty="0"/>
          </a:p>
        </p:txBody>
      </p:sp>
    </p:spTree>
    <p:extLst>
      <p:ext uri="{BB962C8B-B14F-4D97-AF65-F5344CB8AC3E}">
        <p14:creationId xmlns:p14="http://schemas.microsoft.com/office/powerpoint/2010/main" val="52319581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dirty="0">
              <a:latin typeface="Calibri" panose="020F0502020204030204" pitchFamily="34" charset="0"/>
            </a:endParaRPr>
          </a:p>
          <a:p>
            <a:pPr marL="109728" indent="0">
              <a:buNone/>
            </a:pPr>
            <a:endParaRPr lang="en-US" dirty="0">
              <a:latin typeface="Calibri" panose="020F0502020204030204" pitchFamily="34" charset="0"/>
            </a:endParaRPr>
          </a:p>
          <a:p>
            <a:r>
              <a:rPr lang="en-US" dirty="0">
                <a:latin typeface="Calibri" panose="020F0502020204030204" pitchFamily="34" charset="0"/>
              </a:rPr>
              <a:t>Education and Marketing Committee Charge</a:t>
            </a:r>
          </a:p>
          <a:p>
            <a:r>
              <a:rPr lang="en-US" dirty="0">
                <a:latin typeface="Calibri" panose="020F0502020204030204" pitchFamily="34" charset="0"/>
              </a:rPr>
              <a:t>Tool kit for states and territories </a:t>
            </a:r>
          </a:p>
          <a:p>
            <a:pPr marL="0" indent="0">
              <a:buNone/>
            </a:pPr>
            <a:endParaRPr lang="en-US" dirty="0"/>
          </a:p>
          <a:p>
            <a:endParaRPr lang="en-US" dirty="0"/>
          </a:p>
        </p:txBody>
      </p:sp>
      <p:sp>
        <p:nvSpPr>
          <p:cNvPr id="3" name="Title 2"/>
          <p:cNvSpPr>
            <a:spLocks noGrp="1"/>
          </p:cNvSpPr>
          <p:nvPr>
            <p:ph type="title"/>
          </p:nvPr>
        </p:nvSpPr>
        <p:spPr/>
        <p:txBody>
          <a:bodyPr>
            <a:normAutofit/>
          </a:bodyPr>
          <a:lstStyle/>
          <a:p>
            <a:pPr algn="ctr"/>
            <a:r>
              <a:rPr lang="en-US" sz="4800" dirty="0">
                <a:solidFill>
                  <a:schemeClr val="tx1"/>
                </a:solidFill>
                <a:latin typeface="Calibri" pitchFamily="34" charset="0"/>
              </a:rPr>
              <a:t>What is Next</a:t>
            </a:r>
            <a:endParaRPr lang="en-US" sz="4800" dirty="0"/>
          </a:p>
        </p:txBody>
      </p:sp>
    </p:spTree>
    <p:extLst>
      <p:ext uri="{BB962C8B-B14F-4D97-AF65-F5344CB8AC3E}">
        <p14:creationId xmlns:p14="http://schemas.microsoft.com/office/powerpoint/2010/main" val="251034934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dirty="0">
              <a:latin typeface="Calibri" panose="020F0502020204030204" pitchFamily="34" charset="0"/>
            </a:endParaRPr>
          </a:p>
          <a:p>
            <a:r>
              <a:rPr lang="en-US" dirty="0">
                <a:latin typeface="Calibri" panose="020F0502020204030204" pitchFamily="34" charset="0"/>
              </a:rPr>
              <a:t>The label still holds the key</a:t>
            </a:r>
          </a:p>
          <a:p>
            <a:r>
              <a:rPr lang="en-US" dirty="0">
                <a:latin typeface="Calibri" panose="020F0502020204030204" pitchFamily="34" charset="0"/>
              </a:rPr>
              <a:t>You may see both types of labels on the water</a:t>
            </a:r>
          </a:p>
          <a:p>
            <a:r>
              <a:rPr lang="en-US" dirty="0">
                <a:latin typeface="Calibri" panose="020F0502020204030204" pitchFamily="34" charset="0"/>
              </a:rPr>
              <a:t>Read the label to look for the US Coast Guard approval number</a:t>
            </a:r>
          </a:p>
          <a:p>
            <a:r>
              <a:rPr lang="en-US" dirty="0">
                <a:latin typeface="Calibri" panose="020F0502020204030204" pitchFamily="34" charset="0"/>
              </a:rPr>
              <a:t>Read the label to find the intended use for the life jacket  </a:t>
            </a:r>
          </a:p>
          <a:p>
            <a:endParaRPr lang="en-US" dirty="0"/>
          </a:p>
          <a:p>
            <a:endParaRPr lang="en-US" dirty="0"/>
          </a:p>
        </p:txBody>
      </p:sp>
      <p:sp>
        <p:nvSpPr>
          <p:cNvPr id="3" name="Title 2"/>
          <p:cNvSpPr>
            <a:spLocks noGrp="1"/>
          </p:cNvSpPr>
          <p:nvPr>
            <p:ph type="title"/>
          </p:nvPr>
        </p:nvSpPr>
        <p:spPr/>
        <p:txBody>
          <a:bodyPr>
            <a:normAutofit/>
          </a:bodyPr>
          <a:lstStyle/>
          <a:p>
            <a:pPr algn="ctr"/>
            <a:r>
              <a:rPr lang="en-US" sz="4800" dirty="0">
                <a:solidFill>
                  <a:schemeClr val="tx1"/>
                </a:solidFill>
                <a:latin typeface="Calibri" pitchFamily="34" charset="0"/>
              </a:rPr>
              <a:t>Recap</a:t>
            </a:r>
            <a:endParaRPr lang="en-US" sz="4800" dirty="0"/>
          </a:p>
        </p:txBody>
      </p:sp>
    </p:spTree>
    <p:extLst>
      <p:ext uri="{BB962C8B-B14F-4D97-AF65-F5344CB8AC3E}">
        <p14:creationId xmlns:p14="http://schemas.microsoft.com/office/powerpoint/2010/main" val="26639297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78AA5B8A-B87B-4EF6-877C-34337C4A637B}"/>
              </a:ext>
            </a:extLst>
          </p:cNvPr>
          <p:cNvSpPr>
            <a:spLocks noGrp="1"/>
          </p:cNvSpPr>
          <p:nvPr>
            <p:ph idx="1"/>
          </p:nvPr>
        </p:nvSpPr>
        <p:spPr/>
        <p:txBody>
          <a:bodyPr/>
          <a:lstStyle/>
          <a:p>
            <a:pPr marL="225425"/>
            <a:r>
              <a:rPr lang="en-US" sz="4000" b="1" dirty="0">
                <a:latin typeface="Calibri" pitchFamily="34" charset="0"/>
              </a:rPr>
              <a:t>For more information contact the Coast Guard’s Lifesaving and Fire Safety Division.</a:t>
            </a:r>
          </a:p>
          <a:p>
            <a:pPr marL="225425"/>
            <a:endParaRPr lang="en-US" sz="4000" b="1" dirty="0">
              <a:latin typeface="Calibri" pitchFamily="34" charset="0"/>
            </a:endParaRPr>
          </a:p>
          <a:p>
            <a:pPr marL="225425"/>
            <a:r>
              <a:rPr lang="en-US" sz="4000" b="1" dirty="0">
                <a:latin typeface="Calibri" pitchFamily="34" charset="0"/>
              </a:rPr>
              <a:t>Email “typeapproval@uscg.mil”</a:t>
            </a:r>
          </a:p>
          <a:p>
            <a:endParaRPr lang="en-US" dirty="0"/>
          </a:p>
        </p:txBody>
      </p:sp>
      <p:sp>
        <p:nvSpPr>
          <p:cNvPr id="3" name="Title 2">
            <a:extLst>
              <a:ext uri="{FF2B5EF4-FFF2-40B4-BE49-F238E27FC236}">
                <a16:creationId xmlns:a16="http://schemas.microsoft.com/office/drawing/2014/main" xmlns="" id="{0C36569D-9B2D-4CE8-A730-129DC0FEE27C}"/>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165899710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lgn="ctr">
              <a:buNone/>
            </a:pPr>
            <a:r>
              <a:rPr lang="en-US" sz="4800" dirty="0"/>
              <a:t>Questions?</a:t>
            </a:r>
          </a:p>
          <a:p>
            <a:pPr marL="109728" indent="0" algn="ctr">
              <a:buNone/>
            </a:pPr>
            <a:endParaRPr lang="en-US" dirty="0">
              <a:hlinkClick r:id="rId3"/>
            </a:endParaRPr>
          </a:p>
          <a:p>
            <a:pPr marL="109728" indent="0" algn="ctr">
              <a:buNone/>
            </a:pPr>
            <a:endParaRPr lang="en-US" dirty="0">
              <a:hlinkClick r:id="rId3"/>
            </a:endParaRPr>
          </a:p>
          <a:p>
            <a:pPr marL="109728" indent="0" algn="ctr">
              <a:buNone/>
            </a:pPr>
            <a:r>
              <a:rPr lang="en-US" dirty="0">
                <a:hlinkClick r:id="rId3"/>
              </a:rPr>
              <a:t>Brian.Rehwinkel@MyFWC.com</a:t>
            </a:r>
            <a:endParaRPr lang="en-US" dirty="0"/>
          </a:p>
          <a:p>
            <a:pPr marL="109728" indent="0" algn="ctr">
              <a:buNone/>
            </a:pPr>
            <a:r>
              <a:rPr lang="en-US" dirty="0"/>
              <a:t>850-617-9480</a:t>
            </a:r>
          </a:p>
        </p:txBody>
      </p:sp>
    </p:spTree>
    <p:extLst>
      <p:ext uri="{BB962C8B-B14F-4D97-AF65-F5344CB8AC3E}">
        <p14:creationId xmlns:p14="http://schemas.microsoft.com/office/powerpoint/2010/main" val="277990848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09800" y="1295401"/>
            <a:ext cx="7772400" cy="3124200"/>
          </a:xfrm>
        </p:spPr>
        <p:txBody>
          <a:bodyPr>
            <a:normAutofit fontScale="85000" lnSpcReduction="20000"/>
          </a:bodyPr>
          <a:lstStyle/>
          <a:p>
            <a:pPr algn="ctr"/>
            <a:r>
              <a:rPr lang="en-US" sz="5400" dirty="0">
                <a:ln w="12700">
                  <a:solidFill>
                    <a:schemeClr val="tx2">
                      <a:satMod val="155000"/>
                    </a:schemeClr>
                  </a:solidFill>
                  <a:prstDash val="solid"/>
                </a:ln>
                <a:effectLst>
                  <a:outerShdw blurRad="41275" dist="20320" dir="1800000" algn="tl" rotWithShape="0">
                    <a:srgbClr val="000000">
                      <a:alpha val="40000"/>
                    </a:srgbClr>
                  </a:outerShdw>
                </a:effectLst>
                <a:latin typeface="Calibri" pitchFamily="34" charset="0"/>
                <a:cs typeface="Estrangelo Edessa" pitchFamily="66" charset="0"/>
              </a:rPr>
              <a:t>PFD Type and Label Change Update</a:t>
            </a:r>
          </a:p>
          <a:p>
            <a:pPr algn="ctr"/>
            <a:endParaRPr lang="en-US" sz="5400" dirty="0">
              <a:ln w="12700">
                <a:solidFill>
                  <a:schemeClr val="tx2">
                    <a:satMod val="155000"/>
                  </a:schemeClr>
                </a:solidFill>
                <a:prstDash val="solid"/>
              </a:ln>
              <a:effectLst>
                <a:outerShdw blurRad="41275" dist="20320" dir="1800000" algn="tl" rotWithShape="0">
                  <a:srgbClr val="000000">
                    <a:alpha val="40000"/>
                  </a:srgbClr>
                </a:outerShdw>
              </a:effectLst>
              <a:latin typeface="Calibri" pitchFamily="34" charset="0"/>
              <a:cs typeface="Estrangelo Edessa" pitchFamily="66" charset="0"/>
            </a:endParaRPr>
          </a:p>
          <a:p>
            <a:pPr marL="457200" indent="-457200">
              <a:buFont typeface="Arial" panose="020B0604020202020204" pitchFamily="34" charset="0"/>
              <a:buChar char="•"/>
            </a:pPr>
            <a:r>
              <a:rPr lang="en-US" sz="3900" dirty="0">
                <a:latin typeface="Calibri" panose="020F0502020204030204" pitchFamily="34" charset="0"/>
              </a:rPr>
              <a:t>Why the update?</a:t>
            </a:r>
          </a:p>
          <a:p>
            <a:pPr marL="457200" indent="-457200">
              <a:buFont typeface="Arial" panose="020B0604020202020204" pitchFamily="34" charset="0"/>
              <a:buChar char="•"/>
            </a:pPr>
            <a:r>
              <a:rPr lang="en-US" sz="3900" dirty="0" smtClean="0">
                <a:latin typeface="Calibri" panose="020F0502020204030204" pitchFamily="34" charset="0"/>
              </a:rPr>
              <a:t>What </a:t>
            </a:r>
            <a:r>
              <a:rPr lang="en-US" sz="3900" dirty="0">
                <a:latin typeface="Calibri" panose="020F0502020204030204" pitchFamily="34" charset="0"/>
              </a:rPr>
              <a:t>this means to </a:t>
            </a:r>
            <a:r>
              <a:rPr lang="en-US" sz="3900" dirty="0" smtClean="0">
                <a:latin typeface="Calibri" panose="020F0502020204030204" pitchFamily="34" charset="0"/>
              </a:rPr>
              <a:t>you.</a:t>
            </a:r>
            <a:endParaRPr lang="en-US" sz="3900" dirty="0">
              <a:latin typeface="Calibri" panose="020F0502020204030204" pitchFamily="34" charset="0"/>
            </a:endParaRPr>
          </a:p>
        </p:txBody>
      </p:sp>
    </p:spTree>
    <p:extLst>
      <p:ext uri="{BB962C8B-B14F-4D97-AF65-F5344CB8AC3E}">
        <p14:creationId xmlns:p14="http://schemas.microsoft.com/office/powerpoint/2010/main" val="125812874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59562173-67A8-4A8F-BD3D-F13CF046ACB7" descr="59562173-67A8-4A8F-BD3D-F13CF046ACB7"/>
          <p:cNvPicPr>
            <a:picLocks noGrp="1" noChangeAspect="1" noChangeArrowheads="1"/>
          </p:cNvPicPr>
          <p:nvPr>
            <p:ph idx="1"/>
          </p:nvPr>
        </p:nvPicPr>
        <p:blipFill>
          <a:blip r:embed="rId3"/>
          <a:stretch>
            <a:fillRect/>
          </a:stretch>
        </p:blipFill>
        <p:spPr bwMode="auto">
          <a:xfrm rot="16200000">
            <a:off x="4438160" y="962975"/>
            <a:ext cx="3890018" cy="5186692"/>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“Legacy” </a:t>
            </a:r>
            <a:r>
              <a:rPr lang="en-US" dirty="0"/>
              <a:t>Label</a:t>
            </a:r>
          </a:p>
        </p:txBody>
      </p:sp>
    </p:spTree>
    <p:extLst>
      <p:ext uri="{BB962C8B-B14F-4D97-AF65-F5344CB8AC3E}">
        <p14:creationId xmlns:p14="http://schemas.microsoft.com/office/powerpoint/2010/main" val="302076628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09728" indent="0">
              <a:buNone/>
            </a:pPr>
            <a:r>
              <a:rPr lang="en-US" sz="4800" b="1" dirty="0">
                <a:latin typeface="Calibri" pitchFamily="34" charset="0"/>
              </a:rPr>
              <a:t>Life Jacket (PFD) Type Codes</a:t>
            </a:r>
          </a:p>
          <a:p>
            <a:pPr marL="109728" indent="0">
              <a:buNone/>
            </a:pPr>
            <a:endParaRPr lang="en-US" sz="4400" b="1" dirty="0">
              <a:latin typeface="Calibri" pitchFamily="34" charset="0"/>
            </a:endParaRPr>
          </a:p>
          <a:p>
            <a:endParaRPr lang="en-US" sz="1100" b="1" dirty="0">
              <a:latin typeface="Calibri" pitchFamily="34" charset="0"/>
            </a:endParaRPr>
          </a:p>
          <a:p>
            <a:r>
              <a:rPr lang="en-US" b="1" dirty="0">
                <a:latin typeface="Calibri" pitchFamily="34" charset="0"/>
              </a:rPr>
              <a:t>The Coast Guard issued a Rule on October 22, 2014 removing references to </a:t>
            </a:r>
            <a:r>
              <a:rPr lang="en-US" b="1" i="1" dirty="0">
                <a:latin typeface="Calibri" pitchFamily="34" charset="0"/>
              </a:rPr>
              <a:t>Type </a:t>
            </a:r>
            <a:r>
              <a:rPr lang="en-US" b="1" dirty="0">
                <a:latin typeface="Calibri" pitchFamily="34" charset="0"/>
              </a:rPr>
              <a:t>codes In regulations on the carriage and labeling of Coast Guard-approved personal flotation devices (PFDs).</a:t>
            </a:r>
          </a:p>
          <a:p>
            <a:endParaRPr lang="en-US" dirty="0"/>
          </a:p>
        </p:txBody>
      </p:sp>
    </p:spTree>
    <p:extLst>
      <p:ext uri="{BB962C8B-B14F-4D97-AF65-F5344CB8AC3E}">
        <p14:creationId xmlns:p14="http://schemas.microsoft.com/office/powerpoint/2010/main" val="66653486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09728" indent="0">
              <a:buNone/>
            </a:pPr>
            <a:r>
              <a:rPr lang="en-US" sz="4800" b="1" dirty="0">
                <a:latin typeface="Calibri" pitchFamily="34" charset="0"/>
              </a:rPr>
              <a:t>PFD Type Code Change</a:t>
            </a:r>
          </a:p>
          <a:p>
            <a:endParaRPr lang="en-US" sz="1100" b="1" dirty="0">
              <a:latin typeface="Calibri" pitchFamily="34" charset="0"/>
            </a:endParaRPr>
          </a:p>
          <a:p>
            <a:r>
              <a:rPr lang="en-US" dirty="0">
                <a:latin typeface="Calibri" pitchFamily="34" charset="0"/>
              </a:rPr>
              <a:t>The rule change </a:t>
            </a:r>
            <a:r>
              <a:rPr lang="en-US" b="1" dirty="0">
                <a:latin typeface="Calibri" pitchFamily="34" charset="0"/>
              </a:rPr>
              <a:t>removed references to longstanding PFD type codes</a:t>
            </a:r>
            <a:r>
              <a:rPr lang="en-US" dirty="0">
                <a:latin typeface="Calibri" pitchFamily="34" charset="0"/>
              </a:rPr>
              <a:t> from regulations for the carriage and marking of Coast Guard-approved PFDs. </a:t>
            </a:r>
            <a:endParaRPr lang="en-US" b="1" dirty="0">
              <a:latin typeface="Calibri" pitchFamily="34" charset="0"/>
            </a:endParaRPr>
          </a:p>
          <a:p>
            <a:endParaRPr lang="en-US" dirty="0"/>
          </a:p>
        </p:txBody>
      </p:sp>
    </p:spTree>
    <p:extLst>
      <p:ext uri="{BB962C8B-B14F-4D97-AF65-F5344CB8AC3E}">
        <p14:creationId xmlns:p14="http://schemas.microsoft.com/office/powerpoint/2010/main" val="221112597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381001"/>
            <a:ext cx="8229600" cy="5626291"/>
          </a:xfrm>
        </p:spPr>
        <p:txBody>
          <a:bodyPr>
            <a:normAutofit/>
          </a:bodyPr>
          <a:lstStyle/>
          <a:p>
            <a:pPr marL="109728" indent="0">
              <a:buNone/>
            </a:pPr>
            <a:r>
              <a:rPr lang="en-US" sz="4800" b="1" dirty="0" smtClean="0">
                <a:latin typeface="Calibri" pitchFamily="34" charset="0"/>
              </a:rPr>
              <a:t>Life Jacket </a:t>
            </a:r>
            <a:r>
              <a:rPr lang="en-US" sz="4800" b="1" dirty="0">
                <a:latin typeface="Calibri" pitchFamily="34" charset="0"/>
              </a:rPr>
              <a:t>Label Change</a:t>
            </a:r>
          </a:p>
          <a:p>
            <a:pPr marL="0" indent="0">
              <a:buNone/>
            </a:pPr>
            <a:endParaRPr lang="en-US" sz="4800" b="1" dirty="0">
              <a:latin typeface="Calibri" pitchFamily="34" charset="0"/>
            </a:endParaRPr>
          </a:p>
          <a:p>
            <a:endParaRPr lang="en-US" sz="1200" b="1" dirty="0">
              <a:latin typeface="Calibri" pitchFamily="34" charset="0"/>
            </a:endParaRPr>
          </a:p>
          <a:p>
            <a:r>
              <a:rPr lang="en-US" dirty="0" smtClean="0">
                <a:latin typeface="Calibri" pitchFamily="34" charset="0"/>
              </a:rPr>
              <a:t>Life jacket label change is part of a larger change in life jacket standards.</a:t>
            </a:r>
          </a:p>
          <a:p>
            <a:r>
              <a:rPr lang="en-US" dirty="0" smtClean="0">
                <a:latin typeface="Calibri" pitchFamily="34" charset="0"/>
              </a:rPr>
              <a:t>PFD </a:t>
            </a:r>
            <a:r>
              <a:rPr lang="en-US" dirty="0">
                <a:latin typeface="Calibri" pitchFamily="34" charset="0"/>
              </a:rPr>
              <a:t>label is part of a harmonization of regulations with PFD requirements in North America.</a:t>
            </a:r>
            <a:endParaRPr lang="en-US" sz="1800" dirty="0">
              <a:latin typeface="Calibri" pitchFamily="34" charset="0"/>
            </a:endParaRPr>
          </a:p>
          <a:p>
            <a:endParaRPr lang="en-US" dirty="0"/>
          </a:p>
        </p:txBody>
      </p:sp>
    </p:spTree>
    <p:extLst>
      <p:ext uri="{BB962C8B-B14F-4D97-AF65-F5344CB8AC3E}">
        <p14:creationId xmlns:p14="http://schemas.microsoft.com/office/powerpoint/2010/main" val="343886765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533401"/>
            <a:ext cx="8229600" cy="5473891"/>
          </a:xfrm>
        </p:spPr>
        <p:txBody>
          <a:bodyPr/>
          <a:lstStyle/>
          <a:p>
            <a:pPr marL="109728" indent="0">
              <a:buNone/>
            </a:pPr>
            <a:r>
              <a:rPr lang="en-US" sz="4800" b="1" dirty="0">
                <a:latin typeface="Calibri" pitchFamily="34" charset="0"/>
              </a:rPr>
              <a:t>PFD Label Change</a:t>
            </a:r>
          </a:p>
          <a:p>
            <a:pPr marL="109728" indent="0">
              <a:buNone/>
            </a:pPr>
            <a:endParaRPr lang="en-US" sz="4400" b="1" dirty="0">
              <a:latin typeface="Calibri" pitchFamily="34" charset="0"/>
            </a:endParaRPr>
          </a:p>
          <a:p>
            <a:endParaRPr lang="en-US" sz="1100" b="1" dirty="0">
              <a:latin typeface="Calibri" pitchFamily="34" charset="0"/>
            </a:endParaRPr>
          </a:p>
          <a:p>
            <a:endParaRPr lang="en-US" sz="900" b="1" dirty="0">
              <a:latin typeface="Calibri" pitchFamily="34" charset="0"/>
            </a:endParaRPr>
          </a:p>
          <a:p>
            <a:r>
              <a:rPr lang="en-US" dirty="0">
                <a:latin typeface="Calibri" pitchFamily="34" charset="0"/>
              </a:rPr>
              <a:t>We will see icons that transcend written information!</a:t>
            </a:r>
          </a:p>
          <a:p>
            <a:endParaRPr lang="en-US" sz="900" dirty="0">
              <a:latin typeface="Calibri" pitchFamily="34" charset="0"/>
            </a:endParaRPr>
          </a:p>
          <a:p>
            <a:pPr marL="0" indent="0">
              <a:buNone/>
            </a:pPr>
            <a:endParaRPr lang="en-US" dirty="0"/>
          </a:p>
        </p:txBody>
      </p:sp>
    </p:spTree>
    <p:extLst>
      <p:ext uri="{BB962C8B-B14F-4D97-AF65-F5344CB8AC3E}">
        <p14:creationId xmlns:p14="http://schemas.microsoft.com/office/powerpoint/2010/main" val="230252097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dirty="0"/>
          </a:p>
          <a:p>
            <a:pPr marL="0" indent="0">
              <a:buNone/>
            </a:pPr>
            <a:r>
              <a:rPr lang="en-US" b="1" dirty="0"/>
              <a:t>Level 70 Device:</a:t>
            </a:r>
          </a:p>
          <a:p>
            <a:endParaRPr lang="en-US" dirty="0">
              <a:effectLst/>
            </a:endParaRPr>
          </a:p>
          <a:p>
            <a:endParaRPr lang="en-US" dirty="0">
              <a:effectLst/>
            </a:endParaRPr>
          </a:p>
          <a:p>
            <a:r>
              <a:rPr lang="en-US" dirty="0">
                <a:effectLst/>
              </a:rPr>
              <a:t>Designed for sheltered water were help is close at hand. </a:t>
            </a:r>
          </a:p>
          <a:p>
            <a:pPr marL="109728" indent="0">
              <a:buNone/>
            </a:pPr>
            <a:endParaRPr lang="en-US" dirty="0"/>
          </a:p>
        </p:txBody>
      </p:sp>
      <p:sp>
        <p:nvSpPr>
          <p:cNvPr id="2" name="Title 1"/>
          <p:cNvSpPr>
            <a:spLocks noGrp="1"/>
          </p:cNvSpPr>
          <p:nvPr>
            <p:ph type="title"/>
          </p:nvPr>
        </p:nvSpPr>
        <p:spPr/>
        <p:txBody>
          <a:bodyPr>
            <a:normAutofit fontScale="90000"/>
          </a:bodyPr>
          <a:lstStyle/>
          <a:p>
            <a:r>
              <a:rPr lang="en-US" sz="5300" dirty="0">
                <a:solidFill>
                  <a:schemeClr val="tx1"/>
                </a:solidFill>
                <a:latin typeface="Calibri" pitchFamily="34" charset="0"/>
              </a:rPr>
              <a:t>PFD Label Change</a:t>
            </a:r>
            <a:r>
              <a:rPr lang="en-US" sz="4000" dirty="0">
                <a:latin typeface="Calibri" pitchFamily="34" charset="0"/>
              </a:rPr>
              <a:t/>
            </a:r>
            <a:br>
              <a:rPr lang="en-US" sz="4000" dirty="0">
                <a:latin typeface="Calibri" pitchFamily="34" charset="0"/>
              </a:rPr>
            </a:b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8999" y="1219200"/>
            <a:ext cx="2913529" cy="2438400"/>
          </a:xfrm>
          <a:prstGeom prst="rect">
            <a:avLst/>
          </a:prstGeom>
        </p:spPr>
      </p:pic>
    </p:spTree>
    <p:extLst>
      <p:ext uri="{BB962C8B-B14F-4D97-AF65-F5344CB8AC3E}">
        <p14:creationId xmlns:p14="http://schemas.microsoft.com/office/powerpoint/2010/main" val="192926317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0"/>
            <a:ext cx="8382000" cy="655638"/>
          </a:xfrm>
        </p:spPr>
        <p:txBody>
          <a:bodyPr>
            <a:normAutofit fontScale="90000"/>
          </a:bodyPr>
          <a:lstStyle/>
          <a:p>
            <a:r>
              <a:rPr lang="en-US" b="1" dirty="0">
                <a:solidFill>
                  <a:schemeClr val="tx1"/>
                </a:solidFill>
                <a:latin typeface="Calibri" pitchFamily="34" charset="0"/>
              </a:rPr>
              <a:t>Brochure (tag) Attached to new life jacket:</a:t>
            </a:r>
            <a:br>
              <a:rPr lang="en-US" b="1" dirty="0">
                <a:solidFill>
                  <a:schemeClr val="tx1"/>
                </a:solidFill>
                <a:latin typeface="Calibri" pitchFamily="34" charset="0"/>
              </a:rPr>
            </a:br>
            <a:endParaRPr lang="en-US" dirty="0">
              <a:solidFill>
                <a:schemeClr val="tx1"/>
              </a:solidFill>
            </a:endParaRPr>
          </a:p>
        </p:txBody>
      </p:sp>
      <p:pic>
        <p:nvPicPr>
          <p:cNvPr id="10" name="Content Placeholder 9">
            <a:extLst>
              <a:ext uri="{FF2B5EF4-FFF2-40B4-BE49-F238E27FC236}">
                <a16:creationId xmlns:a16="http://schemas.microsoft.com/office/drawing/2014/main" xmlns="" id="{4B7852E9-313B-4954-8641-774A4931686A}"/>
              </a:ext>
            </a:extLst>
          </p:cNvPr>
          <p:cNvPicPr>
            <a:picLocks noGrp="1" noChangeAspect="1"/>
          </p:cNvPicPr>
          <p:nvPr>
            <p:ph idx="1"/>
          </p:nvPr>
        </p:nvPicPr>
        <p:blipFill>
          <a:blip r:embed="rId3"/>
          <a:stretch>
            <a:fillRect/>
          </a:stretch>
        </p:blipFill>
        <p:spPr>
          <a:xfrm>
            <a:off x="6400800" y="1543839"/>
            <a:ext cx="3590460" cy="5025710"/>
          </a:xfrm>
          <a:prstGeom prst="rect">
            <a:avLst/>
          </a:prstGeom>
        </p:spPr>
      </p:pic>
      <p:pic>
        <p:nvPicPr>
          <p:cNvPr id="11" name="Picture 10">
            <a:extLst>
              <a:ext uri="{FF2B5EF4-FFF2-40B4-BE49-F238E27FC236}">
                <a16:creationId xmlns:a16="http://schemas.microsoft.com/office/drawing/2014/main" xmlns="" id="{535B2ED4-68D1-48E9-92E6-2ACC14266F80}"/>
              </a:ext>
            </a:extLst>
          </p:cNvPr>
          <p:cNvPicPr>
            <a:picLocks noChangeAspect="1"/>
          </p:cNvPicPr>
          <p:nvPr/>
        </p:nvPicPr>
        <p:blipFill>
          <a:blip r:embed="rId4"/>
          <a:stretch>
            <a:fillRect/>
          </a:stretch>
        </p:blipFill>
        <p:spPr>
          <a:xfrm>
            <a:off x="2209800" y="1504817"/>
            <a:ext cx="3657600" cy="5064732"/>
          </a:xfrm>
          <a:prstGeom prst="rect">
            <a:avLst/>
          </a:prstGeom>
        </p:spPr>
      </p:pic>
    </p:spTree>
    <p:extLst>
      <p:ext uri="{BB962C8B-B14F-4D97-AF65-F5344CB8AC3E}">
        <p14:creationId xmlns:p14="http://schemas.microsoft.com/office/powerpoint/2010/main" val="3349971340"/>
      </p:ext>
    </p:extLst>
  </p:cSld>
  <p:clrMapOvr>
    <a:masterClrMapping/>
  </p:clrMapOvr>
  <p:transition/>
</p:sld>
</file>

<file path=ppt/theme/theme1.xml><?xml version="1.0" encoding="utf-8"?>
<a:theme xmlns:a="http://schemas.openxmlformats.org/drawingml/2006/main" name="FWC_Power_Point">
  <a:themeElements>
    <a:clrScheme name="FWC_Power_Point 3">
      <a:dk1>
        <a:srgbClr val="000000"/>
      </a:dk1>
      <a:lt1>
        <a:srgbClr val="CDE7FF"/>
      </a:lt1>
      <a:dk2>
        <a:srgbClr val="000000"/>
      </a:dk2>
      <a:lt2>
        <a:srgbClr val="5F5F5F"/>
      </a:lt2>
      <a:accent1>
        <a:srgbClr val="FFF453"/>
      </a:accent1>
      <a:accent2>
        <a:srgbClr val="998B7D"/>
      </a:accent2>
      <a:accent3>
        <a:srgbClr val="E3F1FF"/>
      </a:accent3>
      <a:accent4>
        <a:srgbClr val="000000"/>
      </a:accent4>
      <a:accent5>
        <a:srgbClr val="FFF8B3"/>
      </a:accent5>
      <a:accent6>
        <a:srgbClr val="8A7D71"/>
      </a:accent6>
      <a:hlink>
        <a:srgbClr val="00549E"/>
      </a:hlink>
      <a:folHlink>
        <a:srgbClr val="00AEC5"/>
      </a:folHlink>
    </a:clrScheme>
    <a:fontScheme name="FWC_Power_Point">
      <a:majorFont>
        <a:latin typeface="Century Schoolbook"/>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800" b="0" i="0" u="none" strike="noStrike" cap="none" normalizeH="0" baseline="0" smtClean="0">
            <a:ln>
              <a:noFill/>
            </a:ln>
            <a:solidFill>
              <a:schemeClr val="tx1"/>
            </a:solidFill>
            <a:effectLst/>
            <a:latin typeface="Franklin Gothic Book" pitchFamily="34" charset="0"/>
          </a:defRPr>
        </a:defPPr>
      </a:lstStyle>
    </a:spDef>
    <a:lnDef>
      <a:spPr bwMode="auto">
        <a:noFill/>
        <a:ln w="9525" cap="flat" cmpd="sng" algn="ctr">
          <a:solidFill>
            <a:schemeClr val="tx1"/>
          </a:solidFill>
          <a:prstDash val="solid"/>
          <a:round/>
          <a:headEnd type="none" w="med" len="med"/>
          <a:tailEnd type="none" w="med" len="med"/>
        </a:ln>
        <a:effectLst/>
      </a:spPr>
      <a:bodyPr/>
      <a:lstStyle/>
    </a:lnDef>
  </a:objectDefaults>
  <a:extraClrSchemeLst>
    <a:extraClrScheme>
      <a:clrScheme name="FWC_Power_Point 1">
        <a:dk1>
          <a:srgbClr val="000000"/>
        </a:dk1>
        <a:lt1>
          <a:srgbClr val="998B7D"/>
        </a:lt1>
        <a:dk2>
          <a:srgbClr val="000000"/>
        </a:dk2>
        <a:lt2>
          <a:srgbClr val="5F5F5F"/>
        </a:lt2>
        <a:accent1>
          <a:srgbClr val="FFF453"/>
        </a:accent1>
        <a:accent2>
          <a:srgbClr val="9FD1FF"/>
        </a:accent2>
        <a:accent3>
          <a:srgbClr val="CAC4BF"/>
        </a:accent3>
        <a:accent4>
          <a:srgbClr val="000000"/>
        </a:accent4>
        <a:accent5>
          <a:srgbClr val="FFF8B3"/>
        </a:accent5>
        <a:accent6>
          <a:srgbClr val="90BDE7"/>
        </a:accent6>
        <a:hlink>
          <a:srgbClr val="00549E"/>
        </a:hlink>
        <a:folHlink>
          <a:srgbClr val="00AEC5"/>
        </a:folHlink>
      </a:clrScheme>
      <a:clrMap bg1="lt1" tx1="dk1" bg2="lt2" tx2="dk2" accent1="accent1" accent2="accent2" accent3="accent3" accent4="accent4" accent5="accent5" accent6="accent6" hlink="hlink" folHlink="folHlink"/>
    </a:extraClrScheme>
    <a:extraClrScheme>
      <a:clrScheme name="FWC_Power_Point 2">
        <a:dk1>
          <a:srgbClr val="5F5F5F"/>
        </a:dk1>
        <a:lt1>
          <a:srgbClr val="FFFFFF"/>
        </a:lt1>
        <a:dk2>
          <a:srgbClr val="00549E"/>
        </a:dk2>
        <a:lt2>
          <a:srgbClr val="FFF453"/>
        </a:lt2>
        <a:accent1>
          <a:srgbClr val="FFF89B"/>
        </a:accent1>
        <a:accent2>
          <a:srgbClr val="9FD1FF"/>
        </a:accent2>
        <a:accent3>
          <a:srgbClr val="AAB3CC"/>
        </a:accent3>
        <a:accent4>
          <a:srgbClr val="DADADA"/>
        </a:accent4>
        <a:accent5>
          <a:srgbClr val="FFFBCB"/>
        </a:accent5>
        <a:accent6>
          <a:srgbClr val="90BDE7"/>
        </a:accent6>
        <a:hlink>
          <a:srgbClr val="BAB0A6"/>
        </a:hlink>
        <a:folHlink>
          <a:srgbClr val="00AEC5"/>
        </a:folHlink>
      </a:clrScheme>
      <a:clrMap bg1="dk2" tx1="lt1" bg2="dk1" tx2="lt2" accent1="accent1" accent2="accent2" accent3="accent3" accent4="accent4" accent5="accent5" accent6="accent6" hlink="hlink" folHlink="folHlink"/>
    </a:extraClrScheme>
    <a:extraClrScheme>
      <a:clrScheme name="FWC_Power_Point 3">
        <a:dk1>
          <a:srgbClr val="000000"/>
        </a:dk1>
        <a:lt1>
          <a:srgbClr val="CDE7FF"/>
        </a:lt1>
        <a:dk2>
          <a:srgbClr val="000000"/>
        </a:dk2>
        <a:lt2>
          <a:srgbClr val="5F5F5F"/>
        </a:lt2>
        <a:accent1>
          <a:srgbClr val="FFF453"/>
        </a:accent1>
        <a:accent2>
          <a:srgbClr val="998B7D"/>
        </a:accent2>
        <a:accent3>
          <a:srgbClr val="E3F1FF"/>
        </a:accent3>
        <a:accent4>
          <a:srgbClr val="000000"/>
        </a:accent4>
        <a:accent5>
          <a:srgbClr val="FFF8B3"/>
        </a:accent5>
        <a:accent6>
          <a:srgbClr val="8A7D71"/>
        </a:accent6>
        <a:hlink>
          <a:srgbClr val="00549E"/>
        </a:hlink>
        <a:folHlink>
          <a:srgbClr val="00AEC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IconOverlay xmlns="http://schemas.microsoft.com/sharepoint/v4" xsi:nil="true"/>
    <_dlc_DocId xmlns="6f4725a4-513b-48a7-9b90-d4c4953a1969">COMMISSION-26-14</_dlc_DocId>
    <_dlc_DocIdUrl xmlns="6f4725a4-513b-48a7-9b90-d4c4953a1969">
      <Url>http://portal2.fwc.state.fl.us/sites/commission/_layouts/DocIdRedir.aspx?ID=COMMISSION-26-14</Url>
      <Description>COMMISSION-26-14</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F476497177F2D74B9FAD92AA7D9FFDA5" ma:contentTypeVersion="3" ma:contentTypeDescription="Create a new document." ma:contentTypeScope="" ma:versionID="943609ab7dd698803466e2edd503a297">
  <xsd:schema xmlns:xsd="http://www.w3.org/2001/XMLSchema" xmlns:xs="http://www.w3.org/2001/XMLSchema" xmlns:p="http://schemas.microsoft.com/office/2006/metadata/properties" xmlns:ns2="6f4725a4-513b-48a7-9b90-d4c4953a1969" xmlns:ns3="http://schemas.microsoft.com/sharepoint/v4" targetNamespace="http://schemas.microsoft.com/office/2006/metadata/properties" ma:root="true" ma:fieldsID="f1b60626f363e4cf610301501036bb6e" ns2:_="" ns3:_="">
    <xsd:import namespace="6f4725a4-513b-48a7-9b90-d4c4953a1969"/>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4725a4-513b-48a7-9b90-d4c4953a196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A7B272-9855-45F7-A781-0845F7BEEEE4}">
  <ds:schemaRefs>
    <ds:schemaRef ds:uri="http://purl.org/dc/elements/1.1/"/>
    <ds:schemaRef ds:uri="http://schemas.microsoft.com/office/2006/metadata/properties"/>
    <ds:schemaRef ds:uri="6f4725a4-513b-48a7-9b90-d4c4953a1969"/>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schemas.microsoft.com/sharepoint/v4"/>
    <ds:schemaRef ds:uri="http://www.w3.org/XML/1998/namespace"/>
  </ds:schemaRefs>
</ds:datastoreItem>
</file>

<file path=customXml/itemProps2.xml><?xml version="1.0" encoding="utf-8"?>
<ds:datastoreItem xmlns:ds="http://schemas.openxmlformats.org/officeDocument/2006/customXml" ds:itemID="{239D81FB-D503-4203-BE31-BA45C1120094}">
  <ds:schemaRefs>
    <ds:schemaRef ds:uri="http://schemas.microsoft.com/sharepoint/events"/>
  </ds:schemaRefs>
</ds:datastoreItem>
</file>

<file path=customXml/itemProps3.xml><?xml version="1.0" encoding="utf-8"?>
<ds:datastoreItem xmlns:ds="http://schemas.openxmlformats.org/officeDocument/2006/customXml" ds:itemID="{75AA6041-F435-46E6-91B2-272C7DB77209}">
  <ds:schemaRefs>
    <ds:schemaRef ds:uri="http://schemas.microsoft.com/sharepoint/v3/contenttype/forms"/>
  </ds:schemaRefs>
</ds:datastoreItem>
</file>

<file path=customXml/itemProps4.xml><?xml version="1.0" encoding="utf-8"?>
<ds:datastoreItem xmlns:ds="http://schemas.openxmlformats.org/officeDocument/2006/customXml" ds:itemID="{3A76CE59-4E30-495E-B56E-A499F3AA17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4725a4-513b-48a7-9b90-d4c4953a1969"/>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49167</TotalTime>
  <Words>1756</Words>
  <Application>Microsoft Office PowerPoint</Application>
  <PresentationFormat>Widescreen</PresentationFormat>
  <Paragraphs>131</Paragraphs>
  <Slides>17</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Century Schoolbook</vt:lpstr>
      <vt:lpstr>Estrangelo Edessa</vt:lpstr>
      <vt:lpstr>Franklin Gothic Book</vt:lpstr>
      <vt:lpstr>FWC_Power_Point</vt:lpstr>
      <vt:lpstr>New Life Jacket Labels Hitting the Market What You Need to Know</vt:lpstr>
      <vt:lpstr>PowerPoint Presentation</vt:lpstr>
      <vt:lpstr>“Legacy” Label</vt:lpstr>
      <vt:lpstr>PowerPoint Presentation</vt:lpstr>
      <vt:lpstr>PowerPoint Presentation</vt:lpstr>
      <vt:lpstr>PowerPoint Presentation</vt:lpstr>
      <vt:lpstr>PowerPoint Presentation</vt:lpstr>
      <vt:lpstr>PFD Label Change </vt:lpstr>
      <vt:lpstr>Brochure (tag) Attached to new life jacket: </vt:lpstr>
      <vt:lpstr>PowerPoint Presentation</vt:lpstr>
      <vt:lpstr>Web Site Information</vt:lpstr>
      <vt:lpstr>PFD Label Change</vt:lpstr>
      <vt:lpstr>PFD Label Change</vt:lpstr>
      <vt:lpstr>What is Next</vt:lpstr>
      <vt:lpstr>Recap</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Faye Gibson</dc:creator>
  <cp:lastModifiedBy>Brian</cp:lastModifiedBy>
  <cp:revision>2366</cp:revision>
  <cp:lastPrinted>2015-05-21T18:24:03Z</cp:lastPrinted>
  <dcterms:created xsi:type="dcterms:W3CDTF">2007-03-09T20:12:19Z</dcterms:created>
  <dcterms:modified xsi:type="dcterms:W3CDTF">2019-03-22T16:33:29Z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PSDescription">
    <vt:lpwstr/>
  </property>
  <property fmtid="{D5CDD505-2E9C-101B-9397-08002B2CF9AE}" pid="3" name="Owner">
    <vt:lpwstr/>
  </property>
  <property fmtid="{D5CDD505-2E9C-101B-9397-08002B2CF9AE}" pid="4" name="Status">
    <vt:lpwstr/>
  </property>
  <property fmtid="{D5CDD505-2E9C-101B-9397-08002B2CF9AE}" pid="5" name="ContentTypeId">
    <vt:lpwstr>0x010100F476497177F2D74B9FAD92AA7D9FFDA5</vt:lpwstr>
  </property>
  <property fmtid="{D5CDD505-2E9C-101B-9397-08002B2CF9AE}" pid="6" name="_dlc_DocIdItemGuid">
    <vt:lpwstr>36bed19a-acce-46b6-89bb-2fd16307c77c</vt:lpwstr>
  </property>
</Properties>
</file>