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  <p:sldMasterId id="2147483650" r:id="rId2"/>
    <p:sldMasterId id="2147483686" r:id="rId3"/>
  </p:sldMasterIdLst>
  <p:notesMasterIdLst>
    <p:notesMasterId r:id="rId16"/>
  </p:notesMasterIdLst>
  <p:handoutMasterIdLst>
    <p:handoutMasterId r:id="rId17"/>
  </p:handoutMasterIdLst>
  <p:sldIdLst>
    <p:sldId id="257" r:id="rId4"/>
    <p:sldId id="259" r:id="rId5"/>
    <p:sldId id="279" r:id="rId6"/>
    <p:sldId id="280" r:id="rId7"/>
    <p:sldId id="284" r:id="rId8"/>
    <p:sldId id="283" r:id="rId9"/>
    <p:sldId id="267" r:id="rId10"/>
    <p:sldId id="278" r:id="rId11"/>
    <p:sldId id="277" r:id="rId12"/>
    <p:sldId id="282" r:id="rId13"/>
    <p:sldId id="281" r:id="rId14"/>
    <p:sldId id="276" r:id="rId1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F2AC569F-8F95-6944-8D37-3187D8170C8E}">
          <p14:sldIdLst>
            <p14:sldId id="257"/>
            <p14:sldId id="259"/>
            <p14:sldId id="279"/>
            <p14:sldId id="280"/>
            <p14:sldId id="284"/>
            <p14:sldId id="283"/>
            <p14:sldId id="267"/>
            <p14:sldId id="278"/>
            <p14:sldId id="277"/>
            <p14:sldId id="282"/>
            <p14:sldId id="281"/>
            <p14:sldId id="2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68" autoAdjust="0"/>
    <p:restoredTop sz="86399" autoAdjust="0"/>
  </p:normalViewPr>
  <p:slideViewPr>
    <p:cSldViewPr snapToGrid="0" snapToObjects="1">
      <p:cViewPr varScale="1">
        <p:scale>
          <a:sx n="94" d="100"/>
          <a:sy n="94" d="100"/>
        </p:scale>
        <p:origin x="192" y="63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192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E31ECF-3D16-5F47-AF76-CF7780063B78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E696ECF3-AB82-654A-B979-C97A4F13103B}">
      <dgm:prSet phldrT="[Text]"/>
      <dgm:spPr/>
      <dgm:t>
        <a:bodyPr/>
        <a:lstStyle/>
        <a:p>
          <a:r>
            <a:rPr lang="en-US" b="1" i="0" baseline="0" dirty="0">
              <a:latin typeface="Helvetica" pitchFamily="2" charset="0"/>
            </a:rPr>
            <a:t>Family Feedback</a:t>
          </a:r>
        </a:p>
      </dgm:t>
    </dgm:pt>
    <dgm:pt modelId="{56CA5093-4106-DA4E-8CF8-881B5F4C3420}" type="parTrans" cxnId="{260FEF6D-F7AF-2D4B-AE13-100EC6009D12}">
      <dgm:prSet/>
      <dgm:spPr/>
      <dgm:t>
        <a:bodyPr/>
        <a:lstStyle/>
        <a:p>
          <a:endParaRPr lang="en-US"/>
        </a:p>
      </dgm:t>
    </dgm:pt>
    <dgm:pt modelId="{0C3B6442-FED8-BA4D-922D-C18272495F70}" type="sibTrans" cxnId="{260FEF6D-F7AF-2D4B-AE13-100EC6009D12}">
      <dgm:prSet/>
      <dgm:spPr/>
      <dgm:t>
        <a:bodyPr/>
        <a:lstStyle/>
        <a:p>
          <a:endParaRPr lang="en-US"/>
        </a:p>
      </dgm:t>
    </dgm:pt>
    <dgm:pt modelId="{1809C5F9-CCA3-2D47-9681-8D72168A9777}">
      <dgm:prSet phldrT="[Text]"/>
      <dgm:spPr>
        <a:solidFill>
          <a:schemeClr val="accent5"/>
        </a:solidFill>
      </dgm:spPr>
      <dgm:t>
        <a:bodyPr/>
        <a:lstStyle/>
        <a:p>
          <a:r>
            <a:rPr lang="en-US" b="1" i="0" baseline="0" dirty="0">
              <a:latin typeface="Helvetica" pitchFamily="2" charset="0"/>
            </a:rPr>
            <a:t>First Responder Feedback</a:t>
          </a:r>
          <a:endParaRPr lang="en-US" dirty="0"/>
        </a:p>
      </dgm:t>
    </dgm:pt>
    <dgm:pt modelId="{F7FF760B-8867-1342-8681-A543D45F093E}" type="parTrans" cxnId="{6A2BCA81-B373-784D-A7AF-3148EB521A9E}">
      <dgm:prSet/>
      <dgm:spPr/>
      <dgm:t>
        <a:bodyPr/>
        <a:lstStyle/>
        <a:p>
          <a:endParaRPr lang="en-US"/>
        </a:p>
      </dgm:t>
    </dgm:pt>
    <dgm:pt modelId="{840C26F3-38FB-794D-9FB7-56611BFDADDD}" type="sibTrans" cxnId="{6A2BCA81-B373-784D-A7AF-3148EB521A9E}">
      <dgm:prSet/>
      <dgm:spPr/>
      <dgm:t>
        <a:bodyPr/>
        <a:lstStyle/>
        <a:p>
          <a:endParaRPr lang="en-US"/>
        </a:p>
      </dgm:t>
    </dgm:pt>
    <dgm:pt modelId="{1AF5A985-7F91-D648-BB49-2BB352D79335}">
      <dgm:prSet phldrT="[Text]"/>
      <dgm:spPr>
        <a:solidFill>
          <a:schemeClr val="accent5"/>
        </a:solidFill>
      </dgm:spPr>
      <dgm:t>
        <a:bodyPr/>
        <a:lstStyle/>
        <a:p>
          <a:r>
            <a:rPr lang="en-US" b="1" i="0" baseline="0" dirty="0">
              <a:latin typeface="Helvetica" pitchFamily="2" charset="0"/>
            </a:rPr>
            <a:t>Critical Incident Response</a:t>
          </a:r>
        </a:p>
      </dgm:t>
    </dgm:pt>
    <dgm:pt modelId="{A33939A8-78F0-6148-A27E-64C08E645CAC}" type="parTrans" cxnId="{D4701162-ACA7-1A46-B215-3A9158A51E6D}">
      <dgm:prSet/>
      <dgm:spPr/>
      <dgm:t>
        <a:bodyPr/>
        <a:lstStyle/>
        <a:p>
          <a:endParaRPr lang="en-US"/>
        </a:p>
      </dgm:t>
    </dgm:pt>
    <dgm:pt modelId="{243968D1-D142-9D4F-B5C4-895D9C389AC1}" type="sibTrans" cxnId="{D4701162-ACA7-1A46-B215-3A9158A51E6D}">
      <dgm:prSet/>
      <dgm:spPr/>
      <dgm:t>
        <a:bodyPr/>
        <a:lstStyle/>
        <a:p>
          <a:endParaRPr lang="en-US"/>
        </a:p>
      </dgm:t>
    </dgm:pt>
    <dgm:pt modelId="{DDB24462-A893-CB45-A8F2-2B9CEB8310DD}" type="pres">
      <dgm:prSet presAssocID="{63E31ECF-3D16-5F47-AF76-CF7780063B78}" presName="Name0" presStyleCnt="0">
        <dgm:presLayoutVars>
          <dgm:dir/>
          <dgm:resizeHandles val="exact"/>
        </dgm:presLayoutVars>
      </dgm:prSet>
      <dgm:spPr/>
    </dgm:pt>
    <dgm:pt modelId="{A024A0C9-B6B2-734E-A678-62F81A0C24FB}" type="pres">
      <dgm:prSet presAssocID="{E696ECF3-AB82-654A-B979-C97A4F13103B}" presName="node" presStyleLbl="node1" presStyleIdx="0" presStyleCnt="3">
        <dgm:presLayoutVars>
          <dgm:bulletEnabled val="1"/>
        </dgm:presLayoutVars>
      </dgm:prSet>
      <dgm:spPr/>
    </dgm:pt>
    <dgm:pt modelId="{17F0D4EC-D4AA-A448-BDCA-2D388E0B710C}" type="pres">
      <dgm:prSet presAssocID="{0C3B6442-FED8-BA4D-922D-C18272495F70}" presName="sibTrans" presStyleLbl="sibTrans2D1" presStyleIdx="0" presStyleCnt="2"/>
      <dgm:spPr/>
    </dgm:pt>
    <dgm:pt modelId="{8213D4A5-7788-7543-9995-985820BBE246}" type="pres">
      <dgm:prSet presAssocID="{0C3B6442-FED8-BA4D-922D-C18272495F70}" presName="connectorText" presStyleLbl="sibTrans2D1" presStyleIdx="0" presStyleCnt="2"/>
      <dgm:spPr/>
    </dgm:pt>
    <dgm:pt modelId="{FFDE6480-C65A-3443-BDB7-B5F5DE9C42BA}" type="pres">
      <dgm:prSet presAssocID="{1809C5F9-CCA3-2D47-9681-8D72168A9777}" presName="node" presStyleLbl="node1" presStyleIdx="1" presStyleCnt="3">
        <dgm:presLayoutVars>
          <dgm:bulletEnabled val="1"/>
        </dgm:presLayoutVars>
      </dgm:prSet>
      <dgm:spPr/>
    </dgm:pt>
    <dgm:pt modelId="{C022BDAD-A5A6-6F45-BABF-D9BEB067346A}" type="pres">
      <dgm:prSet presAssocID="{840C26F3-38FB-794D-9FB7-56611BFDADDD}" presName="sibTrans" presStyleLbl="sibTrans2D1" presStyleIdx="1" presStyleCnt="2"/>
      <dgm:spPr/>
    </dgm:pt>
    <dgm:pt modelId="{3A619DBD-C1AC-3549-960C-C55A9C8B79BC}" type="pres">
      <dgm:prSet presAssocID="{840C26F3-38FB-794D-9FB7-56611BFDADDD}" presName="connectorText" presStyleLbl="sibTrans2D1" presStyleIdx="1" presStyleCnt="2"/>
      <dgm:spPr/>
    </dgm:pt>
    <dgm:pt modelId="{480D17C3-E32C-4349-95F1-CD2AF642B5B1}" type="pres">
      <dgm:prSet presAssocID="{1AF5A985-7F91-D648-BB49-2BB352D79335}" presName="node" presStyleLbl="node1" presStyleIdx="2" presStyleCnt="3">
        <dgm:presLayoutVars>
          <dgm:bulletEnabled val="1"/>
        </dgm:presLayoutVars>
      </dgm:prSet>
      <dgm:spPr/>
    </dgm:pt>
  </dgm:ptLst>
  <dgm:cxnLst>
    <dgm:cxn modelId="{4F71DE11-5D17-C74A-B58D-5D19004D23B6}" type="presOf" srcId="{0C3B6442-FED8-BA4D-922D-C18272495F70}" destId="{8213D4A5-7788-7543-9995-985820BBE246}" srcOrd="1" destOrd="0" presId="urn:microsoft.com/office/officeart/2005/8/layout/process1"/>
    <dgm:cxn modelId="{D4701162-ACA7-1A46-B215-3A9158A51E6D}" srcId="{63E31ECF-3D16-5F47-AF76-CF7780063B78}" destId="{1AF5A985-7F91-D648-BB49-2BB352D79335}" srcOrd="2" destOrd="0" parTransId="{A33939A8-78F0-6148-A27E-64C08E645CAC}" sibTransId="{243968D1-D142-9D4F-B5C4-895D9C389AC1}"/>
    <dgm:cxn modelId="{260FEF6D-F7AF-2D4B-AE13-100EC6009D12}" srcId="{63E31ECF-3D16-5F47-AF76-CF7780063B78}" destId="{E696ECF3-AB82-654A-B979-C97A4F13103B}" srcOrd="0" destOrd="0" parTransId="{56CA5093-4106-DA4E-8CF8-881B5F4C3420}" sibTransId="{0C3B6442-FED8-BA4D-922D-C18272495F70}"/>
    <dgm:cxn modelId="{A649F56F-9951-0E4F-8AB3-1F961ED470FB}" type="presOf" srcId="{63E31ECF-3D16-5F47-AF76-CF7780063B78}" destId="{DDB24462-A893-CB45-A8F2-2B9CEB8310DD}" srcOrd="0" destOrd="0" presId="urn:microsoft.com/office/officeart/2005/8/layout/process1"/>
    <dgm:cxn modelId="{F57C837B-A06D-FC4A-890D-0AAA01950713}" type="presOf" srcId="{1AF5A985-7F91-D648-BB49-2BB352D79335}" destId="{480D17C3-E32C-4349-95F1-CD2AF642B5B1}" srcOrd="0" destOrd="0" presId="urn:microsoft.com/office/officeart/2005/8/layout/process1"/>
    <dgm:cxn modelId="{6A2BCA81-B373-784D-A7AF-3148EB521A9E}" srcId="{63E31ECF-3D16-5F47-AF76-CF7780063B78}" destId="{1809C5F9-CCA3-2D47-9681-8D72168A9777}" srcOrd="1" destOrd="0" parTransId="{F7FF760B-8867-1342-8681-A543D45F093E}" sibTransId="{840C26F3-38FB-794D-9FB7-56611BFDADDD}"/>
    <dgm:cxn modelId="{14B4F390-48A7-D744-B5ED-107E7632EF60}" type="presOf" srcId="{E696ECF3-AB82-654A-B979-C97A4F13103B}" destId="{A024A0C9-B6B2-734E-A678-62F81A0C24FB}" srcOrd="0" destOrd="0" presId="urn:microsoft.com/office/officeart/2005/8/layout/process1"/>
    <dgm:cxn modelId="{BDB5239C-C015-7B45-99EB-85C5BAFD307B}" type="presOf" srcId="{0C3B6442-FED8-BA4D-922D-C18272495F70}" destId="{17F0D4EC-D4AA-A448-BDCA-2D388E0B710C}" srcOrd="0" destOrd="0" presId="urn:microsoft.com/office/officeart/2005/8/layout/process1"/>
    <dgm:cxn modelId="{08B7AEA4-DBE8-2A49-8485-201C0D798AEE}" type="presOf" srcId="{840C26F3-38FB-794D-9FB7-56611BFDADDD}" destId="{C022BDAD-A5A6-6F45-BABF-D9BEB067346A}" srcOrd="0" destOrd="0" presId="urn:microsoft.com/office/officeart/2005/8/layout/process1"/>
    <dgm:cxn modelId="{07E0B0BA-B27F-5B4E-BCC4-F598AA04C0AA}" type="presOf" srcId="{1809C5F9-CCA3-2D47-9681-8D72168A9777}" destId="{FFDE6480-C65A-3443-BDB7-B5F5DE9C42BA}" srcOrd="0" destOrd="0" presId="urn:microsoft.com/office/officeart/2005/8/layout/process1"/>
    <dgm:cxn modelId="{8067F0F3-D00C-E64A-831A-FE41819F40BE}" type="presOf" srcId="{840C26F3-38FB-794D-9FB7-56611BFDADDD}" destId="{3A619DBD-C1AC-3549-960C-C55A9C8B79BC}" srcOrd="1" destOrd="0" presId="urn:microsoft.com/office/officeart/2005/8/layout/process1"/>
    <dgm:cxn modelId="{1C861A9B-8AAD-D04A-964C-D282429CE7C3}" type="presParOf" srcId="{DDB24462-A893-CB45-A8F2-2B9CEB8310DD}" destId="{A024A0C9-B6B2-734E-A678-62F81A0C24FB}" srcOrd="0" destOrd="0" presId="urn:microsoft.com/office/officeart/2005/8/layout/process1"/>
    <dgm:cxn modelId="{7AC483B0-1F8D-F34C-9117-C2DDEBB5F6CF}" type="presParOf" srcId="{DDB24462-A893-CB45-A8F2-2B9CEB8310DD}" destId="{17F0D4EC-D4AA-A448-BDCA-2D388E0B710C}" srcOrd="1" destOrd="0" presId="urn:microsoft.com/office/officeart/2005/8/layout/process1"/>
    <dgm:cxn modelId="{0411BB6E-368D-A447-8F1D-26FED2F81930}" type="presParOf" srcId="{17F0D4EC-D4AA-A448-BDCA-2D388E0B710C}" destId="{8213D4A5-7788-7543-9995-985820BBE246}" srcOrd="0" destOrd="0" presId="urn:microsoft.com/office/officeart/2005/8/layout/process1"/>
    <dgm:cxn modelId="{4E9DEE05-5E35-2B4B-80D3-F1759F27A4E4}" type="presParOf" srcId="{DDB24462-A893-CB45-A8F2-2B9CEB8310DD}" destId="{FFDE6480-C65A-3443-BDB7-B5F5DE9C42BA}" srcOrd="2" destOrd="0" presId="urn:microsoft.com/office/officeart/2005/8/layout/process1"/>
    <dgm:cxn modelId="{CD59F806-F056-3541-9426-91513EF4AD9E}" type="presParOf" srcId="{DDB24462-A893-CB45-A8F2-2B9CEB8310DD}" destId="{C022BDAD-A5A6-6F45-BABF-D9BEB067346A}" srcOrd="3" destOrd="0" presId="urn:microsoft.com/office/officeart/2005/8/layout/process1"/>
    <dgm:cxn modelId="{C57372A4-B988-0E4E-A54C-F05E735C79C0}" type="presParOf" srcId="{C022BDAD-A5A6-6F45-BABF-D9BEB067346A}" destId="{3A619DBD-C1AC-3549-960C-C55A9C8B79BC}" srcOrd="0" destOrd="0" presId="urn:microsoft.com/office/officeart/2005/8/layout/process1"/>
    <dgm:cxn modelId="{1C3F8959-5490-E54A-830F-E1165349EF45}" type="presParOf" srcId="{DDB24462-A893-CB45-A8F2-2B9CEB8310DD}" destId="{480D17C3-E32C-4349-95F1-CD2AF642B5B1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24A0C9-B6B2-734E-A678-62F81A0C24FB}">
      <dsp:nvSpPr>
        <dsp:cNvPr id="0" name=""/>
        <dsp:cNvSpPr/>
      </dsp:nvSpPr>
      <dsp:spPr>
        <a:xfrm>
          <a:off x="5357" y="503645"/>
          <a:ext cx="1601390" cy="9608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baseline="0" dirty="0">
              <a:latin typeface="Helvetica" pitchFamily="2" charset="0"/>
            </a:rPr>
            <a:t>Family Feedback</a:t>
          </a:r>
        </a:p>
      </dsp:txBody>
      <dsp:txXfrm>
        <a:off x="33499" y="531787"/>
        <a:ext cx="1545106" cy="904550"/>
      </dsp:txXfrm>
    </dsp:sp>
    <dsp:sp modelId="{17F0D4EC-D4AA-A448-BDCA-2D388E0B710C}">
      <dsp:nvSpPr>
        <dsp:cNvPr id="0" name=""/>
        <dsp:cNvSpPr/>
      </dsp:nvSpPr>
      <dsp:spPr>
        <a:xfrm>
          <a:off x="1766887" y="785490"/>
          <a:ext cx="339494" cy="3971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1766887" y="864919"/>
        <a:ext cx="237646" cy="238286"/>
      </dsp:txXfrm>
    </dsp:sp>
    <dsp:sp modelId="{FFDE6480-C65A-3443-BDB7-B5F5DE9C42BA}">
      <dsp:nvSpPr>
        <dsp:cNvPr id="0" name=""/>
        <dsp:cNvSpPr/>
      </dsp:nvSpPr>
      <dsp:spPr>
        <a:xfrm>
          <a:off x="2247304" y="503645"/>
          <a:ext cx="1601390" cy="960834"/>
        </a:xfrm>
        <a:prstGeom prst="roundRect">
          <a:avLst>
            <a:gd name="adj" fmla="val 10000"/>
          </a:avLst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baseline="0" dirty="0">
              <a:latin typeface="Helvetica" pitchFamily="2" charset="0"/>
            </a:rPr>
            <a:t>First Responder Feedback</a:t>
          </a:r>
          <a:endParaRPr lang="en-US" sz="2000" kern="1200" dirty="0"/>
        </a:p>
      </dsp:txBody>
      <dsp:txXfrm>
        <a:off x="2275446" y="531787"/>
        <a:ext cx="1545106" cy="904550"/>
      </dsp:txXfrm>
    </dsp:sp>
    <dsp:sp modelId="{C022BDAD-A5A6-6F45-BABF-D9BEB067346A}">
      <dsp:nvSpPr>
        <dsp:cNvPr id="0" name=""/>
        <dsp:cNvSpPr/>
      </dsp:nvSpPr>
      <dsp:spPr>
        <a:xfrm>
          <a:off x="4008834" y="785490"/>
          <a:ext cx="339494" cy="3971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4008834" y="864919"/>
        <a:ext cx="237646" cy="238286"/>
      </dsp:txXfrm>
    </dsp:sp>
    <dsp:sp modelId="{480D17C3-E32C-4349-95F1-CD2AF642B5B1}">
      <dsp:nvSpPr>
        <dsp:cNvPr id="0" name=""/>
        <dsp:cNvSpPr/>
      </dsp:nvSpPr>
      <dsp:spPr>
        <a:xfrm>
          <a:off x="4489251" y="503645"/>
          <a:ext cx="1601390" cy="960834"/>
        </a:xfrm>
        <a:prstGeom prst="roundRect">
          <a:avLst>
            <a:gd name="adj" fmla="val 10000"/>
          </a:avLst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baseline="0" dirty="0">
              <a:latin typeface="Helvetica" pitchFamily="2" charset="0"/>
            </a:rPr>
            <a:t>Critical Incident Response</a:t>
          </a:r>
        </a:p>
      </dsp:txBody>
      <dsp:txXfrm>
        <a:off x="4517393" y="531787"/>
        <a:ext cx="1545106" cy="9045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0B1E7F-BBE7-9740-9A26-AAFD18B163ED}" type="datetimeFigureOut">
              <a:rPr lang="en-US" smtClean="0"/>
              <a:t>3/25/19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BBAC78-E196-EA43-982E-22E6364DE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507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4764EC-26C0-0F42-BFDC-2624F362FA5B}" type="datetimeFigureOut">
              <a:rPr lang="en-US" smtClean="0"/>
              <a:t>3/25/19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BFD180-2C80-C540-B5A8-070865C75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161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There’s a big story behind that story – and that’s what we’re here to discuss today.</a:t>
            </a:r>
          </a:p>
          <a:p>
            <a:r>
              <a:rPr lang="en-US" dirty="0"/>
              <a:t>Thank you to Cameron Brown who prompted this conversation over a beer last year;</a:t>
            </a:r>
          </a:p>
          <a:p>
            <a:r>
              <a:rPr lang="en-US" dirty="0"/>
              <a:t>To Yvonne and Peg for providing the opportunity</a:t>
            </a:r>
          </a:p>
          <a:p>
            <a:r>
              <a:rPr lang="en-US" dirty="0"/>
              <a:t>To the families </a:t>
            </a:r>
            <a:r>
              <a:rPr lang="en-US" dirty="0" err="1"/>
              <a:t>twho</a:t>
            </a:r>
            <a:r>
              <a:rPr lang="en-US" dirty="0"/>
              <a:t> participated</a:t>
            </a:r>
          </a:p>
          <a:p>
            <a:r>
              <a:rPr lang="en-US" dirty="0"/>
              <a:t>And to the first responders who are willing to listen and learn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BFD180-2C80-C540-B5A8-070865C75A2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9461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Cameron Brown intro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7F61CB-0DA3-3C4E-82CA-F5272DED06A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5283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BFD180-2C80-C540-B5A8-070865C75A2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579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Hand over heart – no right way to do a wrong thing.</a:t>
            </a:r>
          </a:p>
          <a:p>
            <a:r>
              <a:rPr lang="en-US" dirty="0"/>
              <a:t>Scope of this project</a:t>
            </a:r>
          </a:p>
          <a:p>
            <a:endParaRPr lang="en-US" dirty="0"/>
          </a:p>
          <a:p>
            <a:r>
              <a:rPr lang="en-US" dirty="0"/>
              <a:t>Sudden loss is, by its very definition -- sudden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BFD180-2C80-C540-B5A8-070865C75A2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59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want to hear your papers rattling; read through this;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BFD180-2C80-C540-B5A8-070865C75A2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5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an exhaustive list; </a:t>
            </a:r>
          </a:p>
          <a:p>
            <a:r>
              <a:rPr lang="en-US" dirty="0"/>
              <a:t>If we were all asked to describe the basics of a critical incident scene, we could fill up 10 pages single column</a:t>
            </a:r>
          </a:p>
          <a:p>
            <a:r>
              <a:rPr lang="en-US" dirty="0"/>
              <a:t>Fundamental…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BFD180-2C80-C540-B5A8-070865C75A2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3897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basics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BFD180-2C80-C540-B5A8-070865C75A2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7111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Tell you a bit about themselves and their work;</a:t>
            </a:r>
          </a:p>
          <a:p>
            <a:r>
              <a:rPr lang="en-US" dirty="0"/>
              <a:t>Give you some insight on the challenges in a critical incident situation</a:t>
            </a:r>
          </a:p>
          <a:p>
            <a:r>
              <a:rPr lang="en-US" dirty="0"/>
              <a:t>Share an experience.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BFD180-2C80-C540-B5A8-070865C75A2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7189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Cameron Brown intro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7F61CB-0DA3-3C4E-82CA-F5272DED06A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4371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Cameron Brown intro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7F61CB-0DA3-3C4E-82CA-F5272DED06A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3394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these resources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BFD180-2C80-C540-B5A8-070865C75A2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05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slide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14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27026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4"/>
          <p:cNvSpPr>
            <a:spLocks noGrp="1"/>
          </p:cNvSpPr>
          <p:nvPr>
            <p:ph idx="1"/>
          </p:nvPr>
        </p:nvSpPr>
        <p:spPr>
          <a:xfrm>
            <a:off x="457200" y="1200150"/>
            <a:ext cx="397256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</p:txBody>
      </p:sp>
      <p:sp>
        <p:nvSpPr>
          <p:cNvPr id="5" name="Text Placeholder 14"/>
          <p:cNvSpPr>
            <a:spLocks noGrp="1"/>
          </p:cNvSpPr>
          <p:nvPr>
            <p:ph idx="10"/>
          </p:nvPr>
        </p:nvSpPr>
        <p:spPr>
          <a:xfrm>
            <a:off x="4693921" y="1200150"/>
            <a:ext cx="397256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59303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ar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192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AE8E2-7647-0C47-B02B-B2BA1257D9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37DF5A-7441-EB4A-8799-746C2D4E2C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7CD676-262D-364C-B0AE-5D963832A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B1C0F-0BF5-3C43-94F6-6B1E9742F71D}" type="datetimeFigureOut">
              <a:rPr lang="en-US" smtClean="0"/>
              <a:t>3/9/19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FD38FD-DD76-724F-A0DD-3718325CD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50C844-C283-CC43-B654-CF393993B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27516-96BA-1D47-8A01-5D46A078E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801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r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8017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r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35781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46"/>
            <a:ext cx="9144000" cy="1121569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568960" y="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itle Placeholder 13"/>
          <p:cNvSpPr>
            <a:spLocks noGrp="1"/>
          </p:cNvSpPr>
          <p:nvPr>
            <p:ph type="title"/>
          </p:nvPr>
        </p:nvSpPr>
        <p:spPr>
          <a:xfrm>
            <a:off x="436880" y="4369"/>
            <a:ext cx="8229601" cy="5322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07660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5" r:id="rId2"/>
    <p:sldLayoutId id="2147483688" r:id="rId3"/>
    <p:sldLayoutId id="2147483689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2400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400" kern="1200" baseline="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49"/>
            <a:ext cx="9175907" cy="5161448"/>
          </a:xfrm>
          <a:prstGeom prst="rect">
            <a:avLst/>
          </a:prstGeom>
        </p:spPr>
      </p:pic>
      <p:sp>
        <p:nvSpPr>
          <p:cNvPr id="6" name="Title Placeholder 5"/>
          <p:cNvSpPr>
            <a:spLocks noGrp="1"/>
          </p:cNvSpPr>
          <p:nvPr>
            <p:ph type="title"/>
          </p:nvPr>
        </p:nvSpPr>
        <p:spPr>
          <a:xfrm>
            <a:off x="457200" y="224853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Transition Slide Text</a:t>
            </a:r>
          </a:p>
        </p:txBody>
      </p:sp>
      <p:pic>
        <p:nvPicPr>
          <p:cNvPr id="3" name="Picture 2" descr="IBWSS-3c@4x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358" y="3338286"/>
            <a:ext cx="1533331" cy="169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252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457200" rtl="0" eaLnBrk="1" latinLnBrk="0" hangingPunct="1">
        <a:spcBef>
          <a:spcPct val="20000"/>
        </a:spcBef>
        <a:buFont typeface="Arial"/>
        <a:buNone/>
        <a:defRPr sz="36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6103"/>
            <a:ext cx="9144000" cy="5308502"/>
          </a:xfrm>
          <a:prstGeom prst="rect">
            <a:avLst/>
          </a:prstGeom>
        </p:spPr>
      </p:pic>
      <p:sp>
        <p:nvSpPr>
          <p:cNvPr id="6" name="Title Placeholder 5"/>
          <p:cNvSpPr>
            <a:spLocks noGrp="1"/>
          </p:cNvSpPr>
          <p:nvPr>
            <p:ph type="title"/>
          </p:nvPr>
        </p:nvSpPr>
        <p:spPr>
          <a:xfrm>
            <a:off x="457200" y="224853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Simple Transition Slide Text</a:t>
            </a:r>
          </a:p>
        </p:txBody>
      </p:sp>
      <p:pic>
        <p:nvPicPr>
          <p:cNvPr id="4" name="Picture 3" descr="IBWSS-3c@4x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217" y="235857"/>
            <a:ext cx="1533331" cy="169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159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457200" rtl="0" eaLnBrk="1" latinLnBrk="0" hangingPunct="1">
        <a:spcBef>
          <a:spcPct val="20000"/>
        </a:spcBef>
        <a:buFont typeface="Arial"/>
        <a:buNone/>
        <a:defRPr sz="36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youtube.com/watch?v=BbcrykmlGJ8" TargetMode="Externa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youtube.com/watch?v=p3XdM2_QYX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064" y="1709039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Helvetica" charset="0"/>
                <a:ea typeface="Helvetica" charset="0"/>
                <a:cs typeface="Helvetica" charset="0"/>
              </a:rPr>
              <a:t>Waves of Hope: </a:t>
            </a:r>
            <a:br>
              <a:rPr lang="en-US" b="1" dirty="0">
                <a:latin typeface="Helvetica" charset="0"/>
                <a:ea typeface="Helvetica" charset="0"/>
                <a:cs typeface="Helvetica" charset="0"/>
              </a:rPr>
            </a:br>
            <a:r>
              <a:rPr lang="en-US" b="1" dirty="0">
                <a:latin typeface="Helvetica" charset="0"/>
                <a:ea typeface="Helvetica" charset="0"/>
                <a:cs typeface="Helvetica" charset="0"/>
              </a:rPr>
              <a:t>Tips for First Responders from Families of Water Tragedies</a:t>
            </a:r>
            <a:br>
              <a:rPr lang="en-US" b="1" dirty="0">
                <a:latin typeface="Helvetica" charset="0"/>
                <a:ea typeface="Helvetica" charset="0"/>
                <a:cs typeface="Helvetica" charset="0"/>
              </a:rPr>
            </a:br>
            <a:br>
              <a:rPr lang="en-US" sz="1400" b="1" dirty="0">
                <a:latin typeface="Helvetica" charset="0"/>
                <a:ea typeface="Helvetica" charset="0"/>
                <a:cs typeface="Helvetica" charset="0"/>
              </a:rPr>
            </a:br>
            <a:r>
              <a:rPr lang="en-US" sz="2200" dirty="0">
                <a:latin typeface="Helvetica" charset="0"/>
                <a:ea typeface="Helvetica" charset="0"/>
                <a:cs typeface="Helvetica" charset="0"/>
              </a:rPr>
              <a:t>March 25, 2019</a:t>
            </a:r>
          </a:p>
        </p:txBody>
      </p:sp>
    </p:spTree>
    <p:extLst>
      <p:ext uri="{BB962C8B-B14F-4D97-AF65-F5344CB8AC3E}">
        <p14:creationId xmlns:p14="http://schemas.microsoft.com/office/powerpoint/2010/main" val="3416316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879" y="792361"/>
            <a:ext cx="8229600" cy="254023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&gt; The 20 / 10 / 30 sheet will be available to share. </a:t>
            </a:r>
            <a:br>
              <a:rPr lang="en-US" dirty="0">
                <a:latin typeface="Helvetica" charset="0"/>
                <a:ea typeface="Helvetica" charset="0"/>
                <a:cs typeface="Helvetica" charset="0"/>
              </a:rPr>
            </a:br>
            <a:br>
              <a:rPr lang="en-US" dirty="0">
                <a:latin typeface="Helvetica" charset="0"/>
                <a:ea typeface="Helvetica" charset="0"/>
                <a:cs typeface="Helvetica" charset="0"/>
              </a:rPr>
            </a:b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&gt; NSBC will share this content in an upcoming webinar. </a:t>
            </a:r>
            <a:br>
              <a:rPr lang="en-US" dirty="0">
                <a:latin typeface="Helvetica" charset="0"/>
                <a:ea typeface="Helvetica" charset="0"/>
                <a:cs typeface="Helvetica" charset="0"/>
              </a:rPr>
            </a:br>
            <a:br>
              <a:rPr lang="en-US" dirty="0">
                <a:latin typeface="Helvetica" charset="0"/>
                <a:ea typeface="Helvetica" charset="0"/>
                <a:cs typeface="Helvetica" charset="0"/>
              </a:rPr>
            </a:b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&gt; Give the “you’re not alone” card to families who may need it. </a:t>
            </a:r>
            <a:br>
              <a:rPr lang="en-US" dirty="0">
                <a:latin typeface="Helvetica" charset="0"/>
                <a:ea typeface="Helvetica" charset="0"/>
                <a:cs typeface="Helvetica" charset="0"/>
              </a:rPr>
            </a:br>
            <a:endParaRPr lang="en-US" sz="22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36880" y="4369"/>
            <a:ext cx="8229601" cy="5322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Helvetica" charset="0"/>
                <a:ea typeface="Helvetica" charset="0"/>
                <a:cs typeface="Helvetica" charset="0"/>
              </a:rPr>
              <a:t>Use these resources.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4EE6FF-E4E5-6049-BC64-466E5C346B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1680" y="3081022"/>
            <a:ext cx="3232524" cy="184060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81EDDE-1359-FF47-9DAD-C2A1AD8C0F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997" y="3078830"/>
            <a:ext cx="3232524" cy="18427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7915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69805B6-28AC-DA43-91ED-8A76E7035A6B}"/>
              </a:ext>
            </a:extLst>
          </p:cNvPr>
          <p:cNvGrpSpPr/>
          <p:nvPr/>
        </p:nvGrpSpPr>
        <p:grpSpPr>
          <a:xfrm>
            <a:off x="1883229" y="510159"/>
            <a:ext cx="5620230" cy="2884715"/>
            <a:chOff x="2815772" y="680212"/>
            <a:chExt cx="6830253" cy="3846286"/>
          </a:xfrm>
        </p:grpSpPr>
        <p:sp>
          <p:nvSpPr>
            <p:cNvPr id="7" name="Rounded Rectangular Callout 6">
              <a:extLst>
                <a:ext uri="{FF2B5EF4-FFF2-40B4-BE49-F238E27FC236}">
                  <a16:creationId xmlns:a16="http://schemas.microsoft.com/office/drawing/2014/main" id="{091D6370-1621-7644-A969-6654412D316A}"/>
                </a:ext>
              </a:extLst>
            </p:cNvPr>
            <p:cNvSpPr/>
            <p:nvPr/>
          </p:nvSpPr>
          <p:spPr>
            <a:xfrm>
              <a:off x="2815772" y="680212"/>
              <a:ext cx="6212114" cy="3846286"/>
            </a:xfrm>
            <a:prstGeom prst="wedgeRoundRectCallout">
              <a:avLst>
                <a:gd name="adj1" fmla="val -6114"/>
                <a:gd name="adj2" fmla="val 68113"/>
                <a:gd name="adj3" fmla="val 16667"/>
              </a:avLst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5CCBC00-E5A1-EA4C-B1FB-C82854D8E5D0}"/>
                </a:ext>
              </a:extLst>
            </p:cNvPr>
            <p:cNvSpPr txBox="1"/>
            <p:nvPr/>
          </p:nvSpPr>
          <p:spPr>
            <a:xfrm>
              <a:off x="3223379" y="1574008"/>
              <a:ext cx="6422646" cy="24628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6375"/>
                </a:lnSpc>
              </a:pPr>
              <a:r>
                <a:rPr lang="en-US" sz="9000" b="1" kern="0" spc="-825" dirty="0">
                  <a:solidFill>
                    <a:schemeClr val="bg1"/>
                  </a:solidFill>
                  <a:latin typeface="Helvetica" pitchFamily="2" charset="0"/>
                </a:rPr>
                <a:t>Join us</a:t>
              </a:r>
            </a:p>
            <a:p>
              <a:pPr>
                <a:lnSpc>
                  <a:spcPts val="6375"/>
                </a:lnSpc>
              </a:pPr>
              <a:r>
                <a:rPr lang="en-US" sz="9000" b="1" kern="0" spc="-825" dirty="0">
                  <a:solidFill>
                    <a:schemeClr val="bg1"/>
                  </a:solidFill>
                  <a:latin typeface="Helvetica" pitchFamily="2" charset="0"/>
                </a:rPr>
                <a:t>tomorrow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AF5D8A1E-D714-CE4B-AB9E-B149C260D1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751" y="4142903"/>
            <a:ext cx="797803" cy="79347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A953D0C-F49D-2E48-BFE6-C456B3054E67}"/>
              </a:ext>
            </a:extLst>
          </p:cNvPr>
          <p:cNvSpPr/>
          <p:nvPr/>
        </p:nvSpPr>
        <p:spPr>
          <a:xfrm>
            <a:off x="4217119" y="3543692"/>
            <a:ext cx="4564130" cy="1392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250" b="1" spc="-300" dirty="0">
                <a:solidFill>
                  <a:srgbClr val="59B0BE"/>
                </a:solidFill>
                <a:latin typeface="Helvetica" pitchFamily="2" charset="0"/>
              </a:rPr>
              <a:t>first responder</a:t>
            </a:r>
          </a:p>
          <a:p>
            <a:r>
              <a:rPr lang="en-US" sz="3200" b="1" spc="-300" dirty="0">
                <a:solidFill>
                  <a:srgbClr val="59B0BE"/>
                </a:solidFill>
                <a:latin typeface="Helvetica" pitchFamily="2" charset="0"/>
              </a:rPr>
              <a:t>brainstorm session.</a:t>
            </a:r>
          </a:p>
        </p:txBody>
      </p:sp>
    </p:spTree>
    <p:extLst>
      <p:ext uri="{BB962C8B-B14F-4D97-AF65-F5344CB8AC3E}">
        <p14:creationId xmlns:p14="http://schemas.microsoft.com/office/powerpoint/2010/main" val="163797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F6A133B6-CBCA-2648-8FF4-C870544C1354}"/>
              </a:ext>
            </a:extLst>
          </p:cNvPr>
          <p:cNvSpPr/>
          <p:nvPr/>
        </p:nvSpPr>
        <p:spPr>
          <a:xfrm>
            <a:off x="2525486" y="619016"/>
            <a:ext cx="4909457" cy="2884715"/>
          </a:xfrm>
          <a:prstGeom prst="wedgeRoundRectCallout">
            <a:avLst>
              <a:gd name="adj1" fmla="val -6114"/>
              <a:gd name="adj2" fmla="val 68113"/>
              <a:gd name="adj3" fmla="val 16667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EB722D-D774-C441-A651-4A5772F65E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4643" y="1554157"/>
            <a:ext cx="835185" cy="8388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EC01E5-D7B9-5348-ADB4-3265DF1099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3469" y="1554156"/>
            <a:ext cx="2788961" cy="101759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62377C4-B15A-C844-9D77-43BB1E78D3F5}"/>
              </a:ext>
            </a:extLst>
          </p:cNvPr>
          <p:cNvSpPr/>
          <p:nvPr/>
        </p:nvSpPr>
        <p:spPr>
          <a:xfrm>
            <a:off x="4630365" y="3988748"/>
            <a:ext cx="4564130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250" b="1" spc="-300" dirty="0">
                <a:solidFill>
                  <a:srgbClr val="59B0BE"/>
                </a:solidFill>
                <a:latin typeface="Helvetica" pitchFamily="2" charset="0"/>
              </a:rPr>
              <a:t>thank you.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025B4A-252E-704E-BFAE-F995BE18D4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5528" y="3639124"/>
            <a:ext cx="1211065" cy="120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215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Helvetica" charset="0"/>
                <a:ea typeface="Helvetica" charset="0"/>
                <a:cs typeface="Helvetica" charset="0"/>
              </a:rPr>
              <a:t>Moderator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880" y="3228642"/>
            <a:ext cx="8229600" cy="1671066"/>
          </a:xfrm>
        </p:spPr>
        <p:txBody>
          <a:bodyPr>
            <a:noAutofit/>
          </a:bodyPr>
          <a:lstStyle/>
          <a:p>
            <a:pPr algn="ctr"/>
            <a:r>
              <a:rPr lang="en-US" sz="2000" b="1" dirty="0">
                <a:latin typeface="Helvetica" charset="0"/>
                <a:ea typeface="Helvetica" charset="0"/>
                <a:cs typeface="Helvetica" charset="0"/>
              </a:rPr>
              <a:t>Dana Gage</a:t>
            </a:r>
          </a:p>
          <a:p>
            <a:pPr algn="ctr"/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Founder</a:t>
            </a:r>
          </a:p>
          <a:p>
            <a:pPr algn="ctr"/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The LV Project</a:t>
            </a:r>
          </a:p>
          <a:p>
            <a:pPr algn="ctr"/>
            <a:r>
              <a:rPr lang="en-US" sz="2000" dirty="0" err="1">
                <a:latin typeface="Helvetica" charset="0"/>
                <a:ea typeface="Helvetica" charset="0"/>
                <a:cs typeface="Helvetica" charset="0"/>
              </a:rPr>
              <a:t>dana.gage@theLVproject.org</a:t>
            </a:r>
            <a:endParaRPr lang="en-US" sz="2000" dirty="0"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A4079E-3820-C84F-A5E0-5E84DD7E93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9443" y="827523"/>
            <a:ext cx="2225114" cy="2174670"/>
          </a:xfrm>
          <a:prstGeom prst="ellipse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9C6ECE7-18B8-E346-ADD4-D9600CD8AA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880" y="827523"/>
            <a:ext cx="2454238" cy="943064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5AC6A9A-8DC8-B34B-A4DD-4982CCA171B4}"/>
              </a:ext>
            </a:extLst>
          </p:cNvPr>
          <p:cNvSpPr txBox="1">
            <a:spLocks/>
          </p:cNvSpPr>
          <p:nvPr/>
        </p:nvSpPr>
        <p:spPr>
          <a:xfrm>
            <a:off x="333511" y="4686697"/>
            <a:ext cx="8229600" cy="16710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 baseline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err="1">
                <a:latin typeface="Helvetica" charset="0"/>
                <a:ea typeface="Helvetica" charset="0"/>
                <a:cs typeface="Helvetica" charset="0"/>
                <a:hlinkClick r:id="rId5"/>
              </a:rPr>
              <a:t>connor</a:t>
            </a:r>
            <a:r>
              <a:rPr lang="en-US" sz="2000" b="1" dirty="0">
                <a:latin typeface="Helvetica" charset="0"/>
                <a:ea typeface="Helvetica" charset="0"/>
                <a:cs typeface="Helvetica" charset="0"/>
                <a:hlinkClick r:id="rId5"/>
              </a:rPr>
              <a:t>.</a:t>
            </a:r>
            <a:endParaRPr lang="en-US" sz="2000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557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Helvetica" charset="0"/>
                <a:ea typeface="Helvetica" charset="0"/>
                <a:cs typeface="Helvetica" charset="0"/>
              </a:rPr>
              <a:t>Our goal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880" y="1062170"/>
            <a:ext cx="8538882" cy="1671066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latin typeface="Helvetica" charset="0"/>
                <a:ea typeface="Helvetica" charset="0"/>
                <a:cs typeface="Helvetica" charset="0"/>
              </a:rPr>
              <a:t>Help first responders help families of water tragedies: </a:t>
            </a:r>
          </a:p>
          <a:p>
            <a:pPr algn="ctr"/>
            <a:r>
              <a:rPr lang="en-US" b="1" dirty="0">
                <a:latin typeface="Helvetica" charset="0"/>
                <a:ea typeface="Helvetica" charset="0"/>
                <a:cs typeface="Helvetica" charset="0"/>
              </a:rPr>
              <a:t>let’s talk about it.</a:t>
            </a:r>
          </a:p>
          <a:p>
            <a:pPr algn="ctr"/>
            <a:endParaRPr lang="en-US" sz="2000" b="1" dirty="0">
              <a:latin typeface="Helvetica" charset="0"/>
              <a:ea typeface="Helvetica" charset="0"/>
              <a:cs typeface="Helvetica" charset="0"/>
            </a:endParaRPr>
          </a:p>
          <a:p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	Multi-phase project:</a:t>
            </a:r>
          </a:p>
          <a:p>
            <a:pPr lvl="1" indent="0">
              <a:buNone/>
            </a:pPr>
            <a:r>
              <a:rPr lang="en-US" sz="1800" b="1" dirty="0">
                <a:latin typeface="Helvetica" charset="0"/>
                <a:ea typeface="Helvetica" charset="0"/>
                <a:cs typeface="Helvetica" charset="0"/>
              </a:rPr>
              <a:t>Phase 1: </a:t>
            </a:r>
            <a:r>
              <a:rPr lang="en-US" sz="1800" dirty="0">
                <a:latin typeface="Helvetica" charset="0"/>
                <a:ea typeface="Helvetica" charset="0"/>
                <a:cs typeface="Helvetica" charset="0"/>
              </a:rPr>
              <a:t>Family feedback</a:t>
            </a:r>
          </a:p>
          <a:p>
            <a:pPr lvl="1" indent="0">
              <a:buNone/>
            </a:pPr>
            <a:r>
              <a:rPr lang="en-US" sz="1800" b="1" dirty="0">
                <a:latin typeface="Helvetica" charset="0"/>
                <a:ea typeface="Helvetica" charset="0"/>
                <a:cs typeface="Helvetica" charset="0"/>
              </a:rPr>
              <a:t>Phase 2: </a:t>
            </a:r>
            <a:r>
              <a:rPr lang="en-US" sz="1800" dirty="0">
                <a:latin typeface="Helvetica" charset="0"/>
                <a:ea typeface="Helvetica" charset="0"/>
                <a:cs typeface="Helvetica" charset="0"/>
              </a:rPr>
              <a:t>First responder feedback (peer to peer)</a:t>
            </a:r>
          </a:p>
          <a:p>
            <a:pPr lvl="1" indent="0">
              <a:buNone/>
            </a:pPr>
            <a:r>
              <a:rPr lang="en-US" sz="1800" b="1" dirty="0">
                <a:latin typeface="Helvetica" charset="0"/>
                <a:ea typeface="Helvetica" charset="0"/>
                <a:cs typeface="Helvetica" charset="0"/>
              </a:rPr>
              <a:t>Phase 3: </a:t>
            </a:r>
            <a:r>
              <a:rPr lang="en-US" sz="1800" dirty="0">
                <a:latin typeface="Helvetica" charset="0"/>
                <a:ea typeface="Helvetica" charset="0"/>
                <a:cs typeface="Helvetica" charset="0"/>
              </a:rPr>
              <a:t>Best practices overlay from tested critical incident programs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4049A752-227F-7B45-92CD-68979D16FF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3344969"/>
              </p:ext>
            </p:extLst>
          </p:nvPr>
        </p:nvGraphicFramePr>
        <p:xfrm>
          <a:off x="1658321" y="3420118"/>
          <a:ext cx="6096000" cy="19681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04174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Helvetica" charset="0"/>
                <a:ea typeface="Helvetica" charset="0"/>
                <a:cs typeface="Helvetica" charset="0"/>
              </a:rPr>
              <a:t>Our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880" y="1262682"/>
            <a:ext cx="8229600" cy="1671066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latin typeface="Helvetica" charset="0"/>
                <a:ea typeface="Helvetica" charset="0"/>
                <a:cs typeface="Helvetica" charset="0"/>
              </a:rPr>
              <a:t>Let’s start the conversation.</a:t>
            </a:r>
          </a:p>
          <a:p>
            <a:pPr algn="ctr"/>
            <a:endParaRPr lang="en-US" sz="2000" b="1" dirty="0">
              <a:latin typeface="Helvetica" charset="0"/>
              <a:ea typeface="Helvetica" charset="0"/>
              <a:cs typeface="Helvetica" charset="0"/>
            </a:endParaRPr>
          </a:p>
          <a:p>
            <a:pPr marL="457200" indent="-457200">
              <a:buAutoNum type="arabicPeriod"/>
            </a:pPr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What’s in your packet?</a:t>
            </a:r>
          </a:p>
          <a:p>
            <a:pPr marL="1257300" lvl="1" indent="-457200"/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Waves of Hope family stories</a:t>
            </a:r>
          </a:p>
          <a:p>
            <a:pPr marL="1257300" lvl="1" indent="-457200"/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20/10/30 – Feedback from families</a:t>
            </a:r>
          </a:p>
          <a:p>
            <a:pPr marL="1257300" lvl="1" indent="-457200"/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We asked families… What helped? What didn’t?</a:t>
            </a:r>
          </a:p>
          <a:p>
            <a:pPr marL="1257300" lvl="1" indent="-457200"/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We want your feedback, too. </a:t>
            </a:r>
          </a:p>
          <a:p>
            <a:pPr marL="1257300" lvl="1" indent="-457200"/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”You’re not alone.” card.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Let’s wrap up with a chat. </a:t>
            </a:r>
            <a:br>
              <a:rPr lang="en-US" sz="2000" dirty="0">
                <a:latin typeface="Helvetica" charset="0"/>
                <a:ea typeface="Helvetica" charset="0"/>
                <a:cs typeface="Helvetica" charset="0"/>
              </a:rPr>
            </a:br>
            <a:endParaRPr lang="en-US" sz="2000" dirty="0">
              <a:latin typeface="Helvetica" charset="0"/>
              <a:ea typeface="Helvetica" charset="0"/>
              <a:cs typeface="Helvetica" charset="0"/>
            </a:endParaRPr>
          </a:p>
          <a:p>
            <a:pPr algn="ctr"/>
            <a:endParaRPr lang="en-US" sz="1800" b="1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084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Helvetica" charset="0"/>
                <a:ea typeface="Helvetica" charset="0"/>
                <a:cs typeface="Helvetica" charset="0"/>
              </a:rPr>
              <a:t>The basics of a critical incident scene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73C93D-B65E-B04B-B4CD-56853924C570}"/>
              </a:ext>
            </a:extLst>
          </p:cNvPr>
          <p:cNvSpPr/>
          <p:nvPr/>
        </p:nvSpPr>
        <p:spPr>
          <a:xfrm>
            <a:off x="436880" y="863974"/>
            <a:ext cx="741620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Families.</a:t>
            </a:r>
          </a:p>
          <a:p>
            <a:pPr marL="1257300" lvl="1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In shock.</a:t>
            </a:r>
          </a:p>
          <a:p>
            <a:pPr marL="1257300" lvl="1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Scattered, incapable of rational thought.</a:t>
            </a:r>
          </a:p>
          <a:p>
            <a:pPr marL="1257300" lvl="1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In denial.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First responders.</a:t>
            </a:r>
          </a:p>
          <a:p>
            <a:pPr marL="1257300" lvl="1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Wearing many hats.</a:t>
            </a:r>
          </a:p>
          <a:p>
            <a:pPr marL="1257300" lvl="1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Compartmentalizing.</a:t>
            </a:r>
          </a:p>
          <a:p>
            <a:pPr marL="1257300" lvl="1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Managing business and emotions. 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>
              <a:latin typeface="Helvetica" charset="0"/>
              <a:ea typeface="Helvetica" charset="0"/>
              <a:cs typeface="Helvetica" charset="0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50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880" y="921259"/>
            <a:ext cx="8229600" cy="2540233"/>
          </a:xfrm>
        </p:spPr>
        <p:txBody>
          <a:bodyPr>
            <a:normAutofit/>
          </a:bodyPr>
          <a:lstStyle/>
          <a:p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&gt; Be honest. (we need the truth, no matter what)</a:t>
            </a:r>
            <a:br>
              <a:rPr lang="en-US" dirty="0">
                <a:latin typeface="Helvetica" charset="0"/>
                <a:ea typeface="Helvetica" charset="0"/>
                <a:cs typeface="Helvetica" charset="0"/>
              </a:rPr>
            </a:b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&gt; Be kind. (wrap truth in love)</a:t>
            </a:r>
            <a:br>
              <a:rPr lang="en-US" dirty="0">
                <a:latin typeface="Helvetica" charset="0"/>
                <a:ea typeface="Helvetica" charset="0"/>
                <a:cs typeface="Helvetica" charset="0"/>
              </a:rPr>
            </a:b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&gt; Be careful. (we may be able to hear you)</a:t>
            </a:r>
            <a:br>
              <a:rPr lang="en-US" dirty="0">
                <a:latin typeface="Helvetica" charset="0"/>
                <a:ea typeface="Helvetica" charset="0"/>
                <a:cs typeface="Helvetica" charset="0"/>
              </a:rPr>
            </a:b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&gt; Be direct. (give us the facts)</a:t>
            </a:r>
            <a:br>
              <a:rPr lang="en-US" dirty="0">
                <a:latin typeface="Helvetica" charset="0"/>
                <a:ea typeface="Helvetica" charset="0"/>
                <a:cs typeface="Helvetica" charset="0"/>
              </a:rPr>
            </a:b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&gt; Be human. (your tears are not a sign of weakness)</a:t>
            </a:r>
            <a:endParaRPr lang="en-US" sz="22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36880" y="4369"/>
            <a:ext cx="8229601" cy="5322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Helvetica" charset="0"/>
                <a:ea typeface="Helvetica" charset="0"/>
                <a:cs typeface="Helvetica" charset="0"/>
              </a:rPr>
              <a:t>The five recurring themes from families: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656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Helvetica" charset="0"/>
                <a:ea typeface="Helvetica" charset="0"/>
                <a:cs typeface="Helvetica" charset="0"/>
              </a:rPr>
              <a:t>Panelists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297891"/>
            <a:ext cx="3281710" cy="1671066"/>
          </a:xfrm>
        </p:spPr>
        <p:txBody>
          <a:bodyPr>
            <a:noAutofit/>
          </a:bodyPr>
          <a:lstStyle/>
          <a:p>
            <a:pPr algn="ctr"/>
            <a:r>
              <a:rPr lang="en-US" sz="1800" b="1" dirty="0">
                <a:latin typeface="Helvetica" charset="0"/>
                <a:ea typeface="Helvetica" charset="0"/>
                <a:cs typeface="Helvetica" charset="0"/>
              </a:rPr>
              <a:t>Cameron Brown</a:t>
            </a:r>
          </a:p>
          <a:p>
            <a:pPr algn="ctr"/>
            <a:r>
              <a:rPr lang="en-US" sz="1800" dirty="0">
                <a:latin typeface="Helvetica" charset="0"/>
                <a:ea typeface="Helvetica" charset="0"/>
                <a:cs typeface="Helvetica" charset="0"/>
              </a:rPr>
              <a:t>Maryland Natural Resources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204070" y="3297891"/>
            <a:ext cx="4477455" cy="16710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 baseline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latin typeface="Helvetica" charset="0"/>
                <a:ea typeface="Helvetica" charset="0"/>
                <a:cs typeface="Helvetica" charset="0"/>
              </a:rPr>
              <a:t>Jan </a:t>
            </a:r>
            <a:r>
              <a:rPr lang="en-US" sz="1800" b="1" dirty="0" err="1">
                <a:latin typeface="Helvetica" charset="0"/>
                <a:ea typeface="Helvetica" charset="0"/>
                <a:cs typeface="Helvetica" charset="0"/>
              </a:rPr>
              <a:t>Iserman</a:t>
            </a:r>
            <a:endParaRPr lang="en-US" sz="1800" b="1" dirty="0">
              <a:latin typeface="Helvetica" charset="0"/>
              <a:ea typeface="Helvetica" charset="0"/>
              <a:cs typeface="Helvetica" charset="0"/>
            </a:endParaRPr>
          </a:p>
          <a:p>
            <a:pPr algn="ctr"/>
            <a:r>
              <a:rPr lang="en-US" sz="1800" dirty="0">
                <a:latin typeface="Helvetica" charset="0"/>
                <a:ea typeface="Helvetica" charset="0"/>
                <a:cs typeface="Helvetica" charset="0"/>
              </a:rPr>
              <a:t>Ashleigh </a:t>
            </a:r>
            <a:r>
              <a:rPr lang="en-US" sz="1800" dirty="0" err="1">
                <a:latin typeface="Helvetica" charset="0"/>
                <a:ea typeface="Helvetica" charset="0"/>
                <a:cs typeface="Helvetica" charset="0"/>
              </a:rPr>
              <a:t>Iserman</a:t>
            </a:r>
            <a:r>
              <a:rPr lang="en-US" sz="1800" dirty="0">
                <a:latin typeface="Helvetica" charset="0"/>
                <a:ea typeface="Helvetica" charset="0"/>
                <a:cs typeface="Helvetica" charset="0"/>
              </a:rPr>
              <a:t> Boating </a:t>
            </a:r>
          </a:p>
          <a:p>
            <a:pPr algn="ctr"/>
            <a:r>
              <a:rPr lang="en-US" sz="1800" dirty="0">
                <a:latin typeface="Helvetica" charset="0"/>
                <a:ea typeface="Helvetica" charset="0"/>
                <a:cs typeface="Helvetica" charset="0"/>
              </a:rPr>
              <a:t>Safety Foundation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112516" y="3297891"/>
            <a:ext cx="2918968" cy="16710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 baseline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latin typeface="Helvetica" charset="0"/>
                <a:ea typeface="Helvetica" charset="0"/>
                <a:cs typeface="Helvetica" charset="0"/>
              </a:rPr>
              <a:t>Heather Lanier</a:t>
            </a:r>
          </a:p>
          <a:p>
            <a:pPr algn="ctr"/>
            <a:r>
              <a:rPr lang="en-US" sz="1800" dirty="0">
                <a:latin typeface="Helvetica" charset="0"/>
                <a:ea typeface="Helvetica" charset="0"/>
                <a:cs typeface="Helvetica" charset="0"/>
              </a:rPr>
              <a:t>Orange Park Police Dept.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692CDD8-DCEF-ED48-B00A-127A3A7480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17" t="29563" r="22471"/>
          <a:stretch/>
        </p:blipFill>
        <p:spPr>
          <a:xfrm>
            <a:off x="6521354" y="1236602"/>
            <a:ext cx="1950293" cy="1950990"/>
          </a:xfrm>
          <a:prstGeom prst="ellipse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6B6A919-90AB-A54F-B879-73F17E3B84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3683" y="1237299"/>
            <a:ext cx="1950293" cy="1950293"/>
          </a:xfrm>
          <a:prstGeom prst="ellipse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AC4F675-4264-8B41-9A3D-C0F354E0435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426" b="12419"/>
          <a:stretch/>
        </p:blipFill>
        <p:spPr>
          <a:xfrm>
            <a:off x="723299" y="1318131"/>
            <a:ext cx="1835111" cy="194982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83944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69805B6-28AC-DA43-91ED-8A76E7035A6B}"/>
              </a:ext>
            </a:extLst>
          </p:cNvPr>
          <p:cNvGrpSpPr/>
          <p:nvPr/>
        </p:nvGrpSpPr>
        <p:grpSpPr>
          <a:xfrm>
            <a:off x="2111829" y="510159"/>
            <a:ext cx="4820555" cy="2884715"/>
            <a:chOff x="2815772" y="680212"/>
            <a:chExt cx="6427407" cy="3846286"/>
          </a:xfrm>
        </p:grpSpPr>
        <p:sp>
          <p:nvSpPr>
            <p:cNvPr id="7" name="Rounded Rectangular Callout 6">
              <a:extLst>
                <a:ext uri="{FF2B5EF4-FFF2-40B4-BE49-F238E27FC236}">
                  <a16:creationId xmlns:a16="http://schemas.microsoft.com/office/drawing/2014/main" id="{091D6370-1621-7644-A969-6654412D316A}"/>
                </a:ext>
              </a:extLst>
            </p:cNvPr>
            <p:cNvSpPr/>
            <p:nvPr/>
          </p:nvSpPr>
          <p:spPr>
            <a:xfrm>
              <a:off x="2815772" y="680212"/>
              <a:ext cx="6212114" cy="3846286"/>
            </a:xfrm>
            <a:prstGeom prst="wedgeRoundRectCallout">
              <a:avLst>
                <a:gd name="adj1" fmla="val -6114"/>
                <a:gd name="adj2" fmla="val 68113"/>
                <a:gd name="adj3" fmla="val 16667"/>
              </a:avLst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5CCBC00-E5A1-EA4C-B1FB-C82854D8E5D0}"/>
                </a:ext>
              </a:extLst>
            </p:cNvPr>
            <p:cNvSpPr txBox="1"/>
            <p:nvPr/>
          </p:nvSpPr>
          <p:spPr>
            <a:xfrm>
              <a:off x="3223379" y="1574008"/>
              <a:ext cx="6019800" cy="24628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6375"/>
                </a:lnSpc>
              </a:pPr>
              <a:r>
                <a:rPr lang="en-US" sz="9000" b="1" kern="0" spc="-825" dirty="0">
                  <a:solidFill>
                    <a:schemeClr val="bg1"/>
                  </a:solidFill>
                  <a:latin typeface="Helvetica" pitchFamily="2" charset="0"/>
                </a:rPr>
                <a:t>let’s talk about …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394F11F5-CCDD-0249-95CF-960341BA8CB7}"/>
              </a:ext>
            </a:extLst>
          </p:cNvPr>
          <p:cNvSpPr/>
          <p:nvPr/>
        </p:nvSpPr>
        <p:spPr>
          <a:xfrm>
            <a:off x="4217119" y="3543692"/>
            <a:ext cx="4564130" cy="1392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250" b="1" spc="-300" dirty="0">
                <a:solidFill>
                  <a:srgbClr val="59B0BE"/>
                </a:solidFill>
                <a:latin typeface="Helvetica" pitchFamily="2" charset="0"/>
              </a:rPr>
              <a:t>on the scene</a:t>
            </a:r>
          </a:p>
          <a:p>
            <a:r>
              <a:rPr lang="en-US" sz="3200" b="1" spc="-300" dirty="0">
                <a:solidFill>
                  <a:srgbClr val="59B0BE"/>
                </a:solidFill>
                <a:latin typeface="Helvetica" pitchFamily="2" charset="0"/>
              </a:rPr>
              <a:t>with Cameron and Heather.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F5D8A1E-D714-CE4B-AB9E-B149C260D1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751" y="4142903"/>
            <a:ext cx="797803" cy="79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885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69805B6-28AC-DA43-91ED-8A76E7035A6B}"/>
              </a:ext>
            </a:extLst>
          </p:cNvPr>
          <p:cNvGrpSpPr/>
          <p:nvPr/>
        </p:nvGrpSpPr>
        <p:grpSpPr>
          <a:xfrm>
            <a:off x="2111829" y="510159"/>
            <a:ext cx="4820555" cy="2884715"/>
            <a:chOff x="2815772" y="680212"/>
            <a:chExt cx="6427407" cy="3846286"/>
          </a:xfrm>
        </p:grpSpPr>
        <p:sp>
          <p:nvSpPr>
            <p:cNvPr id="7" name="Rounded Rectangular Callout 6">
              <a:extLst>
                <a:ext uri="{FF2B5EF4-FFF2-40B4-BE49-F238E27FC236}">
                  <a16:creationId xmlns:a16="http://schemas.microsoft.com/office/drawing/2014/main" id="{091D6370-1621-7644-A969-6654412D316A}"/>
                </a:ext>
              </a:extLst>
            </p:cNvPr>
            <p:cNvSpPr/>
            <p:nvPr/>
          </p:nvSpPr>
          <p:spPr>
            <a:xfrm>
              <a:off x="2815772" y="680212"/>
              <a:ext cx="6212114" cy="3846286"/>
            </a:xfrm>
            <a:prstGeom prst="wedgeRoundRectCallout">
              <a:avLst>
                <a:gd name="adj1" fmla="val -6114"/>
                <a:gd name="adj2" fmla="val 68113"/>
                <a:gd name="adj3" fmla="val 16667"/>
              </a:avLst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5CCBC00-E5A1-EA4C-B1FB-C82854D8E5D0}"/>
                </a:ext>
              </a:extLst>
            </p:cNvPr>
            <p:cNvSpPr txBox="1"/>
            <p:nvPr/>
          </p:nvSpPr>
          <p:spPr>
            <a:xfrm>
              <a:off x="3223379" y="1574008"/>
              <a:ext cx="6019800" cy="24628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6375"/>
                </a:lnSpc>
              </a:pPr>
              <a:r>
                <a:rPr lang="en-US" sz="9000" b="1" kern="0" spc="-825" dirty="0">
                  <a:solidFill>
                    <a:schemeClr val="bg1"/>
                  </a:solidFill>
                  <a:latin typeface="Helvetica" pitchFamily="2" charset="0"/>
                </a:rPr>
                <a:t>let’s talk about …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AF5D8A1E-D714-CE4B-AB9E-B149C260D1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751" y="4142903"/>
            <a:ext cx="797803" cy="79347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A953D0C-F49D-2E48-BFE6-C456B3054E67}"/>
              </a:ext>
            </a:extLst>
          </p:cNvPr>
          <p:cNvSpPr/>
          <p:nvPr/>
        </p:nvSpPr>
        <p:spPr>
          <a:xfrm>
            <a:off x="4217119" y="3543692"/>
            <a:ext cx="4564130" cy="1392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250" b="1" spc="-300" dirty="0">
                <a:solidFill>
                  <a:srgbClr val="59B0BE"/>
                </a:solidFill>
                <a:latin typeface="Helvetica" pitchFamily="2" charset="0"/>
              </a:rPr>
              <a:t>families</a:t>
            </a:r>
          </a:p>
          <a:p>
            <a:r>
              <a:rPr lang="en-US" sz="3200" b="1" spc="-300" dirty="0">
                <a:solidFill>
                  <a:srgbClr val="59B0BE"/>
                </a:solidFill>
                <a:latin typeface="Helvetica" pitchFamily="2" charset="0"/>
              </a:rPr>
              <a:t>with Jan and Dana.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58AAFD5-4B80-F040-BEB2-F4FC448F7596}"/>
              </a:ext>
            </a:extLst>
          </p:cNvPr>
          <p:cNvSpPr/>
          <p:nvPr/>
        </p:nvSpPr>
        <p:spPr>
          <a:xfrm>
            <a:off x="987065" y="4534178"/>
            <a:ext cx="22495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err="1">
                <a:latin typeface="Helvetica" charset="0"/>
                <a:ea typeface="Helvetica" charset="0"/>
                <a:cs typeface="Helvetica" charset="0"/>
                <a:hlinkClick r:id="rId4"/>
              </a:rPr>
              <a:t>ashleigh</a:t>
            </a:r>
            <a:r>
              <a:rPr lang="en-US" b="1" dirty="0">
                <a:latin typeface="Helvetica" charset="0"/>
                <a:ea typeface="Helvetica" charset="0"/>
                <a:cs typeface="Helvetica" charset="0"/>
              </a:rPr>
              <a:t> &amp; </a:t>
            </a:r>
            <a:r>
              <a:rPr lang="en-US" b="1" dirty="0" err="1">
                <a:latin typeface="Helvetica" charset="0"/>
                <a:ea typeface="Helvetica" charset="0"/>
                <a:cs typeface="Helvetica" charset="0"/>
              </a:rPr>
              <a:t>connor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56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si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ransition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Transition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37296</TotalTime>
  <Words>405</Words>
  <Application>Microsoft Macintosh PowerPoint</Application>
  <PresentationFormat>On-screen Show (16:9)</PresentationFormat>
  <Paragraphs>93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Helvetica</vt:lpstr>
      <vt:lpstr>Basic</vt:lpstr>
      <vt:lpstr>Transition Slide</vt:lpstr>
      <vt:lpstr>1_Transition Slide</vt:lpstr>
      <vt:lpstr>Waves of Hope:  Tips for First Responders from Families of Water Tragedies  March 25, 2019</vt:lpstr>
      <vt:lpstr>Moderator</vt:lpstr>
      <vt:lpstr>Our goal</vt:lpstr>
      <vt:lpstr>Our approach</vt:lpstr>
      <vt:lpstr>The basics of a critical incident scene</vt:lpstr>
      <vt:lpstr>&gt; Be honest. (we need the truth, no matter what) &gt; Be kind. (wrap truth in love) &gt; Be careful. (we may be able to hear you) &gt; Be direct. (give us the facts) &gt; Be human. (your tears are not a sign of weakness)</vt:lpstr>
      <vt:lpstr>Panelists</vt:lpstr>
      <vt:lpstr>PowerPoint Presentation</vt:lpstr>
      <vt:lpstr>PowerPoint Presentation</vt:lpstr>
      <vt:lpstr>&gt; The 20 / 10 / 30 sheet will be available to share.   &gt; NSBC will share this content in an upcoming webinar.   &gt; Give the “you’re not alone” card to families who may need it.  </vt:lpstr>
      <vt:lpstr>PowerPoint Presentation</vt:lpstr>
      <vt:lpstr>PowerPoint Presentation</vt:lpstr>
    </vt:vector>
  </TitlesOfParts>
  <Company>Basecraft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Allison Buskirk</dc:creator>
  <cp:lastModifiedBy>Dana Gage</cp:lastModifiedBy>
  <cp:revision>74</cp:revision>
  <dcterms:created xsi:type="dcterms:W3CDTF">2018-06-22T11:36:19Z</dcterms:created>
  <dcterms:modified xsi:type="dcterms:W3CDTF">2019-03-25T19:31:09Z</dcterms:modified>
</cp:coreProperties>
</file>