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 id="2147484272" r:id="rId2"/>
    <p:sldMasterId id="2147484313" r:id="rId3"/>
  </p:sldMasterIdLst>
  <p:notesMasterIdLst>
    <p:notesMasterId r:id="rId37"/>
  </p:notesMasterIdLst>
  <p:handoutMasterIdLst>
    <p:handoutMasterId r:id="rId38"/>
  </p:handoutMasterIdLst>
  <p:sldIdLst>
    <p:sldId id="290" r:id="rId4"/>
    <p:sldId id="361" r:id="rId5"/>
    <p:sldId id="294" r:id="rId6"/>
    <p:sldId id="306" r:id="rId7"/>
    <p:sldId id="325" r:id="rId8"/>
    <p:sldId id="321" r:id="rId9"/>
    <p:sldId id="302" r:id="rId10"/>
    <p:sldId id="326" r:id="rId11"/>
    <p:sldId id="336" r:id="rId12"/>
    <p:sldId id="309" r:id="rId13"/>
    <p:sldId id="348" r:id="rId14"/>
    <p:sldId id="292" r:id="rId15"/>
    <p:sldId id="296" r:id="rId16"/>
    <p:sldId id="297" r:id="rId17"/>
    <p:sldId id="298" r:id="rId18"/>
    <p:sldId id="299" r:id="rId19"/>
    <p:sldId id="341" r:id="rId20"/>
    <p:sldId id="342" r:id="rId21"/>
    <p:sldId id="350" r:id="rId22"/>
    <p:sldId id="345" r:id="rId23"/>
    <p:sldId id="349" r:id="rId24"/>
    <p:sldId id="312" r:id="rId25"/>
    <p:sldId id="362" r:id="rId26"/>
    <p:sldId id="360" r:id="rId27"/>
    <p:sldId id="363" r:id="rId28"/>
    <p:sldId id="364" r:id="rId29"/>
    <p:sldId id="370" r:id="rId30"/>
    <p:sldId id="365" r:id="rId31"/>
    <p:sldId id="366" r:id="rId32"/>
    <p:sldId id="371" r:id="rId33"/>
    <p:sldId id="367" r:id="rId34"/>
    <p:sldId id="368" r:id="rId35"/>
    <p:sldId id="372" r:id="rId3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43" autoAdjust="0"/>
  </p:normalViewPr>
  <p:slideViewPr>
    <p:cSldViewPr snapToGrid="0">
      <p:cViewPr varScale="1">
        <p:scale>
          <a:sx n="66" d="100"/>
          <a:sy n="66" d="100"/>
        </p:scale>
        <p:origin x="1530" y="78"/>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3/21/2019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3/21/2019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1</a:t>
            </a:fld>
            <a:endParaRPr lang="en-US"/>
          </a:p>
        </p:txBody>
      </p:sp>
    </p:spTree>
    <p:extLst>
      <p:ext uri="{BB962C8B-B14F-4D97-AF65-F5344CB8AC3E}">
        <p14:creationId xmlns:p14="http://schemas.microsoft.com/office/powerpoint/2010/main" val="376167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10</a:t>
            </a:fld>
            <a:endParaRPr lang="en-US"/>
          </a:p>
        </p:txBody>
      </p:sp>
    </p:spTree>
    <p:extLst>
      <p:ext uri="{BB962C8B-B14F-4D97-AF65-F5344CB8AC3E}">
        <p14:creationId xmlns:p14="http://schemas.microsoft.com/office/powerpoint/2010/main" val="252540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11</a:t>
            </a:fld>
            <a:endParaRPr lang="en-US"/>
          </a:p>
        </p:txBody>
      </p:sp>
    </p:spTree>
    <p:extLst>
      <p:ext uri="{BB962C8B-B14F-4D97-AF65-F5344CB8AC3E}">
        <p14:creationId xmlns:p14="http://schemas.microsoft.com/office/powerpoint/2010/main" val="233107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12</a:t>
            </a:fld>
            <a:endParaRPr lang="en-US"/>
          </a:p>
        </p:txBody>
      </p:sp>
    </p:spTree>
    <p:extLst>
      <p:ext uri="{BB962C8B-B14F-4D97-AF65-F5344CB8AC3E}">
        <p14:creationId xmlns:p14="http://schemas.microsoft.com/office/powerpoint/2010/main" val="371643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wear rates do not include in the totals any boats that were not part of the policy (powered boats greater than 26 feet or powered boats 16-26 feet that were drifting or anchored). </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13</a:t>
            </a:fld>
            <a:endParaRPr lang="en-US"/>
          </a:p>
        </p:txBody>
      </p:sp>
    </p:spTree>
    <p:extLst>
      <p:ext uri="{BB962C8B-B14F-4D97-AF65-F5344CB8AC3E}">
        <p14:creationId xmlns:p14="http://schemas.microsoft.com/office/powerpoint/2010/main" val="16004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14</a:t>
            </a:fld>
            <a:endParaRPr lang="en-US"/>
          </a:p>
        </p:txBody>
      </p:sp>
    </p:spTree>
    <p:extLst>
      <p:ext uri="{BB962C8B-B14F-4D97-AF65-F5344CB8AC3E}">
        <p14:creationId xmlns:p14="http://schemas.microsoft.com/office/powerpoint/2010/main" val="1099150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15</a:t>
            </a:fld>
            <a:endParaRPr lang="en-US"/>
          </a:p>
        </p:txBody>
      </p:sp>
    </p:spTree>
    <p:extLst>
      <p:ext uri="{BB962C8B-B14F-4D97-AF65-F5344CB8AC3E}">
        <p14:creationId xmlns:p14="http://schemas.microsoft.com/office/powerpoint/2010/main" val="1202993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16</a:t>
            </a:fld>
            <a:endParaRPr lang="en-US"/>
          </a:p>
        </p:txBody>
      </p:sp>
    </p:spTree>
    <p:extLst>
      <p:ext uri="{BB962C8B-B14F-4D97-AF65-F5344CB8AC3E}">
        <p14:creationId xmlns:p14="http://schemas.microsoft.com/office/powerpoint/2010/main" val="28511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17</a:t>
            </a:fld>
            <a:endParaRPr lang="en-US"/>
          </a:p>
        </p:txBody>
      </p:sp>
    </p:spTree>
    <p:extLst>
      <p:ext uri="{BB962C8B-B14F-4D97-AF65-F5344CB8AC3E}">
        <p14:creationId xmlns:p14="http://schemas.microsoft.com/office/powerpoint/2010/main" val="2723733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2F0C39-F0D5-42B1-B965-383946DDF39A}" type="slidenum">
              <a:rPr lang="en-US" smtClean="0"/>
              <a:pPr>
                <a:defRPr/>
              </a:pPr>
              <a:t>18</a:t>
            </a:fld>
            <a:endParaRPr lang="en-US" dirty="0"/>
          </a:p>
        </p:txBody>
      </p:sp>
    </p:spTree>
    <p:extLst>
      <p:ext uri="{BB962C8B-B14F-4D97-AF65-F5344CB8AC3E}">
        <p14:creationId xmlns:p14="http://schemas.microsoft.com/office/powerpoint/2010/main" val="95453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19</a:t>
            </a:fld>
            <a:endParaRPr lang="en-US"/>
          </a:p>
        </p:txBody>
      </p:sp>
    </p:spTree>
    <p:extLst>
      <p:ext uri="{BB962C8B-B14F-4D97-AF65-F5344CB8AC3E}">
        <p14:creationId xmlns:p14="http://schemas.microsoft.com/office/powerpoint/2010/main" val="360223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a:t>
            </a:fld>
            <a:endParaRPr lang="en-US"/>
          </a:p>
        </p:txBody>
      </p:sp>
    </p:spTree>
    <p:extLst>
      <p:ext uri="{BB962C8B-B14F-4D97-AF65-F5344CB8AC3E}">
        <p14:creationId xmlns:p14="http://schemas.microsoft.com/office/powerpoint/2010/main" val="3864468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20</a:t>
            </a:fld>
            <a:endParaRPr lang="en-US"/>
          </a:p>
        </p:txBody>
      </p:sp>
    </p:spTree>
    <p:extLst>
      <p:ext uri="{BB962C8B-B14F-4D97-AF65-F5344CB8AC3E}">
        <p14:creationId xmlns:p14="http://schemas.microsoft.com/office/powerpoint/2010/main" val="260830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21</a:t>
            </a:fld>
            <a:endParaRPr lang="en-US"/>
          </a:p>
        </p:txBody>
      </p:sp>
    </p:spTree>
    <p:extLst>
      <p:ext uri="{BB962C8B-B14F-4D97-AF65-F5344CB8AC3E}">
        <p14:creationId xmlns:p14="http://schemas.microsoft.com/office/powerpoint/2010/main" val="1133633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22</a:t>
            </a:fld>
            <a:endParaRPr lang="en-US"/>
          </a:p>
        </p:txBody>
      </p:sp>
    </p:spTree>
    <p:extLst>
      <p:ext uri="{BB962C8B-B14F-4D97-AF65-F5344CB8AC3E}">
        <p14:creationId xmlns:p14="http://schemas.microsoft.com/office/powerpoint/2010/main" val="32186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24</a:t>
            </a:fld>
            <a:endParaRPr lang="en-US"/>
          </a:p>
        </p:txBody>
      </p:sp>
    </p:spTree>
    <p:extLst>
      <p:ext uri="{BB962C8B-B14F-4D97-AF65-F5344CB8AC3E}">
        <p14:creationId xmlns:p14="http://schemas.microsoft.com/office/powerpoint/2010/main" val="103916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25</a:t>
            </a:fld>
            <a:endParaRPr lang="en-US"/>
          </a:p>
        </p:txBody>
      </p:sp>
    </p:spTree>
    <p:extLst>
      <p:ext uri="{BB962C8B-B14F-4D97-AF65-F5344CB8AC3E}">
        <p14:creationId xmlns:p14="http://schemas.microsoft.com/office/powerpoint/2010/main" val="382180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28</a:t>
            </a:fld>
            <a:endParaRPr lang="en-US"/>
          </a:p>
        </p:txBody>
      </p:sp>
    </p:spTree>
    <p:extLst>
      <p:ext uri="{BB962C8B-B14F-4D97-AF65-F5344CB8AC3E}">
        <p14:creationId xmlns:p14="http://schemas.microsoft.com/office/powerpoint/2010/main" val="17742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a:t>Other under Boating includes Control/Speed, Electrical, Carbon Monoxide, Skiing/Towing</a:t>
            </a:r>
          </a:p>
        </p:txBody>
      </p:sp>
      <p:sp>
        <p:nvSpPr>
          <p:cNvPr id="25604" name="Slide Number Placeholder 3"/>
          <p:cNvSpPr>
            <a:spLocks noGrp="1"/>
          </p:cNvSpPr>
          <p:nvPr>
            <p:ph type="sldNum" sz="quarter" idx="5"/>
          </p:nvPr>
        </p:nvSpPr>
        <p:spPr>
          <a:noFill/>
        </p:spPr>
        <p:txBody>
          <a:bodyPr/>
          <a:lstStyle/>
          <a:p>
            <a:fld id="{37F916D6-8FDF-4409-8AB8-A6C41A2F81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7981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9403D6-D036-48F7-A4C7-6D4A473D8D2B}" type="slidenum">
              <a:rPr lang="en-US" altLang="en-US"/>
              <a:pPr eaLnBrk="1" hangingPunct="1"/>
              <a:t>4</a:t>
            </a:fld>
            <a:endParaRPr lang="en-US" altLang="en-US"/>
          </a:p>
        </p:txBody>
      </p:sp>
    </p:spTree>
    <p:extLst>
      <p:ext uri="{BB962C8B-B14F-4D97-AF65-F5344CB8AC3E}">
        <p14:creationId xmlns:p14="http://schemas.microsoft.com/office/powerpoint/2010/main" val="135708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dirty="0"/>
          </a:p>
        </p:txBody>
      </p:sp>
      <p:sp>
        <p:nvSpPr>
          <p:cNvPr id="27652" name="Slide Number Placeholder 3"/>
          <p:cNvSpPr>
            <a:spLocks noGrp="1"/>
          </p:cNvSpPr>
          <p:nvPr>
            <p:ph type="sldNum" sz="quarter" idx="5"/>
          </p:nvPr>
        </p:nvSpPr>
        <p:spPr>
          <a:noFill/>
        </p:spPr>
        <p:txBody>
          <a:bodyPr/>
          <a:lstStyle/>
          <a:p>
            <a:fld id="{DA200C21-6BA7-4610-AD9F-B32DE86ECE21}" type="slidenum">
              <a:rPr lang="en-US" smtClean="0"/>
              <a:pPr/>
              <a:t>5</a:t>
            </a:fld>
            <a:endParaRPr lang="en-US"/>
          </a:p>
        </p:txBody>
      </p:sp>
    </p:spTree>
    <p:extLst>
      <p:ext uri="{BB962C8B-B14F-4D97-AF65-F5344CB8AC3E}">
        <p14:creationId xmlns:p14="http://schemas.microsoft.com/office/powerpoint/2010/main" val="328053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2F0C39-F0D5-42B1-B965-383946DDF39A}" type="slidenum">
              <a:rPr lang="en-US" smtClean="0"/>
              <a:pPr>
                <a:defRPr/>
              </a:pPr>
              <a:t>6</a:t>
            </a:fld>
            <a:endParaRPr lang="en-US" dirty="0"/>
          </a:p>
        </p:txBody>
      </p:sp>
    </p:spTree>
    <p:extLst>
      <p:ext uri="{BB962C8B-B14F-4D97-AF65-F5344CB8AC3E}">
        <p14:creationId xmlns:p14="http://schemas.microsoft.com/office/powerpoint/2010/main" val="340417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58255" indent="-291636" eaLnBrk="0" hangingPunct="0">
              <a:defRPr>
                <a:solidFill>
                  <a:schemeClr val="tx1"/>
                </a:solidFill>
                <a:latin typeface="Calibri" pitchFamily="34" charset="0"/>
                <a:cs typeface="Arial" charset="0"/>
              </a:defRPr>
            </a:lvl2pPr>
            <a:lvl3pPr marL="1166546" indent="-233309" eaLnBrk="0" hangingPunct="0">
              <a:defRPr>
                <a:solidFill>
                  <a:schemeClr val="tx1"/>
                </a:solidFill>
                <a:latin typeface="Calibri" pitchFamily="34" charset="0"/>
                <a:cs typeface="Arial" charset="0"/>
              </a:defRPr>
            </a:lvl3pPr>
            <a:lvl4pPr marL="1633164" indent="-233309" eaLnBrk="0" hangingPunct="0">
              <a:defRPr>
                <a:solidFill>
                  <a:schemeClr val="tx1"/>
                </a:solidFill>
                <a:latin typeface="Calibri" pitchFamily="34" charset="0"/>
                <a:cs typeface="Arial" charset="0"/>
              </a:defRPr>
            </a:lvl4pPr>
            <a:lvl5pPr marL="2099782" indent="-233309" eaLnBrk="0" hangingPunct="0">
              <a:defRPr>
                <a:solidFill>
                  <a:schemeClr val="tx1"/>
                </a:solidFill>
                <a:latin typeface="Calibri" pitchFamily="34" charset="0"/>
                <a:cs typeface="Arial" charset="0"/>
              </a:defRPr>
            </a:lvl5pPr>
            <a:lvl6pPr marL="2566401" indent="-233309" eaLnBrk="0" fontAlgn="base" hangingPunct="0">
              <a:spcBef>
                <a:spcPct val="0"/>
              </a:spcBef>
              <a:spcAft>
                <a:spcPct val="0"/>
              </a:spcAft>
              <a:defRPr>
                <a:solidFill>
                  <a:schemeClr val="tx1"/>
                </a:solidFill>
                <a:latin typeface="Calibri" pitchFamily="34" charset="0"/>
                <a:cs typeface="Arial" charset="0"/>
              </a:defRPr>
            </a:lvl6pPr>
            <a:lvl7pPr marL="3033019" indent="-233309" eaLnBrk="0" fontAlgn="base" hangingPunct="0">
              <a:spcBef>
                <a:spcPct val="0"/>
              </a:spcBef>
              <a:spcAft>
                <a:spcPct val="0"/>
              </a:spcAft>
              <a:defRPr>
                <a:solidFill>
                  <a:schemeClr val="tx1"/>
                </a:solidFill>
                <a:latin typeface="Calibri" pitchFamily="34" charset="0"/>
                <a:cs typeface="Arial" charset="0"/>
              </a:defRPr>
            </a:lvl7pPr>
            <a:lvl8pPr marL="3499637" indent="-233309" eaLnBrk="0" fontAlgn="base" hangingPunct="0">
              <a:spcBef>
                <a:spcPct val="0"/>
              </a:spcBef>
              <a:spcAft>
                <a:spcPct val="0"/>
              </a:spcAft>
              <a:defRPr>
                <a:solidFill>
                  <a:schemeClr val="tx1"/>
                </a:solidFill>
                <a:latin typeface="Calibri" pitchFamily="34" charset="0"/>
                <a:cs typeface="Arial" charset="0"/>
              </a:defRPr>
            </a:lvl8pPr>
            <a:lvl9pPr marL="3966256" indent="-233309"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97C5E28-F64C-40A6-9B43-D1781DE5982E}" type="slidenum">
              <a:rPr lang="en-US"/>
              <a:pPr eaLnBrk="1" hangingPunct="1"/>
              <a:t>7</a:t>
            </a:fld>
            <a:endParaRPr lang="en-US"/>
          </a:p>
        </p:txBody>
      </p:sp>
    </p:spTree>
    <p:extLst>
      <p:ext uri="{BB962C8B-B14F-4D97-AF65-F5344CB8AC3E}">
        <p14:creationId xmlns:p14="http://schemas.microsoft.com/office/powerpoint/2010/main" val="1275633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dirty="0"/>
          </a:p>
        </p:txBody>
      </p:sp>
      <p:sp>
        <p:nvSpPr>
          <p:cNvPr id="36868" name="Slide Number Placeholder 3"/>
          <p:cNvSpPr>
            <a:spLocks noGrp="1"/>
          </p:cNvSpPr>
          <p:nvPr>
            <p:ph type="sldNum" sz="quarter" idx="5"/>
          </p:nvPr>
        </p:nvSpPr>
        <p:spPr>
          <a:noFill/>
        </p:spPr>
        <p:txBody>
          <a:bodyPr/>
          <a:lstStyle/>
          <a:p>
            <a:fld id="{2B5D8CAF-AE48-425A-959E-E1181FDE4400}" type="slidenum">
              <a:rPr lang="en-US" smtClean="0"/>
              <a:pPr/>
              <a:t>8</a:t>
            </a:fld>
            <a:endParaRPr lang="en-US"/>
          </a:p>
        </p:txBody>
      </p:sp>
    </p:spTree>
    <p:extLst>
      <p:ext uri="{BB962C8B-B14F-4D97-AF65-F5344CB8AC3E}">
        <p14:creationId xmlns:p14="http://schemas.microsoft.com/office/powerpoint/2010/main" val="54887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A0A3C6-4E22-46FB-836F-CA2C48EC4DC1}" type="slidenum">
              <a:rPr lang="en-US" smtClean="0"/>
              <a:pPr/>
              <a:t>9</a:t>
            </a:fld>
            <a:endParaRPr lang="en-US"/>
          </a:p>
        </p:txBody>
      </p:sp>
    </p:spTree>
    <p:extLst>
      <p:ext uri="{BB962C8B-B14F-4D97-AF65-F5344CB8AC3E}">
        <p14:creationId xmlns:p14="http://schemas.microsoft.com/office/powerpoint/2010/main" val="73255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a:t>File Name</a:t>
            </a:r>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211EFCC0-4996-4BDC-8460-3848032A8186}" type="slidenum">
              <a:rPr lang="en-US" altLang="en-US"/>
              <a:pPr/>
              <a:t>‹#›</a:t>
            </a:fld>
            <a:endParaRPr lang="en-US" altLang="en-US"/>
          </a:p>
        </p:txBody>
      </p:sp>
    </p:spTree>
    <p:extLst>
      <p:ext uri="{BB962C8B-B14F-4D97-AF65-F5344CB8AC3E}">
        <p14:creationId xmlns:p14="http://schemas.microsoft.com/office/powerpoint/2010/main" val="3957915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5FDF6A9-B008-4FA1-8A2B-A93E5F049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0443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FB827E05-BE3F-4CCA-8ADB-B687BBF329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4194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80554E7-0838-444F-8CAE-7B7FAA6BEF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6617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9CD1CEE9-BCD1-4CB8-8EA7-2B7A96AFC7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4716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597BE83-40D0-47BF-A000-8CEF706534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3201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9D22704-A8CE-44F1-B3D7-417C875E14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8944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B21E6DC-8BDB-41AA-9069-113B3626B7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11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5FDF6A9-B008-4FA1-8A2B-A93E5F0495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9718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97DAEC9-5821-449B-A7DF-60ADFF22BE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0457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5F3EB11-8943-4D7C-9375-FFA43BAB39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6255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305BB53-7C16-478E-95EF-03D30751A7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4189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17CFEF1-433A-4229-873B-31D9CE22A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100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5.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1.png"/><Relationship Id="rId30" Type="http://schemas.openxmlformats.org/officeDocument/2006/relationships/image" Target="../media/image6.tif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sldNum="0"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9"/>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37" r:id="rId24"/>
    <p:sldLayoutId id="2147484338" r:id="rId25"/>
  </p:sldLayoutIdLst>
  <p:hf sldNum="0"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928EA348-AA49-4A9E-B373-F0A849208E93}" type="slidenum">
              <a:rPr lang="en-US">
                <a:solidFill>
                  <a:srgbClr val="000000"/>
                </a:solidFill>
                <a:latin typeface="Arial" charset="0"/>
                <a:ea typeface="+mn-ea"/>
              </a:rPr>
              <a:pPr/>
              <a:t>‹#›</a:t>
            </a:fld>
            <a:endParaRPr lang="en-US">
              <a:solidFill>
                <a:srgbClr val="000000"/>
              </a:solidFill>
              <a:latin typeface="Arial" charset="0"/>
              <a:ea typeface="+mn-ea"/>
            </a:endParaRPr>
          </a:p>
        </p:txBody>
      </p:sp>
      <p:pic>
        <p:nvPicPr>
          <p:cNvPr id="3080" name="Picture 8" descr="USACE_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r>
              <a:rPr lang="en-US" sz="1400" b="1">
                <a:solidFill>
                  <a:srgbClr val="000000"/>
                </a:solidFill>
                <a:latin typeface="Arial" charset="0"/>
                <a:ea typeface="+mn-ea"/>
              </a:rPr>
              <a:t>BUILDING STRONG</a:t>
            </a:r>
            <a:r>
              <a:rPr lang="en-US" sz="1400" b="1" baseline="-25000">
                <a:solidFill>
                  <a:srgbClr val="000000"/>
                </a:solidFill>
                <a:latin typeface="Arial" charset="0"/>
                <a:ea typeface="+mn-ea"/>
              </a:rPr>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sz="1800">
              <a:solidFill>
                <a:srgbClr val="000000"/>
              </a:solidFill>
              <a:latin typeface="Arial" charset="0"/>
              <a:ea typeface="+mn-ea"/>
            </a:endParaRPr>
          </a:p>
        </p:txBody>
      </p:sp>
    </p:spTree>
    <p:extLst>
      <p:ext uri="{BB962C8B-B14F-4D97-AF65-F5344CB8AC3E}">
        <p14:creationId xmlns:p14="http://schemas.microsoft.com/office/powerpoint/2010/main" val="800783791"/>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n%20Overboard_Online.mp4" TargetMode="Externa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Life%20Jacket%20Debate_Online.mp4" TargetMode="Externa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LJ%20vs%20the%20Lake%201.MOV" TargetMode="Externa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9.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9.xml"/><Relationship Id="rId5" Type="http://schemas.openxmlformats.org/officeDocument/2006/relationships/image" Target="../media/image52.png"/><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12989" y="2370837"/>
            <a:ext cx="7848031" cy="2992733"/>
          </a:xfrm>
        </p:spPr>
        <p:txBody>
          <a:bodyPr>
            <a:noAutofit/>
          </a:bodyPr>
          <a:lstStyle/>
          <a:p>
            <a:pPr>
              <a:lnSpc>
                <a:spcPct val="100000"/>
              </a:lnSpc>
              <a:spcBef>
                <a:spcPts val="0"/>
              </a:spcBef>
            </a:pPr>
            <a:r>
              <a:rPr lang="en-US" sz="2400" dirty="0"/>
              <a:t>Pam Doty</a:t>
            </a:r>
          </a:p>
          <a:p>
            <a:pPr>
              <a:lnSpc>
                <a:spcPct val="100000"/>
              </a:lnSpc>
              <a:spcBef>
                <a:spcPts val="0"/>
              </a:spcBef>
            </a:pPr>
            <a:r>
              <a:rPr lang="en-US" sz="2400" dirty="0"/>
              <a:t>HQUSACE National Water Safety Program Manager</a:t>
            </a:r>
          </a:p>
          <a:p>
            <a:pPr>
              <a:lnSpc>
                <a:spcPct val="100000"/>
              </a:lnSpc>
              <a:spcBef>
                <a:spcPts val="0"/>
              </a:spcBef>
            </a:pPr>
            <a:endParaRPr lang="en-US" sz="1400" dirty="0"/>
          </a:p>
          <a:p>
            <a:pPr>
              <a:lnSpc>
                <a:spcPct val="100000"/>
              </a:lnSpc>
              <a:spcBef>
                <a:spcPts val="0"/>
              </a:spcBef>
            </a:pPr>
            <a:r>
              <a:rPr lang="en-US" sz="2400" dirty="0"/>
              <a:t>Rachel Garren</a:t>
            </a:r>
          </a:p>
          <a:p>
            <a:pPr>
              <a:lnSpc>
                <a:spcPct val="100000"/>
              </a:lnSpc>
              <a:spcBef>
                <a:spcPts val="0"/>
              </a:spcBef>
            </a:pPr>
            <a:r>
              <a:rPr lang="en-US" sz="2400" dirty="0"/>
              <a:t>The Corps Foundation Special Programs Director</a:t>
            </a:r>
          </a:p>
          <a:p>
            <a:pPr>
              <a:spcBef>
                <a:spcPts val="0"/>
              </a:spcBef>
            </a:pPr>
            <a:endParaRPr lang="en-US" sz="1600" dirty="0"/>
          </a:p>
          <a:p>
            <a:pPr>
              <a:spcBef>
                <a:spcPts val="0"/>
              </a:spcBef>
            </a:pPr>
            <a:r>
              <a:rPr lang="en-US" sz="2400" dirty="0"/>
              <a:t>26 March 2019</a:t>
            </a:r>
          </a:p>
          <a:p>
            <a:pPr>
              <a:spcBef>
                <a:spcPts val="0"/>
              </a:spcBef>
            </a:pPr>
            <a:r>
              <a:rPr lang="en-US" sz="2400" dirty="0"/>
              <a:t>International Boating and Water Safety Summit: Jacksonville, FL</a:t>
            </a:r>
          </a:p>
        </p:txBody>
      </p:sp>
      <p:sp>
        <p:nvSpPr>
          <p:cNvPr id="5" name="TextBox 5"/>
          <p:cNvSpPr txBox="1">
            <a:spLocks noChangeArrowheads="1"/>
          </p:cNvSpPr>
          <p:nvPr/>
        </p:nvSpPr>
        <p:spPr bwMode="auto">
          <a:xfrm>
            <a:off x="312989" y="200561"/>
            <a:ext cx="765753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dirty="0">
                <a:solidFill>
                  <a:schemeClr val="bg1"/>
                </a:solidFill>
              </a:rPr>
              <a:t>Changing Life Jacket Wear Behavior Through Enforcement and Education</a:t>
            </a:r>
          </a:p>
        </p:txBody>
      </p:sp>
    </p:spTree>
    <p:extLst>
      <p:ext uri="{BB962C8B-B14F-4D97-AF65-F5344CB8AC3E}">
        <p14:creationId xmlns:p14="http://schemas.microsoft.com/office/powerpoint/2010/main" val="329926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247649" y="1103372"/>
            <a:ext cx="8648700" cy="5513387"/>
          </a:xfrm>
        </p:spPr>
        <p:txBody>
          <a:bodyPr/>
          <a:lstStyle/>
          <a:p>
            <a:pPr marL="0" indent="0">
              <a:buNone/>
            </a:pPr>
            <a:r>
              <a:rPr lang="en-US" altLang="en-US" sz="2800" b="1" dirty="0">
                <a:solidFill>
                  <a:schemeClr val="tx1"/>
                </a:solidFill>
              </a:rPr>
              <a:t>A life jacket must be worn…</a:t>
            </a:r>
          </a:p>
          <a:p>
            <a:pPr marL="0" indent="0">
              <a:buNone/>
            </a:pPr>
            <a:endParaRPr lang="en-US" altLang="en-US" sz="1000" dirty="0">
              <a:solidFill>
                <a:schemeClr val="tx1"/>
              </a:solidFill>
            </a:endParaRPr>
          </a:p>
          <a:p>
            <a:pPr>
              <a:spcBef>
                <a:spcPts val="0"/>
              </a:spcBef>
            </a:pPr>
            <a:r>
              <a:rPr lang="en-US" altLang="en-US" sz="2800" dirty="0">
                <a:solidFill>
                  <a:schemeClr val="tx1"/>
                </a:solidFill>
              </a:rPr>
              <a:t>At all times on powered vessels less than 16 feet in length and on all non-powered vessels, regardless of length</a:t>
            </a:r>
          </a:p>
          <a:p>
            <a:pPr marL="0" indent="0">
              <a:spcBef>
                <a:spcPts val="0"/>
              </a:spcBef>
              <a:buNone/>
            </a:pPr>
            <a:endParaRPr lang="en-US" altLang="en-US" sz="1000" dirty="0">
              <a:solidFill>
                <a:schemeClr val="tx1"/>
              </a:solidFill>
            </a:endParaRPr>
          </a:p>
          <a:p>
            <a:pPr>
              <a:spcBef>
                <a:spcPts val="0"/>
              </a:spcBef>
            </a:pPr>
            <a:r>
              <a:rPr lang="en-US" altLang="en-US" sz="2800" dirty="0">
                <a:solidFill>
                  <a:schemeClr val="tx1"/>
                </a:solidFill>
              </a:rPr>
              <a:t>On vessels 16 to 26 feet in length whenever under power by the main propulsion engine</a:t>
            </a:r>
          </a:p>
          <a:p>
            <a:pPr marL="0" indent="0">
              <a:spcBef>
                <a:spcPts val="0"/>
              </a:spcBef>
              <a:buNone/>
            </a:pPr>
            <a:endParaRPr lang="en-US" altLang="en-US" sz="1000" dirty="0">
              <a:solidFill>
                <a:schemeClr val="tx1"/>
              </a:solidFill>
            </a:endParaRPr>
          </a:p>
          <a:p>
            <a:pPr>
              <a:spcBef>
                <a:spcPts val="0"/>
              </a:spcBef>
            </a:pPr>
            <a:r>
              <a:rPr lang="en-US" altLang="en-US" sz="2800" dirty="0">
                <a:solidFill>
                  <a:schemeClr val="tx1"/>
                </a:solidFill>
              </a:rPr>
              <a:t>When being pulled by a vessel, </a:t>
            </a:r>
          </a:p>
          <a:p>
            <a:pPr marL="0" indent="0">
              <a:spcBef>
                <a:spcPts val="0"/>
              </a:spcBef>
              <a:buNone/>
            </a:pPr>
            <a:r>
              <a:rPr lang="en-US" altLang="en-US" sz="2800" dirty="0">
                <a:solidFill>
                  <a:schemeClr val="tx1"/>
                </a:solidFill>
              </a:rPr>
              <a:t>    regardless of vessel length</a:t>
            </a:r>
          </a:p>
          <a:p>
            <a:pPr marL="0" indent="0">
              <a:spcBef>
                <a:spcPts val="0"/>
              </a:spcBef>
              <a:buNone/>
            </a:pPr>
            <a:endParaRPr lang="en-US" altLang="en-US" sz="1000" dirty="0">
              <a:solidFill>
                <a:schemeClr val="tx1"/>
              </a:solidFill>
            </a:endParaRPr>
          </a:p>
          <a:p>
            <a:pPr>
              <a:spcBef>
                <a:spcPts val="0"/>
              </a:spcBef>
            </a:pPr>
            <a:r>
              <a:rPr lang="en-US" altLang="en-US" sz="2800" dirty="0">
                <a:solidFill>
                  <a:schemeClr val="tx1"/>
                </a:solidFill>
              </a:rPr>
              <a:t>When swimming outside a designated </a:t>
            </a:r>
          </a:p>
          <a:p>
            <a:pPr>
              <a:spcBef>
                <a:spcPts val="0"/>
              </a:spcBef>
            </a:pPr>
            <a:r>
              <a:rPr lang="en-US" altLang="en-US" sz="2800" dirty="0">
                <a:solidFill>
                  <a:schemeClr val="tx1"/>
                </a:solidFill>
              </a:rPr>
              <a:t>	swimming area</a:t>
            </a:r>
            <a:endParaRPr lang="en-US" altLang="en-US"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8221" y="3710226"/>
            <a:ext cx="2565779" cy="3147773"/>
          </a:xfrm>
          <a:prstGeom prst="rect">
            <a:avLst/>
          </a:prstGeom>
        </p:spPr>
      </p:pic>
      <p:sp>
        <p:nvSpPr>
          <p:cNvPr id="5" name="TextBox 4"/>
          <p:cNvSpPr txBox="1">
            <a:spLocks noChangeArrowheads="1"/>
          </p:cNvSpPr>
          <p:nvPr/>
        </p:nvSpPr>
        <p:spPr bwMode="auto">
          <a:xfrm>
            <a:off x="168322" y="190770"/>
            <a:ext cx="88073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t>USACE Mississippi Lakes Policy</a:t>
            </a:r>
          </a:p>
        </p:txBody>
      </p:sp>
    </p:spTree>
    <p:extLst>
      <p:ext uri="{BB962C8B-B14F-4D97-AF65-F5344CB8AC3E}">
        <p14:creationId xmlns:p14="http://schemas.microsoft.com/office/powerpoint/2010/main" val="27821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1649"/>
          </a:xfrm>
        </p:spPr>
        <p:txBody>
          <a:bodyPr/>
          <a:lstStyle/>
          <a:p>
            <a:r>
              <a:rPr lang="en-US" sz="3600" b="1" dirty="0"/>
              <a:t>USACE Mississippi Lakes Measurements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1703900"/>
              </p:ext>
            </p:extLst>
          </p:nvPr>
        </p:nvGraphicFramePr>
        <p:xfrm>
          <a:off x="136476" y="748945"/>
          <a:ext cx="8871047" cy="5924695"/>
        </p:xfrm>
        <a:graphic>
          <a:graphicData uri="http://schemas.openxmlformats.org/drawingml/2006/table">
            <a:tbl>
              <a:tblPr firstRow="1" bandRow="1">
                <a:tableStyleId>{91EBBBCC-DAD2-459C-BE2E-F6DE35CF9A28}</a:tableStyleId>
              </a:tblPr>
              <a:tblGrid>
                <a:gridCol w="1842449">
                  <a:extLst>
                    <a:ext uri="{9D8B030D-6E8A-4147-A177-3AD203B41FA5}">
                      <a16:colId xmlns:a16="http://schemas.microsoft.com/office/drawing/2014/main" val="20000"/>
                    </a:ext>
                  </a:extLst>
                </a:gridCol>
                <a:gridCol w="1351129">
                  <a:extLst>
                    <a:ext uri="{9D8B030D-6E8A-4147-A177-3AD203B41FA5}">
                      <a16:colId xmlns:a16="http://schemas.microsoft.com/office/drawing/2014/main" val="20001"/>
                    </a:ext>
                  </a:extLst>
                </a:gridCol>
                <a:gridCol w="1351128">
                  <a:extLst>
                    <a:ext uri="{9D8B030D-6E8A-4147-A177-3AD203B41FA5}">
                      <a16:colId xmlns:a16="http://schemas.microsoft.com/office/drawing/2014/main" val="20002"/>
                    </a:ext>
                  </a:extLst>
                </a:gridCol>
                <a:gridCol w="1369325">
                  <a:extLst>
                    <a:ext uri="{9D8B030D-6E8A-4147-A177-3AD203B41FA5}">
                      <a16:colId xmlns:a16="http://schemas.microsoft.com/office/drawing/2014/main" val="20003"/>
                    </a:ext>
                  </a:extLst>
                </a:gridCol>
                <a:gridCol w="1478508">
                  <a:extLst>
                    <a:ext uri="{9D8B030D-6E8A-4147-A177-3AD203B41FA5}">
                      <a16:colId xmlns:a16="http://schemas.microsoft.com/office/drawing/2014/main" val="20004"/>
                    </a:ext>
                  </a:extLst>
                </a:gridCol>
                <a:gridCol w="1478508">
                  <a:extLst>
                    <a:ext uri="{9D8B030D-6E8A-4147-A177-3AD203B41FA5}">
                      <a16:colId xmlns:a16="http://schemas.microsoft.com/office/drawing/2014/main" val="20005"/>
                    </a:ext>
                  </a:extLst>
                </a:gridCol>
              </a:tblGrid>
              <a:tr h="674071">
                <a:tc>
                  <a:txBody>
                    <a:bodyPr/>
                    <a:lstStyle/>
                    <a:p>
                      <a:pPr algn="ctr"/>
                      <a:r>
                        <a:rPr lang="en-US" dirty="0"/>
                        <a:t>Measurement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Baseline 2008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9683">
                <a:tc>
                  <a:txBody>
                    <a:bodyPr/>
                    <a:lstStyle/>
                    <a:p>
                      <a:pPr algn="ctr"/>
                      <a:r>
                        <a:rPr lang="en-US" sz="2000" dirty="0"/>
                        <a:t>Boat</a:t>
                      </a:r>
                      <a:r>
                        <a:rPr lang="en-US" sz="2000" baseline="0" dirty="0"/>
                        <a:t> Patrol Hours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1199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2388">
                <a:tc>
                  <a:txBody>
                    <a:bodyPr/>
                    <a:lstStyle/>
                    <a:p>
                      <a:pPr algn="ctr"/>
                      <a:r>
                        <a:rPr lang="en-US" sz="2000" dirty="0"/>
                        <a:t>Congressional Inquiries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72918">
                <a:tc>
                  <a:txBody>
                    <a:bodyPr/>
                    <a:lstStyle/>
                    <a:p>
                      <a:pPr algn="ctr"/>
                      <a:r>
                        <a:rPr lang="en-US" sz="1600" dirty="0"/>
                        <a:t>Public Letters/</a:t>
                      </a:r>
                      <a:r>
                        <a:rPr lang="en-US" sz="1600" baseline="0" dirty="0"/>
                        <a:t> Emails/Phone Calls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3290">
                <a:tc>
                  <a:txBody>
                    <a:bodyPr/>
                    <a:lstStyle/>
                    <a:p>
                      <a:pPr algn="ctr"/>
                      <a:r>
                        <a:rPr lang="en-US" sz="2000" dirty="0"/>
                        <a:t>Visitation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5,580,752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5,264,829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5,246,112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4,943,903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2,969,930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50626">
                <a:tc>
                  <a:txBody>
                    <a:bodyPr/>
                    <a:lstStyle/>
                    <a:p>
                      <a:pPr algn="ctr"/>
                      <a:r>
                        <a:rPr lang="en-US" sz="2000" dirty="0"/>
                        <a:t>Warnings Issued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1488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945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64275">
                <a:tc>
                  <a:txBody>
                    <a:bodyPr/>
                    <a:lstStyle/>
                    <a:p>
                      <a:pPr algn="ctr"/>
                      <a:r>
                        <a:rPr lang="en-US" sz="2000" dirty="0"/>
                        <a:t>Citations Issued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818750">
                <a:tc>
                  <a:txBody>
                    <a:bodyPr/>
                    <a:lstStyle/>
                    <a:p>
                      <a:pPr algn="ctr"/>
                      <a:r>
                        <a:rPr lang="en-US" sz="2000" dirty="0"/>
                        <a:t>Adult Life Jacket</a:t>
                      </a:r>
                      <a:r>
                        <a:rPr lang="en-US" sz="2000" baseline="0" dirty="0"/>
                        <a:t> Wear</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59409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090" t="10517" r="1940"/>
          <a:stretch/>
        </p:blipFill>
        <p:spPr>
          <a:xfrm>
            <a:off x="184244" y="1555845"/>
            <a:ext cx="8775511" cy="5070458"/>
          </a:xfrm>
          <a:prstGeom prst="rect">
            <a:avLst/>
          </a:prstGeom>
        </p:spPr>
      </p:pic>
      <p:sp>
        <p:nvSpPr>
          <p:cNvPr id="2" name="TextBox 1"/>
          <p:cNvSpPr txBox="1"/>
          <p:nvPr/>
        </p:nvSpPr>
        <p:spPr>
          <a:xfrm>
            <a:off x="0" y="228600"/>
            <a:ext cx="9144000" cy="1077218"/>
          </a:xfrm>
          <a:prstGeom prst="rect">
            <a:avLst/>
          </a:prstGeom>
          <a:noFill/>
        </p:spPr>
        <p:txBody>
          <a:bodyPr wrap="square" rtlCol="0">
            <a:spAutoFit/>
          </a:bodyPr>
          <a:lstStyle/>
          <a:p>
            <a:pPr algn="ctr"/>
            <a:r>
              <a:rPr lang="en-US" sz="3200" b="1" dirty="0"/>
              <a:t>USACE Mississippi Lakes</a:t>
            </a:r>
          </a:p>
          <a:p>
            <a:pPr algn="ctr"/>
            <a:r>
              <a:rPr lang="en-US" sz="3200" b="1" dirty="0"/>
              <a:t>Life Jacket Wear Rate by Age</a:t>
            </a:r>
          </a:p>
        </p:txBody>
      </p:sp>
    </p:spTree>
    <p:extLst>
      <p:ext uri="{BB962C8B-B14F-4D97-AF65-F5344CB8AC3E}">
        <p14:creationId xmlns:p14="http://schemas.microsoft.com/office/powerpoint/2010/main" val="140832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940" t="9025" r="1940"/>
          <a:stretch/>
        </p:blipFill>
        <p:spPr>
          <a:xfrm>
            <a:off x="177420" y="1305818"/>
            <a:ext cx="8789159" cy="5411337"/>
          </a:xfrm>
          <a:prstGeom prst="rect">
            <a:avLst/>
          </a:prstGeom>
        </p:spPr>
      </p:pic>
      <p:sp>
        <p:nvSpPr>
          <p:cNvPr id="5" name="TextBox 4"/>
          <p:cNvSpPr txBox="1"/>
          <p:nvPr/>
        </p:nvSpPr>
        <p:spPr>
          <a:xfrm>
            <a:off x="0" y="191596"/>
            <a:ext cx="9144000" cy="1077218"/>
          </a:xfrm>
          <a:prstGeom prst="rect">
            <a:avLst/>
          </a:prstGeom>
          <a:noFill/>
        </p:spPr>
        <p:txBody>
          <a:bodyPr wrap="square" rtlCol="0">
            <a:spAutoFit/>
          </a:bodyPr>
          <a:lstStyle/>
          <a:p>
            <a:pPr algn="ctr"/>
            <a:r>
              <a:rPr lang="en-US" sz="3200" b="1" dirty="0"/>
              <a:t>USACE Mississippi Lakes</a:t>
            </a:r>
          </a:p>
          <a:p>
            <a:pPr algn="ctr"/>
            <a:r>
              <a:rPr lang="en-US" sz="3200" b="1" dirty="0"/>
              <a:t>Adult Life Jacket Wear Rate by Powerboat</a:t>
            </a:r>
          </a:p>
        </p:txBody>
      </p:sp>
    </p:spTree>
    <p:extLst>
      <p:ext uri="{BB962C8B-B14F-4D97-AF65-F5344CB8AC3E}">
        <p14:creationId xmlns:p14="http://schemas.microsoft.com/office/powerpoint/2010/main" val="275435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792" t="9055" r="1940"/>
          <a:stretch/>
        </p:blipFill>
        <p:spPr>
          <a:xfrm>
            <a:off x="170596" y="1547997"/>
            <a:ext cx="8802807" cy="5130542"/>
          </a:xfrm>
          <a:prstGeom prst="rect">
            <a:avLst/>
          </a:prstGeom>
        </p:spPr>
      </p:pic>
      <p:sp>
        <p:nvSpPr>
          <p:cNvPr id="5" name="TextBox 4"/>
          <p:cNvSpPr txBox="1"/>
          <p:nvPr/>
        </p:nvSpPr>
        <p:spPr>
          <a:xfrm>
            <a:off x="0" y="228600"/>
            <a:ext cx="9144000" cy="1046440"/>
          </a:xfrm>
          <a:prstGeom prst="rect">
            <a:avLst/>
          </a:prstGeom>
          <a:noFill/>
        </p:spPr>
        <p:txBody>
          <a:bodyPr wrap="square" rtlCol="0">
            <a:spAutoFit/>
          </a:bodyPr>
          <a:lstStyle/>
          <a:p>
            <a:pPr algn="ctr"/>
            <a:r>
              <a:rPr lang="en-US" sz="3200" b="1" dirty="0"/>
              <a:t>USACE Mississippi Lakes</a:t>
            </a:r>
          </a:p>
          <a:p>
            <a:pPr algn="ctr"/>
            <a:r>
              <a:rPr lang="en-US" sz="3000" b="1" dirty="0"/>
              <a:t>Adult Life Jacket Wear Rate by Boating Activity</a:t>
            </a:r>
          </a:p>
        </p:txBody>
      </p:sp>
    </p:spTree>
    <p:extLst>
      <p:ext uri="{BB962C8B-B14F-4D97-AF65-F5344CB8AC3E}">
        <p14:creationId xmlns:p14="http://schemas.microsoft.com/office/powerpoint/2010/main" val="1173211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791" t="14389" r="1791" b="3182"/>
          <a:stretch/>
        </p:blipFill>
        <p:spPr>
          <a:xfrm>
            <a:off x="163772" y="1077218"/>
            <a:ext cx="8816455" cy="3535725"/>
          </a:xfrm>
          <a:prstGeom prst="rect">
            <a:avLst/>
          </a:prstGeom>
        </p:spPr>
      </p:pic>
      <p:sp>
        <p:nvSpPr>
          <p:cNvPr id="4" name="TextBox 3"/>
          <p:cNvSpPr txBox="1"/>
          <p:nvPr/>
        </p:nvSpPr>
        <p:spPr>
          <a:xfrm>
            <a:off x="0" y="123356"/>
            <a:ext cx="9144000" cy="1077218"/>
          </a:xfrm>
          <a:prstGeom prst="rect">
            <a:avLst/>
          </a:prstGeom>
          <a:noFill/>
        </p:spPr>
        <p:txBody>
          <a:bodyPr wrap="square" rtlCol="0">
            <a:spAutoFit/>
          </a:bodyPr>
          <a:lstStyle/>
          <a:p>
            <a:pPr algn="ctr"/>
            <a:r>
              <a:rPr lang="en-US" sz="3200" b="1" dirty="0"/>
              <a:t>USACE Mississippi Lakes</a:t>
            </a:r>
          </a:p>
          <a:p>
            <a:pPr algn="ctr"/>
            <a:r>
              <a:rPr lang="en-US" sz="3200" b="1" dirty="0"/>
              <a:t>Number of Boating Related Fatalities</a:t>
            </a:r>
          </a:p>
        </p:txBody>
      </p:sp>
      <p:sp>
        <p:nvSpPr>
          <p:cNvPr id="2" name="TextBox 1"/>
          <p:cNvSpPr txBox="1"/>
          <p:nvPr/>
        </p:nvSpPr>
        <p:spPr>
          <a:xfrm>
            <a:off x="5704990" y="2614247"/>
            <a:ext cx="2600809" cy="461665"/>
          </a:xfrm>
          <a:prstGeom prst="rect">
            <a:avLst/>
          </a:prstGeom>
          <a:noFill/>
        </p:spPr>
        <p:txBody>
          <a:bodyPr wrap="square" rtlCol="0">
            <a:spAutoFit/>
          </a:bodyPr>
          <a:lstStyle/>
          <a:p>
            <a:r>
              <a:rPr lang="en-US" dirty="0"/>
              <a:t>66.67% decrease</a:t>
            </a:r>
          </a:p>
        </p:txBody>
      </p:sp>
      <p:sp>
        <p:nvSpPr>
          <p:cNvPr id="6" name="TextBox 5"/>
          <p:cNvSpPr txBox="1"/>
          <p:nvPr/>
        </p:nvSpPr>
        <p:spPr>
          <a:xfrm>
            <a:off x="163772" y="4612943"/>
            <a:ext cx="8980228" cy="2092881"/>
          </a:xfrm>
          <a:prstGeom prst="rect">
            <a:avLst/>
          </a:prstGeom>
          <a:noFill/>
        </p:spPr>
        <p:txBody>
          <a:bodyPr wrap="square" rtlCol="0">
            <a:spAutoFit/>
          </a:bodyPr>
          <a:lstStyle/>
          <a:p>
            <a:pPr algn="ctr"/>
            <a:r>
              <a:rPr lang="en-US" sz="2600" dirty="0"/>
              <a:t>USACE Vicksburg District Public Water-related Fatalities</a:t>
            </a:r>
          </a:p>
          <a:p>
            <a:r>
              <a:rPr lang="en-US" sz="2600" dirty="0"/>
              <a:t>FY2014: No fatalities</a:t>
            </a:r>
          </a:p>
          <a:p>
            <a:r>
              <a:rPr lang="en-US" sz="2600" dirty="0"/>
              <a:t>FY2015: One fatality (Sardis Lake)</a:t>
            </a:r>
          </a:p>
          <a:p>
            <a:r>
              <a:rPr lang="en-US" sz="2600" dirty="0"/>
              <a:t>FY2016: Four fatalities (Arkansas Lakes)</a:t>
            </a:r>
          </a:p>
          <a:p>
            <a:r>
              <a:rPr lang="en-US" sz="2600" dirty="0"/>
              <a:t>FY2017: No fatalities</a:t>
            </a:r>
          </a:p>
        </p:txBody>
      </p:sp>
    </p:spTree>
    <p:extLst>
      <p:ext uri="{BB962C8B-B14F-4D97-AF65-F5344CB8AC3E}">
        <p14:creationId xmlns:p14="http://schemas.microsoft.com/office/powerpoint/2010/main" val="60457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012" y="813375"/>
            <a:ext cx="8783862" cy="5755422"/>
          </a:xfrm>
          <a:prstGeom prst="rect">
            <a:avLst/>
          </a:prstGeom>
        </p:spPr>
        <p:txBody>
          <a:bodyPr wrap="square">
            <a:spAutoFit/>
          </a:bodyPr>
          <a:lstStyle/>
          <a:p>
            <a:r>
              <a:rPr lang="en-US" dirty="0">
                <a:latin typeface="Calibri" panose="020F0502020204030204" pitchFamily="34" charset="0"/>
              </a:rPr>
              <a:t>Mandatory wear regulations are making a difference when it comes to saving lives.</a:t>
            </a:r>
          </a:p>
          <a:p>
            <a:endParaRPr lang="en-US" sz="1800" dirty="0">
              <a:latin typeface="Calibri" panose="020F0502020204030204" pitchFamily="34" charset="0"/>
            </a:endParaRPr>
          </a:p>
          <a:p>
            <a:r>
              <a:rPr lang="en-US" dirty="0"/>
              <a:t>W</a:t>
            </a:r>
            <a:r>
              <a:rPr lang="en-US" dirty="0">
                <a:latin typeface="Calibri" panose="020F0502020204030204" pitchFamily="34" charset="0"/>
              </a:rPr>
              <a:t>ear rates remain very high. </a:t>
            </a:r>
          </a:p>
          <a:p>
            <a:endParaRPr lang="en-US" sz="1800" dirty="0">
              <a:latin typeface="Calibri" panose="020F0502020204030204" pitchFamily="34" charset="0"/>
            </a:endParaRPr>
          </a:p>
          <a:p>
            <a:r>
              <a:rPr lang="en-US" dirty="0">
                <a:latin typeface="Calibri" panose="020F0502020204030204" pitchFamily="34" charset="0"/>
              </a:rPr>
              <a:t>Boats that don't fall under the policy, which include boats 16-26 feet in length that are anchored or drifting and boats 26+ feet in length regardless if underway or not, showed an increase in life jacket wear. </a:t>
            </a:r>
          </a:p>
          <a:p>
            <a:endParaRPr lang="en-US" sz="1800" dirty="0">
              <a:latin typeface="Calibri" panose="020F0502020204030204" pitchFamily="34" charset="0"/>
            </a:endParaRPr>
          </a:p>
          <a:p>
            <a:r>
              <a:rPr lang="en-US" dirty="0">
                <a:latin typeface="Calibri" panose="020F0502020204030204" pitchFamily="34" charset="0"/>
              </a:rPr>
              <a:t>Influencers such as kids play a role.  Adults boating with children exhibited higher wear rates than boats that had only adults and teens on board. </a:t>
            </a:r>
          </a:p>
          <a:p>
            <a:endParaRPr lang="en-US" sz="1800" dirty="0">
              <a:latin typeface="Calibri" panose="020F0502020204030204" pitchFamily="34" charset="0"/>
            </a:endParaRPr>
          </a:p>
          <a:p>
            <a:r>
              <a:rPr lang="en-US" dirty="0">
                <a:latin typeface="Calibri" panose="020F0502020204030204" pitchFamily="34" charset="0"/>
              </a:rPr>
              <a:t>Use of inflatable life jackets among those wearing life jackets did increase, the increase was substantially lower than one might reasonably expect.</a:t>
            </a:r>
          </a:p>
        </p:txBody>
      </p:sp>
      <p:sp>
        <p:nvSpPr>
          <p:cNvPr id="5" name="TextBox 4"/>
          <p:cNvSpPr txBox="1"/>
          <p:nvPr/>
        </p:nvSpPr>
        <p:spPr>
          <a:xfrm>
            <a:off x="0" y="200018"/>
            <a:ext cx="9144000" cy="584775"/>
          </a:xfrm>
          <a:prstGeom prst="rect">
            <a:avLst/>
          </a:prstGeom>
          <a:noFill/>
        </p:spPr>
        <p:txBody>
          <a:bodyPr wrap="square" rtlCol="0">
            <a:spAutoFit/>
          </a:bodyPr>
          <a:lstStyle/>
          <a:p>
            <a:pPr algn="ctr"/>
            <a:r>
              <a:rPr lang="en-US" sz="3200" b="1" dirty="0"/>
              <a:t>Summary of Mississippi Findings</a:t>
            </a:r>
          </a:p>
        </p:txBody>
      </p:sp>
    </p:spTree>
    <p:extLst>
      <p:ext uri="{BB962C8B-B14F-4D97-AF65-F5344CB8AC3E}">
        <p14:creationId xmlns:p14="http://schemas.microsoft.com/office/powerpoint/2010/main" val="1701118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3716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solidFill>
                  <a:srgbClr val="000000"/>
                </a:solidFill>
              </a:rPr>
              <a:t>Life Jacket Mandatory Wear Selective Expansion</a:t>
            </a:r>
          </a:p>
        </p:txBody>
      </p:sp>
      <p:sp>
        <p:nvSpPr>
          <p:cNvPr id="5" name="Content Placeholder 2"/>
          <p:cNvSpPr txBox="1">
            <a:spLocks/>
          </p:cNvSpPr>
          <p:nvPr/>
        </p:nvSpPr>
        <p:spPr>
          <a:xfrm>
            <a:off x="491319" y="1690048"/>
            <a:ext cx="8488908" cy="1080448"/>
          </a:xfrm>
          <a:prstGeom prst="rect">
            <a:avLst/>
          </a:prstGeom>
        </p:spPr>
        <p:txBody>
          <a:bodyPr/>
          <a:lstStyle/>
          <a:p>
            <a:pPr eaLnBrk="0" hangingPunct="0">
              <a:spcBef>
                <a:spcPct val="20000"/>
              </a:spcBef>
              <a:defRPr/>
            </a:pPr>
            <a:r>
              <a:rPr lang="en-US" b="1" kern="0" dirty="0">
                <a:solidFill>
                  <a:srgbClr val="000000"/>
                </a:solidFill>
                <a:latin typeface="Arial"/>
                <a:ea typeface="+mn-ea"/>
              </a:rPr>
              <a:t>Life Jacket Mandatory-Wear Policy Selective Expansion signed 2 May 2012 by MG Michael J. Walsh  </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2186" y="3330054"/>
            <a:ext cx="2483583" cy="3214048"/>
          </a:xfrm>
          <a:prstGeom prst="rect">
            <a:avLst/>
          </a:prstGeom>
          <a:ln>
            <a:solidFill>
              <a:schemeClr val="tx1"/>
            </a:solidFill>
          </a:ln>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1765" y="2568055"/>
            <a:ext cx="2624195" cy="3396017"/>
          </a:xfrm>
          <a:prstGeom prst="rect">
            <a:avLst/>
          </a:prstGeom>
          <a:noFill/>
          <a:ln>
            <a:solidFill>
              <a:schemeClr val="tx1"/>
            </a:solidFill>
          </a:ln>
        </p:spPr>
      </p:pic>
    </p:spTree>
    <p:extLst>
      <p:ext uri="{BB962C8B-B14F-4D97-AF65-F5344CB8AC3E}">
        <p14:creationId xmlns:p14="http://schemas.microsoft.com/office/powerpoint/2010/main" val="2346702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751124"/>
            <a:ext cx="8989017" cy="6106876"/>
          </a:xfrm>
        </p:spPr>
        <p:txBody>
          <a:bodyPr/>
          <a:lstStyle/>
          <a:p>
            <a:r>
              <a:rPr lang="en-US" sz="2100" dirty="0"/>
              <a:t>	</a:t>
            </a:r>
            <a:r>
              <a:rPr lang="en-US" sz="2000" dirty="0">
                <a:solidFill>
                  <a:schemeClr val="tx1"/>
                </a:solidFill>
              </a:rPr>
              <a:t>New Orleans District - Bonnet </a:t>
            </a:r>
            <a:r>
              <a:rPr lang="en-US" sz="2000" dirty="0" err="1">
                <a:solidFill>
                  <a:schemeClr val="tx1"/>
                </a:solidFill>
              </a:rPr>
              <a:t>Carre</a:t>
            </a:r>
            <a:r>
              <a:rPr lang="en-US" sz="2000" dirty="0">
                <a:solidFill>
                  <a:schemeClr val="tx1"/>
                </a:solidFill>
              </a:rPr>
              <a:t> Spillway and Port Allen Lock. </a:t>
            </a:r>
          </a:p>
          <a:p>
            <a:r>
              <a:rPr lang="en-US" sz="2000" dirty="0">
                <a:solidFill>
                  <a:schemeClr val="tx1"/>
                </a:solidFill>
              </a:rPr>
              <a:t>	All operators of vessels less than 18' must wear a life jacket when operating the vessel alone.  </a:t>
            </a:r>
          </a:p>
          <a:p>
            <a:endParaRPr lang="en-US" sz="1000" dirty="0">
              <a:solidFill>
                <a:schemeClr val="tx1"/>
              </a:solidFill>
            </a:endParaRPr>
          </a:p>
          <a:p>
            <a:r>
              <a:rPr lang="en-US" sz="2000" dirty="0">
                <a:solidFill>
                  <a:schemeClr val="tx1"/>
                </a:solidFill>
              </a:rPr>
              <a:t>	St. Louis District - Carlyle Lake. All single occupants in vessels less than 21’ while under main propulsion.</a:t>
            </a:r>
          </a:p>
          <a:p>
            <a:endParaRPr lang="en-US" sz="1000" dirty="0">
              <a:solidFill>
                <a:schemeClr val="tx1"/>
              </a:solidFill>
            </a:endParaRPr>
          </a:p>
          <a:p>
            <a:r>
              <a:rPr lang="en-US" sz="2000" dirty="0">
                <a:solidFill>
                  <a:schemeClr val="tx1"/>
                </a:solidFill>
              </a:rPr>
              <a:t>	St. Louis District – Lake Shelbyville. Life jacket wear and possession is included in Boat Rafting Policy.</a:t>
            </a:r>
          </a:p>
          <a:p>
            <a:endParaRPr lang="en-US" sz="1000" dirty="0">
              <a:solidFill>
                <a:schemeClr val="tx1"/>
              </a:solidFill>
            </a:endParaRPr>
          </a:p>
          <a:p>
            <a:r>
              <a:rPr lang="en-US" sz="2000" dirty="0">
                <a:solidFill>
                  <a:schemeClr val="tx1"/>
                </a:solidFill>
              </a:rPr>
              <a:t>	Albuquerque District – Cochiti Lake. Anyone using an inflatable (raft, inner tube, rubber boat, other floating objects, </a:t>
            </a:r>
            <a:r>
              <a:rPr lang="en-US" sz="2000" dirty="0" err="1">
                <a:solidFill>
                  <a:schemeClr val="tx1"/>
                </a:solidFill>
              </a:rPr>
              <a:t>etc</a:t>
            </a:r>
            <a:r>
              <a:rPr lang="en-US" sz="2000" dirty="0">
                <a:solidFill>
                  <a:schemeClr val="tx1"/>
                </a:solidFill>
              </a:rPr>
              <a:t>) on the lake must wear a life jacket, even in the swim area.</a:t>
            </a:r>
          </a:p>
          <a:p>
            <a:endParaRPr lang="en-US" sz="1000" dirty="0">
              <a:solidFill>
                <a:schemeClr val="tx1"/>
              </a:solidFill>
            </a:endParaRPr>
          </a:p>
          <a:p>
            <a:r>
              <a:rPr lang="en-US" sz="2000" dirty="0">
                <a:solidFill>
                  <a:schemeClr val="tx1"/>
                </a:solidFill>
              </a:rPr>
              <a:t>	Pittsburgh District - All persons on a recreational vessel engaged in the locking through process and all persons on a personal watercraft or any paddle craft while locking through are required to wear a life jacket. </a:t>
            </a:r>
          </a:p>
          <a:p>
            <a:endParaRPr lang="en-US" sz="1000" dirty="0">
              <a:solidFill>
                <a:schemeClr val="tx1"/>
              </a:solidFill>
            </a:endParaRPr>
          </a:p>
          <a:p>
            <a:r>
              <a:rPr lang="en-US" sz="2000" dirty="0">
                <a:solidFill>
                  <a:schemeClr val="tx1"/>
                </a:solidFill>
              </a:rPr>
              <a:t>	More USACE locations would likely develop policies if </a:t>
            </a:r>
          </a:p>
          <a:p>
            <a:r>
              <a:rPr lang="en-US" sz="2000" dirty="0">
                <a:solidFill>
                  <a:schemeClr val="tx1"/>
                </a:solidFill>
              </a:rPr>
              <a:t>	states were willing to support policy if put in place. </a:t>
            </a:r>
          </a:p>
        </p:txBody>
      </p:sp>
      <p:sp>
        <p:nvSpPr>
          <p:cNvPr id="7" name="TextBox 6"/>
          <p:cNvSpPr txBox="1"/>
          <p:nvPr/>
        </p:nvSpPr>
        <p:spPr>
          <a:xfrm>
            <a:off x="169624" y="227904"/>
            <a:ext cx="8693624" cy="523220"/>
          </a:xfrm>
          <a:prstGeom prst="rect">
            <a:avLst/>
          </a:prstGeom>
          <a:noFill/>
        </p:spPr>
        <p:txBody>
          <a:bodyPr wrap="square" rtlCol="0">
            <a:spAutoFit/>
          </a:bodyPr>
          <a:lstStyle/>
          <a:p>
            <a:pPr algn="ctr"/>
            <a:r>
              <a:rPr lang="en-US" sz="2800" b="1" dirty="0"/>
              <a:t>Life Jacket Mandatory Wear Selective Expansion</a:t>
            </a:r>
          </a:p>
        </p:txBody>
      </p:sp>
    </p:spTree>
    <p:extLst>
      <p:ext uri="{BB962C8B-B14F-4D97-AF65-F5344CB8AC3E}">
        <p14:creationId xmlns:p14="http://schemas.microsoft.com/office/powerpoint/2010/main" val="49290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25620"/>
            <a:ext cx="8728074" cy="4374678"/>
          </a:xfrm>
        </p:spPr>
        <p:txBody>
          <a:bodyPr/>
          <a:lstStyle/>
          <a:p>
            <a:r>
              <a:rPr lang="en-US" dirty="0" err="1">
                <a:solidFill>
                  <a:schemeClr val="tx1"/>
                </a:solidFill>
              </a:rPr>
              <a:t>Arkabutla</a:t>
            </a:r>
            <a:r>
              <a:rPr lang="en-US" dirty="0">
                <a:solidFill>
                  <a:schemeClr val="tx1"/>
                </a:solidFill>
              </a:rPr>
              <a:t> Lake:  Summer of 2009</a:t>
            </a:r>
          </a:p>
          <a:p>
            <a:r>
              <a:rPr lang="en-US" dirty="0">
                <a:solidFill>
                  <a:schemeClr val="tx1"/>
                </a:solidFill>
              </a:rPr>
              <a:t> 	Two fisherman were thrown into the water when their boat overturned. This was the first time they wore their life jackets while boating because they knew of the life jacket policy. They stated they were glad that they did have them on because, if not, they would not be alive.</a:t>
            </a:r>
          </a:p>
          <a:p>
            <a:endParaRPr lang="en-US" dirty="0">
              <a:solidFill>
                <a:schemeClr val="tx1"/>
              </a:solidFill>
            </a:endParaRPr>
          </a:p>
          <a:p>
            <a:r>
              <a:rPr lang="en-US" dirty="0">
                <a:solidFill>
                  <a:schemeClr val="tx1"/>
                </a:solidFill>
              </a:rPr>
              <a:t>Sardis Lake: Summer of 2009</a:t>
            </a:r>
          </a:p>
          <a:p>
            <a:r>
              <a:rPr lang="en-US" dirty="0">
                <a:solidFill>
                  <a:schemeClr val="tx1"/>
                </a:solidFill>
              </a:rPr>
              <a:t>	Two fisherman fell overboard when their boat was swamped by a large wave. They were wearing their life jackets and were found nine hours later clinging to overhanging limbs. </a:t>
            </a:r>
          </a:p>
        </p:txBody>
      </p:sp>
      <p:sp>
        <p:nvSpPr>
          <p:cNvPr id="5" name="TextBox 4"/>
          <p:cNvSpPr txBox="1"/>
          <p:nvPr/>
        </p:nvSpPr>
        <p:spPr>
          <a:xfrm>
            <a:off x="1731807" y="301787"/>
            <a:ext cx="5874059" cy="707886"/>
          </a:xfrm>
          <a:prstGeom prst="rect">
            <a:avLst/>
          </a:prstGeom>
          <a:noFill/>
        </p:spPr>
        <p:txBody>
          <a:bodyPr wrap="square" rtlCol="0">
            <a:spAutoFit/>
          </a:bodyPr>
          <a:lstStyle/>
          <a:p>
            <a:r>
              <a:rPr lang="en-US" sz="4000" b="1" dirty="0"/>
              <a:t>Lives Have Been Saved</a:t>
            </a:r>
          </a:p>
        </p:txBody>
      </p:sp>
    </p:spTree>
    <p:extLst>
      <p:ext uri="{BB962C8B-B14F-4D97-AF65-F5344CB8AC3E}">
        <p14:creationId xmlns:p14="http://schemas.microsoft.com/office/powerpoint/2010/main" val="164599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 y="0"/>
            <a:ext cx="9131809" cy="6858000"/>
          </a:xfrm>
          <a:prstGeom prst="rect">
            <a:avLst/>
          </a:prstGeom>
        </p:spPr>
      </p:pic>
      <p:sp>
        <p:nvSpPr>
          <p:cNvPr id="3" name="TextBox 2"/>
          <p:cNvSpPr txBox="1"/>
          <p:nvPr/>
        </p:nvSpPr>
        <p:spPr>
          <a:xfrm>
            <a:off x="8161020" y="3352800"/>
            <a:ext cx="7239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D2D8A">
                    <a:lumMod val="75000"/>
                  </a:srgbClr>
                </a:solidFill>
                <a:effectLst/>
                <a:uLnTx/>
                <a:uFillTx/>
              </a:rPr>
              <a:t>134.4</a:t>
            </a:r>
          </a:p>
        </p:txBody>
      </p:sp>
    </p:spTree>
    <p:extLst>
      <p:ext uri="{BB962C8B-B14F-4D97-AF65-F5344CB8AC3E}">
        <p14:creationId xmlns:p14="http://schemas.microsoft.com/office/powerpoint/2010/main" val="362094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59" y="1480276"/>
            <a:ext cx="8542021" cy="4047752"/>
          </a:xfrm>
        </p:spPr>
        <p:txBody>
          <a:bodyPr/>
          <a:lstStyle/>
          <a:p>
            <a:r>
              <a:rPr lang="en-US" dirty="0">
                <a:solidFill>
                  <a:schemeClr val="tx1"/>
                </a:solidFill>
              </a:rPr>
              <a:t>Sardis Lake:  Labor Day Weekend 2013</a:t>
            </a:r>
          </a:p>
          <a:p>
            <a:r>
              <a:rPr lang="en-US" dirty="0">
                <a:solidFill>
                  <a:schemeClr val="tx1"/>
                </a:solidFill>
              </a:rPr>
              <a:t> 	Four people were in small aluminum boat. The lake was choppy and the waves overtook the boat and caused it to capsize. All four people had life jackets on and all survived.</a:t>
            </a:r>
          </a:p>
          <a:p>
            <a:r>
              <a:rPr lang="en-US" dirty="0">
                <a:solidFill>
                  <a:schemeClr val="tx1"/>
                </a:solidFill>
              </a:rPr>
              <a:t> </a:t>
            </a:r>
          </a:p>
          <a:p>
            <a:r>
              <a:rPr lang="en-US" dirty="0">
                <a:solidFill>
                  <a:schemeClr val="tx1"/>
                </a:solidFill>
              </a:rPr>
              <a:t>	Five people in a ski boat were thrown from the boat after it hit some rocks in shallow water. There were some injuries but no fatalities. The driver of the boat said that if it were not for the life jacket mandate they likely would not have been wearing their life jackets. </a:t>
            </a:r>
          </a:p>
          <a:p>
            <a:endParaRPr lang="en-US" dirty="0"/>
          </a:p>
        </p:txBody>
      </p:sp>
      <p:sp>
        <p:nvSpPr>
          <p:cNvPr id="5" name="TextBox 4"/>
          <p:cNvSpPr txBox="1"/>
          <p:nvPr/>
        </p:nvSpPr>
        <p:spPr>
          <a:xfrm>
            <a:off x="1731807" y="281006"/>
            <a:ext cx="5874059" cy="707886"/>
          </a:xfrm>
          <a:prstGeom prst="rect">
            <a:avLst/>
          </a:prstGeom>
          <a:noFill/>
        </p:spPr>
        <p:txBody>
          <a:bodyPr wrap="square" rtlCol="0">
            <a:spAutoFit/>
          </a:bodyPr>
          <a:lstStyle/>
          <a:p>
            <a:r>
              <a:rPr lang="en-US" sz="4000" b="1" dirty="0"/>
              <a:t>Lives Have Been Saved</a:t>
            </a:r>
          </a:p>
        </p:txBody>
      </p:sp>
    </p:spTree>
    <p:extLst>
      <p:ext uri="{BB962C8B-B14F-4D97-AF65-F5344CB8AC3E}">
        <p14:creationId xmlns:p14="http://schemas.microsoft.com/office/powerpoint/2010/main" val="168274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122831" y="1754760"/>
            <a:ext cx="9021169" cy="3998340"/>
          </a:xfrm>
        </p:spPr>
        <p:txBody>
          <a:bodyPr/>
          <a:lstStyle/>
          <a:p>
            <a:pPr>
              <a:spcBef>
                <a:spcPts val="0"/>
              </a:spcBef>
              <a:spcAft>
                <a:spcPts val="0"/>
              </a:spcAft>
              <a:defRPr/>
            </a:pPr>
            <a:r>
              <a:rPr lang="en-US" sz="3200" b="1" dirty="0">
                <a:effectLst>
                  <a:outerShdw blurRad="38100" dist="38100" dir="2700000" algn="tl">
                    <a:srgbClr val="C0C0C0"/>
                  </a:outerShdw>
                </a:effectLst>
              </a:rPr>
              <a:t>	</a:t>
            </a:r>
            <a:r>
              <a:rPr lang="en-US" sz="3200" dirty="0">
                <a:solidFill>
                  <a:schemeClr val="tx1"/>
                </a:solidFill>
              </a:rPr>
              <a:t>High levels of compliance may be leading to developing a norm of wearing life jackets.</a:t>
            </a:r>
          </a:p>
          <a:p>
            <a:pPr>
              <a:spcBef>
                <a:spcPts val="0"/>
              </a:spcBef>
              <a:spcAft>
                <a:spcPts val="0"/>
              </a:spcAft>
              <a:defRPr/>
            </a:pPr>
            <a:endParaRPr lang="en-US" sz="3200" dirty="0">
              <a:solidFill>
                <a:schemeClr val="tx1"/>
              </a:solidFill>
            </a:endParaRPr>
          </a:p>
          <a:p>
            <a:pPr>
              <a:spcBef>
                <a:spcPts val="0"/>
              </a:spcBef>
              <a:spcAft>
                <a:spcPts val="0"/>
              </a:spcAft>
              <a:defRPr/>
            </a:pPr>
            <a:r>
              <a:rPr lang="en-US" sz="3200" dirty="0">
                <a:solidFill>
                  <a:schemeClr val="tx1"/>
                </a:solidFill>
              </a:rPr>
              <a:t>	Levels of enforcement is working.</a:t>
            </a:r>
          </a:p>
          <a:p>
            <a:pPr>
              <a:spcBef>
                <a:spcPts val="0"/>
              </a:spcBef>
              <a:spcAft>
                <a:spcPts val="0"/>
              </a:spcAft>
              <a:defRPr/>
            </a:pPr>
            <a:endParaRPr lang="en-US" sz="3200" dirty="0">
              <a:solidFill>
                <a:schemeClr val="tx1"/>
              </a:solidFill>
            </a:endParaRPr>
          </a:p>
          <a:p>
            <a:pPr>
              <a:spcBef>
                <a:spcPts val="0"/>
              </a:spcBef>
              <a:spcAft>
                <a:spcPts val="0"/>
              </a:spcAft>
              <a:defRPr/>
            </a:pPr>
            <a:r>
              <a:rPr lang="en-US" sz="3200" dirty="0">
                <a:solidFill>
                  <a:schemeClr val="tx1"/>
                </a:solidFill>
              </a:rPr>
              <a:t>	Advance coordination and continued communication is critical.</a:t>
            </a:r>
          </a:p>
        </p:txBody>
      </p:sp>
      <p:sp>
        <p:nvSpPr>
          <p:cNvPr id="2" name="TextBox 1"/>
          <p:cNvSpPr txBox="1"/>
          <p:nvPr/>
        </p:nvSpPr>
        <p:spPr>
          <a:xfrm>
            <a:off x="245661" y="423080"/>
            <a:ext cx="6400799" cy="707886"/>
          </a:xfrm>
          <a:prstGeom prst="rect">
            <a:avLst/>
          </a:prstGeom>
          <a:noFill/>
        </p:spPr>
        <p:txBody>
          <a:bodyPr wrap="square" rtlCol="0">
            <a:spAutoFit/>
          </a:bodyPr>
          <a:lstStyle/>
          <a:p>
            <a:r>
              <a:rPr lang="en-US" sz="4000" b="1" dirty="0"/>
              <a:t>What We Have Learned…</a:t>
            </a:r>
          </a:p>
        </p:txBody>
      </p:sp>
    </p:spTree>
    <p:extLst>
      <p:ext uri="{BB962C8B-B14F-4D97-AF65-F5344CB8AC3E}">
        <p14:creationId xmlns:p14="http://schemas.microsoft.com/office/powerpoint/2010/main" val="170022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45661" y="1561012"/>
            <a:ext cx="8570794" cy="3909060"/>
          </a:xfrm>
        </p:spPr>
        <p:txBody>
          <a:bodyPr/>
          <a:lstStyle/>
          <a:p>
            <a:pPr>
              <a:spcBef>
                <a:spcPts val="0"/>
              </a:spcBef>
              <a:spcAft>
                <a:spcPts val="0"/>
              </a:spcAft>
              <a:defRPr/>
            </a:pPr>
            <a:r>
              <a:rPr lang="en-US" sz="3200" b="1" dirty="0">
                <a:effectLst>
                  <a:outerShdw blurRad="38100" dist="38100" dir="2700000" algn="tl">
                    <a:srgbClr val="C0C0C0"/>
                  </a:outerShdw>
                </a:effectLst>
              </a:rPr>
              <a:t>	</a:t>
            </a:r>
            <a:r>
              <a:rPr lang="en-US" sz="3200" dirty="0"/>
              <a:t>Boaters will comply when faced with a regulation; swimmers outside designated areas are tough to regulate.</a:t>
            </a:r>
          </a:p>
          <a:p>
            <a:pPr eaLnBrk="1" hangingPunct="1">
              <a:spcBef>
                <a:spcPts val="0"/>
              </a:spcBef>
              <a:spcAft>
                <a:spcPts val="0"/>
              </a:spcAft>
              <a:defRPr/>
            </a:pPr>
            <a:r>
              <a:rPr lang="en-US" sz="3200" dirty="0">
                <a:solidFill>
                  <a:schemeClr val="tx1"/>
                </a:solidFill>
              </a:rPr>
              <a:t>	</a:t>
            </a:r>
          </a:p>
          <a:p>
            <a:pPr eaLnBrk="1" hangingPunct="1">
              <a:spcBef>
                <a:spcPts val="0"/>
              </a:spcBef>
              <a:spcAft>
                <a:spcPts val="0"/>
              </a:spcAft>
              <a:defRPr/>
            </a:pPr>
            <a:r>
              <a:rPr lang="en-US" sz="3200" dirty="0">
                <a:solidFill>
                  <a:schemeClr val="tx1"/>
                </a:solidFill>
              </a:rPr>
              <a:t>	Lives have been saved. </a:t>
            </a:r>
          </a:p>
          <a:p>
            <a:pPr eaLnBrk="1" hangingPunct="1">
              <a:spcBef>
                <a:spcPts val="0"/>
              </a:spcBef>
              <a:spcAft>
                <a:spcPts val="0"/>
              </a:spcAft>
              <a:defRPr/>
            </a:pPr>
            <a:endParaRPr lang="en-US" sz="3200" dirty="0">
              <a:solidFill>
                <a:schemeClr val="tx1"/>
              </a:solidFill>
            </a:endParaRPr>
          </a:p>
          <a:p>
            <a:pPr>
              <a:spcBef>
                <a:spcPts val="0"/>
              </a:spcBef>
              <a:spcAft>
                <a:spcPts val="0"/>
              </a:spcAft>
              <a:defRPr/>
            </a:pPr>
            <a:r>
              <a:rPr lang="en-US" sz="3200" dirty="0">
                <a:solidFill>
                  <a:schemeClr val="tx1"/>
                </a:solidFill>
              </a:rPr>
              <a:t>	Education still plays a role.</a:t>
            </a:r>
          </a:p>
          <a:p>
            <a:pPr eaLnBrk="1" hangingPunct="1">
              <a:spcBef>
                <a:spcPts val="0"/>
              </a:spcBef>
              <a:spcAft>
                <a:spcPts val="0"/>
              </a:spcAft>
              <a:defRPr/>
            </a:pPr>
            <a:endParaRPr lang="en-US" sz="3200" dirty="0">
              <a:solidFill>
                <a:schemeClr val="tx1"/>
              </a:solidFill>
            </a:endParaRPr>
          </a:p>
        </p:txBody>
      </p:sp>
      <p:sp>
        <p:nvSpPr>
          <p:cNvPr id="5" name="TextBox 4"/>
          <p:cNvSpPr txBox="1"/>
          <p:nvPr/>
        </p:nvSpPr>
        <p:spPr>
          <a:xfrm>
            <a:off x="245661" y="423080"/>
            <a:ext cx="6400799" cy="707886"/>
          </a:xfrm>
          <a:prstGeom prst="rect">
            <a:avLst/>
          </a:prstGeom>
          <a:noFill/>
        </p:spPr>
        <p:txBody>
          <a:bodyPr wrap="square" rtlCol="0">
            <a:spAutoFit/>
          </a:bodyPr>
          <a:lstStyle/>
          <a:p>
            <a:r>
              <a:rPr lang="en-US" sz="4000" b="1" dirty="0"/>
              <a:t>What We Have Learned…</a:t>
            </a:r>
          </a:p>
        </p:txBody>
      </p:sp>
    </p:spTree>
    <p:extLst>
      <p:ext uri="{BB962C8B-B14F-4D97-AF65-F5344CB8AC3E}">
        <p14:creationId xmlns:p14="http://schemas.microsoft.com/office/powerpoint/2010/main" val="44592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38560"/>
            <a:ext cx="9143999" cy="830997"/>
          </a:xfrm>
          <a:prstGeom prst="rect">
            <a:avLst/>
          </a:prstGeom>
          <a:noFill/>
        </p:spPr>
        <p:txBody>
          <a:bodyPr wrap="square" rtlCol="0">
            <a:spAutoFit/>
          </a:bodyPr>
          <a:lstStyle/>
          <a:p>
            <a:pPr algn="ctr"/>
            <a:r>
              <a:rPr lang="en-US" sz="4800" b="1" dirty="0"/>
              <a:t>Education Plays a Role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3311" y="2102111"/>
            <a:ext cx="6554539" cy="4638514"/>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7569" y="48768"/>
            <a:ext cx="1653279" cy="100070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207" y="24384"/>
            <a:ext cx="1355601" cy="1058511"/>
          </a:xfrm>
          <a:prstGeom prst="rect">
            <a:avLst/>
          </a:prstGeom>
        </p:spPr>
      </p:pic>
    </p:spTree>
    <p:extLst>
      <p:ext uri="{BB962C8B-B14F-4D97-AF65-F5344CB8AC3E}">
        <p14:creationId xmlns:p14="http://schemas.microsoft.com/office/powerpoint/2010/main" val="2316940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0" y="932416"/>
            <a:ext cx="9144000" cy="990600"/>
          </a:xfrm>
          <a:prstGeom prst="rect">
            <a:avLst/>
          </a:prstGeom>
          <a:noFill/>
          <a:ln w="9525">
            <a:noFill/>
            <a:miter lim="800000"/>
            <a:headEnd/>
            <a:tailEnd/>
          </a:ln>
          <a:effectLst/>
          <a:extLst/>
        </p:spPr>
        <p:txBody>
          <a:bodyPr lIns="38100" tIns="38100" rIns="38100" bIns="38100" anchor="ctr"/>
          <a:lstStyle>
            <a:lvl1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mj-lt"/>
                <a:ea typeface="+mj-ea"/>
                <a:cs typeface="+mj-cs"/>
                <a:sym typeface="Arial Bold" charset="0"/>
              </a:defRPr>
            </a:lvl1pPr>
            <a:lvl2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2pPr>
            <a:lvl3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3pPr>
            <a:lvl4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4pPr>
            <a:lvl5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5pPr>
            <a:lvl6pPr marL="4572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6pPr>
            <a:lvl7pPr marL="9144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7pPr>
            <a:lvl8pPr marL="13716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8pPr>
            <a:lvl9pPr marL="18288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9pPr>
          </a:lstStyle>
          <a:p>
            <a:pPr eaLnBrk="1" hangingPunct="1">
              <a:defRPr/>
            </a:pPr>
            <a:r>
              <a:rPr lang="en-US" altLang="en-US" sz="4400" b="1" kern="0" dirty="0">
                <a:solidFill>
                  <a:schemeClr val="tx1"/>
                </a:solidFill>
                <a:effectLst/>
                <a:latin typeface="Arial" panose="020B0604020202020204" pitchFamily="34" charset="0"/>
                <a:cs typeface="Arial" panose="020B0604020202020204" pitchFamily="34" charset="0"/>
              </a:rPr>
              <a:t>USCG Safety Grant Awards</a:t>
            </a:r>
          </a:p>
        </p:txBody>
      </p:sp>
      <p:sp>
        <p:nvSpPr>
          <p:cNvPr id="3" name="Rectangle 10"/>
          <p:cNvSpPr>
            <a:spLocks/>
          </p:cNvSpPr>
          <p:nvPr/>
        </p:nvSpPr>
        <p:spPr bwMode="auto">
          <a:xfrm>
            <a:off x="872729" y="1779493"/>
            <a:ext cx="7912100" cy="456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lstStyle>
            <a:lvl1pPr marL="876300" indent="-457200">
              <a:defRPr sz="1200">
                <a:solidFill>
                  <a:srgbClr val="000514"/>
                </a:solidFill>
                <a:latin typeface="Gill Sans"/>
                <a:ea typeface="PingFang SC Regular" charset="0"/>
                <a:cs typeface="PingFang SC Regular" charset="0"/>
                <a:sym typeface="Gill Sans"/>
              </a:defRPr>
            </a:lvl1pPr>
            <a:lvl2pPr marL="1333500" indent="-457200">
              <a:defRPr sz="1200">
                <a:solidFill>
                  <a:srgbClr val="000514"/>
                </a:solidFill>
                <a:latin typeface="Gill Sans"/>
                <a:ea typeface="PingFang SC Regular" charset="0"/>
                <a:cs typeface="PingFang SC Regular" charset="0"/>
                <a:sym typeface="Gill Sans"/>
              </a:defRPr>
            </a:lvl2pPr>
            <a:lvl3pPr marL="1143000" indent="-228600">
              <a:defRPr sz="1200">
                <a:solidFill>
                  <a:srgbClr val="000514"/>
                </a:solidFill>
                <a:latin typeface="Gill Sans"/>
                <a:ea typeface="PingFang SC Regular" charset="0"/>
                <a:cs typeface="PingFang SC Regular" charset="0"/>
                <a:sym typeface="Gill Sans"/>
              </a:defRPr>
            </a:lvl3pPr>
            <a:lvl4pPr marL="1600200" indent="-228600">
              <a:defRPr sz="1200">
                <a:solidFill>
                  <a:srgbClr val="000514"/>
                </a:solidFill>
                <a:latin typeface="Gill Sans"/>
                <a:ea typeface="PingFang SC Regular" charset="0"/>
                <a:cs typeface="PingFang SC Regular" charset="0"/>
                <a:sym typeface="Gill Sans"/>
              </a:defRPr>
            </a:lvl4pPr>
            <a:lvl5pPr marL="2057400" indent="-228600">
              <a:defRPr sz="1200">
                <a:solidFill>
                  <a:srgbClr val="000514"/>
                </a:solidFill>
                <a:latin typeface="Gill Sans"/>
                <a:ea typeface="PingFang SC Regular" charset="0"/>
                <a:cs typeface="PingFang SC Regular" charset="0"/>
                <a:sym typeface="Gill Sans"/>
              </a:defRPr>
            </a:lvl5pPr>
            <a:lvl6pPr marL="25146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6pPr>
            <a:lvl7pPr marL="29718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7pPr>
            <a:lvl8pPr marL="34290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8pPr>
            <a:lvl9pPr marL="38862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9pPr>
          </a:lstStyle>
          <a:p>
            <a:pPr eaLnBrk="1" hangingPunct="1">
              <a:buClr>
                <a:srgbClr val="FF0000"/>
              </a:buClr>
              <a:buSzPct val="110000"/>
              <a:buFont typeface="Arial" pitchFamily="34" charset="0"/>
              <a:buChar char="•"/>
            </a:pPr>
            <a:r>
              <a:rPr lang="en-US" altLang="en-US" sz="3600" dirty="0">
                <a:solidFill>
                  <a:schemeClr val="tx1"/>
                </a:solidFill>
                <a:latin typeface="Arial" pitchFamily="34" charset="0"/>
                <a:cs typeface="Arial" pitchFamily="34" charset="0"/>
                <a:sym typeface="Arial" pitchFamily="34" charset="0"/>
              </a:rPr>
              <a:t>Four $175,000 Grant Awards</a:t>
            </a:r>
            <a:endParaRPr lang="en-US" altLang="en-US" sz="2800" dirty="0">
              <a:solidFill>
                <a:schemeClr val="tx1"/>
              </a:solidFill>
              <a:latin typeface="Arial" pitchFamily="34" charset="0"/>
              <a:cs typeface="Arial" pitchFamily="34" charset="0"/>
              <a:sym typeface="Arial" pitchFamily="34" charset="0"/>
            </a:endParaRPr>
          </a:p>
          <a:p>
            <a:pPr eaLnBrk="1" hangingPunct="1">
              <a:buClr>
                <a:srgbClr val="FF0000"/>
              </a:buClr>
              <a:buSzPct val="110000"/>
              <a:buFont typeface="Arial" pitchFamily="34" charset="0"/>
              <a:buChar char="•"/>
            </a:pPr>
            <a:r>
              <a:rPr lang="en-US" altLang="en-US" sz="3600" dirty="0">
                <a:solidFill>
                  <a:schemeClr val="tx1"/>
                </a:solidFill>
                <a:latin typeface="Arial" pitchFamily="34" charset="0"/>
                <a:cs typeface="Arial" pitchFamily="34" charset="0"/>
                <a:sym typeface="Arial" pitchFamily="34" charset="0"/>
              </a:rPr>
              <a:t>15 Video &amp; 3 Audio PSAs</a:t>
            </a:r>
          </a:p>
          <a:p>
            <a:pPr eaLnBrk="1" hangingPunct="1">
              <a:buClr>
                <a:srgbClr val="FF0000"/>
              </a:buClr>
              <a:buSzPct val="110000"/>
              <a:buFont typeface="Arial" pitchFamily="34" charset="0"/>
              <a:buChar char="•"/>
            </a:pPr>
            <a:r>
              <a:rPr lang="en-US" altLang="en-US" sz="3600" dirty="0">
                <a:solidFill>
                  <a:schemeClr val="tx1"/>
                </a:solidFill>
                <a:latin typeface="Arial" pitchFamily="34" charset="0"/>
                <a:cs typeface="Arial" pitchFamily="34" charset="0"/>
                <a:sym typeface="Arial" pitchFamily="34" charset="0"/>
              </a:rPr>
              <a:t>Tailgate Wraps </a:t>
            </a:r>
          </a:p>
          <a:p>
            <a:pPr eaLnBrk="1" hangingPunct="1">
              <a:buClr>
                <a:srgbClr val="FF0000"/>
              </a:buClr>
              <a:buSzPct val="110000"/>
              <a:buFont typeface="Arial" pitchFamily="34" charset="0"/>
              <a:buChar char="•"/>
            </a:pPr>
            <a:r>
              <a:rPr lang="en-US" altLang="en-US" sz="3600" dirty="0">
                <a:solidFill>
                  <a:schemeClr val="tx1"/>
                </a:solidFill>
                <a:latin typeface="Arial" pitchFamily="34" charset="0"/>
                <a:cs typeface="Arial" pitchFamily="34" charset="0"/>
                <a:sym typeface="Arial" pitchFamily="34" charset="0"/>
              </a:rPr>
              <a:t>Vinyl Banners</a:t>
            </a:r>
          </a:p>
          <a:p>
            <a:pPr eaLnBrk="1" hangingPunct="1">
              <a:buClr>
                <a:srgbClr val="FF0000"/>
              </a:buClr>
              <a:buSzPct val="110000"/>
              <a:buFont typeface="Arial" pitchFamily="34" charset="0"/>
              <a:buChar char="•"/>
            </a:pPr>
            <a:r>
              <a:rPr lang="en-US" altLang="en-US" sz="3600" dirty="0">
                <a:solidFill>
                  <a:schemeClr val="tx1"/>
                </a:solidFill>
                <a:latin typeface="Arial" pitchFamily="34" charset="0"/>
                <a:cs typeface="Arial" pitchFamily="34" charset="0"/>
                <a:sym typeface="Arial" pitchFamily="34" charset="0"/>
              </a:rPr>
              <a:t>2 Mobile Games </a:t>
            </a:r>
          </a:p>
          <a:p>
            <a:pPr eaLnBrk="1" hangingPunct="1">
              <a:buClr>
                <a:srgbClr val="FF0000"/>
              </a:buClr>
              <a:buSzPct val="110000"/>
              <a:buFont typeface="Arial" pitchFamily="34" charset="0"/>
              <a:buChar char="•"/>
            </a:pPr>
            <a:r>
              <a:rPr lang="en-US" altLang="en-US" sz="3600" dirty="0">
                <a:solidFill>
                  <a:schemeClr val="tx1"/>
                </a:solidFill>
                <a:latin typeface="Arial" pitchFamily="34" charset="0"/>
                <a:cs typeface="Arial" pitchFamily="34" charset="0"/>
                <a:sym typeface="Arial" pitchFamily="34" charset="0"/>
              </a:rPr>
              <a:t>Social/Digital Media Marketing</a:t>
            </a:r>
          </a:p>
          <a:p>
            <a:pPr marL="1447800" lvl="1" indent="-571500" eaLnBrk="1" hangingPunct="1">
              <a:buClr>
                <a:srgbClr val="00B0F0"/>
              </a:buClr>
              <a:buSzPct val="110000"/>
              <a:buFont typeface="Wingdings" panose="05000000000000000000" pitchFamily="2" charset="2"/>
              <a:buChar char="Ø"/>
            </a:pPr>
            <a:r>
              <a:rPr lang="en-US" altLang="en-US" sz="3600" dirty="0">
                <a:solidFill>
                  <a:schemeClr val="tx1"/>
                </a:solidFill>
                <a:latin typeface="Arial" pitchFamily="34" charset="0"/>
                <a:cs typeface="Arial" pitchFamily="34" charset="0"/>
                <a:sym typeface="Arial" pitchFamily="34" charset="0"/>
              </a:rPr>
              <a:t>Please Wear It </a:t>
            </a:r>
          </a:p>
          <a:p>
            <a:pPr eaLnBrk="1" hangingPunct="1">
              <a:buClr>
                <a:srgbClr val="FF0000"/>
              </a:buClr>
              <a:buSzPct val="110000"/>
              <a:buFont typeface="Arial" pitchFamily="34" charset="0"/>
              <a:buChar char="•"/>
            </a:pPr>
            <a:r>
              <a:rPr lang="en-US" altLang="en-US" sz="3600" dirty="0">
                <a:solidFill>
                  <a:schemeClr val="tx1"/>
                </a:solidFill>
                <a:latin typeface="Arial" pitchFamily="34" charset="0"/>
                <a:cs typeface="Arial" pitchFamily="34" charset="0"/>
                <a:sym typeface="Arial" pitchFamily="34" charset="0"/>
              </a:rPr>
              <a:t>Focus Groups</a:t>
            </a:r>
          </a:p>
        </p:txBody>
      </p:sp>
      <p:grpSp>
        <p:nvGrpSpPr>
          <p:cNvPr id="5" name="Group 5"/>
          <p:cNvGrpSpPr>
            <a:grpSpLocks/>
          </p:cNvGrpSpPr>
          <p:nvPr/>
        </p:nvGrpSpPr>
        <p:grpSpPr bwMode="auto">
          <a:xfrm>
            <a:off x="5710047" y="5166161"/>
            <a:ext cx="1952625" cy="457200"/>
            <a:chOff x="5380788" y="4648200"/>
            <a:chExt cx="1951996" cy="457200"/>
          </a:xfrm>
        </p:grpSpPr>
        <p:pic>
          <p:nvPicPr>
            <p:cNvPr id="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0788" y="4648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04788" y="4659923"/>
              <a:ext cx="427996" cy="43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142788" y="4671646"/>
              <a:ext cx="427892" cy="4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4"/>
          <p:cNvSpPr>
            <a:spLocks noChangeArrowheads="1"/>
          </p:cNvSpPr>
          <p:nvPr/>
        </p:nvSpPr>
        <p:spPr bwMode="auto">
          <a:xfrm>
            <a:off x="541660" y="6140450"/>
            <a:ext cx="80749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00514"/>
                </a:solidFill>
                <a:latin typeface="Gill Sans"/>
                <a:ea typeface="PingFang SC Regular" charset="0"/>
                <a:cs typeface="PingFang SC Regular" charset="0"/>
                <a:sym typeface="Gill Sans"/>
              </a:defRPr>
            </a:lvl1pPr>
            <a:lvl2pPr marL="742950" indent="-285750">
              <a:defRPr sz="1200">
                <a:solidFill>
                  <a:srgbClr val="000514"/>
                </a:solidFill>
                <a:latin typeface="Gill Sans"/>
                <a:ea typeface="PingFang SC Regular" charset="0"/>
                <a:cs typeface="PingFang SC Regular" charset="0"/>
                <a:sym typeface="Gill Sans"/>
              </a:defRPr>
            </a:lvl2pPr>
            <a:lvl3pPr marL="1143000" indent="-228600">
              <a:defRPr sz="1200">
                <a:solidFill>
                  <a:srgbClr val="000514"/>
                </a:solidFill>
                <a:latin typeface="Gill Sans"/>
                <a:ea typeface="PingFang SC Regular" charset="0"/>
                <a:cs typeface="PingFang SC Regular" charset="0"/>
                <a:sym typeface="Gill Sans"/>
              </a:defRPr>
            </a:lvl3pPr>
            <a:lvl4pPr marL="1600200" indent="-228600">
              <a:defRPr sz="1200">
                <a:solidFill>
                  <a:srgbClr val="000514"/>
                </a:solidFill>
                <a:latin typeface="Gill Sans"/>
                <a:ea typeface="PingFang SC Regular" charset="0"/>
                <a:cs typeface="PingFang SC Regular" charset="0"/>
                <a:sym typeface="Gill Sans"/>
              </a:defRPr>
            </a:lvl4pPr>
            <a:lvl5pPr marL="2057400" indent="-228600">
              <a:defRPr sz="1200">
                <a:solidFill>
                  <a:srgbClr val="000514"/>
                </a:solidFill>
                <a:latin typeface="Gill Sans"/>
                <a:ea typeface="PingFang SC Regular" charset="0"/>
                <a:cs typeface="PingFang SC Regular" charset="0"/>
                <a:sym typeface="Gill Sans"/>
              </a:defRPr>
            </a:lvl5pPr>
            <a:lvl6pPr marL="25146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6pPr>
            <a:lvl7pPr marL="29718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7pPr>
            <a:lvl8pPr marL="34290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8pPr>
            <a:lvl9pPr marL="38862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9pPr>
          </a:lstStyle>
          <a:p>
            <a:pPr algn="ctr" eaLnBrk="1" hangingPunct="1"/>
            <a:r>
              <a:rPr lang="en-US" altLang="en-US" sz="4000" dirty="0">
                <a:solidFill>
                  <a:schemeClr val="tx1"/>
                </a:solidFill>
                <a:latin typeface="Arial" pitchFamily="34" charset="0"/>
                <a:cs typeface="Arial" pitchFamily="34" charset="0"/>
                <a:sym typeface="Arial" pitchFamily="34" charset="0"/>
              </a:rPr>
              <a:t>All Materials at </a:t>
            </a:r>
            <a:r>
              <a:rPr lang="en-US" altLang="en-US" sz="4000" b="1" u="sng" dirty="0">
                <a:solidFill>
                  <a:schemeClr val="tx1"/>
                </a:solidFill>
                <a:latin typeface="Arial" pitchFamily="34" charset="0"/>
                <a:cs typeface="Arial" pitchFamily="34" charset="0"/>
                <a:sym typeface="Arial" pitchFamily="34" charset="0"/>
              </a:rPr>
              <a:t>PleaseWearIt.com</a:t>
            </a:r>
            <a:endParaRPr lang="en-US" altLang="en-US" sz="4000" dirty="0"/>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369" y="108770"/>
            <a:ext cx="1653279" cy="1000701"/>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2160" y="28956"/>
            <a:ext cx="3279648" cy="1167384"/>
          </a:xfrm>
          <a:prstGeom prst="rect">
            <a:avLst/>
          </a:prstGeom>
        </p:spPr>
      </p:pic>
    </p:spTree>
    <p:extLst>
      <p:ext uri="{BB962C8B-B14F-4D97-AF65-F5344CB8AC3E}">
        <p14:creationId xmlns:p14="http://schemas.microsoft.com/office/powerpoint/2010/main" val="2684932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0" y="110331"/>
            <a:ext cx="9144000" cy="922338"/>
          </a:xfrm>
          <a:prstGeom prst="rect">
            <a:avLst/>
          </a:prstGeom>
          <a:noFill/>
          <a:ln w="9525">
            <a:noFill/>
            <a:miter lim="800000"/>
            <a:headEnd/>
            <a:tailEnd/>
          </a:ln>
          <a:effectLst/>
          <a:extLst/>
        </p:spPr>
        <p:txBody>
          <a:bodyPr lIns="38100" tIns="38100" rIns="38100" bIns="38100" anchor="ctr"/>
          <a:lstStyle>
            <a:lvl1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mj-lt"/>
                <a:ea typeface="+mj-ea"/>
                <a:cs typeface="+mj-cs"/>
                <a:sym typeface="Arial Bold" charset="0"/>
              </a:defRPr>
            </a:lvl1pPr>
            <a:lvl2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2pPr>
            <a:lvl3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3pPr>
            <a:lvl4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4pPr>
            <a:lvl5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5pPr>
            <a:lvl6pPr marL="4572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6pPr>
            <a:lvl7pPr marL="9144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7pPr>
            <a:lvl8pPr marL="13716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8pPr>
            <a:lvl9pPr marL="18288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9pPr>
          </a:lstStyle>
          <a:p>
            <a:pPr eaLnBrk="1" hangingPunct="1">
              <a:defRPr/>
            </a:pPr>
            <a:r>
              <a:rPr lang="en-US" altLang="en-US" sz="4800" kern="0" dirty="0">
                <a:effectLst/>
                <a:latin typeface="Arial" panose="020B0604020202020204" pitchFamily="34" charset="0"/>
                <a:cs typeface="Arial" panose="020B0604020202020204" pitchFamily="34" charset="0"/>
              </a:rPr>
              <a:t>    </a:t>
            </a:r>
            <a:r>
              <a:rPr lang="en-US" altLang="en-US" sz="4800" b="1" kern="0" dirty="0">
                <a:solidFill>
                  <a:schemeClr val="tx1"/>
                </a:solidFill>
                <a:effectLst/>
                <a:latin typeface="Arial" panose="020B0604020202020204" pitchFamily="34" charset="0"/>
                <a:cs typeface="Arial" panose="020B0604020202020204" pitchFamily="34" charset="0"/>
              </a:rPr>
              <a:t>Video PSAs</a:t>
            </a:r>
          </a:p>
        </p:txBody>
      </p:sp>
      <p:sp>
        <p:nvSpPr>
          <p:cNvPr id="3" name="TextBox 18"/>
          <p:cNvSpPr txBox="1">
            <a:spLocks noChangeArrowheads="1"/>
          </p:cNvSpPr>
          <p:nvPr/>
        </p:nvSpPr>
        <p:spPr bwMode="auto">
          <a:xfrm>
            <a:off x="2160270" y="1095375"/>
            <a:ext cx="533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514"/>
                </a:solidFill>
                <a:latin typeface="Gill Sans"/>
                <a:ea typeface="PingFang SC Regular" charset="0"/>
                <a:cs typeface="PingFang SC Regular" charset="0"/>
                <a:sym typeface="Gill Sans"/>
              </a:defRPr>
            </a:lvl1pPr>
            <a:lvl2pPr marL="742950" indent="-285750">
              <a:defRPr sz="1200">
                <a:solidFill>
                  <a:srgbClr val="000514"/>
                </a:solidFill>
                <a:latin typeface="Gill Sans"/>
                <a:ea typeface="PingFang SC Regular" charset="0"/>
                <a:cs typeface="PingFang SC Regular" charset="0"/>
                <a:sym typeface="Gill Sans"/>
              </a:defRPr>
            </a:lvl2pPr>
            <a:lvl3pPr marL="1143000" indent="-228600">
              <a:defRPr sz="1200">
                <a:solidFill>
                  <a:srgbClr val="000514"/>
                </a:solidFill>
                <a:latin typeface="Gill Sans"/>
                <a:ea typeface="PingFang SC Regular" charset="0"/>
                <a:cs typeface="PingFang SC Regular" charset="0"/>
                <a:sym typeface="Gill Sans"/>
              </a:defRPr>
            </a:lvl3pPr>
            <a:lvl4pPr marL="1600200" indent="-228600">
              <a:defRPr sz="1200">
                <a:solidFill>
                  <a:srgbClr val="000514"/>
                </a:solidFill>
                <a:latin typeface="Gill Sans"/>
                <a:ea typeface="PingFang SC Regular" charset="0"/>
                <a:cs typeface="PingFang SC Regular" charset="0"/>
                <a:sym typeface="Gill Sans"/>
              </a:defRPr>
            </a:lvl4pPr>
            <a:lvl5pPr marL="2057400" indent="-228600">
              <a:defRPr sz="1200">
                <a:solidFill>
                  <a:srgbClr val="000514"/>
                </a:solidFill>
                <a:latin typeface="Gill Sans"/>
                <a:ea typeface="PingFang SC Regular" charset="0"/>
                <a:cs typeface="PingFang SC Regular" charset="0"/>
                <a:sym typeface="Gill Sans"/>
              </a:defRPr>
            </a:lvl5pPr>
            <a:lvl6pPr marL="25146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6pPr>
            <a:lvl7pPr marL="29718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7pPr>
            <a:lvl8pPr marL="34290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8pPr>
            <a:lvl9pPr marL="3886200" indent="-228600" eaLnBrk="0" fontAlgn="base" hangingPunct="0">
              <a:spcBef>
                <a:spcPct val="0"/>
              </a:spcBef>
              <a:spcAft>
                <a:spcPct val="0"/>
              </a:spcAft>
              <a:defRPr sz="1200">
                <a:solidFill>
                  <a:srgbClr val="000514"/>
                </a:solidFill>
                <a:latin typeface="Gill Sans"/>
                <a:ea typeface="PingFang SC Regular" charset="0"/>
                <a:cs typeface="PingFang SC Regular" charset="0"/>
                <a:sym typeface="Gill Sans"/>
              </a:defRPr>
            </a:lvl9pPr>
          </a:lstStyle>
          <a:p>
            <a:pPr eaLnBrk="1" hangingPunct="1"/>
            <a:r>
              <a:rPr lang="en-US" altLang="en-US" sz="3600" dirty="0">
                <a:latin typeface="Arial" pitchFamily="34" charset="0"/>
                <a:cs typeface="Arial" pitchFamily="34" charset="0"/>
              </a:rPr>
              <a:t>Man Overboard</a:t>
            </a:r>
          </a:p>
          <a:p>
            <a:pPr eaLnBrk="1" hangingPunct="1"/>
            <a:r>
              <a:rPr lang="en-US" altLang="en-US" sz="3600" dirty="0">
                <a:latin typeface="Arial" pitchFamily="34" charset="0"/>
                <a:cs typeface="Arial" pitchFamily="34" charset="0"/>
              </a:rPr>
              <a:t>Drowning in 60 Seconds</a:t>
            </a:r>
          </a:p>
          <a:p>
            <a:pPr eaLnBrk="1" hangingPunct="1"/>
            <a:r>
              <a:rPr lang="en-US" altLang="en-US" sz="3600" dirty="0">
                <a:latin typeface="Arial" pitchFamily="34" charset="0"/>
                <a:cs typeface="Arial" pitchFamily="34" charset="0"/>
              </a:rPr>
              <a:t>Girl Overboard</a:t>
            </a:r>
          </a:p>
          <a:p>
            <a:pPr eaLnBrk="1" hangingPunct="1"/>
            <a:r>
              <a:rPr lang="en-US" altLang="en-US" sz="3600" dirty="0">
                <a:latin typeface="Arial" pitchFamily="34" charset="0"/>
                <a:cs typeface="Arial" pitchFamily="34" charset="0"/>
              </a:rPr>
              <a:t>Life Jacket Debate</a:t>
            </a:r>
          </a:p>
          <a:p>
            <a:pPr eaLnBrk="1" hangingPunct="1"/>
            <a:r>
              <a:rPr lang="en-US" altLang="en-US" sz="3600" dirty="0">
                <a:latin typeface="Arial" pitchFamily="34" charset="0"/>
                <a:cs typeface="Arial" pitchFamily="34" charset="0"/>
              </a:rPr>
              <a:t>Doggone Shame</a:t>
            </a:r>
          </a:p>
          <a:p>
            <a:pPr eaLnBrk="1" hangingPunct="1"/>
            <a:r>
              <a:rPr lang="en-US" altLang="en-US" sz="3600" dirty="0">
                <a:latin typeface="Arial" pitchFamily="34" charset="0"/>
                <a:cs typeface="Arial" pitchFamily="34" charset="0"/>
              </a:rPr>
              <a:t>Swim Challenge</a:t>
            </a:r>
          </a:p>
          <a:p>
            <a:pPr eaLnBrk="1" hangingPunct="1"/>
            <a:r>
              <a:rPr lang="en-US" altLang="en-US" sz="3600" dirty="0">
                <a:latin typeface="Arial" pitchFamily="34" charset="0"/>
                <a:cs typeface="Arial" pitchFamily="34" charset="0"/>
              </a:rPr>
              <a:t>Cell Phone Rescue</a:t>
            </a:r>
          </a:p>
          <a:p>
            <a:pPr eaLnBrk="1" hangingPunct="1"/>
            <a:r>
              <a:rPr lang="en-US" altLang="en-US" sz="3600" dirty="0">
                <a:latin typeface="Arial" pitchFamily="34" charset="0"/>
                <a:cs typeface="Arial" pitchFamily="34" charset="0"/>
              </a:rPr>
              <a:t>Close Calls</a:t>
            </a:r>
          </a:p>
          <a:p>
            <a:pPr eaLnBrk="1" hangingPunct="1"/>
            <a:r>
              <a:rPr lang="en-US" altLang="en-US" sz="3600" dirty="0">
                <a:latin typeface="Arial" pitchFamily="34" charset="0"/>
                <a:cs typeface="Arial" pitchFamily="34" charset="0"/>
              </a:rPr>
              <a:t>LJ Song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233" y="595503"/>
            <a:ext cx="1902117" cy="102421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809" y="1731194"/>
            <a:ext cx="1859441" cy="99373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809" y="4855422"/>
            <a:ext cx="1828959" cy="963251"/>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5000" y="2803506"/>
            <a:ext cx="1828959" cy="963251"/>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7191" y="3829469"/>
            <a:ext cx="1828959" cy="944962"/>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77815" y="2352720"/>
            <a:ext cx="1774090" cy="1066892"/>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77815" y="3467892"/>
            <a:ext cx="1828959" cy="987638"/>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90007" y="4505341"/>
            <a:ext cx="1828959" cy="1024217"/>
          </a:xfrm>
          <a:prstGeom prst="rect">
            <a:avLst/>
          </a:prstGeom>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08951" y="5541150"/>
            <a:ext cx="3127519" cy="1316850"/>
          </a:xfrm>
          <a:prstGeom prst="rect">
            <a:avLst/>
          </a:prstGeom>
        </p:spPr>
      </p:pic>
    </p:spTree>
    <p:extLst>
      <p:ext uri="{BB962C8B-B14F-4D97-AF65-F5344CB8AC3E}">
        <p14:creationId xmlns:p14="http://schemas.microsoft.com/office/powerpoint/2010/main" val="611427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969" y="544683"/>
            <a:ext cx="8694550" cy="707886"/>
          </a:xfrm>
          <a:prstGeom prst="rect">
            <a:avLst/>
          </a:prstGeom>
          <a:noFill/>
        </p:spPr>
        <p:txBody>
          <a:bodyPr wrap="square" rtlCol="0">
            <a:spAutoFit/>
          </a:bodyPr>
          <a:lstStyle/>
          <a:p>
            <a:pPr algn="ctr"/>
            <a:r>
              <a:rPr lang="en-US" sz="4000" b="1" dirty="0"/>
              <a:t>Man Overboard PSA</a:t>
            </a:r>
          </a:p>
        </p:txBody>
      </p:sp>
      <p:pic>
        <p:nvPicPr>
          <p:cNvPr id="3" name="Picture 2">
            <a:hlinkClick r:id="rId2" action="ppaction://hlinkfile"/>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096" y="1770292"/>
            <a:ext cx="7620000" cy="3902927"/>
          </a:xfrm>
          <a:prstGeom prst="rect">
            <a:avLst/>
          </a:prstGeom>
        </p:spPr>
      </p:pic>
    </p:spTree>
    <p:extLst>
      <p:ext uri="{BB962C8B-B14F-4D97-AF65-F5344CB8AC3E}">
        <p14:creationId xmlns:p14="http://schemas.microsoft.com/office/powerpoint/2010/main" val="916028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969" y="544683"/>
            <a:ext cx="8694550" cy="707886"/>
          </a:xfrm>
          <a:prstGeom prst="rect">
            <a:avLst/>
          </a:prstGeom>
          <a:noFill/>
        </p:spPr>
        <p:txBody>
          <a:bodyPr wrap="square" rtlCol="0">
            <a:spAutoFit/>
          </a:bodyPr>
          <a:lstStyle/>
          <a:p>
            <a:pPr algn="ctr"/>
            <a:r>
              <a:rPr lang="en-US" sz="4000" b="1" dirty="0"/>
              <a:t>Life Jacket Debate PSA</a:t>
            </a:r>
          </a:p>
        </p:txBody>
      </p:sp>
      <p:pic>
        <p:nvPicPr>
          <p:cNvPr id="4" name="Picture 3">
            <a:hlinkClick r:id="rId2" action="ppaction://hlinkfile"/>
          </p:cNvPr>
          <p:cNvPicPr>
            <a:picLocks noChangeAspect="1"/>
          </p:cNvPicPr>
          <p:nvPr/>
        </p:nvPicPr>
        <p:blipFill>
          <a:blip r:embed="rId3"/>
          <a:stretch>
            <a:fillRect/>
          </a:stretch>
        </p:blipFill>
        <p:spPr>
          <a:xfrm>
            <a:off x="278969" y="1613370"/>
            <a:ext cx="8663167" cy="4871126"/>
          </a:xfrm>
          <a:prstGeom prst="rect">
            <a:avLst/>
          </a:prstGeom>
        </p:spPr>
      </p:pic>
    </p:spTree>
    <p:extLst>
      <p:ext uri="{BB962C8B-B14F-4D97-AF65-F5344CB8AC3E}">
        <p14:creationId xmlns:p14="http://schemas.microsoft.com/office/powerpoint/2010/main" val="2851454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20638" y="0"/>
            <a:ext cx="9158288" cy="990600"/>
          </a:xfrm>
          <a:prstGeom prst="rect">
            <a:avLst/>
          </a:prstGeom>
          <a:noFill/>
          <a:ln w="9525">
            <a:noFill/>
            <a:miter lim="800000"/>
            <a:headEnd/>
            <a:tailEnd/>
          </a:ln>
          <a:effectLst/>
          <a:extLst/>
        </p:spPr>
        <p:txBody>
          <a:bodyPr lIns="38100" tIns="38100" rIns="38100" bIns="38100" anchor="ctr"/>
          <a:lstStyle>
            <a:lvl1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mj-lt"/>
                <a:ea typeface="+mj-ea"/>
                <a:cs typeface="+mj-cs"/>
                <a:sym typeface="Arial Bold" charset="0"/>
              </a:defRPr>
            </a:lvl1pPr>
            <a:lvl2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2pPr>
            <a:lvl3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3pPr>
            <a:lvl4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4pPr>
            <a:lvl5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5pPr>
            <a:lvl6pPr marL="4572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6pPr>
            <a:lvl7pPr marL="9144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7pPr>
            <a:lvl8pPr marL="13716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8pPr>
            <a:lvl9pPr marL="18288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9pPr>
          </a:lstStyle>
          <a:p>
            <a:pPr eaLnBrk="1" hangingPunct="1">
              <a:defRPr/>
            </a:pPr>
            <a:r>
              <a:rPr lang="en-US" altLang="en-US" sz="4800" kern="0" dirty="0">
                <a:effectLst/>
                <a:latin typeface="Arial" panose="020B0604020202020204" pitchFamily="34" charset="0"/>
                <a:cs typeface="Arial" panose="020B0604020202020204" pitchFamily="34" charset="0"/>
              </a:rPr>
              <a:t>    </a:t>
            </a:r>
            <a:r>
              <a:rPr lang="en-US" altLang="en-US" sz="4800" b="1" kern="0" dirty="0">
                <a:solidFill>
                  <a:schemeClr val="tx1"/>
                </a:solidFill>
                <a:effectLst/>
                <a:latin typeface="Arial" panose="020B0604020202020204" pitchFamily="34" charset="0"/>
                <a:cs typeface="Arial" panose="020B0604020202020204" pitchFamily="34" charset="0"/>
              </a:rPr>
              <a:t>Tailgate Wraps / Banners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38" y="1675745"/>
            <a:ext cx="4499238" cy="1615580"/>
          </a:xfrm>
          <a:prstGeom prst="rect">
            <a:avLst/>
          </a:prstGeom>
        </p:spPr>
      </p:pic>
      <p:sp>
        <p:nvSpPr>
          <p:cNvPr id="4" name="TextBox 3"/>
          <p:cNvSpPr txBox="1"/>
          <p:nvPr/>
        </p:nvSpPr>
        <p:spPr>
          <a:xfrm>
            <a:off x="838200" y="1152525"/>
            <a:ext cx="2424062" cy="523220"/>
          </a:xfrm>
          <a:prstGeom prst="rect">
            <a:avLst/>
          </a:prstGeom>
          <a:noFill/>
        </p:spPr>
        <p:txBody>
          <a:bodyPr wrap="none">
            <a:spAutoFit/>
          </a:bodyPr>
          <a:lstStyle/>
          <a:p>
            <a:pPr>
              <a:defRPr/>
            </a:pPr>
            <a:r>
              <a:rPr lang="en-US" sz="2800" dirty="0">
                <a:latin typeface="Arial" panose="020B0604020202020204" pitchFamily="34" charset="0"/>
                <a:cs typeface="Arial" panose="020B0604020202020204" pitchFamily="34" charset="0"/>
                <a:sym typeface="Gill Sans" charset="0"/>
              </a:rPr>
              <a:t>Tailgate Wrap</a:t>
            </a:r>
          </a:p>
        </p:txBody>
      </p:sp>
      <p:sp>
        <p:nvSpPr>
          <p:cNvPr id="5" name="TextBox 4"/>
          <p:cNvSpPr txBox="1"/>
          <p:nvPr/>
        </p:nvSpPr>
        <p:spPr>
          <a:xfrm>
            <a:off x="4800600" y="1143000"/>
            <a:ext cx="4203700" cy="523875"/>
          </a:xfrm>
          <a:prstGeom prst="rect">
            <a:avLst/>
          </a:prstGeom>
          <a:noFill/>
        </p:spPr>
        <p:txBody>
          <a:bodyPr wrap="none">
            <a:spAutoFit/>
          </a:bodyPr>
          <a:lstStyle/>
          <a:p>
            <a:pPr>
              <a:defRPr/>
            </a:pPr>
            <a:r>
              <a:rPr lang="en-US" sz="2800" dirty="0">
                <a:latin typeface="Arial" panose="020B0604020202020204" pitchFamily="34" charset="0"/>
                <a:cs typeface="Arial" panose="020B0604020202020204" pitchFamily="34" charset="0"/>
                <a:sym typeface="Gill Sans" charset="0"/>
              </a:rPr>
              <a:t>New Banner – Dec 2018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604" y="1626973"/>
            <a:ext cx="4572396" cy="1713124"/>
          </a:xfrm>
          <a:prstGeom prst="rect">
            <a:avLst/>
          </a:prstGeom>
        </p:spPr>
      </p:pic>
      <p:sp>
        <p:nvSpPr>
          <p:cNvPr id="7" name="TextBox 6"/>
          <p:cNvSpPr txBox="1"/>
          <p:nvPr/>
        </p:nvSpPr>
        <p:spPr>
          <a:xfrm>
            <a:off x="146050" y="3819525"/>
            <a:ext cx="4273550" cy="523875"/>
          </a:xfrm>
          <a:prstGeom prst="rect">
            <a:avLst/>
          </a:prstGeom>
          <a:noFill/>
        </p:spPr>
        <p:txBody>
          <a:bodyPr wrap="none">
            <a:spAutoFit/>
          </a:bodyPr>
          <a:lstStyle/>
          <a:p>
            <a:pPr>
              <a:defRPr/>
            </a:pPr>
            <a:r>
              <a:rPr lang="en-US" sz="2800" dirty="0">
                <a:latin typeface="Arial" panose="020B0604020202020204" pitchFamily="34" charset="0"/>
                <a:cs typeface="Arial" panose="020B0604020202020204" pitchFamily="34" charset="0"/>
                <a:sym typeface="Gill Sans" charset="0"/>
              </a:rPr>
              <a:t>Youghiogheny River Lake</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571" y="4343400"/>
            <a:ext cx="4200508" cy="2365453"/>
          </a:xfrm>
          <a:prstGeom prst="rect">
            <a:avLst/>
          </a:prstGeom>
        </p:spPr>
      </p:pic>
      <p:sp>
        <p:nvSpPr>
          <p:cNvPr id="9" name="TextBox 8"/>
          <p:cNvSpPr txBox="1"/>
          <p:nvPr/>
        </p:nvSpPr>
        <p:spPr>
          <a:xfrm>
            <a:off x="5562600" y="3819525"/>
            <a:ext cx="2943225" cy="523875"/>
          </a:xfrm>
          <a:prstGeom prst="rect">
            <a:avLst/>
          </a:prstGeom>
          <a:noFill/>
        </p:spPr>
        <p:txBody>
          <a:bodyPr wrap="none">
            <a:spAutoFit/>
          </a:bodyPr>
          <a:lstStyle/>
          <a:p>
            <a:pPr>
              <a:defRPr/>
            </a:pPr>
            <a:r>
              <a:rPr lang="en-US" sz="2800" dirty="0">
                <a:latin typeface="Arial" panose="020B0604020202020204" pitchFamily="34" charset="0"/>
                <a:cs typeface="Arial" panose="020B0604020202020204" pitchFamily="34" charset="0"/>
                <a:sym typeface="Gill Sans" charset="0"/>
              </a:rPr>
              <a:t>Previous Banner</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64237" y="4379978"/>
            <a:ext cx="3987130" cy="2292295"/>
          </a:xfrm>
          <a:prstGeom prst="rect">
            <a:avLst/>
          </a:prstGeom>
        </p:spPr>
      </p:pic>
    </p:spTree>
    <p:extLst>
      <p:ext uri="{BB962C8B-B14F-4D97-AF65-F5344CB8AC3E}">
        <p14:creationId xmlns:p14="http://schemas.microsoft.com/office/powerpoint/2010/main" val="369809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101312"/>
            <a:ext cx="9144000" cy="707886"/>
          </a:xfrm>
          <a:prstGeom prst="rect">
            <a:avLst/>
          </a:prstGeom>
          <a:noFill/>
          <a:ln w="9525">
            <a:noFill/>
            <a:miter lim="800000"/>
            <a:headEnd/>
            <a:tailEnd/>
          </a:ln>
        </p:spPr>
        <p:txBody>
          <a:bodyPr>
            <a:spAutoFit/>
          </a:bodyPr>
          <a:lstStyle/>
          <a:p>
            <a:pPr algn="ctr"/>
            <a:r>
              <a:rPr lang="en-US" sz="4000" b="1" dirty="0"/>
              <a:t>Mobile Game Apps</a:t>
            </a:r>
          </a:p>
        </p:txBody>
      </p:sp>
      <p:sp>
        <p:nvSpPr>
          <p:cNvPr id="3" name="TextBox 2"/>
          <p:cNvSpPr txBox="1"/>
          <p:nvPr/>
        </p:nvSpPr>
        <p:spPr>
          <a:xfrm>
            <a:off x="3733800" y="1120346"/>
            <a:ext cx="5257800" cy="4401205"/>
          </a:xfrm>
          <a:prstGeom prst="rect">
            <a:avLst/>
          </a:prstGeom>
          <a:noFill/>
        </p:spPr>
        <p:txBody>
          <a:bodyPr wrap="square" rtlCol="0">
            <a:spAutoFit/>
          </a:bodyPr>
          <a:lstStyle/>
          <a:p>
            <a:r>
              <a:rPr lang="en-US" sz="2800" dirty="0"/>
              <a:t>Lake Guard and LJ vs the Lake are free, fun and highly competitive mobile game apps designed for Apple and Android devices.</a:t>
            </a:r>
          </a:p>
          <a:p>
            <a:endParaRPr lang="en-US" sz="2800" dirty="0"/>
          </a:p>
          <a:p>
            <a:r>
              <a:rPr lang="en-US" sz="2800" dirty="0"/>
              <a:t>Enjoy the games yourself, share them with visitors, friends and family, and conduct game competitions.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316" y="990487"/>
            <a:ext cx="2591025" cy="25910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316" y="3762801"/>
            <a:ext cx="2627604" cy="262760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3172" y="5609127"/>
            <a:ext cx="2587767" cy="89439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2700" y="5615301"/>
            <a:ext cx="2572137" cy="882047"/>
          </a:xfrm>
          <a:prstGeom prst="rect">
            <a:avLst/>
          </a:prstGeom>
        </p:spPr>
      </p:pic>
    </p:spTree>
    <p:extLst>
      <p:ext uri="{BB962C8B-B14F-4D97-AF65-F5344CB8AC3E}">
        <p14:creationId xmlns:p14="http://schemas.microsoft.com/office/powerpoint/2010/main" val="379452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3655302" y="1524000"/>
            <a:ext cx="4792662" cy="5029200"/>
          </a:xfrm>
        </p:spPr>
        <p:txBody>
          <a:bodyPr/>
          <a:lstStyle/>
          <a:p>
            <a:pPr>
              <a:buFont typeface="Wingdings" pitchFamily="2" charset="2"/>
              <a:buNone/>
            </a:pPr>
            <a:r>
              <a:rPr lang="en-US" sz="1800" b="1" u="sng" dirty="0">
                <a:solidFill>
                  <a:schemeClr val="tx1"/>
                </a:solidFill>
              </a:rPr>
              <a:t>Gender:</a:t>
            </a:r>
            <a:r>
              <a:rPr lang="en-US" sz="1800" b="1" dirty="0">
                <a:solidFill>
                  <a:schemeClr val="tx1"/>
                </a:solidFill>
              </a:rPr>
              <a:t>  Male (88%)</a:t>
            </a:r>
          </a:p>
          <a:p>
            <a:pPr>
              <a:buFont typeface="Wingdings" pitchFamily="2" charset="2"/>
              <a:buNone/>
            </a:pPr>
            <a:r>
              <a:rPr lang="en-US" sz="1800" b="1" u="sng" dirty="0">
                <a:solidFill>
                  <a:schemeClr val="tx1"/>
                </a:solidFill>
              </a:rPr>
              <a:t>Age:</a:t>
            </a:r>
            <a:r>
              <a:rPr lang="en-US" sz="1800" b="1" dirty="0">
                <a:solidFill>
                  <a:schemeClr val="tx1"/>
                </a:solidFill>
              </a:rPr>
              <a:t>  18-35 (38%)   36-53 (24%)</a:t>
            </a:r>
          </a:p>
          <a:p>
            <a:pPr>
              <a:buFont typeface="Wingdings" pitchFamily="2" charset="2"/>
              <a:buNone/>
            </a:pPr>
            <a:r>
              <a:rPr lang="en-US" sz="1800" b="1" u="sng" dirty="0">
                <a:solidFill>
                  <a:schemeClr val="tx1"/>
                </a:solidFill>
              </a:rPr>
              <a:t>Not Wearing a Life Jacket:</a:t>
            </a:r>
            <a:r>
              <a:rPr lang="en-US" sz="1800" b="1" dirty="0">
                <a:solidFill>
                  <a:schemeClr val="tx1"/>
                </a:solidFill>
              </a:rPr>
              <a:t> 89%</a:t>
            </a:r>
          </a:p>
          <a:p>
            <a:pPr>
              <a:buFont typeface="Wingdings" pitchFamily="2" charset="2"/>
              <a:buNone/>
            </a:pPr>
            <a:endParaRPr lang="en-US" sz="1000" b="1" u="sng" dirty="0">
              <a:solidFill>
                <a:schemeClr val="tx1"/>
              </a:solidFill>
            </a:endParaRPr>
          </a:p>
          <a:p>
            <a:pPr>
              <a:buFont typeface="Wingdings" pitchFamily="2" charset="2"/>
              <a:buNone/>
            </a:pPr>
            <a:endParaRPr lang="en-US" sz="1000" b="1" u="sng" dirty="0">
              <a:solidFill>
                <a:schemeClr val="tx1"/>
              </a:solidFill>
            </a:endParaRPr>
          </a:p>
          <a:p>
            <a:pPr>
              <a:buFont typeface="Wingdings" pitchFamily="2" charset="2"/>
              <a:buNone/>
            </a:pPr>
            <a:r>
              <a:rPr lang="en-US" sz="1800" b="1" u="sng" dirty="0">
                <a:solidFill>
                  <a:schemeClr val="tx1"/>
                </a:solidFill>
              </a:rPr>
              <a:t>Activity:</a:t>
            </a:r>
            <a:r>
              <a:rPr lang="en-US" sz="1800" b="1" dirty="0">
                <a:solidFill>
                  <a:schemeClr val="tx1"/>
                </a:solidFill>
              </a:rPr>
              <a:t>  </a:t>
            </a:r>
          </a:p>
          <a:p>
            <a:pPr lvl="1">
              <a:buNone/>
            </a:pPr>
            <a:r>
              <a:rPr lang="en-US" sz="1800" b="1" dirty="0">
                <a:solidFill>
                  <a:schemeClr val="tx1"/>
                </a:solidFill>
              </a:rPr>
              <a:t>Boating: 44%</a:t>
            </a:r>
          </a:p>
          <a:p>
            <a:pPr lvl="1">
              <a:buNone/>
            </a:pPr>
            <a:r>
              <a:rPr lang="en-US" sz="1800" b="1" dirty="0">
                <a:solidFill>
                  <a:schemeClr val="tx1"/>
                </a:solidFill>
              </a:rPr>
              <a:t>	Falls from boat: 12%</a:t>
            </a:r>
          </a:p>
          <a:p>
            <a:pPr lvl="1">
              <a:buNone/>
            </a:pPr>
            <a:r>
              <a:rPr lang="en-US" sz="1800" b="1" dirty="0">
                <a:solidFill>
                  <a:schemeClr val="tx1"/>
                </a:solidFill>
              </a:rPr>
              <a:t>    Swimming in association with: 10%</a:t>
            </a:r>
          </a:p>
          <a:p>
            <a:pPr lvl="1">
              <a:buNone/>
            </a:pPr>
            <a:r>
              <a:rPr lang="en-US" sz="1800" b="1" dirty="0">
                <a:solidFill>
                  <a:schemeClr val="tx1"/>
                </a:solidFill>
              </a:rPr>
              <a:t>	Capsized: 8%</a:t>
            </a:r>
          </a:p>
          <a:p>
            <a:pPr lvl="1">
              <a:buNone/>
            </a:pPr>
            <a:r>
              <a:rPr lang="en-US" sz="1800" b="1" dirty="0">
                <a:solidFill>
                  <a:schemeClr val="tx1"/>
                </a:solidFill>
              </a:rPr>
              <a:t>	Collision: 5%</a:t>
            </a:r>
          </a:p>
          <a:p>
            <a:pPr lvl="1">
              <a:buNone/>
            </a:pPr>
            <a:r>
              <a:rPr lang="en-US" sz="1800" b="1" dirty="0">
                <a:solidFill>
                  <a:schemeClr val="tx1"/>
                </a:solidFill>
              </a:rPr>
              <a:t>	PWC: 2%</a:t>
            </a:r>
          </a:p>
          <a:p>
            <a:pPr lvl="1">
              <a:buNone/>
            </a:pPr>
            <a:r>
              <a:rPr lang="en-US" sz="1800" b="1" dirty="0">
                <a:solidFill>
                  <a:schemeClr val="tx1"/>
                </a:solidFill>
              </a:rPr>
              <a:t>	Other: 6%</a:t>
            </a:r>
          </a:p>
          <a:p>
            <a:pPr lvl="1">
              <a:buFont typeface="Arial" charset="0"/>
              <a:buNone/>
            </a:pPr>
            <a:r>
              <a:rPr lang="en-US" sz="1800" b="1" dirty="0">
                <a:solidFill>
                  <a:schemeClr val="tx1"/>
                </a:solidFill>
              </a:rPr>
              <a:t>Swimming: 45%	</a:t>
            </a:r>
          </a:p>
          <a:p>
            <a:pPr lvl="1">
              <a:buFont typeface="Arial" charset="0"/>
              <a:buNone/>
            </a:pPr>
            <a:r>
              <a:rPr lang="en-US" sz="1800" b="1" dirty="0">
                <a:solidFill>
                  <a:schemeClr val="tx1"/>
                </a:solidFill>
              </a:rPr>
              <a:t>    Undesignated area: 37% </a:t>
            </a:r>
          </a:p>
          <a:p>
            <a:pPr lvl="1">
              <a:buFont typeface="Arial" charset="0"/>
              <a:buNone/>
            </a:pPr>
            <a:r>
              <a:rPr lang="en-US" sz="1800" b="1" dirty="0">
                <a:solidFill>
                  <a:schemeClr val="tx1"/>
                </a:solidFill>
              </a:rPr>
              <a:t>	Designated area: 8%</a:t>
            </a:r>
          </a:p>
          <a:p>
            <a:pPr lvl="1">
              <a:buFont typeface="Arial" charset="0"/>
              <a:buNone/>
            </a:pPr>
            <a:endParaRPr lang="en-US" sz="1350" b="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064" y="1865187"/>
            <a:ext cx="3036071" cy="4346825"/>
          </a:xfrm>
          <a:prstGeom prst="rect">
            <a:avLst/>
          </a:prstGeom>
        </p:spPr>
      </p:pic>
      <p:sp>
        <p:nvSpPr>
          <p:cNvPr id="8" name="TextBox 5"/>
          <p:cNvSpPr txBox="1">
            <a:spLocks noChangeArrowheads="1"/>
          </p:cNvSpPr>
          <p:nvPr/>
        </p:nvSpPr>
        <p:spPr bwMode="auto">
          <a:xfrm>
            <a:off x="179614" y="200561"/>
            <a:ext cx="881881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t>USACE Public Recreation </a:t>
            </a:r>
          </a:p>
          <a:p>
            <a:pPr algn="ctr" eaLnBrk="1" hangingPunct="1"/>
            <a:r>
              <a:rPr lang="en-US" altLang="en-US" sz="4000" b="1" dirty="0"/>
              <a:t>Fatality Trends FY1998-2017</a:t>
            </a:r>
          </a:p>
        </p:txBody>
      </p:sp>
    </p:spTree>
    <p:extLst>
      <p:ext uri="{BB962C8B-B14F-4D97-AF65-F5344CB8AC3E}">
        <p14:creationId xmlns:p14="http://schemas.microsoft.com/office/powerpoint/2010/main" val="166539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8012"/>
            <a:ext cx="9144000" cy="707886"/>
          </a:xfrm>
          <a:prstGeom prst="rect">
            <a:avLst/>
          </a:prstGeom>
          <a:noFill/>
        </p:spPr>
        <p:txBody>
          <a:bodyPr wrap="square" rtlCol="0">
            <a:spAutoFit/>
          </a:bodyPr>
          <a:lstStyle/>
          <a:p>
            <a:pPr algn="ctr"/>
            <a:r>
              <a:rPr lang="en-US" sz="4000" dirty="0"/>
              <a:t>LJ vs The Lake Mobile Game Video</a:t>
            </a:r>
          </a:p>
        </p:txBody>
      </p:sp>
      <p:pic>
        <p:nvPicPr>
          <p:cNvPr id="3" name="Picture 2">
            <a:hlinkClick r:id="rId2" action="ppaction://hlinkfile"/>
          </p:cNvPr>
          <p:cNvPicPr>
            <a:picLocks noChangeAspect="1"/>
          </p:cNvPicPr>
          <p:nvPr/>
        </p:nvPicPr>
        <p:blipFill>
          <a:blip r:embed="rId3"/>
          <a:stretch>
            <a:fillRect/>
          </a:stretch>
        </p:blipFill>
        <p:spPr>
          <a:xfrm>
            <a:off x="898901" y="1213087"/>
            <a:ext cx="7346197" cy="5158662"/>
          </a:xfrm>
          <a:prstGeom prst="rect">
            <a:avLst/>
          </a:prstGeom>
        </p:spPr>
      </p:pic>
    </p:spTree>
    <p:extLst>
      <p:ext uri="{BB962C8B-B14F-4D97-AF65-F5344CB8AC3E}">
        <p14:creationId xmlns:p14="http://schemas.microsoft.com/office/powerpoint/2010/main" val="4113176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20638" y="48987"/>
            <a:ext cx="9158288" cy="990600"/>
          </a:xfrm>
          <a:prstGeom prst="rect">
            <a:avLst/>
          </a:prstGeom>
          <a:noFill/>
          <a:ln w="9525">
            <a:noFill/>
            <a:miter lim="800000"/>
            <a:headEnd/>
            <a:tailEnd/>
          </a:ln>
          <a:effectLst/>
          <a:extLst/>
        </p:spPr>
        <p:txBody>
          <a:bodyPr lIns="38100" tIns="38100" rIns="38100" bIns="38100" anchor="ctr"/>
          <a:lstStyle>
            <a:lvl1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mj-lt"/>
                <a:ea typeface="+mj-ea"/>
                <a:cs typeface="+mj-cs"/>
                <a:sym typeface="Arial Bold" charset="0"/>
              </a:defRPr>
            </a:lvl1pPr>
            <a:lvl2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2pPr>
            <a:lvl3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3pPr>
            <a:lvl4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4pPr>
            <a:lvl5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5pPr>
            <a:lvl6pPr marL="4572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6pPr>
            <a:lvl7pPr marL="9144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7pPr>
            <a:lvl8pPr marL="13716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8pPr>
            <a:lvl9pPr marL="1828800" algn="ctr" rtl="0" fontAlgn="base">
              <a:spcBef>
                <a:spcPct val="0"/>
              </a:spcBef>
              <a:spcAft>
                <a:spcPct val="0"/>
              </a:spcAft>
              <a:defRPr sz="3600">
                <a:solidFill>
                  <a:srgbClr val="FFCC66"/>
                </a:solidFill>
                <a:effectLst>
                  <a:outerShdw blurRad="38100" dist="38100" dir="2700000" algn="tl">
                    <a:srgbClr val="000000"/>
                  </a:outerShdw>
                </a:effectLst>
                <a:latin typeface="Arial Bold" charset="0"/>
                <a:ea typeface="PingFang SC Semibold" charset="0"/>
                <a:cs typeface="PingFang SC Semibold" charset="0"/>
                <a:sym typeface="Arial Bold" charset="0"/>
              </a:defRPr>
            </a:lvl9pPr>
          </a:lstStyle>
          <a:p>
            <a:pPr eaLnBrk="1" hangingPunct="1">
              <a:defRPr/>
            </a:pPr>
            <a:r>
              <a:rPr lang="en-US" altLang="en-US" sz="4800" b="1" kern="0" dirty="0">
                <a:solidFill>
                  <a:schemeClr val="tx1"/>
                </a:solidFill>
                <a:effectLst/>
                <a:latin typeface="Arial" panose="020B0604020202020204" pitchFamily="34" charset="0"/>
                <a:cs typeface="Arial" panose="020B0604020202020204" pitchFamily="34" charset="0"/>
              </a:rPr>
              <a:t>Current USCG Grant</a:t>
            </a:r>
          </a:p>
        </p:txBody>
      </p:sp>
      <p:sp>
        <p:nvSpPr>
          <p:cNvPr id="3" name="Rectangle 10"/>
          <p:cNvSpPr>
            <a:spLocks/>
          </p:cNvSpPr>
          <p:nvPr/>
        </p:nvSpPr>
        <p:spPr bwMode="auto">
          <a:xfrm>
            <a:off x="0" y="915199"/>
            <a:ext cx="9144000" cy="4725761"/>
          </a:xfrm>
          <a:prstGeom prst="rect">
            <a:avLst/>
          </a:prstGeom>
          <a:noFill/>
          <a:ln w="12700" cap="flat">
            <a:noFill/>
            <a:miter lim="800000"/>
            <a:headEnd type="none" w="med" len="med"/>
            <a:tailEnd type="none" w="med" len="med"/>
          </a:ln>
        </p:spPr>
        <p:txBody>
          <a:bodyPr lIns="38100" tIns="38100" rIns="38100" bIns="38100"/>
          <a:lstStyle/>
          <a:p>
            <a:pPr marL="419100" algn="ctr" eaLnBrk="1" hangingPunct="1">
              <a:buClr>
                <a:srgbClr val="FF0000"/>
              </a:buClr>
              <a:buSzPct val="110000"/>
              <a:defRPr/>
            </a:pPr>
            <a:r>
              <a:rPr lang="en-US" sz="3600" b="1" dirty="0">
                <a:solidFill>
                  <a:schemeClr val="tx1"/>
                </a:solidFill>
                <a:latin typeface="Arial" charset="0"/>
                <a:cs typeface="Arial" charset="0"/>
                <a:sym typeface="Arial" charset="0"/>
              </a:rPr>
              <a:t>$175,000 Grant</a:t>
            </a:r>
          </a:p>
          <a:p>
            <a:pPr marL="419100" algn="ctr" eaLnBrk="1" hangingPunct="1">
              <a:buClr>
                <a:srgbClr val="FF0000"/>
              </a:buClr>
              <a:buSzPct val="110000"/>
              <a:defRPr/>
            </a:pPr>
            <a:r>
              <a:rPr lang="en-US" sz="2800" dirty="0">
                <a:solidFill>
                  <a:schemeClr val="tx1"/>
                </a:solidFill>
                <a:latin typeface="Arial" charset="0"/>
                <a:cs typeface="Arial" charset="0"/>
                <a:sym typeface="Arial" charset="0"/>
              </a:rPr>
              <a:t>(Oct 2018-Sept. 2019)</a:t>
            </a:r>
          </a:p>
          <a:p>
            <a:pPr marL="990600" indent="-571500" eaLnBrk="1" hangingPunct="1">
              <a:buClr>
                <a:srgbClr val="FF0000"/>
              </a:buClr>
              <a:buSzPct val="110000"/>
              <a:buFont typeface="Arial" panose="020B0604020202020204" pitchFamily="34" charset="0"/>
              <a:buChar char="•"/>
              <a:defRPr/>
            </a:pPr>
            <a:endParaRPr lang="en-US" sz="3600" dirty="0">
              <a:solidFill>
                <a:schemeClr val="tx1"/>
              </a:solidFill>
              <a:latin typeface="Arial" charset="0"/>
              <a:cs typeface="Arial" charset="0"/>
              <a:sym typeface="Arial" charset="0"/>
            </a:endParaRPr>
          </a:p>
          <a:p>
            <a:pPr marL="990600" indent="-571500" eaLnBrk="1" hangingPunct="1">
              <a:buClr>
                <a:srgbClr val="FF0000"/>
              </a:buClr>
              <a:buSzPct val="110000"/>
              <a:buFont typeface="Arial" panose="020B0604020202020204" pitchFamily="34" charset="0"/>
              <a:buChar char="•"/>
              <a:defRPr/>
            </a:pPr>
            <a:r>
              <a:rPr lang="en-US" sz="3600" dirty="0">
                <a:solidFill>
                  <a:schemeClr val="tx1"/>
                </a:solidFill>
                <a:latin typeface="Arial" charset="0"/>
                <a:cs typeface="Arial" charset="0"/>
                <a:sym typeface="Arial" charset="0"/>
              </a:rPr>
              <a:t>2 More Video PSAs</a:t>
            </a:r>
          </a:p>
          <a:p>
            <a:pPr marL="990600" indent="-571500" eaLnBrk="1" hangingPunct="1">
              <a:buClr>
                <a:srgbClr val="FF0000"/>
              </a:buClr>
              <a:buSzPct val="110000"/>
              <a:buFont typeface="Arial" panose="020B0604020202020204" pitchFamily="34" charset="0"/>
              <a:buChar char="•"/>
              <a:defRPr/>
            </a:pPr>
            <a:r>
              <a:rPr lang="en-US" sz="3600" dirty="0">
                <a:solidFill>
                  <a:schemeClr val="tx1"/>
                </a:solidFill>
                <a:latin typeface="Arial" charset="0"/>
                <a:cs typeface="Arial" charset="0"/>
                <a:sym typeface="Arial" charset="0"/>
              </a:rPr>
              <a:t>Inflatable Life Jacket Inspection Video</a:t>
            </a:r>
          </a:p>
          <a:p>
            <a:pPr marL="990600" indent="-571500" eaLnBrk="1" hangingPunct="1">
              <a:buClr>
                <a:srgbClr val="FF0000"/>
              </a:buClr>
              <a:buSzPct val="110000"/>
              <a:buFont typeface="Arial" panose="020B0604020202020204" pitchFamily="34" charset="0"/>
              <a:buChar char="•"/>
              <a:defRPr/>
            </a:pPr>
            <a:r>
              <a:rPr lang="en-US" sz="3600" dirty="0">
                <a:solidFill>
                  <a:schemeClr val="tx1"/>
                </a:solidFill>
                <a:latin typeface="Arial" charset="0"/>
                <a:cs typeface="Arial" charset="0"/>
                <a:sym typeface="Arial" charset="0"/>
              </a:rPr>
              <a:t>Campaign Stencils</a:t>
            </a:r>
          </a:p>
          <a:p>
            <a:pPr marL="990600" indent="-571500" eaLnBrk="1" hangingPunct="1">
              <a:buClr>
                <a:srgbClr val="FF0000"/>
              </a:buClr>
              <a:buSzPct val="110000"/>
              <a:buFont typeface="Arial" panose="020B0604020202020204" pitchFamily="34" charset="0"/>
              <a:buChar char="•"/>
              <a:defRPr/>
            </a:pPr>
            <a:r>
              <a:rPr lang="en-US" sz="3600" dirty="0">
                <a:solidFill>
                  <a:schemeClr val="tx1"/>
                </a:solidFill>
                <a:latin typeface="Arial" charset="0"/>
                <a:cs typeface="Arial" charset="0"/>
                <a:sym typeface="Arial" charset="0"/>
              </a:rPr>
              <a:t>Social/Digital Media Marketing</a:t>
            </a:r>
          </a:p>
          <a:p>
            <a:pPr marL="1447800" lvl="1" indent="-571500" eaLnBrk="1" hangingPunct="1">
              <a:buClr>
                <a:srgbClr val="00B0F0"/>
              </a:buClr>
              <a:buSzPct val="110000"/>
              <a:buFont typeface="Wingdings" panose="05000000000000000000" pitchFamily="2" charset="2"/>
              <a:buChar char="Ø"/>
              <a:defRPr/>
            </a:pPr>
            <a:r>
              <a:rPr lang="en-US" sz="3600" dirty="0">
                <a:solidFill>
                  <a:schemeClr val="tx1"/>
                </a:solidFill>
                <a:latin typeface="Arial" charset="0"/>
                <a:cs typeface="Arial" charset="0"/>
                <a:sym typeface="Arial" charset="0"/>
              </a:rPr>
              <a:t>Please Wear It </a:t>
            </a:r>
          </a:p>
        </p:txBody>
      </p:sp>
      <p:grpSp>
        <p:nvGrpSpPr>
          <p:cNvPr id="4" name="Group 11"/>
          <p:cNvGrpSpPr>
            <a:grpSpLocks/>
          </p:cNvGrpSpPr>
          <p:nvPr/>
        </p:nvGrpSpPr>
        <p:grpSpPr bwMode="auto">
          <a:xfrm>
            <a:off x="4767725" y="4763371"/>
            <a:ext cx="1952625" cy="457200"/>
            <a:chOff x="5380788" y="4648200"/>
            <a:chExt cx="1951996" cy="457200"/>
          </a:xfrm>
        </p:grpSpPr>
        <p:pic>
          <p:nvPicPr>
            <p:cNvPr id="5" name="Picture 1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80788" y="4648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4788" y="4659923"/>
              <a:ext cx="427996" cy="43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142788" y="4671646"/>
              <a:ext cx="427892" cy="4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6080" y="5654040"/>
            <a:ext cx="3279648" cy="1167384"/>
          </a:xfrm>
          <a:prstGeom prst="rect">
            <a:avLst/>
          </a:prstGeom>
        </p:spPr>
      </p:pic>
    </p:spTree>
    <p:extLst>
      <p:ext uri="{BB962C8B-B14F-4D97-AF65-F5344CB8AC3E}">
        <p14:creationId xmlns:p14="http://schemas.microsoft.com/office/powerpoint/2010/main" val="2199745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4609" y="400370"/>
            <a:ext cx="4249341" cy="3007172"/>
          </a:xfrm>
          <a:prstGeom prst="rect">
            <a:avLst/>
          </a:prstGeom>
        </p:spPr>
      </p:pic>
      <p:sp>
        <p:nvSpPr>
          <p:cNvPr id="3" name="TextBox 2"/>
          <p:cNvSpPr txBox="1"/>
          <p:nvPr/>
        </p:nvSpPr>
        <p:spPr>
          <a:xfrm>
            <a:off x="124097" y="3509586"/>
            <a:ext cx="8770620" cy="2800767"/>
          </a:xfrm>
          <a:prstGeom prst="rect">
            <a:avLst/>
          </a:prstGeom>
          <a:solidFill>
            <a:schemeClr val="tx2"/>
          </a:solidFill>
        </p:spPr>
        <p:txBody>
          <a:bodyPr wrap="square" rtlCol="0">
            <a:spAutoFit/>
          </a:bodyPr>
          <a:lstStyle/>
          <a:p>
            <a:pPr algn="ctr"/>
            <a:r>
              <a:rPr lang="en-US" sz="4400" dirty="0"/>
              <a:t>Resources available at </a:t>
            </a:r>
            <a:r>
              <a:rPr lang="en-US" sz="4400" u="sng" dirty="0"/>
              <a:t>PleaseWearIt.com</a:t>
            </a:r>
            <a:r>
              <a:rPr lang="en-US" sz="4400" dirty="0"/>
              <a:t> </a:t>
            </a:r>
          </a:p>
          <a:p>
            <a:pPr algn="ctr"/>
            <a:endParaRPr lang="en-US" sz="4400" dirty="0"/>
          </a:p>
          <a:p>
            <a:r>
              <a:rPr lang="en-US" sz="4400" dirty="0"/>
              <a:t>    Please Wear It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0224" y="5353559"/>
            <a:ext cx="1307283" cy="92758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8074" y="5306234"/>
            <a:ext cx="962025" cy="96202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8857" y="5366460"/>
            <a:ext cx="1062968" cy="901780"/>
          </a:xfrm>
          <a:prstGeom prst="rect">
            <a:avLst/>
          </a:prstGeom>
        </p:spPr>
      </p:pic>
    </p:spTree>
    <p:extLst>
      <p:ext uri="{BB962C8B-B14F-4D97-AF65-F5344CB8AC3E}">
        <p14:creationId xmlns:p14="http://schemas.microsoft.com/office/powerpoint/2010/main" val="1257827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59" y="92272"/>
            <a:ext cx="6595873" cy="830997"/>
          </a:xfrm>
          <a:prstGeom prst="rect">
            <a:avLst/>
          </a:prstGeom>
          <a:noFill/>
        </p:spPr>
        <p:txBody>
          <a:bodyPr wrap="square" rtlCol="0">
            <a:spAutoFit/>
          </a:bodyPr>
          <a:lstStyle/>
          <a:p>
            <a:pPr algn="ctr"/>
            <a:r>
              <a:rPr lang="en-US" sz="4800" b="1" dirty="0"/>
              <a:t>Contact Information</a:t>
            </a:r>
          </a:p>
        </p:txBody>
      </p:sp>
      <p:sp>
        <p:nvSpPr>
          <p:cNvPr id="3" name="TextBox 2"/>
          <p:cNvSpPr txBox="1"/>
          <p:nvPr/>
        </p:nvSpPr>
        <p:spPr>
          <a:xfrm>
            <a:off x="316991" y="1352591"/>
            <a:ext cx="8488680" cy="4770537"/>
          </a:xfrm>
          <a:prstGeom prst="rect">
            <a:avLst/>
          </a:prstGeom>
          <a:noFill/>
        </p:spPr>
        <p:txBody>
          <a:bodyPr wrap="square" rtlCol="0">
            <a:spAutoFit/>
          </a:bodyPr>
          <a:lstStyle/>
          <a:p>
            <a:r>
              <a:rPr lang="en-US" sz="4000" dirty="0"/>
              <a:t>Pam Doty</a:t>
            </a:r>
          </a:p>
          <a:p>
            <a:r>
              <a:rPr lang="en-US" sz="2800" dirty="0"/>
              <a:t>National Water Safety Program Manager</a:t>
            </a:r>
          </a:p>
          <a:p>
            <a:r>
              <a:rPr lang="en-US" sz="4000" dirty="0"/>
              <a:t>Pamela.J.Doty@usace.army.mil</a:t>
            </a:r>
          </a:p>
          <a:p>
            <a:r>
              <a:rPr lang="en-US" sz="4000" dirty="0"/>
              <a:t>817-886-1727</a:t>
            </a:r>
          </a:p>
          <a:p>
            <a:endParaRPr lang="en-US" dirty="0"/>
          </a:p>
          <a:p>
            <a:endParaRPr lang="en-US" dirty="0"/>
          </a:p>
          <a:p>
            <a:r>
              <a:rPr lang="en-US" sz="4000" dirty="0"/>
              <a:t>Rachel Garren</a:t>
            </a:r>
          </a:p>
          <a:p>
            <a:r>
              <a:rPr lang="en-US" sz="2800" dirty="0"/>
              <a:t>Special Programs Director</a:t>
            </a:r>
          </a:p>
          <a:p>
            <a:r>
              <a:rPr lang="en-US" sz="4000" dirty="0"/>
              <a:t>Jara15@charter.net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2486" y="4560422"/>
            <a:ext cx="2012415" cy="121807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7105" y="1189424"/>
            <a:ext cx="1642819" cy="1282783"/>
          </a:xfrm>
          <a:prstGeom prst="rect">
            <a:avLst/>
          </a:prstGeom>
        </p:spPr>
      </p:pic>
    </p:spTree>
    <p:extLst>
      <p:ext uri="{BB962C8B-B14F-4D97-AF65-F5344CB8AC3E}">
        <p14:creationId xmlns:p14="http://schemas.microsoft.com/office/powerpoint/2010/main" val="96704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371600"/>
            <a:ext cx="3001963" cy="375443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5"/>
          <p:cNvSpPr txBox="1">
            <a:spLocks noChangeArrowheads="1"/>
          </p:cNvSpPr>
          <p:nvPr/>
        </p:nvSpPr>
        <p:spPr bwMode="auto">
          <a:xfrm>
            <a:off x="4549140" y="1661160"/>
            <a:ext cx="4038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dirty="0"/>
              <a:t>In 2007,</a:t>
            </a:r>
          </a:p>
          <a:p>
            <a:pPr eaLnBrk="1" hangingPunct="1">
              <a:spcBef>
                <a:spcPct val="50000"/>
              </a:spcBef>
            </a:pPr>
            <a:r>
              <a:rPr lang="en-US" altLang="en-US" sz="2800" b="1" dirty="0"/>
              <a:t>“…explore the feasibility of establishing a life jacket wear policy on all U.S. Army Corps of Engineers waters.”</a:t>
            </a:r>
          </a:p>
        </p:txBody>
      </p:sp>
      <p:sp>
        <p:nvSpPr>
          <p:cNvPr id="7172" name="Text Box 7"/>
          <p:cNvSpPr txBox="1">
            <a:spLocks noChangeArrowheads="1"/>
          </p:cNvSpPr>
          <p:nvPr/>
        </p:nvSpPr>
        <p:spPr bwMode="auto">
          <a:xfrm>
            <a:off x="1066800" y="54864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a:t>MG Don T. Riley</a:t>
            </a:r>
          </a:p>
        </p:txBody>
      </p:sp>
      <p:sp>
        <p:nvSpPr>
          <p:cNvPr id="7173" name="TextBox 5"/>
          <p:cNvSpPr txBox="1">
            <a:spLocks noChangeArrowheads="1"/>
          </p:cNvSpPr>
          <p:nvPr/>
        </p:nvSpPr>
        <p:spPr bwMode="auto">
          <a:xfrm>
            <a:off x="1303020" y="303213"/>
            <a:ext cx="678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t>Command Decision to Test</a:t>
            </a:r>
          </a:p>
        </p:txBody>
      </p:sp>
    </p:spTree>
    <p:extLst>
      <p:ext uri="{BB962C8B-B14F-4D97-AF65-F5344CB8AC3E}">
        <p14:creationId xmlns:p14="http://schemas.microsoft.com/office/powerpoint/2010/main" val="382240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4294967295"/>
          </p:nvPr>
        </p:nvSpPr>
        <p:spPr>
          <a:xfrm>
            <a:off x="191068" y="4787786"/>
            <a:ext cx="8807356" cy="1501255"/>
          </a:xfrm>
        </p:spPr>
        <p:txBody>
          <a:bodyPr/>
          <a:lstStyle/>
          <a:p>
            <a:pPr algn="ctr" eaLnBrk="1" hangingPunct="1">
              <a:buFont typeface="Wingdings" pitchFamily="2" charset="2"/>
              <a:buNone/>
              <a:defRPr/>
            </a:pPr>
            <a:r>
              <a:rPr lang="en-US" sz="4400" dirty="0">
                <a:solidFill>
                  <a:schemeClr val="tx1"/>
                </a:solidFill>
              </a:rPr>
              <a:t>Fatality Reduction</a:t>
            </a:r>
          </a:p>
          <a:p>
            <a:pPr algn="ctr" eaLnBrk="1" hangingPunct="1">
              <a:buFont typeface="Wingdings" pitchFamily="2" charset="2"/>
              <a:buNone/>
              <a:defRPr/>
            </a:pPr>
            <a:r>
              <a:rPr lang="en-US" sz="4400" dirty="0">
                <a:solidFill>
                  <a:schemeClr val="tx1"/>
                </a:solidFill>
              </a:rPr>
              <a:t>(To Save Lives.)</a:t>
            </a:r>
          </a:p>
        </p:txBody>
      </p:sp>
      <p:sp>
        <p:nvSpPr>
          <p:cNvPr id="4" name="TextBox 5"/>
          <p:cNvSpPr txBox="1">
            <a:spLocks noChangeArrowheads="1"/>
          </p:cNvSpPr>
          <p:nvPr/>
        </p:nvSpPr>
        <p:spPr bwMode="auto">
          <a:xfrm>
            <a:off x="191069" y="200561"/>
            <a:ext cx="88073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t>Reason For Life Jacket </a:t>
            </a:r>
          </a:p>
          <a:p>
            <a:pPr algn="ctr" eaLnBrk="1" hangingPunct="1"/>
            <a:r>
              <a:rPr lang="en-US" altLang="en-US" sz="4400" b="1" dirty="0"/>
              <a:t>Wear Policy</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7456" y="1856094"/>
            <a:ext cx="4394579" cy="2931692"/>
          </a:xfrm>
          <a:prstGeom prst="rect">
            <a:avLst/>
          </a:prstGeom>
          <a:ln>
            <a:noFill/>
          </a:ln>
          <a:effectLst>
            <a:softEdge rad="112500"/>
          </a:effectLst>
        </p:spPr>
      </p:pic>
    </p:spTree>
    <p:extLst>
      <p:ext uri="{BB962C8B-B14F-4D97-AF65-F5344CB8AC3E}">
        <p14:creationId xmlns:p14="http://schemas.microsoft.com/office/powerpoint/2010/main" val="81632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3860" y="1151930"/>
            <a:ext cx="8574991" cy="5121275"/>
          </a:xfrm>
        </p:spPr>
        <p:txBody>
          <a:bodyPr/>
          <a:lstStyle/>
          <a:p>
            <a:r>
              <a:rPr lang="en-US" sz="2400" dirty="0">
                <a:solidFill>
                  <a:schemeClr val="tx1"/>
                </a:solidFill>
              </a:rPr>
              <a:t>Conducted study in three areas:</a:t>
            </a:r>
          </a:p>
          <a:p>
            <a:pPr>
              <a:buNone/>
            </a:pPr>
            <a:r>
              <a:rPr lang="en-US" sz="2400" b="1" dirty="0">
                <a:solidFill>
                  <a:schemeClr val="tx1"/>
                </a:solidFill>
              </a:rPr>
              <a:t>Vicksburg District (2009-2011) </a:t>
            </a:r>
            <a:r>
              <a:rPr lang="en-US" sz="2000" b="1" dirty="0">
                <a:solidFill>
                  <a:schemeClr val="tx1"/>
                </a:solidFill>
              </a:rPr>
              <a:t>Policy Is Still In Place</a:t>
            </a:r>
          </a:p>
          <a:p>
            <a:pPr>
              <a:buNone/>
            </a:pPr>
            <a:r>
              <a:rPr lang="en-US" sz="2400" b="1" dirty="0">
                <a:solidFill>
                  <a:schemeClr val="tx1"/>
                </a:solidFill>
              </a:rPr>
              <a:t>		</a:t>
            </a:r>
            <a:r>
              <a:rPr lang="en-US" sz="2000" dirty="0">
                <a:solidFill>
                  <a:schemeClr val="tx1"/>
                </a:solidFill>
              </a:rPr>
              <a:t>– </a:t>
            </a:r>
            <a:r>
              <a:rPr lang="en-US" sz="2000" dirty="0" err="1">
                <a:solidFill>
                  <a:schemeClr val="tx1"/>
                </a:solidFill>
              </a:rPr>
              <a:t>Arkabutla</a:t>
            </a:r>
            <a:r>
              <a:rPr lang="en-US" sz="2000" dirty="0">
                <a:solidFill>
                  <a:schemeClr val="tx1"/>
                </a:solidFill>
              </a:rPr>
              <a:t>, Enid, Grenada, and Sardis Lakes in Mississippi</a:t>
            </a:r>
          </a:p>
          <a:p>
            <a:pPr>
              <a:buNone/>
            </a:pPr>
            <a:endParaRPr lang="en-US" sz="1400" b="1" dirty="0">
              <a:solidFill>
                <a:schemeClr val="tx1"/>
              </a:solidFill>
            </a:endParaRPr>
          </a:p>
          <a:p>
            <a:r>
              <a:rPr lang="en-US" sz="2400" b="1" dirty="0">
                <a:solidFill>
                  <a:schemeClr val="tx1"/>
                </a:solidFill>
              </a:rPr>
              <a:t>Sacramento District (Apr – Oct 2011) </a:t>
            </a:r>
            <a:r>
              <a:rPr lang="en-US" sz="2000" b="1" dirty="0">
                <a:solidFill>
                  <a:schemeClr val="tx1"/>
                </a:solidFill>
              </a:rPr>
              <a:t>Very short preparation period, District discontinued policy after study </a:t>
            </a:r>
          </a:p>
          <a:p>
            <a:pPr>
              <a:buNone/>
            </a:pPr>
            <a:r>
              <a:rPr lang="en-US" sz="1800" b="1" dirty="0">
                <a:solidFill>
                  <a:schemeClr val="tx1"/>
                </a:solidFill>
              </a:rPr>
              <a:t>		</a:t>
            </a:r>
            <a:r>
              <a:rPr lang="en-US" sz="2000" dirty="0">
                <a:solidFill>
                  <a:schemeClr val="tx1"/>
                </a:solidFill>
              </a:rPr>
              <a:t>– Pine Flat Lake in California</a:t>
            </a:r>
          </a:p>
          <a:p>
            <a:pPr>
              <a:buNone/>
            </a:pPr>
            <a:endParaRPr lang="en-US" sz="1400" dirty="0">
              <a:solidFill>
                <a:schemeClr val="tx1"/>
              </a:solidFill>
            </a:endParaRPr>
          </a:p>
          <a:p>
            <a:pPr lvl="0">
              <a:buNone/>
            </a:pPr>
            <a:r>
              <a:rPr lang="en-US" sz="2400" b="1" dirty="0">
                <a:solidFill>
                  <a:schemeClr val="tx1"/>
                </a:solidFill>
              </a:rPr>
              <a:t>Pittsburgh District </a:t>
            </a:r>
            <a:r>
              <a:rPr lang="en-US" sz="1800" b="1" dirty="0">
                <a:solidFill>
                  <a:schemeClr val="tx1"/>
                </a:solidFill>
              </a:rPr>
              <a:t>–  </a:t>
            </a:r>
            <a:r>
              <a:rPr lang="en-US" sz="2000" b="1" dirty="0">
                <a:solidFill>
                  <a:schemeClr val="tx1"/>
                </a:solidFill>
              </a:rPr>
              <a:t>Policy established 1990</a:t>
            </a:r>
          </a:p>
          <a:p>
            <a:pPr lvl="0">
              <a:buNone/>
            </a:pPr>
            <a:r>
              <a:rPr lang="en-US" sz="2000" b="1" dirty="0">
                <a:solidFill>
                  <a:schemeClr val="tx1"/>
                </a:solidFill>
              </a:rPr>
              <a:t>	</a:t>
            </a:r>
            <a:r>
              <a:rPr lang="en-US" sz="2000" dirty="0">
                <a:solidFill>
                  <a:schemeClr val="tx1"/>
                </a:solidFill>
              </a:rPr>
              <a:t>All small watercraft 16 feet and under, canoes, and non-swimmers</a:t>
            </a:r>
          </a:p>
          <a:p>
            <a:pPr>
              <a:buNone/>
            </a:pPr>
            <a:endParaRPr lang="en-US" sz="1800" b="1" dirty="0">
              <a:solidFill>
                <a:schemeClr val="tx1"/>
              </a:solidFill>
            </a:endParaRPr>
          </a:p>
          <a:p>
            <a:r>
              <a:rPr lang="en-US" sz="2400" dirty="0">
                <a:solidFill>
                  <a:schemeClr val="tx1"/>
                </a:solidFill>
              </a:rPr>
              <a:t>Three-year study ended on 31 October 2011</a:t>
            </a:r>
          </a:p>
          <a:p>
            <a:pPr marL="0" indent="0">
              <a:buNone/>
            </a:pPr>
            <a:endParaRPr lang="en-US" sz="1000" dirty="0">
              <a:solidFill>
                <a:schemeClr val="tx1"/>
              </a:solidFill>
            </a:endParaRPr>
          </a:p>
          <a:p>
            <a:r>
              <a:rPr lang="en-US" sz="2400" dirty="0">
                <a:solidFill>
                  <a:schemeClr val="tx1"/>
                </a:solidFill>
              </a:rPr>
              <a:t>Policies enforced under 36 CFR 327.12(a) – Restrictions</a:t>
            </a:r>
          </a:p>
          <a:p>
            <a:endParaRPr lang="en-US" sz="2400" dirty="0">
              <a:solidFill>
                <a:schemeClr val="tx1"/>
              </a:solidFill>
            </a:endParaRPr>
          </a:p>
        </p:txBody>
      </p:sp>
      <p:sp>
        <p:nvSpPr>
          <p:cNvPr id="6" name="TextBox 5"/>
          <p:cNvSpPr txBox="1">
            <a:spLocks noChangeArrowheads="1"/>
          </p:cNvSpPr>
          <p:nvPr/>
        </p:nvSpPr>
        <p:spPr bwMode="auto">
          <a:xfrm>
            <a:off x="171496" y="139937"/>
            <a:ext cx="88073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t>Life Jacket Policy Study</a:t>
            </a:r>
          </a:p>
        </p:txBody>
      </p:sp>
    </p:spTree>
    <p:extLst>
      <p:ext uri="{BB962C8B-B14F-4D97-AF65-F5344CB8AC3E}">
        <p14:creationId xmlns:p14="http://schemas.microsoft.com/office/powerpoint/2010/main" val="191473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464" y="1406174"/>
            <a:ext cx="8807355" cy="534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165465" y="103348"/>
            <a:ext cx="880735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t>Mississippi Lake Locations</a:t>
            </a:r>
          </a:p>
          <a:p>
            <a:pPr algn="ctr" eaLnBrk="1" hangingPunct="1"/>
            <a:r>
              <a:rPr lang="en-US" altLang="en-US" dirty="0"/>
              <a:t>Four USACE Lakes: </a:t>
            </a:r>
            <a:r>
              <a:rPr lang="en-US" altLang="en-US" dirty="0" err="1"/>
              <a:t>Arkabutla</a:t>
            </a:r>
            <a:r>
              <a:rPr lang="en-US" altLang="en-US" dirty="0"/>
              <a:t>, Enid, Grenada, Sardis</a:t>
            </a:r>
          </a:p>
          <a:p>
            <a:pPr algn="ctr" eaLnBrk="1" hangingPunct="1"/>
            <a:r>
              <a:rPr lang="en-US" altLang="en-US" dirty="0"/>
              <a:t>Two Control Lakes: Ross Barnett, Bay Springs</a:t>
            </a:r>
          </a:p>
        </p:txBody>
      </p:sp>
    </p:spTree>
    <p:extLst>
      <p:ext uri="{BB962C8B-B14F-4D97-AF65-F5344CB8AC3E}">
        <p14:creationId xmlns:p14="http://schemas.microsoft.com/office/powerpoint/2010/main" val="253688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type="body" idx="4294967295"/>
          </p:nvPr>
        </p:nvSpPr>
        <p:spPr>
          <a:xfrm>
            <a:off x="419100" y="1275026"/>
            <a:ext cx="8305800" cy="5357813"/>
          </a:xfrm>
        </p:spPr>
        <p:txBody>
          <a:bodyPr/>
          <a:lstStyle/>
          <a:p>
            <a:pPr eaLnBrk="1" hangingPunct="1">
              <a:lnSpc>
                <a:spcPct val="90000"/>
              </a:lnSpc>
              <a:defRPr/>
            </a:pPr>
            <a:r>
              <a:rPr lang="en-US" sz="2800" b="1" dirty="0">
                <a:solidFill>
                  <a:schemeClr val="tx1"/>
                </a:solidFill>
              </a:rPr>
              <a:t>First identified the scope of policy</a:t>
            </a:r>
          </a:p>
          <a:p>
            <a:pPr marL="228600" lvl="1" indent="0">
              <a:lnSpc>
                <a:spcPct val="90000"/>
              </a:lnSpc>
              <a:buNone/>
              <a:defRPr/>
            </a:pPr>
            <a:r>
              <a:rPr lang="en-US" sz="2800" dirty="0">
                <a:solidFill>
                  <a:schemeClr val="tx1"/>
                </a:solidFill>
              </a:rPr>
              <a:t>Policy based on statistical trends</a:t>
            </a:r>
          </a:p>
          <a:p>
            <a:pPr lvl="2">
              <a:lnSpc>
                <a:spcPct val="90000"/>
              </a:lnSpc>
              <a:defRPr/>
            </a:pPr>
            <a:r>
              <a:rPr lang="en-US" dirty="0">
                <a:solidFill>
                  <a:schemeClr val="tx1"/>
                </a:solidFill>
              </a:rPr>
              <a:t>Greatest risk groups</a:t>
            </a:r>
          </a:p>
          <a:p>
            <a:pPr lvl="3">
              <a:lnSpc>
                <a:spcPct val="90000"/>
              </a:lnSpc>
              <a:defRPr/>
            </a:pPr>
            <a:r>
              <a:rPr lang="en-US" sz="2400" dirty="0">
                <a:solidFill>
                  <a:schemeClr val="tx1"/>
                </a:solidFill>
              </a:rPr>
              <a:t>Boaters in small watercraft</a:t>
            </a:r>
          </a:p>
          <a:p>
            <a:pPr lvl="3">
              <a:lnSpc>
                <a:spcPct val="90000"/>
              </a:lnSpc>
              <a:defRPr/>
            </a:pPr>
            <a:r>
              <a:rPr lang="en-US" sz="2400" dirty="0">
                <a:solidFill>
                  <a:schemeClr val="tx1"/>
                </a:solidFill>
              </a:rPr>
              <a:t>Boaters underway</a:t>
            </a:r>
          </a:p>
          <a:p>
            <a:pPr lvl="3">
              <a:lnSpc>
                <a:spcPct val="90000"/>
              </a:lnSpc>
              <a:defRPr/>
            </a:pPr>
            <a:r>
              <a:rPr lang="en-US" sz="2400" dirty="0">
                <a:solidFill>
                  <a:schemeClr val="tx1"/>
                </a:solidFill>
              </a:rPr>
              <a:t>Swimmers outside of designated swim beaches</a:t>
            </a:r>
          </a:p>
          <a:p>
            <a:pPr marL="0" indent="0" eaLnBrk="1" hangingPunct="1">
              <a:lnSpc>
                <a:spcPct val="90000"/>
              </a:lnSpc>
              <a:buNone/>
              <a:defRPr/>
            </a:pPr>
            <a:endParaRPr lang="en-US" sz="1000" b="1" dirty="0">
              <a:effectLst>
                <a:outerShdw blurRad="38100" dist="38100" dir="2700000" algn="tl">
                  <a:srgbClr val="C0C0C0"/>
                </a:outerShdw>
              </a:effectLst>
            </a:endParaRPr>
          </a:p>
          <a:p>
            <a:pPr marL="0" indent="0" eaLnBrk="1" hangingPunct="1">
              <a:lnSpc>
                <a:spcPct val="90000"/>
              </a:lnSpc>
              <a:buNone/>
              <a:defRPr/>
            </a:pPr>
            <a:endParaRPr lang="en-US" sz="1000" b="1" dirty="0">
              <a:effectLst>
                <a:outerShdw blurRad="38100" dist="38100" dir="2700000" algn="tl">
                  <a:srgbClr val="C0C0C0"/>
                </a:outerShdw>
              </a:effectLst>
            </a:endParaRPr>
          </a:p>
          <a:p>
            <a:pPr eaLnBrk="1" hangingPunct="1">
              <a:lnSpc>
                <a:spcPct val="90000"/>
              </a:lnSpc>
              <a:defRPr/>
            </a:pPr>
            <a:r>
              <a:rPr lang="en-US" sz="2800" b="1" dirty="0">
                <a:solidFill>
                  <a:schemeClr val="tx1"/>
                </a:solidFill>
              </a:rPr>
              <a:t>Prepared region for policy: </a:t>
            </a:r>
            <a:r>
              <a:rPr lang="en-US" sz="2800" dirty="0">
                <a:solidFill>
                  <a:schemeClr val="tx1"/>
                </a:solidFill>
              </a:rPr>
              <a:t>Notifications began in 2008 to Congressional offices, state and local law enforcement agencies, Federal Magistrates, local media, and public. </a:t>
            </a:r>
            <a:r>
              <a:rPr lang="en-US" sz="2800" u="sng" dirty="0">
                <a:solidFill>
                  <a:schemeClr val="tx1"/>
                </a:solidFill>
              </a:rPr>
              <a:t>The one-year communication process was vital to success.</a:t>
            </a:r>
          </a:p>
          <a:p>
            <a:pPr marL="0" indent="0" eaLnBrk="1" hangingPunct="1">
              <a:lnSpc>
                <a:spcPct val="90000"/>
              </a:lnSpc>
              <a:buNone/>
              <a:defRPr/>
            </a:pPr>
            <a:endParaRPr lang="en-US" sz="1000" b="1" dirty="0">
              <a:effectLst>
                <a:outerShdw blurRad="38100" dist="38100" dir="2700000" algn="tl">
                  <a:srgbClr val="C0C0C0"/>
                </a:outerShdw>
              </a:effectLst>
            </a:endParaRPr>
          </a:p>
        </p:txBody>
      </p:sp>
      <p:sp>
        <p:nvSpPr>
          <p:cNvPr id="4" name="TextBox 3"/>
          <p:cNvSpPr txBox="1">
            <a:spLocks noChangeArrowheads="1"/>
          </p:cNvSpPr>
          <p:nvPr/>
        </p:nvSpPr>
        <p:spPr bwMode="auto">
          <a:xfrm>
            <a:off x="168322" y="256372"/>
            <a:ext cx="88073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t>Not An Overnight Process</a:t>
            </a:r>
          </a:p>
        </p:txBody>
      </p:sp>
    </p:spTree>
    <p:extLst>
      <p:ext uri="{BB962C8B-B14F-4D97-AF65-F5344CB8AC3E}">
        <p14:creationId xmlns:p14="http://schemas.microsoft.com/office/powerpoint/2010/main" val="120432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603" y="3198537"/>
            <a:ext cx="8557260" cy="3185487"/>
          </a:xfrm>
          <a:prstGeom prst="rect">
            <a:avLst/>
          </a:prstGeom>
        </p:spPr>
        <p:txBody>
          <a:bodyPr wrap="square">
            <a:spAutoFit/>
          </a:bodyPr>
          <a:lstStyle/>
          <a:p>
            <a:pPr marL="342900" lvl="0" indent="-342900">
              <a:lnSpc>
                <a:spcPct val="90000"/>
              </a:lnSpc>
              <a:spcBef>
                <a:spcPct val="20000"/>
              </a:spcBef>
              <a:buFont typeface="Wingdings" pitchFamily="2" charset="2"/>
              <a:buChar char="§"/>
              <a:defRPr/>
            </a:pPr>
            <a:r>
              <a:rPr lang="en-US" sz="2800" kern="0" dirty="0">
                <a:solidFill>
                  <a:srgbClr val="000000"/>
                </a:solidFill>
                <a:latin typeface="Arial"/>
                <a:ea typeface="+mn-ea"/>
              </a:rPr>
              <a:t>State officers did not enforce, but cooperated through education contacts</a:t>
            </a:r>
          </a:p>
          <a:p>
            <a:pPr lvl="0">
              <a:lnSpc>
                <a:spcPct val="90000"/>
              </a:lnSpc>
              <a:spcBef>
                <a:spcPct val="20000"/>
              </a:spcBef>
              <a:defRPr/>
            </a:pPr>
            <a:endParaRPr lang="en-US" sz="1000" kern="0" dirty="0">
              <a:solidFill>
                <a:srgbClr val="000000"/>
              </a:solidFill>
              <a:latin typeface="Arial"/>
              <a:ea typeface="+mn-ea"/>
            </a:endParaRPr>
          </a:p>
          <a:p>
            <a:pPr marL="342900" lvl="0" indent="-342900">
              <a:lnSpc>
                <a:spcPct val="90000"/>
              </a:lnSpc>
              <a:spcBef>
                <a:spcPct val="20000"/>
              </a:spcBef>
              <a:buFont typeface="Wingdings" pitchFamily="2" charset="2"/>
              <a:buChar char="§"/>
              <a:defRPr/>
            </a:pPr>
            <a:r>
              <a:rPr lang="en-US" sz="2800" kern="0" dirty="0">
                <a:solidFill>
                  <a:srgbClr val="000000"/>
                </a:solidFill>
                <a:latin typeface="Arial"/>
                <a:ea typeface="+mn-ea"/>
              </a:rPr>
              <a:t>Enforcement began 22 May 2009</a:t>
            </a:r>
          </a:p>
          <a:p>
            <a:pPr lvl="0">
              <a:lnSpc>
                <a:spcPct val="90000"/>
              </a:lnSpc>
              <a:spcBef>
                <a:spcPct val="20000"/>
              </a:spcBef>
              <a:defRPr/>
            </a:pPr>
            <a:endParaRPr lang="en-US" sz="1000" kern="0" dirty="0">
              <a:solidFill>
                <a:srgbClr val="000000"/>
              </a:solidFill>
              <a:latin typeface="Arial"/>
              <a:ea typeface="+mn-ea"/>
            </a:endParaRPr>
          </a:p>
          <a:p>
            <a:pPr marL="342900" lvl="0" indent="-342900">
              <a:lnSpc>
                <a:spcPct val="90000"/>
              </a:lnSpc>
              <a:spcBef>
                <a:spcPct val="20000"/>
              </a:spcBef>
              <a:buFont typeface="Wingdings" pitchFamily="2" charset="2"/>
              <a:buChar char="§"/>
              <a:defRPr/>
            </a:pPr>
            <a:r>
              <a:rPr lang="en-US" sz="2800" kern="0" dirty="0">
                <a:solidFill>
                  <a:srgbClr val="000000"/>
                </a:solidFill>
                <a:latin typeface="Arial"/>
                <a:ea typeface="+mn-ea"/>
              </a:rPr>
              <a:t>Study ended 31 October 2011</a:t>
            </a:r>
          </a:p>
          <a:p>
            <a:pPr lvl="0">
              <a:lnSpc>
                <a:spcPct val="90000"/>
              </a:lnSpc>
              <a:spcBef>
                <a:spcPct val="20000"/>
              </a:spcBef>
              <a:defRPr/>
            </a:pPr>
            <a:endParaRPr lang="en-US" sz="1000" kern="0" dirty="0">
              <a:solidFill>
                <a:srgbClr val="000000"/>
              </a:solidFill>
              <a:latin typeface="Arial"/>
              <a:ea typeface="+mn-ea"/>
            </a:endParaRPr>
          </a:p>
          <a:p>
            <a:pPr marL="342900" lvl="0" indent="-342900">
              <a:spcBef>
                <a:spcPts val="0"/>
              </a:spcBef>
              <a:buFont typeface="Wingdings" pitchFamily="2" charset="2"/>
              <a:buChar char="§"/>
              <a:defRPr/>
            </a:pPr>
            <a:r>
              <a:rPr lang="en-US" sz="2800" kern="0" dirty="0">
                <a:solidFill>
                  <a:srgbClr val="000000"/>
                </a:solidFill>
                <a:latin typeface="Arial"/>
                <a:ea typeface="+mn-ea"/>
              </a:rPr>
              <a:t>Vicksburg District decided to continue policy </a:t>
            </a:r>
          </a:p>
          <a:p>
            <a:pPr lvl="0">
              <a:spcBef>
                <a:spcPts val="0"/>
              </a:spcBef>
              <a:defRPr/>
            </a:pPr>
            <a:r>
              <a:rPr lang="en-US" sz="2800" kern="0" dirty="0">
                <a:solidFill>
                  <a:srgbClr val="000000"/>
                </a:solidFill>
                <a:latin typeface="Arial"/>
                <a:ea typeface="+mn-ea"/>
              </a:rPr>
              <a:t>    and it is still in effect today</a:t>
            </a:r>
          </a:p>
        </p:txBody>
      </p:sp>
      <p:sp>
        <p:nvSpPr>
          <p:cNvPr id="3" name="TextBox 2"/>
          <p:cNvSpPr txBox="1"/>
          <p:nvPr/>
        </p:nvSpPr>
        <p:spPr>
          <a:xfrm>
            <a:off x="3875964" y="232012"/>
            <a:ext cx="5268036" cy="2677656"/>
          </a:xfrm>
          <a:prstGeom prst="rect">
            <a:avLst/>
          </a:prstGeom>
          <a:noFill/>
        </p:spPr>
        <p:txBody>
          <a:bodyPr wrap="square" rtlCol="0">
            <a:spAutoFit/>
          </a:bodyPr>
          <a:lstStyle/>
          <a:p>
            <a:r>
              <a:rPr lang="en-US" sz="2800" kern="0" dirty="0">
                <a:latin typeface="Arial"/>
              </a:rPr>
              <a:t>Clear and calm mindset, park ranger’s attitudes determined visitor’s actions/reactions, full understanding of the policy necessary for uniform enforcement between lakes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858" y="350520"/>
            <a:ext cx="3562818" cy="2430780"/>
          </a:xfrm>
          <a:prstGeom prst="rect">
            <a:avLst/>
          </a:prstGeom>
          <a:ln>
            <a:noFill/>
          </a:ln>
          <a:effectLst>
            <a:softEdge rad="112500"/>
          </a:effectLst>
        </p:spPr>
      </p:pic>
    </p:spTree>
    <p:extLst>
      <p:ext uri="{BB962C8B-B14F-4D97-AF65-F5344CB8AC3E}">
        <p14:creationId xmlns:p14="http://schemas.microsoft.com/office/powerpoint/2010/main" val="2028961215"/>
      </p:ext>
    </p:extLst>
  </p:cSld>
  <p:clrMapOvr>
    <a:masterClrMapping/>
  </p:clrMapOvr>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4_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1531</TotalTime>
  <Words>970</Words>
  <Application>Microsoft Office PowerPoint</Application>
  <PresentationFormat>On-screen Show (4:3)</PresentationFormat>
  <Paragraphs>278</Paragraphs>
  <Slides>33</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Gill Sans</vt:lpstr>
      <vt:lpstr>Wingdings</vt:lpstr>
      <vt:lpstr>Wingdings 3</vt:lpstr>
      <vt:lpstr>Title Slide Templates</vt:lpstr>
      <vt:lpstr>Content Templates</vt:lpstr>
      <vt:lpstr>4_Slide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USACE Mississippi Lakes Measurements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Pam Doty</cp:lastModifiedBy>
  <cp:revision>137</cp:revision>
  <cp:lastPrinted>2018-05-03T17:53:44Z</cp:lastPrinted>
  <dcterms:created xsi:type="dcterms:W3CDTF">2016-05-03T16:10:38Z</dcterms:created>
  <dcterms:modified xsi:type="dcterms:W3CDTF">2019-03-21T22:24:55Z</dcterms:modified>
</cp:coreProperties>
</file>