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png&amp;ehk=5tbTtAM8w2kd"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17"/>
  </p:notesMasterIdLst>
  <p:sldIdLst>
    <p:sldId id="258" r:id="rId2"/>
    <p:sldId id="259" r:id="rId3"/>
    <p:sldId id="272" r:id="rId4"/>
    <p:sldId id="260" r:id="rId5"/>
    <p:sldId id="273" r:id="rId6"/>
    <p:sldId id="279" r:id="rId7"/>
    <p:sldId id="275" r:id="rId8"/>
    <p:sldId id="274" r:id="rId9"/>
    <p:sldId id="276" r:id="rId10"/>
    <p:sldId id="280" r:id="rId11"/>
    <p:sldId id="278" r:id="rId12"/>
    <p:sldId id="261" r:id="rId13"/>
    <p:sldId id="281" r:id="rId14"/>
    <p:sldId id="277" r:id="rId15"/>
    <p:sldId id="282" r:id="rId16"/>
  </p:sldIdLst>
  <p:sldSz cx="9144000" cy="5143500" type="screen16x9"/>
  <p:notesSz cx="7102475" cy="9388475"/>
  <p:embeddedFontLst>
    <p:embeddedFont>
      <p:font typeface="Montserrat Light" panose="020B0604020202020204" charset="0"/>
      <p:regular r:id="rId18"/>
      <p:bold r:id="rId19"/>
      <p:italic r:id="rId20"/>
      <p:boldItalic r:id="rId21"/>
    </p:embeddedFont>
    <p:embeddedFont>
      <p:font typeface="Montserrat SemiBold"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0B0B"/>
    <a:srgbClr val="E7E7E7"/>
    <a:srgbClr val="0095DA"/>
    <a:srgbClr val="CBCBCB"/>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016" autoAdjust="0"/>
  </p:normalViewPr>
  <p:slideViewPr>
    <p:cSldViewPr snapToGrid="0">
      <p:cViewPr varScale="1">
        <p:scale>
          <a:sx n="59" d="100"/>
          <a:sy n="59" d="100"/>
        </p:scale>
        <p:origin x="1716" y="60"/>
      </p:cViewPr>
      <p:guideLst>
        <p:guide orient="horz" pos="162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f13d23cc3_0_1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f13d23cc3_0_16: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f13d23cc3_0_3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f13d23cc3_0_31: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dirty="0"/>
              <a:t>[Lead into next slide] But what sort of framework will work in the U.S. </a:t>
            </a:r>
          </a:p>
          <a:p>
            <a:pPr marL="0" indent="0">
              <a:buNone/>
            </a:pPr>
            <a:r>
              <a:rPr lang="en-US" dirty="0"/>
              <a:t>Given the size of the U.S. and the multiple jurisdictions involved in water safety across the country, the 1000s of stakeholders, one size will not fit all. But we know enough about what works that there is an opportunity to provide guidance, encourage standardization, develop minimum requirements, etc. But we also wanted a way to engage and challenge those jurisdictions to get involved, to respond to the issue. </a:t>
            </a:r>
            <a:endParaRPr dirty="0"/>
          </a:p>
        </p:txBody>
      </p:sp>
    </p:spTree>
    <p:extLst>
      <p:ext uri="{BB962C8B-B14F-4D97-AF65-F5344CB8AC3E}">
        <p14:creationId xmlns:p14="http://schemas.microsoft.com/office/powerpoint/2010/main" val="4287334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indent="0">
              <a:buNone/>
            </a:pPr>
            <a:r>
              <a:rPr lang="en-US" dirty="0"/>
              <a:t>Monitoring on what we want to see in place (putting a flag in the system where we want change), and providing tools to support that change will hopefully drive action in the desired direction.</a:t>
            </a:r>
            <a:br>
              <a:rPr lang="en-US" dirty="0"/>
            </a:br>
            <a:endParaRPr lang="en-US" dirty="0"/>
          </a:p>
          <a:p>
            <a:pPr marL="163592" indent="0">
              <a:buNone/>
            </a:pPr>
            <a:r>
              <a:rPr lang="en-US" dirty="0"/>
              <a:t>If some early adopters take up the charge, it will also help create a little bit of a competitive situation in neighboring states, between cities, etc. that will hopefully increase engagement and action over time.</a:t>
            </a:r>
          </a:p>
        </p:txBody>
      </p:sp>
    </p:spTree>
    <p:extLst>
      <p:ext uri="{BB962C8B-B14F-4D97-AF65-F5344CB8AC3E}">
        <p14:creationId xmlns:p14="http://schemas.microsoft.com/office/powerpoint/2010/main" val="1197026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f13d23cc3_0_3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f13d23cc3_0_31: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dirty="0"/>
              <a:t>We anticipate work will start later in 2019 but are currently short of our funding goal.</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f13d23cc3_0_3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f13d23cc3_0_31: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dirty="0"/>
              <a:t>We anticipate work will start later in 2019 but… </a:t>
            </a:r>
            <a:endParaRPr dirty="0"/>
          </a:p>
        </p:txBody>
      </p:sp>
    </p:spTree>
    <p:extLst>
      <p:ext uri="{BB962C8B-B14F-4D97-AF65-F5344CB8AC3E}">
        <p14:creationId xmlns:p14="http://schemas.microsoft.com/office/powerpoint/2010/main" val="246726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f13d23cc3_0_2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f13d23cc3_0_21: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extLst>
      <p:ext uri="{BB962C8B-B14F-4D97-AF65-F5344CB8AC3E}">
        <p14:creationId xmlns:p14="http://schemas.microsoft.com/office/powerpoint/2010/main" val="4229071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f13d23cc3_0_2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f13d23cc3_0_21: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extLst>
      <p:ext uri="{BB962C8B-B14F-4D97-AF65-F5344CB8AC3E}">
        <p14:creationId xmlns:p14="http://schemas.microsoft.com/office/powerpoint/2010/main" val="3585113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f13d23cc3_0_2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f13d23cc3_0_21: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f13d23cc3_0_2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f13d23cc3_0_21: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lvl="0"/>
            <a:r>
              <a:rPr lang="en-US" sz="1400" dirty="0"/>
              <a:t>Road map</a:t>
            </a:r>
          </a:p>
          <a:p>
            <a:pPr lvl="0"/>
            <a:r>
              <a:rPr lang="en-US" sz="1400" dirty="0"/>
              <a:t>Communication tool</a:t>
            </a:r>
          </a:p>
          <a:p>
            <a:pPr lvl="0"/>
            <a:r>
              <a:rPr lang="en-US" sz="1400" dirty="0"/>
              <a:t>Collaboration</a:t>
            </a:r>
          </a:p>
          <a:p>
            <a:pPr lvl="1"/>
            <a:endParaRPr lang="en-US" sz="1400" b="1" dirty="0"/>
          </a:p>
          <a:p>
            <a:r>
              <a:rPr lang="en-US" dirty="0"/>
              <a:t>One of the 10 actions to prevent drowning recommended to countries by the World Health Organization</a:t>
            </a:r>
          </a:p>
          <a:p>
            <a:pPr eaLnBrk="1" hangingPunct="1"/>
            <a:r>
              <a:rPr lang="en-US" altLang="en-US" sz="1400" dirty="0">
                <a:cs typeface="Arial" panose="020B0604020202020204" pitchFamily="34" charset="0"/>
              </a:rPr>
              <a:t>National Action Plans are one of the most powerful tools governments, civil society, industry and other stakeholders have to:</a:t>
            </a:r>
          </a:p>
          <a:p>
            <a:pPr lvl="1"/>
            <a:r>
              <a:rPr lang="en-US" altLang="en-US" sz="1400" dirty="0">
                <a:cs typeface="Arial" panose="020B0604020202020204" pitchFamily="34" charset="0"/>
              </a:rPr>
              <a:t>Provide structure to achieve a common goal</a:t>
            </a:r>
          </a:p>
          <a:p>
            <a:pPr lvl="1"/>
            <a:r>
              <a:rPr lang="en-US" sz="1400" dirty="0"/>
              <a:t>Prompt meaningful changes in behavior, policies and funding</a:t>
            </a:r>
          </a:p>
          <a:p>
            <a:pPr lvl="1"/>
            <a:r>
              <a:rPr lang="en-US" sz="1400" dirty="0"/>
              <a:t>Create a space for government, multilateral organizations and civil society to work together </a:t>
            </a:r>
          </a:p>
          <a:p>
            <a:endParaRPr dirty="0"/>
          </a:p>
        </p:txBody>
      </p:sp>
    </p:spTree>
    <p:extLst>
      <p:ext uri="{BB962C8B-B14F-4D97-AF65-F5344CB8AC3E}">
        <p14:creationId xmlns:p14="http://schemas.microsoft.com/office/powerpoint/2010/main" val="134341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f13d23cc3_0_2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f13d23cc3_0_26: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176679" indent="-176679" defTabSz="942289">
              <a:buFontTx/>
              <a:buChar char="-"/>
              <a:defRPr/>
            </a:pPr>
            <a:r>
              <a:rPr lang="en-US" dirty="0"/>
              <a:t>[Lead in to next slide]  Without a plan the situation can look like this…</a:t>
            </a:r>
          </a:p>
          <a:p>
            <a:pPr marL="176679" indent="-176679">
              <a:buFontTx/>
              <a:buChar cha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f13d23cc3_0_2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f13d23cc3_0_21: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163592" indent="0">
              <a:buNone/>
            </a:pPr>
            <a:r>
              <a:rPr lang="en-US" dirty="0"/>
              <a:t>[Lead in to next slide] Last year Water Safety USA, who most of you will know is a roundtable of longstanding national nonprofit and governmental organizations with a strong record of providing drowning prevention and water safety programs in the U.S., started talking about the need for a National Action Plan and started thinking through how that might happen. We suggested a three stage development process</a:t>
            </a:r>
            <a:endParaRPr dirty="0"/>
          </a:p>
        </p:txBody>
      </p:sp>
    </p:spTree>
    <p:extLst>
      <p:ext uri="{BB962C8B-B14F-4D97-AF65-F5344CB8AC3E}">
        <p14:creationId xmlns:p14="http://schemas.microsoft.com/office/powerpoint/2010/main" val="1907605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f13d23cc3_0_2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f13d23cc3_0_26: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extLst>
      <p:ext uri="{BB962C8B-B14F-4D97-AF65-F5344CB8AC3E}">
        <p14:creationId xmlns:p14="http://schemas.microsoft.com/office/powerpoint/2010/main" val="2424823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f13d23cc3_0_2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f13d23cc3_0_21: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dirty="0"/>
              <a:t>Our starting point was what can we learn from others who have already started and/or completed this task?</a:t>
            </a:r>
          </a:p>
          <a:p>
            <a:pPr marL="0" indent="0">
              <a:buNone/>
            </a:pPr>
            <a:r>
              <a:rPr lang="en-US" dirty="0"/>
              <a:t>We looked at a number of plans and ended up reviewing in detail the national plans from five high income countries.</a:t>
            </a:r>
            <a:endParaRPr dirty="0"/>
          </a:p>
        </p:txBody>
      </p:sp>
    </p:spTree>
    <p:extLst>
      <p:ext uri="{BB962C8B-B14F-4D97-AF65-F5344CB8AC3E}">
        <p14:creationId xmlns:p14="http://schemas.microsoft.com/office/powerpoint/2010/main" val="4276576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indent="0">
              <a:buNone/>
            </a:pPr>
            <a:r>
              <a:rPr lang="en-US" dirty="0"/>
              <a:t>Different lessons learned came from different countries. (Australia, Canada, Ireland, New Zealand, and United Kingdom reviewed to determine points of clarity.)</a:t>
            </a:r>
          </a:p>
          <a:p>
            <a:pPr marL="163592" indent="0">
              <a:buNone/>
            </a:pPr>
            <a:endParaRPr lang="en-US" dirty="0"/>
          </a:p>
        </p:txBody>
      </p:sp>
    </p:spTree>
    <p:extLst>
      <p:ext uri="{BB962C8B-B14F-4D97-AF65-F5344CB8AC3E}">
        <p14:creationId xmlns:p14="http://schemas.microsoft.com/office/powerpoint/2010/main" val="1885689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f13d23cc3_0_2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f13d23cc3_0_21: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163592" indent="0">
              <a:buNone/>
            </a:pPr>
            <a:r>
              <a:rPr lang="en-US" dirty="0"/>
              <a:t>Taking a look at where those plans focused, you can see some consistencies</a:t>
            </a:r>
          </a:p>
          <a:p>
            <a:r>
              <a:rPr lang="en-US" dirty="0"/>
              <a:t>High risk populations – children, young people, adult males, elderly, new immigrants, alcohol and drug use</a:t>
            </a:r>
          </a:p>
          <a:p>
            <a:r>
              <a:rPr lang="en-US" dirty="0"/>
              <a:t>Water settings – pools, coastal waters, inland waters</a:t>
            </a:r>
          </a:p>
          <a:p>
            <a:r>
              <a:rPr lang="en-US" dirty="0"/>
              <a:t>Equipment and environments – boating industry / aquatic industry / recreational activity organizations</a:t>
            </a:r>
          </a:p>
          <a:p>
            <a:r>
              <a:rPr lang="en-US" dirty="0"/>
              <a:t>Water Safety Education</a:t>
            </a:r>
          </a:p>
          <a:p>
            <a:r>
              <a:rPr lang="en-US" dirty="0"/>
              <a:t>Public Awareness</a:t>
            </a:r>
          </a:p>
          <a:p>
            <a:pPr marL="163592" indent="0">
              <a:buNone/>
            </a:pPr>
            <a:endParaRPr lang="en-US" dirty="0"/>
          </a:p>
          <a:p>
            <a:pPr marL="163592" indent="0">
              <a:buNone/>
            </a:pPr>
            <a:r>
              <a:rPr lang="en-US" dirty="0"/>
              <a:t>[Lead in to next slide] So last fall we undertook a brainstorming exercise and blew it up really big and then sorted and grouped and realized that in the end it was all focused around evidence-based strategies…</a:t>
            </a:r>
            <a:endParaRPr dirty="0"/>
          </a:p>
        </p:txBody>
      </p:sp>
    </p:spTree>
    <p:extLst>
      <p:ext uri="{BB962C8B-B14F-4D97-AF65-F5344CB8AC3E}">
        <p14:creationId xmlns:p14="http://schemas.microsoft.com/office/powerpoint/2010/main" val="1164535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1">
  <p:cSld name="TITLE_1">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Font typeface="Montserrat SemiBold"/>
              <a:buNone/>
              <a:defRPr sz="5200">
                <a:latin typeface="Montserrat SemiBold"/>
                <a:ea typeface="Montserrat SemiBold"/>
                <a:cs typeface="Montserrat SemiBold"/>
                <a:sym typeface="Montserrat SemiBold"/>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 name="Google Shape;13;p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Font typeface="Montserrat Light"/>
              <a:buNone/>
              <a:defRPr sz="2800">
                <a:latin typeface="Montserrat Light"/>
                <a:ea typeface="Montserrat Light"/>
                <a:cs typeface="Montserrat Light"/>
                <a:sym typeface="Montserrat Ligh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 name="Google Shape;1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Custom Layout 1">
  <p:cSld name="CUSTOM">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Font typeface="Montserrat SemiBold"/>
              <a:buNone/>
              <a:defRPr sz="3600">
                <a:latin typeface="Montserrat SemiBold"/>
                <a:ea typeface="Montserrat SemiBold"/>
                <a:cs typeface="Montserrat SemiBold"/>
                <a:sym typeface="Montserrat SemiBold"/>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and body" type="tx">
  <p:cSld name="TITLE_AND_BODY">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Font typeface="Montserrat SemiBold"/>
              <a:buNone/>
              <a:defRPr>
                <a:latin typeface="Montserrat SemiBold"/>
                <a:ea typeface="Montserrat SemiBold"/>
                <a:cs typeface="Montserrat SemiBold"/>
                <a:sym typeface="Montserrat SemiBol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Font typeface="Montserrat Light"/>
              <a:buChar char="●"/>
              <a:defRPr>
                <a:latin typeface="Montserrat Light"/>
                <a:ea typeface="Montserrat Light"/>
                <a:cs typeface="Montserrat Light"/>
                <a:sym typeface="Montserrat Light"/>
              </a:defRPr>
            </a:lvl1pPr>
            <a:lvl2pPr marL="914400" lvl="1" indent="-317500">
              <a:spcBef>
                <a:spcPts val="1600"/>
              </a:spcBef>
              <a:spcAft>
                <a:spcPts val="0"/>
              </a:spcAft>
              <a:buSzPts val="1400"/>
              <a:buFont typeface="Montserrat Light"/>
              <a:buChar char="○"/>
              <a:defRPr>
                <a:latin typeface="Montserrat Light"/>
                <a:ea typeface="Montserrat Light"/>
                <a:cs typeface="Montserrat Light"/>
                <a:sym typeface="Montserrat Light"/>
              </a:defRPr>
            </a:lvl2pPr>
            <a:lvl3pPr marL="1371600" lvl="2" indent="-317500">
              <a:spcBef>
                <a:spcPts val="1600"/>
              </a:spcBef>
              <a:spcAft>
                <a:spcPts val="0"/>
              </a:spcAft>
              <a:buSzPts val="1400"/>
              <a:buFont typeface="Montserrat Light"/>
              <a:buChar char="■"/>
              <a:defRPr>
                <a:latin typeface="Montserrat Light"/>
                <a:ea typeface="Montserrat Light"/>
                <a:cs typeface="Montserrat Light"/>
                <a:sym typeface="Montserrat Light"/>
              </a:defRPr>
            </a:lvl3pPr>
            <a:lvl4pPr marL="1828800" lvl="3" indent="-317500">
              <a:spcBef>
                <a:spcPts val="1600"/>
              </a:spcBef>
              <a:spcAft>
                <a:spcPts val="0"/>
              </a:spcAft>
              <a:buSzPts val="1400"/>
              <a:buFont typeface="Montserrat Light"/>
              <a:buChar char="●"/>
              <a:defRPr>
                <a:latin typeface="Montserrat Light"/>
                <a:ea typeface="Montserrat Light"/>
                <a:cs typeface="Montserrat Light"/>
                <a:sym typeface="Montserrat Light"/>
              </a:defRPr>
            </a:lvl4pPr>
            <a:lvl5pPr marL="2286000" lvl="4" indent="-317500">
              <a:spcBef>
                <a:spcPts val="1600"/>
              </a:spcBef>
              <a:spcAft>
                <a:spcPts val="0"/>
              </a:spcAft>
              <a:buSzPts val="1400"/>
              <a:buFont typeface="Montserrat Light"/>
              <a:buChar char="○"/>
              <a:defRPr>
                <a:latin typeface="Montserrat Light"/>
                <a:ea typeface="Montserrat Light"/>
                <a:cs typeface="Montserrat Light"/>
                <a:sym typeface="Montserrat Light"/>
              </a:defRPr>
            </a:lvl5pPr>
            <a:lvl6pPr marL="2743200" lvl="5" indent="-317500">
              <a:spcBef>
                <a:spcPts val="1600"/>
              </a:spcBef>
              <a:spcAft>
                <a:spcPts val="0"/>
              </a:spcAft>
              <a:buSzPts val="1400"/>
              <a:buFont typeface="Montserrat Light"/>
              <a:buChar char="■"/>
              <a:defRPr>
                <a:latin typeface="Montserrat Light"/>
                <a:ea typeface="Montserrat Light"/>
                <a:cs typeface="Montserrat Light"/>
                <a:sym typeface="Montserrat Light"/>
              </a:defRPr>
            </a:lvl6pPr>
            <a:lvl7pPr marL="3200400" lvl="6" indent="-317500">
              <a:spcBef>
                <a:spcPts val="1600"/>
              </a:spcBef>
              <a:spcAft>
                <a:spcPts val="0"/>
              </a:spcAft>
              <a:buSzPts val="1400"/>
              <a:buFont typeface="Montserrat Light"/>
              <a:buChar char="●"/>
              <a:defRPr>
                <a:latin typeface="Montserrat Light"/>
                <a:ea typeface="Montserrat Light"/>
                <a:cs typeface="Montserrat Light"/>
                <a:sym typeface="Montserrat Light"/>
              </a:defRPr>
            </a:lvl7pPr>
            <a:lvl8pPr marL="3657600" lvl="7" indent="-317500">
              <a:spcBef>
                <a:spcPts val="1600"/>
              </a:spcBef>
              <a:spcAft>
                <a:spcPts val="0"/>
              </a:spcAft>
              <a:buSzPts val="1400"/>
              <a:buFont typeface="Montserrat Light"/>
              <a:buChar char="○"/>
              <a:defRPr>
                <a:latin typeface="Montserrat Light"/>
                <a:ea typeface="Montserrat Light"/>
                <a:cs typeface="Montserrat Light"/>
                <a:sym typeface="Montserrat Light"/>
              </a:defRPr>
            </a:lvl8pPr>
            <a:lvl9pPr marL="4114800" lvl="8" indent="-317500">
              <a:spcBef>
                <a:spcPts val="1600"/>
              </a:spcBef>
              <a:spcAft>
                <a:spcPts val="1600"/>
              </a:spcAft>
              <a:buSzPts val="1400"/>
              <a:buFont typeface="Montserrat Light"/>
              <a:buChar char="■"/>
              <a:defRPr>
                <a:latin typeface="Montserrat Light"/>
                <a:ea typeface="Montserrat Light"/>
                <a:cs typeface="Montserrat Light"/>
                <a:sym typeface="Montserrat Light"/>
              </a:defRPr>
            </a:lvl9pPr>
          </a:lstStyle>
          <a:p>
            <a:endParaRPr/>
          </a:p>
        </p:txBody>
      </p:sp>
      <p:sp>
        <p:nvSpPr>
          <p:cNvPr id="23" name="Google Shape;2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pic>
        <p:nvPicPr>
          <p:cNvPr id="5" name="Picture 4">
            <a:extLst>
              <a:ext uri="{FF2B5EF4-FFF2-40B4-BE49-F238E27FC236}">
                <a16:creationId xmlns:a16="http://schemas.microsoft.com/office/drawing/2014/main" id="{4EF747A0-28B5-480C-A347-DBC7F93117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12984" y="4033837"/>
            <a:ext cx="608174" cy="58220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_AND_TWO_COLUMNS">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Font typeface="Montserrat SemiBold"/>
              <a:buNone/>
              <a:defRPr>
                <a:latin typeface="Montserrat SemiBold"/>
                <a:ea typeface="Montserrat SemiBold"/>
                <a:cs typeface="Montserrat SemiBold"/>
                <a:sym typeface="Montserrat SemiBol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Font typeface="Montserrat Light"/>
              <a:buChar char="●"/>
              <a:defRPr sz="1400">
                <a:latin typeface="Montserrat Light"/>
                <a:ea typeface="Montserrat Light"/>
                <a:cs typeface="Montserrat Light"/>
                <a:sym typeface="Montserrat Light"/>
              </a:defRPr>
            </a:lvl1pPr>
            <a:lvl2pPr marL="914400" lvl="1" indent="-304800">
              <a:spcBef>
                <a:spcPts val="1600"/>
              </a:spcBef>
              <a:spcAft>
                <a:spcPts val="0"/>
              </a:spcAft>
              <a:buSzPts val="1200"/>
              <a:buFont typeface="Montserrat Light"/>
              <a:buChar char="○"/>
              <a:defRPr sz="1200">
                <a:latin typeface="Montserrat Light"/>
                <a:ea typeface="Montserrat Light"/>
                <a:cs typeface="Montserrat Light"/>
                <a:sym typeface="Montserrat Light"/>
              </a:defRPr>
            </a:lvl2pPr>
            <a:lvl3pPr marL="1371600" lvl="2" indent="-304800">
              <a:spcBef>
                <a:spcPts val="1600"/>
              </a:spcBef>
              <a:spcAft>
                <a:spcPts val="0"/>
              </a:spcAft>
              <a:buSzPts val="1200"/>
              <a:buFont typeface="Montserrat Light"/>
              <a:buChar char="■"/>
              <a:defRPr sz="1200">
                <a:latin typeface="Montserrat Light"/>
                <a:ea typeface="Montserrat Light"/>
                <a:cs typeface="Montserrat Light"/>
                <a:sym typeface="Montserrat Light"/>
              </a:defRPr>
            </a:lvl3pPr>
            <a:lvl4pPr marL="1828800" lvl="3" indent="-304800">
              <a:spcBef>
                <a:spcPts val="1600"/>
              </a:spcBef>
              <a:spcAft>
                <a:spcPts val="0"/>
              </a:spcAft>
              <a:buSzPts val="1200"/>
              <a:buFont typeface="Montserrat Light"/>
              <a:buChar char="●"/>
              <a:defRPr sz="1200">
                <a:latin typeface="Montserrat Light"/>
                <a:ea typeface="Montserrat Light"/>
                <a:cs typeface="Montserrat Light"/>
                <a:sym typeface="Montserrat Light"/>
              </a:defRPr>
            </a:lvl4pPr>
            <a:lvl5pPr marL="2286000" lvl="4" indent="-304800">
              <a:spcBef>
                <a:spcPts val="1600"/>
              </a:spcBef>
              <a:spcAft>
                <a:spcPts val="0"/>
              </a:spcAft>
              <a:buSzPts val="1200"/>
              <a:buFont typeface="Montserrat Light"/>
              <a:buChar char="○"/>
              <a:defRPr sz="1200">
                <a:latin typeface="Montserrat Light"/>
                <a:ea typeface="Montserrat Light"/>
                <a:cs typeface="Montserrat Light"/>
                <a:sym typeface="Montserrat Light"/>
              </a:defRPr>
            </a:lvl5pPr>
            <a:lvl6pPr marL="2743200" lvl="5" indent="-304800">
              <a:spcBef>
                <a:spcPts val="1600"/>
              </a:spcBef>
              <a:spcAft>
                <a:spcPts val="0"/>
              </a:spcAft>
              <a:buSzPts val="1200"/>
              <a:buFont typeface="Montserrat Light"/>
              <a:buChar char="■"/>
              <a:defRPr sz="1200">
                <a:latin typeface="Montserrat Light"/>
                <a:ea typeface="Montserrat Light"/>
                <a:cs typeface="Montserrat Light"/>
                <a:sym typeface="Montserrat Light"/>
              </a:defRPr>
            </a:lvl6pPr>
            <a:lvl7pPr marL="3200400" lvl="6" indent="-304800">
              <a:spcBef>
                <a:spcPts val="1600"/>
              </a:spcBef>
              <a:spcAft>
                <a:spcPts val="0"/>
              </a:spcAft>
              <a:buSzPts val="1200"/>
              <a:buFont typeface="Montserrat Light"/>
              <a:buChar char="●"/>
              <a:defRPr sz="1200">
                <a:latin typeface="Montserrat Light"/>
                <a:ea typeface="Montserrat Light"/>
                <a:cs typeface="Montserrat Light"/>
                <a:sym typeface="Montserrat Light"/>
              </a:defRPr>
            </a:lvl7pPr>
            <a:lvl8pPr marL="3657600" lvl="7" indent="-304800">
              <a:spcBef>
                <a:spcPts val="1600"/>
              </a:spcBef>
              <a:spcAft>
                <a:spcPts val="0"/>
              </a:spcAft>
              <a:buSzPts val="1200"/>
              <a:buFont typeface="Montserrat Light"/>
              <a:buChar char="○"/>
              <a:defRPr sz="1200">
                <a:latin typeface="Montserrat Light"/>
                <a:ea typeface="Montserrat Light"/>
                <a:cs typeface="Montserrat Light"/>
                <a:sym typeface="Montserrat Light"/>
              </a:defRPr>
            </a:lvl8pPr>
            <a:lvl9pPr marL="4114800" lvl="8" indent="-304800">
              <a:spcBef>
                <a:spcPts val="1600"/>
              </a:spcBef>
              <a:spcAft>
                <a:spcPts val="1600"/>
              </a:spcAft>
              <a:buSzPts val="1200"/>
              <a:buFont typeface="Montserrat Light"/>
              <a:buChar char="■"/>
              <a:defRPr sz="1200">
                <a:latin typeface="Montserrat Light"/>
                <a:ea typeface="Montserrat Light"/>
                <a:cs typeface="Montserrat Light"/>
                <a:sym typeface="Montserrat Light"/>
              </a:defRPr>
            </a:lvl9pPr>
          </a:lstStyle>
          <a:p>
            <a:endParaRPr/>
          </a:p>
        </p:txBody>
      </p:sp>
      <p:sp>
        <p:nvSpPr>
          <p:cNvPr id="27" name="Google Shape;27;p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Font typeface="Montserrat Light"/>
              <a:buChar char="●"/>
              <a:defRPr sz="1400">
                <a:latin typeface="Montserrat Light"/>
                <a:ea typeface="Montserrat Light"/>
                <a:cs typeface="Montserrat Light"/>
                <a:sym typeface="Montserrat Light"/>
              </a:defRPr>
            </a:lvl1pPr>
            <a:lvl2pPr marL="914400" lvl="1" indent="-304800">
              <a:spcBef>
                <a:spcPts val="1600"/>
              </a:spcBef>
              <a:spcAft>
                <a:spcPts val="0"/>
              </a:spcAft>
              <a:buSzPts val="1200"/>
              <a:buFont typeface="Montserrat Light"/>
              <a:buChar char="○"/>
              <a:defRPr sz="1200">
                <a:latin typeface="Montserrat Light"/>
                <a:ea typeface="Montserrat Light"/>
                <a:cs typeface="Montserrat Light"/>
                <a:sym typeface="Montserrat Light"/>
              </a:defRPr>
            </a:lvl2pPr>
            <a:lvl3pPr marL="1371600" lvl="2" indent="-304800">
              <a:spcBef>
                <a:spcPts val="1600"/>
              </a:spcBef>
              <a:spcAft>
                <a:spcPts val="0"/>
              </a:spcAft>
              <a:buSzPts val="1200"/>
              <a:buFont typeface="Montserrat Light"/>
              <a:buChar char="■"/>
              <a:defRPr sz="1200">
                <a:latin typeface="Montserrat Light"/>
                <a:ea typeface="Montserrat Light"/>
                <a:cs typeface="Montserrat Light"/>
                <a:sym typeface="Montserrat Light"/>
              </a:defRPr>
            </a:lvl3pPr>
            <a:lvl4pPr marL="1828800" lvl="3" indent="-304800">
              <a:spcBef>
                <a:spcPts val="1600"/>
              </a:spcBef>
              <a:spcAft>
                <a:spcPts val="0"/>
              </a:spcAft>
              <a:buSzPts val="1200"/>
              <a:buFont typeface="Montserrat Light"/>
              <a:buChar char="●"/>
              <a:defRPr sz="1200">
                <a:latin typeface="Montserrat Light"/>
                <a:ea typeface="Montserrat Light"/>
                <a:cs typeface="Montserrat Light"/>
                <a:sym typeface="Montserrat Light"/>
              </a:defRPr>
            </a:lvl4pPr>
            <a:lvl5pPr marL="2286000" lvl="4" indent="-304800">
              <a:spcBef>
                <a:spcPts val="1600"/>
              </a:spcBef>
              <a:spcAft>
                <a:spcPts val="0"/>
              </a:spcAft>
              <a:buSzPts val="1200"/>
              <a:buFont typeface="Montserrat Light"/>
              <a:buChar char="○"/>
              <a:defRPr sz="1200">
                <a:latin typeface="Montserrat Light"/>
                <a:ea typeface="Montserrat Light"/>
                <a:cs typeface="Montserrat Light"/>
                <a:sym typeface="Montserrat Light"/>
              </a:defRPr>
            </a:lvl5pPr>
            <a:lvl6pPr marL="2743200" lvl="5" indent="-304800">
              <a:spcBef>
                <a:spcPts val="1600"/>
              </a:spcBef>
              <a:spcAft>
                <a:spcPts val="0"/>
              </a:spcAft>
              <a:buSzPts val="1200"/>
              <a:buFont typeface="Montserrat Light"/>
              <a:buChar char="■"/>
              <a:defRPr sz="1200">
                <a:latin typeface="Montserrat Light"/>
                <a:ea typeface="Montserrat Light"/>
                <a:cs typeface="Montserrat Light"/>
                <a:sym typeface="Montserrat Light"/>
              </a:defRPr>
            </a:lvl6pPr>
            <a:lvl7pPr marL="3200400" lvl="6" indent="-304800">
              <a:spcBef>
                <a:spcPts val="1600"/>
              </a:spcBef>
              <a:spcAft>
                <a:spcPts val="0"/>
              </a:spcAft>
              <a:buSzPts val="1200"/>
              <a:buFont typeface="Montserrat Light"/>
              <a:buChar char="●"/>
              <a:defRPr sz="1200">
                <a:latin typeface="Montserrat Light"/>
                <a:ea typeface="Montserrat Light"/>
                <a:cs typeface="Montserrat Light"/>
                <a:sym typeface="Montserrat Light"/>
              </a:defRPr>
            </a:lvl7pPr>
            <a:lvl8pPr marL="3657600" lvl="7" indent="-304800">
              <a:spcBef>
                <a:spcPts val="1600"/>
              </a:spcBef>
              <a:spcAft>
                <a:spcPts val="0"/>
              </a:spcAft>
              <a:buSzPts val="1200"/>
              <a:buFont typeface="Montserrat Light"/>
              <a:buChar char="○"/>
              <a:defRPr sz="1200">
                <a:latin typeface="Montserrat Light"/>
                <a:ea typeface="Montserrat Light"/>
                <a:cs typeface="Montserrat Light"/>
                <a:sym typeface="Montserrat Light"/>
              </a:defRPr>
            </a:lvl8pPr>
            <a:lvl9pPr marL="4114800" lvl="8" indent="-304800">
              <a:spcBef>
                <a:spcPts val="1600"/>
              </a:spcBef>
              <a:spcAft>
                <a:spcPts val="1600"/>
              </a:spcAft>
              <a:buSzPts val="1200"/>
              <a:buFont typeface="Montserrat Light"/>
              <a:buChar char="■"/>
              <a:defRPr sz="1200">
                <a:latin typeface="Montserrat Light"/>
                <a:ea typeface="Montserrat Light"/>
                <a:cs typeface="Montserrat Light"/>
                <a:sym typeface="Montserrat Light"/>
              </a:defRPr>
            </a:lvl9pPr>
          </a:lstStyle>
          <a:p>
            <a:endParaRPr/>
          </a:p>
        </p:txBody>
      </p:sp>
      <p:sp>
        <p:nvSpPr>
          <p:cNvPr id="28" name="Google Shape;2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pic>
        <p:nvPicPr>
          <p:cNvPr id="6" name="Picture 5">
            <a:extLst>
              <a:ext uri="{FF2B5EF4-FFF2-40B4-BE49-F238E27FC236}">
                <a16:creationId xmlns:a16="http://schemas.microsoft.com/office/drawing/2014/main" id="{04030932-4851-45DD-87FD-A748281D1B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12984" y="4033837"/>
            <a:ext cx="608174" cy="58220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Font typeface="Montserrat SemiBold"/>
              <a:buNone/>
              <a:defRPr>
                <a:latin typeface="Montserrat SemiBold"/>
                <a:ea typeface="Montserrat SemiBold"/>
                <a:cs typeface="Montserrat SemiBold"/>
                <a:sym typeface="Montserrat SemiBol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pic>
        <p:nvPicPr>
          <p:cNvPr id="6" name="Picture 5">
            <a:extLst>
              <a:ext uri="{FF2B5EF4-FFF2-40B4-BE49-F238E27FC236}">
                <a16:creationId xmlns:a16="http://schemas.microsoft.com/office/drawing/2014/main" id="{11D9A42E-604E-46E9-85AC-C533F44FF5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12984" y="4033837"/>
            <a:ext cx="608174" cy="58220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8"/>
          <a:srcRect/>
          <a:tile tx="0" ty="0" sx="100000" sy="100000" flip="none" algn="tl"/>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Font typeface="Montserrat SemiBold"/>
              <a:buNone/>
              <a:defRPr sz="2800">
                <a:solidFill>
                  <a:schemeClr val="dk1"/>
                </a:solidFill>
                <a:latin typeface="Montserrat SemiBold"/>
                <a:ea typeface="Montserrat SemiBold"/>
                <a:cs typeface="Montserrat SemiBold"/>
                <a:sym typeface="Montserrat Semi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Montserrat Light"/>
              <a:buChar char="●"/>
              <a:defRPr sz="1800">
                <a:solidFill>
                  <a:schemeClr val="dk2"/>
                </a:solidFill>
                <a:latin typeface="Montserrat Light"/>
                <a:ea typeface="Montserrat Light"/>
                <a:cs typeface="Montserrat Light"/>
                <a:sym typeface="Montserrat Light"/>
              </a:defRPr>
            </a:lvl1pPr>
            <a:lvl2pPr marL="914400" lvl="1" indent="-317500">
              <a:lnSpc>
                <a:spcPct val="115000"/>
              </a:lnSpc>
              <a:spcBef>
                <a:spcPts val="1600"/>
              </a:spcBef>
              <a:spcAft>
                <a:spcPts val="0"/>
              </a:spcAft>
              <a:buClr>
                <a:schemeClr val="dk2"/>
              </a:buClr>
              <a:buSzPts val="1400"/>
              <a:buFont typeface="Montserrat Light"/>
              <a:buChar char="○"/>
              <a:defRPr>
                <a:solidFill>
                  <a:schemeClr val="dk2"/>
                </a:solidFill>
                <a:latin typeface="Montserrat Light"/>
                <a:ea typeface="Montserrat Light"/>
                <a:cs typeface="Montserrat Light"/>
                <a:sym typeface="Montserrat Light"/>
              </a:defRPr>
            </a:lvl2pPr>
            <a:lvl3pPr marL="1371600" lvl="2" indent="-317500">
              <a:lnSpc>
                <a:spcPct val="115000"/>
              </a:lnSpc>
              <a:spcBef>
                <a:spcPts val="1600"/>
              </a:spcBef>
              <a:spcAft>
                <a:spcPts val="0"/>
              </a:spcAft>
              <a:buClr>
                <a:schemeClr val="dk2"/>
              </a:buClr>
              <a:buSzPts val="1400"/>
              <a:buFont typeface="Montserrat Light"/>
              <a:buChar char="■"/>
              <a:defRPr>
                <a:solidFill>
                  <a:schemeClr val="dk2"/>
                </a:solidFill>
                <a:latin typeface="Montserrat Light"/>
                <a:ea typeface="Montserrat Light"/>
                <a:cs typeface="Montserrat Light"/>
                <a:sym typeface="Montserrat Light"/>
              </a:defRPr>
            </a:lvl3pPr>
            <a:lvl4pPr marL="1828800" lvl="3" indent="-317500">
              <a:lnSpc>
                <a:spcPct val="115000"/>
              </a:lnSpc>
              <a:spcBef>
                <a:spcPts val="1600"/>
              </a:spcBef>
              <a:spcAft>
                <a:spcPts val="0"/>
              </a:spcAft>
              <a:buClr>
                <a:schemeClr val="dk2"/>
              </a:buClr>
              <a:buSzPts val="1400"/>
              <a:buFont typeface="Montserrat Light"/>
              <a:buChar char="●"/>
              <a:defRPr>
                <a:solidFill>
                  <a:schemeClr val="dk2"/>
                </a:solidFill>
                <a:latin typeface="Montserrat Light"/>
                <a:ea typeface="Montserrat Light"/>
                <a:cs typeface="Montserrat Light"/>
                <a:sym typeface="Montserrat Light"/>
              </a:defRPr>
            </a:lvl4pPr>
            <a:lvl5pPr marL="2286000" lvl="4" indent="-317500">
              <a:lnSpc>
                <a:spcPct val="115000"/>
              </a:lnSpc>
              <a:spcBef>
                <a:spcPts val="1600"/>
              </a:spcBef>
              <a:spcAft>
                <a:spcPts val="0"/>
              </a:spcAft>
              <a:buClr>
                <a:schemeClr val="dk2"/>
              </a:buClr>
              <a:buSzPts val="1400"/>
              <a:buFont typeface="Montserrat Light"/>
              <a:buChar char="○"/>
              <a:defRPr>
                <a:solidFill>
                  <a:schemeClr val="dk2"/>
                </a:solidFill>
                <a:latin typeface="Montserrat Light"/>
                <a:ea typeface="Montserrat Light"/>
                <a:cs typeface="Montserrat Light"/>
                <a:sym typeface="Montserrat Light"/>
              </a:defRPr>
            </a:lvl5pPr>
            <a:lvl6pPr marL="2743200" lvl="5" indent="-317500">
              <a:lnSpc>
                <a:spcPct val="115000"/>
              </a:lnSpc>
              <a:spcBef>
                <a:spcPts val="1600"/>
              </a:spcBef>
              <a:spcAft>
                <a:spcPts val="0"/>
              </a:spcAft>
              <a:buClr>
                <a:schemeClr val="dk2"/>
              </a:buClr>
              <a:buSzPts val="1400"/>
              <a:buFont typeface="Montserrat Light"/>
              <a:buChar char="■"/>
              <a:defRPr>
                <a:solidFill>
                  <a:schemeClr val="dk2"/>
                </a:solidFill>
                <a:latin typeface="Montserrat Light"/>
                <a:ea typeface="Montserrat Light"/>
                <a:cs typeface="Montserrat Light"/>
                <a:sym typeface="Montserrat Light"/>
              </a:defRPr>
            </a:lvl6pPr>
            <a:lvl7pPr marL="3200400" lvl="6" indent="-317500">
              <a:lnSpc>
                <a:spcPct val="115000"/>
              </a:lnSpc>
              <a:spcBef>
                <a:spcPts val="1600"/>
              </a:spcBef>
              <a:spcAft>
                <a:spcPts val="0"/>
              </a:spcAft>
              <a:buClr>
                <a:schemeClr val="dk2"/>
              </a:buClr>
              <a:buSzPts val="1400"/>
              <a:buFont typeface="Montserrat Light"/>
              <a:buChar char="●"/>
              <a:defRPr>
                <a:solidFill>
                  <a:schemeClr val="dk2"/>
                </a:solidFill>
                <a:latin typeface="Montserrat Light"/>
                <a:ea typeface="Montserrat Light"/>
                <a:cs typeface="Montserrat Light"/>
                <a:sym typeface="Montserrat Light"/>
              </a:defRPr>
            </a:lvl7pPr>
            <a:lvl8pPr marL="3657600" lvl="7" indent="-317500">
              <a:lnSpc>
                <a:spcPct val="115000"/>
              </a:lnSpc>
              <a:spcBef>
                <a:spcPts val="1600"/>
              </a:spcBef>
              <a:spcAft>
                <a:spcPts val="0"/>
              </a:spcAft>
              <a:buClr>
                <a:schemeClr val="dk2"/>
              </a:buClr>
              <a:buSzPts val="1400"/>
              <a:buFont typeface="Montserrat Light"/>
              <a:buChar char="○"/>
              <a:defRPr>
                <a:solidFill>
                  <a:schemeClr val="dk2"/>
                </a:solidFill>
                <a:latin typeface="Montserrat Light"/>
                <a:ea typeface="Montserrat Light"/>
                <a:cs typeface="Montserrat Light"/>
                <a:sym typeface="Montserrat Light"/>
              </a:defRPr>
            </a:lvl8pPr>
            <a:lvl9pPr marL="4114800" lvl="8" indent="-317500">
              <a:lnSpc>
                <a:spcPct val="115000"/>
              </a:lnSpc>
              <a:spcBef>
                <a:spcPts val="1600"/>
              </a:spcBef>
              <a:spcAft>
                <a:spcPts val="1600"/>
              </a:spcAft>
              <a:buClr>
                <a:schemeClr val="dk2"/>
              </a:buClr>
              <a:buSzPts val="1400"/>
              <a:buFont typeface="Montserrat Light"/>
              <a:buChar char="■"/>
              <a:defRPr>
                <a:solidFill>
                  <a:schemeClr val="dk2"/>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tackoverflow.com/questions/17752039/highcharts-temperature-gaug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www.flickr.com/photos/23903805@N07/2333526846/"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keithchr@gmail.com"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www.solutionsiq.com/collaboration-not-compromise-or-control/" TargetMode="External"/><Relationship Id="rId5" Type="http://schemas.openxmlformats.org/officeDocument/2006/relationships/image" Target="../media/image7.jp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amp;ehk=5tbTtAM8w2kd"/><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hyperlink" Target="http://vi.wikipedia.org/wiki/T&#7853;p_tin:USA_Flag_Map.sv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www.securitybydefault.com/2012_06_01_archive.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p:txBody>
          <a:bodyPr/>
          <a:lstStyle/>
          <a:p>
            <a:r>
              <a:rPr lang="en-US" dirty="0"/>
              <a:t>Developing a National Water Safety Action Plan for the U.S.</a:t>
            </a:r>
            <a:br>
              <a:rPr lang="en-US" dirty="0"/>
            </a:br>
            <a:endParaRPr lang="en-US" dirty="0"/>
          </a:p>
        </p:txBody>
      </p:sp>
      <p:sp>
        <p:nvSpPr>
          <p:cNvPr id="4" name="Subtitle 2">
            <a:extLst>
              <a:ext uri="{FF2B5EF4-FFF2-40B4-BE49-F238E27FC236}">
                <a16:creationId xmlns:a16="http://schemas.microsoft.com/office/drawing/2014/main" id="{8FB73D0C-FE8F-43E7-AB98-C08A7BFF832A}"/>
              </a:ext>
            </a:extLst>
          </p:cNvPr>
          <p:cNvSpPr txBox="1">
            <a:spLocks/>
          </p:cNvSpPr>
          <p:nvPr/>
        </p:nvSpPr>
        <p:spPr>
          <a:xfrm>
            <a:off x="1524000" y="3288373"/>
            <a:ext cx="6088185" cy="11478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00"/>
              </a:spcBef>
              <a:spcAft>
                <a:spcPts val="600"/>
              </a:spcAft>
            </a:pPr>
            <a:r>
              <a:rPr lang="en-US" altLang="en-US" dirty="0"/>
              <a:t>Keith Christopher</a:t>
            </a:r>
            <a:br>
              <a:rPr lang="en-US" altLang="en-US" dirty="0"/>
            </a:br>
            <a:r>
              <a:rPr lang="en-US" altLang="en-US" dirty="0"/>
              <a:t>Water Safety USA</a:t>
            </a:r>
            <a:br>
              <a:rPr lang="en-US" altLang="en-US" dirty="0"/>
            </a:br>
            <a:r>
              <a:rPr lang="en-US" altLang="en-US" dirty="0"/>
              <a:t>Boy Scouts of America </a:t>
            </a:r>
          </a:p>
          <a:p>
            <a:pPr algn="ctr">
              <a:spcBef>
                <a:spcPts val="600"/>
              </a:spcBef>
              <a:spcAft>
                <a:spcPts val="600"/>
              </a:spcAft>
            </a:pPr>
            <a:r>
              <a:rPr lang="en-US" altLang="en-US" dirty="0"/>
              <a:t>Representative</a:t>
            </a:r>
          </a:p>
        </p:txBody>
      </p:sp>
      <p:pic>
        <p:nvPicPr>
          <p:cNvPr id="6" name="Picture 5">
            <a:extLst>
              <a:ext uri="{FF2B5EF4-FFF2-40B4-BE49-F238E27FC236}">
                <a16:creationId xmlns:a16="http://schemas.microsoft.com/office/drawing/2014/main" id="{3601C5C7-BF98-4D75-ABF1-0687BF2D4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7757" y="2946044"/>
            <a:ext cx="1481460" cy="149014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90"/>
        <p:cNvGrpSpPr/>
        <p:nvPr/>
      </p:nvGrpSpPr>
      <p:grpSpPr>
        <a:xfrm>
          <a:off x="0" y="0"/>
          <a:ext cx="0" cy="0"/>
          <a:chOff x="0" y="0"/>
          <a:chExt cx="0" cy="0"/>
        </a:xfrm>
      </p:grpSpPr>
      <p:sp>
        <p:nvSpPr>
          <p:cNvPr id="91" name="Google Shape;91;p24"/>
          <p:cNvSpPr txBox="1">
            <a:spLocks noGrp="1"/>
          </p:cNvSpPr>
          <p:nvPr>
            <p:ph type="title"/>
          </p:nvPr>
        </p:nvSpPr>
        <p:spPr/>
        <p:txBody>
          <a:bodyPr/>
          <a:lstStyle/>
          <a:p>
            <a:pPr lvl="0"/>
            <a:r>
              <a:rPr lang="en-US" dirty="0"/>
              <a:t>Proposed Scope	</a:t>
            </a:r>
          </a:p>
        </p:txBody>
      </p:sp>
      <p:sp>
        <p:nvSpPr>
          <p:cNvPr id="7" name="Text Placeholder 6">
            <a:extLst>
              <a:ext uri="{FF2B5EF4-FFF2-40B4-BE49-F238E27FC236}">
                <a16:creationId xmlns:a16="http://schemas.microsoft.com/office/drawing/2014/main" id="{4C9F6F8F-3660-4B39-A089-A5BE74B7CFEC}"/>
              </a:ext>
            </a:extLst>
          </p:cNvPr>
          <p:cNvSpPr>
            <a:spLocks noGrp="1"/>
          </p:cNvSpPr>
          <p:nvPr>
            <p:ph type="body" idx="1"/>
          </p:nvPr>
        </p:nvSpPr>
        <p:spPr/>
        <p:txBody>
          <a:bodyPr/>
          <a:lstStyle/>
          <a:p>
            <a:r>
              <a:rPr lang="en-US" dirty="0">
                <a:solidFill>
                  <a:schemeClr val="accent2">
                    <a:lumMod val="90000"/>
                    <a:lumOff val="10000"/>
                  </a:schemeClr>
                </a:solidFill>
              </a:rPr>
              <a:t>10-year plan</a:t>
            </a:r>
          </a:p>
          <a:p>
            <a:r>
              <a:rPr lang="en-US" dirty="0">
                <a:solidFill>
                  <a:schemeClr val="accent2">
                    <a:lumMod val="90000"/>
                    <a:lumOff val="10000"/>
                  </a:schemeClr>
                </a:solidFill>
              </a:rPr>
              <a:t>Focus on 5 evidence-based strategies plus the necessary infrastructure and capacity building to support their implementation</a:t>
            </a:r>
          </a:p>
          <a:p>
            <a:pPr lvl="1">
              <a:spcBef>
                <a:spcPts val="1200"/>
              </a:spcBef>
            </a:pPr>
            <a:r>
              <a:rPr lang="en-US" sz="1600" dirty="0">
                <a:solidFill>
                  <a:schemeClr val="accent2">
                    <a:lumMod val="90000"/>
                    <a:lumOff val="10000"/>
                  </a:schemeClr>
                </a:solidFill>
              </a:rPr>
              <a:t>Life jackets/PFDs</a:t>
            </a:r>
          </a:p>
          <a:p>
            <a:pPr lvl="1">
              <a:spcBef>
                <a:spcPts val="1200"/>
              </a:spcBef>
            </a:pPr>
            <a:r>
              <a:rPr lang="en-US" sz="1600" dirty="0">
                <a:solidFill>
                  <a:schemeClr val="accent2">
                    <a:lumMod val="90000"/>
                    <a:lumOff val="10000"/>
                  </a:schemeClr>
                </a:solidFill>
              </a:rPr>
              <a:t>Swimming lessons / Water competency</a:t>
            </a:r>
          </a:p>
          <a:p>
            <a:pPr lvl="1">
              <a:spcBef>
                <a:spcPts val="1200"/>
              </a:spcBef>
            </a:pPr>
            <a:r>
              <a:rPr lang="en-US" sz="1600" dirty="0">
                <a:solidFill>
                  <a:schemeClr val="accent2">
                    <a:lumMod val="90000"/>
                    <a:lumOff val="10000"/>
                  </a:schemeClr>
                </a:solidFill>
              </a:rPr>
              <a:t>Supervision / Lifeguards</a:t>
            </a:r>
          </a:p>
          <a:p>
            <a:pPr lvl="1">
              <a:spcBef>
                <a:spcPts val="1200"/>
              </a:spcBef>
            </a:pPr>
            <a:r>
              <a:rPr lang="en-US" sz="1600" dirty="0">
                <a:solidFill>
                  <a:schemeClr val="accent2">
                    <a:lumMod val="90000"/>
                    <a:lumOff val="10000"/>
                  </a:schemeClr>
                </a:solidFill>
              </a:rPr>
              <a:t>Rescue / CPR</a:t>
            </a:r>
          </a:p>
          <a:p>
            <a:pPr lvl="1">
              <a:spcBef>
                <a:spcPts val="1200"/>
              </a:spcBef>
            </a:pPr>
            <a:r>
              <a:rPr lang="en-US" sz="1600" dirty="0">
                <a:solidFill>
                  <a:schemeClr val="accent2">
                    <a:lumMod val="90000"/>
                    <a:lumOff val="10000"/>
                  </a:schemeClr>
                </a:solidFill>
              </a:rPr>
              <a:t>Pool fencing</a:t>
            </a:r>
          </a:p>
          <a:p>
            <a:endParaRPr lang="en-US" dirty="0"/>
          </a:p>
        </p:txBody>
      </p:sp>
      <p:sp>
        <p:nvSpPr>
          <p:cNvPr id="3" name="Content Placeholder 2">
            <a:extLst>
              <a:ext uri="{FF2B5EF4-FFF2-40B4-BE49-F238E27FC236}">
                <a16:creationId xmlns:a16="http://schemas.microsoft.com/office/drawing/2014/main" id="{78D47600-88AA-44B2-97E4-B33B24587345}"/>
              </a:ext>
            </a:extLst>
          </p:cNvPr>
          <p:cNvSpPr txBox="1">
            <a:spLocks/>
          </p:cNvSpPr>
          <p:nvPr/>
        </p:nvSpPr>
        <p:spPr>
          <a:xfrm>
            <a:off x="418123" y="1313737"/>
            <a:ext cx="5678978" cy="294745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1800" dirty="0"/>
          </a:p>
          <a:p>
            <a:endParaRPr lang="en-US" dirty="0"/>
          </a:p>
          <a:p>
            <a:endParaRPr lang="en-US" dirty="0"/>
          </a:p>
          <a:p>
            <a:endParaRPr lang="en-US" dirty="0"/>
          </a:p>
        </p:txBody>
      </p:sp>
    </p:spTree>
    <p:extLst>
      <p:ext uri="{BB962C8B-B14F-4D97-AF65-F5344CB8AC3E}">
        <p14:creationId xmlns:p14="http://schemas.microsoft.com/office/powerpoint/2010/main" val="3842116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D88F5-5C25-4BA5-B8F9-883275C481B6}"/>
              </a:ext>
            </a:extLst>
          </p:cNvPr>
          <p:cNvSpPr>
            <a:spLocks noGrp="1"/>
          </p:cNvSpPr>
          <p:nvPr>
            <p:ph type="title"/>
          </p:nvPr>
        </p:nvSpPr>
        <p:spPr/>
        <p:txBody>
          <a:bodyPr/>
          <a:lstStyle/>
          <a:p>
            <a:r>
              <a:rPr lang="en-US" dirty="0"/>
              <a:t>Proposed Framework</a:t>
            </a:r>
          </a:p>
        </p:txBody>
      </p:sp>
      <p:sp>
        <p:nvSpPr>
          <p:cNvPr id="7" name="Text Placeholder 6">
            <a:extLst>
              <a:ext uri="{FF2B5EF4-FFF2-40B4-BE49-F238E27FC236}">
                <a16:creationId xmlns:a16="http://schemas.microsoft.com/office/drawing/2014/main" id="{501FF131-8DDD-4172-8CA5-4C6A9F99FF40}"/>
              </a:ext>
            </a:extLst>
          </p:cNvPr>
          <p:cNvSpPr>
            <a:spLocks noGrp="1"/>
          </p:cNvSpPr>
          <p:nvPr>
            <p:ph type="body" idx="1"/>
          </p:nvPr>
        </p:nvSpPr>
        <p:spPr/>
        <p:txBody>
          <a:bodyPr/>
          <a:lstStyle/>
          <a:p>
            <a:r>
              <a:rPr lang="en-US" dirty="0">
                <a:solidFill>
                  <a:schemeClr val="accent2">
                    <a:lumMod val="90000"/>
                    <a:lumOff val="10000"/>
                  </a:schemeClr>
                </a:solidFill>
              </a:rPr>
              <a:t>Model-based – establishing what a “model” Water Safety State, Water Safety County, Water Safety City/Community should look like</a:t>
            </a:r>
          </a:p>
          <a:p>
            <a:pPr lvl="1">
              <a:spcBef>
                <a:spcPts val="600"/>
              </a:spcBef>
            </a:pPr>
            <a:r>
              <a:rPr lang="en-US" sz="1800" dirty="0">
                <a:solidFill>
                  <a:schemeClr val="accent2">
                    <a:lumMod val="90000"/>
                    <a:lumOff val="10000"/>
                  </a:schemeClr>
                </a:solidFill>
              </a:rPr>
              <a:t>Guidance in terms of standards, guidelines, model policies</a:t>
            </a:r>
            <a:br>
              <a:rPr lang="en-US" dirty="0">
                <a:solidFill>
                  <a:schemeClr val="accent2">
                    <a:lumMod val="90000"/>
                    <a:lumOff val="10000"/>
                  </a:schemeClr>
                </a:solidFill>
              </a:rPr>
            </a:br>
            <a:endParaRPr lang="en-US" dirty="0">
              <a:solidFill>
                <a:schemeClr val="accent2">
                  <a:lumMod val="90000"/>
                  <a:lumOff val="10000"/>
                </a:schemeClr>
              </a:solidFill>
            </a:endParaRPr>
          </a:p>
          <a:p>
            <a:r>
              <a:rPr lang="en-US" dirty="0">
                <a:solidFill>
                  <a:schemeClr val="accent2">
                    <a:lumMod val="90000"/>
                    <a:lumOff val="10000"/>
                  </a:schemeClr>
                </a:solidFill>
              </a:rPr>
              <a:t>National level action to support efforts at other levels including a monitoring plan to assess progress towards achievement of the models in the form of a report card every 5 years</a:t>
            </a:r>
          </a:p>
        </p:txBody>
      </p:sp>
    </p:spTree>
    <p:extLst>
      <p:ext uri="{BB962C8B-B14F-4D97-AF65-F5344CB8AC3E}">
        <p14:creationId xmlns:p14="http://schemas.microsoft.com/office/powerpoint/2010/main" val="1033968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90"/>
        <p:cNvGrpSpPr/>
        <p:nvPr/>
      </p:nvGrpSpPr>
      <p:grpSpPr>
        <a:xfrm>
          <a:off x="0" y="0"/>
          <a:ext cx="0" cy="0"/>
          <a:chOff x="0" y="0"/>
          <a:chExt cx="0" cy="0"/>
        </a:xfrm>
      </p:grpSpPr>
      <p:sp>
        <p:nvSpPr>
          <p:cNvPr id="91" name="Google Shape;91;p24"/>
          <p:cNvSpPr txBox="1">
            <a:spLocks noGrp="1"/>
          </p:cNvSpPr>
          <p:nvPr>
            <p:ph type="title"/>
          </p:nvPr>
        </p:nvSpPr>
        <p:spPr/>
        <p:txBody>
          <a:bodyPr/>
          <a:lstStyle/>
          <a:p>
            <a:pPr lvl="0"/>
            <a:r>
              <a:rPr lang="en-US" dirty="0"/>
              <a:t>Next steps</a:t>
            </a:r>
          </a:p>
        </p:txBody>
      </p:sp>
      <p:sp>
        <p:nvSpPr>
          <p:cNvPr id="7" name="Text Placeholder 6">
            <a:extLst>
              <a:ext uri="{FF2B5EF4-FFF2-40B4-BE49-F238E27FC236}">
                <a16:creationId xmlns:a16="http://schemas.microsoft.com/office/drawing/2014/main" id="{936029E1-F012-48F4-A2C3-EF7B7F2F16CC}"/>
              </a:ext>
            </a:extLst>
          </p:cNvPr>
          <p:cNvSpPr>
            <a:spLocks noGrp="1"/>
          </p:cNvSpPr>
          <p:nvPr>
            <p:ph type="body" idx="1"/>
          </p:nvPr>
        </p:nvSpPr>
        <p:spPr/>
        <p:txBody>
          <a:bodyPr/>
          <a:lstStyle/>
          <a:p>
            <a:r>
              <a:rPr lang="en-US" dirty="0">
                <a:solidFill>
                  <a:schemeClr val="accent2">
                    <a:lumMod val="90000"/>
                    <a:lumOff val="10000"/>
                  </a:schemeClr>
                </a:solidFill>
              </a:rPr>
              <a:t>Presentations at relevant conferences/meetings to engage the field</a:t>
            </a:r>
          </a:p>
          <a:p>
            <a:r>
              <a:rPr lang="en-US" dirty="0">
                <a:solidFill>
                  <a:schemeClr val="accent2">
                    <a:lumMod val="90000"/>
                    <a:lumOff val="10000"/>
                  </a:schemeClr>
                </a:solidFill>
              </a:rPr>
              <a:t>Obtaining funding for a position to help coordinate the process</a:t>
            </a:r>
          </a:p>
          <a:p>
            <a:r>
              <a:rPr lang="en-US" dirty="0">
                <a:solidFill>
                  <a:schemeClr val="accent2">
                    <a:lumMod val="90000"/>
                    <a:lumOff val="10000"/>
                  </a:schemeClr>
                </a:solidFill>
              </a:rPr>
              <a:t>Establishing a way to identify interested stakeholders to </a:t>
            </a:r>
            <a:br>
              <a:rPr lang="en-US" dirty="0">
                <a:solidFill>
                  <a:schemeClr val="accent2">
                    <a:lumMod val="90000"/>
                    <a:lumOff val="10000"/>
                  </a:schemeClr>
                </a:solidFill>
              </a:rPr>
            </a:br>
            <a:r>
              <a:rPr lang="en-US" dirty="0">
                <a:solidFill>
                  <a:schemeClr val="accent2">
                    <a:lumMod val="90000"/>
                    <a:lumOff val="10000"/>
                  </a:schemeClr>
                </a:solidFill>
              </a:rPr>
              <a:t>make up the Working Groups</a:t>
            </a:r>
          </a:p>
        </p:txBody>
      </p:sp>
      <p:pic>
        <p:nvPicPr>
          <p:cNvPr id="5" name="Picture 4">
            <a:extLst>
              <a:ext uri="{FF2B5EF4-FFF2-40B4-BE49-F238E27FC236}">
                <a16:creationId xmlns:a16="http://schemas.microsoft.com/office/drawing/2014/main" id="{9BC273CF-36F7-4199-90E9-485FD00951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640" y="2277026"/>
            <a:ext cx="2146577" cy="215916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90"/>
        <p:cNvGrpSpPr/>
        <p:nvPr/>
      </p:nvGrpSpPr>
      <p:grpSpPr>
        <a:xfrm>
          <a:off x="0" y="0"/>
          <a:ext cx="0" cy="0"/>
          <a:chOff x="0" y="0"/>
          <a:chExt cx="0" cy="0"/>
        </a:xfrm>
      </p:grpSpPr>
      <p:sp>
        <p:nvSpPr>
          <p:cNvPr id="91" name="Google Shape;91;p24"/>
          <p:cNvSpPr txBox="1">
            <a:spLocks noGrp="1"/>
          </p:cNvSpPr>
          <p:nvPr>
            <p:ph type="title"/>
          </p:nvPr>
        </p:nvSpPr>
        <p:spPr/>
        <p:txBody>
          <a:bodyPr/>
          <a:lstStyle/>
          <a:p>
            <a:pPr lvl="0"/>
            <a:r>
              <a:rPr lang="en-US" dirty="0"/>
              <a:t>Funding contributions to date</a:t>
            </a:r>
          </a:p>
        </p:txBody>
      </p:sp>
      <p:graphicFrame>
        <p:nvGraphicFramePr>
          <p:cNvPr id="2" name="Table 1">
            <a:extLst>
              <a:ext uri="{FF2B5EF4-FFF2-40B4-BE49-F238E27FC236}">
                <a16:creationId xmlns:a16="http://schemas.microsoft.com/office/drawing/2014/main" id="{B5616D93-F590-421C-B380-7DC3B86E217C}"/>
              </a:ext>
            </a:extLst>
          </p:cNvPr>
          <p:cNvGraphicFramePr>
            <a:graphicFrameLocks noGrp="1"/>
          </p:cNvGraphicFramePr>
          <p:nvPr>
            <p:extLst>
              <p:ext uri="{D42A27DB-BD31-4B8C-83A1-F6EECF244321}">
                <p14:modId xmlns:p14="http://schemas.microsoft.com/office/powerpoint/2010/main" val="1043237666"/>
              </p:ext>
            </p:extLst>
          </p:nvPr>
        </p:nvGraphicFramePr>
        <p:xfrm>
          <a:off x="311700" y="1157308"/>
          <a:ext cx="6096000" cy="3423244"/>
        </p:xfrm>
        <a:graphic>
          <a:graphicData uri="http://schemas.openxmlformats.org/drawingml/2006/table">
            <a:tbl>
              <a:tblPr firstRow="1" bandRow="1">
                <a:tableStyleId>{5C22544A-7EE6-4342-B048-85BDC9FD1C3A}</a:tableStyleId>
              </a:tblPr>
              <a:tblGrid>
                <a:gridCol w="3321837">
                  <a:extLst>
                    <a:ext uri="{9D8B030D-6E8A-4147-A177-3AD203B41FA5}">
                      <a16:colId xmlns:a16="http://schemas.microsoft.com/office/drawing/2014/main" val="1673737432"/>
                    </a:ext>
                  </a:extLst>
                </a:gridCol>
                <a:gridCol w="1540042">
                  <a:extLst>
                    <a:ext uri="{9D8B030D-6E8A-4147-A177-3AD203B41FA5}">
                      <a16:colId xmlns:a16="http://schemas.microsoft.com/office/drawing/2014/main" val="3433969453"/>
                    </a:ext>
                  </a:extLst>
                </a:gridCol>
                <a:gridCol w="1234121">
                  <a:extLst>
                    <a:ext uri="{9D8B030D-6E8A-4147-A177-3AD203B41FA5}">
                      <a16:colId xmlns:a16="http://schemas.microsoft.com/office/drawing/2014/main" val="4188820203"/>
                    </a:ext>
                  </a:extLst>
                </a:gridCol>
              </a:tblGrid>
              <a:tr h="370840">
                <a:tc>
                  <a:txBody>
                    <a:bodyPr/>
                    <a:lstStyle/>
                    <a:p>
                      <a:pPr algn="ctr"/>
                      <a:r>
                        <a:rPr lang="en-US" dirty="0"/>
                        <a:t>Organization</a:t>
                      </a:r>
                    </a:p>
                  </a:txBody>
                  <a:tcPr>
                    <a:solidFill>
                      <a:srgbClr val="0095DA"/>
                    </a:solidFill>
                  </a:tcPr>
                </a:tc>
                <a:tc>
                  <a:txBody>
                    <a:bodyPr/>
                    <a:lstStyle/>
                    <a:p>
                      <a:pPr algn="ctr"/>
                      <a:r>
                        <a:rPr lang="en-US" dirty="0"/>
                        <a:t>Year 1</a:t>
                      </a:r>
                    </a:p>
                  </a:txBody>
                  <a:tcPr>
                    <a:solidFill>
                      <a:srgbClr val="0095DA"/>
                    </a:solidFill>
                  </a:tcPr>
                </a:tc>
                <a:tc>
                  <a:txBody>
                    <a:bodyPr/>
                    <a:lstStyle/>
                    <a:p>
                      <a:pPr algn="ctr"/>
                      <a:r>
                        <a:rPr lang="en-US" dirty="0"/>
                        <a:t>Year 2</a:t>
                      </a:r>
                    </a:p>
                  </a:txBody>
                  <a:tcPr>
                    <a:solidFill>
                      <a:srgbClr val="0095DA"/>
                    </a:solidFill>
                  </a:tcPr>
                </a:tc>
                <a:extLst>
                  <a:ext uri="{0D108BD9-81ED-4DB2-BD59-A6C34878D82A}">
                    <a16:rowId xmlns:a16="http://schemas.microsoft.com/office/drawing/2014/main" val="2308171956"/>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National Swimming Pool Foundation</a:t>
                      </a:r>
                    </a:p>
                  </a:txBody>
                  <a:tcPr anchor="ctr">
                    <a:solidFill>
                      <a:srgbClr val="E7E7E7"/>
                    </a:solidFill>
                  </a:tcPr>
                </a:tc>
                <a:tc>
                  <a:txBody>
                    <a:bodyPr/>
                    <a:lstStyle/>
                    <a:p>
                      <a:pPr algn="ctr"/>
                      <a:r>
                        <a:rPr lang="en-US" dirty="0"/>
                        <a:t>$6,000</a:t>
                      </a:r>
                    </a:p>
                  </a:txBody>
                  <a:tcPr anchor="ctr">
                    <a:solidFill>
                      <a:srgbClr val="E7E7E7"/>
                    </a:solidFill>
                  </a:tcPr>
                </a:tc>
                <a:tc>
                  <a:txBody>
                    <a:bodyPr/>
                    <a:lstStyle/>
                    <a:p>
                      <a:pPr algn="ctr"/>
                      <a:r>
                        <a:rPr lang="en-US" dirty="0"/>
                        <a:t>$6,000</a:t>
                      </a:r>
                    </a:p>
                  </a:txBody>
                  <a:tcPr anchor="ctr">
                    <a:solidFill>
                      <a:srgbClr val="E7E7E7"/>
                    </a:solidFill>
                  </a:tcPr>
                </a:tc>
                <a:extLst>
                  <a:ext uri="{0D108BD9-81ED-4DB2-BD59-A6C34878D82A}">
                    <a16:rowId xmlns:a16="http://schemas.microsoft.com/office/drawing/2014/main" val="995397004"/>
                  </a:ext>
                </a:extLst>
              </a:tr>
              <a:tr h="370840">
                <a:tc>
                  <a:txBody>
                    <a:bodyPr/>
                    <a:lstStyle/>
                    <a:p>
                      <a:r>
                        <a:rPr lang="en-US" dirty="0"/>
                        <a:t>American Red Cross</a:t>
                      </a:r>
                    </a:p>
                  </a:txBody>
                  <a:tcPr anchor="ctr">
                    <a:noFill/>
                  </a:tcPr>
                </a:tc>
                <a:tc>
                  <a:txBody>
                    <a:bodyPr/>
                    <a:lstStyle/>
                    <a:p>
                      <a:pPr algn="ctr"/>
                      <a:r>
                        <a:rPr lang="en-US" dirty="0"/>
                        <a:t>$5,000</a:t>
                      </a:r>
                    </a:p>
                  </a:txBody>
                  <a:tcPr anchor="ctr">
                    <a:noFill/>
                  </a:tcPr>
                </a:tc>
                <a:tc>
                  <a:txBody>
                    <a:bodyPr/>
                    <a:lstStyle/>
                    <a:p>
                      <a:pPr algn="ctr"/>
                      <a:r>
                        <a:rPr lang="en-US" dirty="0"/>
                        <a:t>$5,000</a:t>
                      </a:r>
                    </a:p>
                  </a:txBody>
                  <a:tcPr anchor="ctr">
                    <a:noFill/>
                  </a:tcPr>
                </a:tc>
                <a:extLst>
                  <a:ext uri="{0D108BD9-81ED-4DB2-BD59-A6C34878D82A}">
                    <a16:rowId xmlns:a16="http://schemas.microsoft.com/office/drawing/2014/main" val="1259968530"/>
                  </a:ext>
                </a:extLst>
              </a:tr>
              <a:tr h="370840">
                <a:tc>
                  <a:txBody>
                    <a:bodyPr/>
                    <a:lstStyle/>
                    <a:p>
                      <a:r>
                        <a:rPr lang="en-US" dirty="0"/>
                        <a:t>YMCA of the USA</a:t>
                      </a:r>
                    </a:p>
                  </a:txBody>
                  <a:tcPr anchor="ctr">
                    <a:solidFill>
                      <a:srgbClr val="E7E7E7"/>
                    </a:solidFill>
                  </a:tcPr>
                </a:tc>
                <a:tc>
                  <a:txBody>
                    <a:bodyPr/>
                    <a:lstStyle/>
                    <a:p>
                      <a:pPr algn="ctr"/>
                      <a:r>
                        <a:rPr lang="en-US" dirty="0"/>
                        <a:t>$5,000</a:t>
                      </a:r>
                    </a:p>
                  </a:txBody>
                  <a:tcPr anchor="ctr">
                    <a:solidFill>
                      <a:srgbClr val="E7E7E7"/>
                    </a:solidFill>
                  </a:tcPr>
                </a:tc>
                <a:tc>
                  <a:txBody>
                    <a:bodyPr/>
                    <a:lstStyle/>
                    <a:p>
                      <a:pPr algn="ctr"/>
                      <a:r>
                        <a:rPr lang="en-US" dirty="0"/>
                        <a:t>$5,000</a:t>
                      </a:r>
                    </a:p>
                  </a:txBody>
                  <a:tcPr anchor="ctr">
                    <a:solidFill>
                      <a:srgbClr val="E7E7E7"/>
                    </a:solidFill>
                  </a:tcPr>
                </a:tc>
                <a:extLst>
                  <a:ext uri="{0D108BD9-81ED-4DB2-BD59-A6C34878D82A}">
                    <a16:rowId xmlns:a16="http://schemas.microsoft.com/office/drawing/2014/main" val="3477819219"/>
                  </a:ext>
                </a:extLst>
              </a:tr>
              <a:tr h="370840">
                <a:tc>
                  <a:txBody>
                    <a:bodyPr/>
                    <a:lstStyle/>
                    <a:p>
                      <a:r>
                        <a:rPr lang="en-US" dirty="0"/>
                        <a:t>Safe Kids Worldwide</a:t>
                      </a:r>
                    </a:p>
                  </a:txBody>
                  <a:tcPr anchor="ctr">
                    <a:noFill/>
                  </a:tcPr>
                </a:tc>
                <a:tc>
                  <a:txBody>
                    <a:bodyPr/>
                    <a:lstStyle/>
                    <a:p>
                      <a:pPr algn="ctr"/>
                      <a:r>
                        <a:rPr lang="en-US" dirty="0"/>
                        <a:t>$5,000</a:t>
                      </a:r>
                    </a:p>
                  </a:txBody>
                  <a:tcPr anchor="ctr">
                    <a:noFill/>
                  </a:tcPr>
                </a:tc>
                <a:tc>
                  <a:txBody>
                    <a:bodyPr/>
                    <a:lstStyle/>
                    <a:p>
                      <a:pPr algn="ctr"/>
                      <a:r>
                        <a:rPr lang="en-US" dirty="0"/>
                        <a:t>$5,000</a:t>
                      </a:r>
                    </a:p>
                  </a:txBody>
                  <a:tcPr anchor="ctr">
                    <a:noFill/>
                  </a:tcPr>
                </a:tc>
                <a:extLst>
                  <a:ext uri="{0D108BD9-81ED-4DB2-BD59-A6C34878D82A}">
                    <a16:rowId xmlns:a16="http://schemas.microsoft.com/office/drawing/2014/main" val="4045720985"/>
                  </a:ext>
                </a:extLst>
              </a:tr>
              <a:tr h="456524">
                <a:tc>
                  <a:txBody>
                    <a:bodyPr/>
                    <a:lstStyle/>
                    <a:p>
                      <a:r>
                        <a:rPr lang="en-US" dirty="0"/>
                        <a:t>United States Lifesaving Association</a:t>
                      </a:r>
                    </a:p>
                  </a:txBody>
                  <a:tcPr anchor="ctr">
                    <a:solidFill>
                      <a:srgbClr val="E7E7E7"/>
                    </a:solidFill>
                  </a:tcPr>
                </a:tc>
                <a:tc>
                  <a:txBody>
                    <a:bodyPr/>
                    <a:lstStyle/>
                    <a:p>
                      <a:pPr algn="ctr"/>
                      <a:r>
                        <a:rPr lang="en-US" dirty="0"/>
                        <a:t>$5,000</a:t>
                      </a:r>
                    </a:p>
                  </a:txBody>
                  <a:tcPr anchor="ctr">
                    <a:solidFill>
                      <a:srgbClr val="E7E7E7"/>
                    </a:solidFill>
                  </a:tcPr>
                </a:tc>
                <a:tc>
                  <a:txBody>
                    <a:bodyPr/>
                    <a:lstStyle/>
                    <a:p>
                      <a:pPr algn="ctr"/>
                      <a:r>
                        <a:rPr lang="en-US" dirty="0"/>
                        <a:t>$5,000</a:t>
                      </a:r>
                    </a:p>
                  </a:txBody>
                  <a:tcPr anchor="ctr">
                    <a:solidFill>
                      <a:srgbClr val="E7E7E7"/>
                    </a:solidFill>
                  </a:tcPr>
                </a:tc>
                <a:extLst>
                  <a:ext uri="{0D108BD9-81ED-4DB2-BD59-A6C34878D82A}">
                    <a16:rowId xmlns:a16="http://schemas.microsoft.com/office/drawing/2014/main" val="2408501418"/>
                  </a:ext>
                </a:extLst>
              </a:tr>
              <a:tr h="370840">
                <a:tc>
                  <a:txBody>
                    <a:bodyPr/>
                    <a:lstStyle/>
                    <a:p>
                      <a:r>
                        <a:rPr lang="en-US" dirty="0"/>
                        <a:t>Linda Quan (for AAP)</a:t>
                      </a:r>
                    </a:p>
                  </a:txBody>
                  <a:tcPr anchor="ctr">
                    <a:noFill/>
                  </a:tcPr>
                </a:tc>
                <a:tc>
                  <a:txBody>
                    <a:bodyPr/>
                    <a:lstStyle/>
                    <a:p>
                      <a:pPr algn="ctr"/>
                      <a:r>
                        <a:rPr lang="en-US" dirty="0"/>
                        <a:t>$5,000</a:t>
                      </a:r>
                    </a:p>
                  </a:txBody>
                  <a:tcPr anchor="ctr">
                    <a:noFill/>
                  </a:tcPr>
                </a:tc>
                <a:tc>
                  <a:txBody>
                    <a:bodyPr/>
                    <a:lstStyle/>
                    <a:p>
                      <a:pPr algn="ctr"/>
                      <a:r>
                        <a:rPr lang="en-US" dirty="0"/>
                        <a:t>-</a:t>
                      </a:r>
                    </a:p>
                  </a:txBody>
                  <a:tcPr anchor="ctr">
                    <a:noFill/>
                  </a:tcPr>
                </a:tc>
                <a:extLst>
                  <a:ext uri="{0D108BD9-81ED-4DB2-BD59-A6C34878D82A}">
                    <a16:rowId xmlns:a16="http://schemas.microsoft.com/office/drawing/2014/main" val="4004354938"/>
                  </a:ext>
                </a:extLst>
              </a:tr>
              <a:tr h="370840">
                <a:tc>
                  <a:txBody>
                    <a:bodyPr/>
                    <a:lstStyle/>
                    <a:p>
                      <a:r>
                        <a:rPr lang="en-US" dirty="0"/>
                        <a:t>David Bell</a:t>
                      </a:r>
                    </a:p>
                  </a:txBody>
                  <a:tcPr anchor="ctr">
                    <a:solidFill>
                      <a:srgbClr val="E7E7E7"/>
                    </a:solidFill>
                  </a:tcPr>
                </a:tc>
                <a:tc>
                  <a:txBody>
                    <a:bodyPr/>
                    <a:lstStyle/>
                    <a:p>
                      <a:pPr algn="ctr"/>
                      <a:r>
                        <a:rPr lang="en-US" dirty="0"/>
                        <a:t>$2,500</a:t>
                      </a:r>
                    </a:p>
                  </a:txBody>
                  <a:tcPr anchor="ctr">
                    <a:solidFill>
                      <a:srgbClr val="E7E7E7"/>
                    </a:solidFill>
                  </a:tcPr>
                </a:tc>
                <a:tc>
                  <a:txBody>
                    <a:bodyPr/>
                    <a:lstStyle/>
                    <a:p>
                      <a:pPr algn="ctr"/>
                      <a:r>
                        <a:rPr lang="en-US" dirty="0"/>
                        <a:t>$2,500</a:t>
                      </a:r>
                    </a:p>
                  </a:txBody>
                  <a:tcPr anchor="ctr">
                    <a:solidFill>
                      <a:srgbClr val="E7E7E7"/>
                    </a:solidFill>
                  </a:tcPr>
                </a:tc>
                <a:extLst>
                  <a:ext uri="{0D108BD9-81ED-4DB2-BD59-A6C34878D82A}">
                    <a16:rowId xmlns:a16="http://schemas.microsoft.com/office/drawing/2014/main" val="1994973488"/>
                  </a:ext>
                </a:extLst>
              </a:tr>
              <a:tr h="370840">
                <a:tc>
                  <a:txBody>
                    <a:bodyPr/>
                    <a:lstStyle/>
                    <a:p>
                      <a:endParaRPr lang="en-US" dirty="0"/>
                    </a:p>
                  </a:txBody>
                  <a:tcPr>
                    <a:solidFill>
                      <a:schemeClr val="bg1"/>
                    </a:solidFill>
                  </a:tcPr>
                </a:tc>
                <a:tc>
                  <a:txBody>
                    <a:bodyPr/>
                    <a:lstStyle/>
                    <a:p>
                      <a:pPr algn="ctr"/>
                      <a:endParaRPr lang="en-US" dirty="0"/>
                    </a:p>
                  </a:txBody>
                  <a:tcPr>
                    <a:solidFill>
                      <a:schemeClr val="bg1"/>
                    </a:solidFill>
                  </a:tcPr>
                </a:tc>
                <a:tc>
                  <a:txBody>
                    <a:bodyPr/>
                    <a:lstStyle/>
                    <a:p>
                      <a:pPr algn="ctr"/>
                      <a:endParaRPr lang="en-US" dirty="0"/>
                    </a:p>
                  </a:txBody>
                  <a:tcPr>
                    <a:solidFill>
                      <a:schemeClr val="bg1"/>
                    </a:solidFill>
                  </a:tcPr>
                </a:tc>
                <a:extLst>
                  <a:ext uri="{0D108BD9-81ED-4DB2-BD59-A6C34878D82A}">
                    <a16:rowId xmlns:a16="http://schemas.microsoft.com/office/drawing/2014/main" val="1120611621"/>
                  </a:ext>
                </a:extLst>
              </a:tr>
            </a:tbl>
          </a:graphicData>
        </a:graphic>
      </p:graphicFrame>
      <p:grpSp>
        <p:nvGrpSpPr>
          <p:cNvPr id="9" name="Group 8">
            <a:extLst>
              <a:ext uri="{FF2B5EF4-FFF2-40B4-BE49-F238E27FC236}">
                <a16:creationId xmlns:a16="http://schemas.microsoft.com/office/drawing/2014/main" id="{CA1D331F-EC4F-45C4-B5F4-E41EC1608FDA}"/>
              </a:ext>
            </a:extLst>
          </p:cNvPr>
          <p:cNvGrpSpPr/>
          <p:nvPr/>
        </p:nvGrpSpPr>
        <p:grpSpPr>
          <a:xfrm>
            <a:off x="7016974" y="1017725"/>
            <a:ext cx="1219200" cy="3543300"/>
            <a:chOff x="7102643" y="731375"/>
            <a:chExt cx="1219200" cy="3543300"/>
          </a:xfrm>
        </p:grpSpPr>
        <p:pic>
          <p:nvPicPr>
            <p:cNvPr id="4" name="Picture 3">
              <a:extLst>
                <a:ext uri="{FF2B5EF4-FFF2-40B4-BE49-F238E27FC236}">
                  <a16:creationId xmlns:a16="http://schemas.microsoft.com/office/drawing/2014/main" id="{A5149383-7BCB-4780-99E6-E22CED07D58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102643" y="731375"/>
              <a:ext cx="1219200" cy="3543300"/>
            </a:xfrm>
            <a:prstGeom prst="rect">
              <a:avLst/>
            </a:prstGeom>
          </p:spPr>
        </p:pic>
        <p:sp>
          <p:nvSpPr>
            <p:cNvPr id="6" name="Rectangle 5">
              <a:extLst>
                <a:ext uri="{FF2B5EF4-FFF2-40B4-BE49-F238E27FC236}">
                  <a16:creationId xmlns:a16="http://schemas.microsoft.com/office/drawing/2014/main" id="{C8B66DE7-98C3-47C7-8973-6FD4421FBBD3}"/>
                </a:ext>
              </a:extLst>
            </p:cNvPr>
            <p:cNvSpPr/>
            <p:nvPr/>
          </p:nvSpPr>
          <p:spPr>
            <a:xfrm>
              <a:off x="7594795" y="1222865"/>
              <a:ext cx="234895" cy="2560320"/>
            </a:xfrm>
            <a:prstGeom prst="rect">
              <a:avLst/>
            </a:prstGeom>
            <a:solidFill>
              <a:srgbClr val="E7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a:extLst>
                <a:ext uri="{FF2B5EF4-FFF2-40B4-BE49-F238E27FC236}">
                  <a16:creationId xmlns:a16="http://schemas.microsoft.com/office/drawing/2014/main" id="{E7F1FB0D-4436-41C3-AB38-3EC24BC7F68F}"/>
                </a:ext>
              </a:extLst>
            </p:cNvPr>
            <p:cNvSpPr/>
            <p:nvPr/>
          </p:nvSpPr>
          <p:spPr>
            <a:xfrm>
              <a:off x="7501931" y="3704670"/>
              <a:ext cx="420624" cy="421105"/>
            </a:xfrm>
            <a:prstGeom prst="flowChartConnector">
              <a:avLst/>
            </a:prstGeom>
            <a:solidFill>
              <a:srgbClr val="E7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E6B6A0C3-79C1-4C03-98CB-4F1CD3D1E587}"/>
              </a:ext>
            </a:extLst>
          </p:cNvPr>
          <p:cNvSpPr txBox="1"/>
          <p:nvPr/>
        </p:nvSpPr>
        <p:spPr>
          <a:xfrm>
            <a:off x="6661482" y="450238"/>
            <a:ext cx="1930185" cy="523220"/>
          </a:xfrm>
          <a:prstGeom prst="rect">
            <a:avLst/>
          </a:prstGeom>
          <a:noFill/>
        </p:spPr>
        <p:txBody>
          <a:bodyPr wrap="square" rtlCol="0">
            <a:spAutoFit/>
          </a:bodyPr>
          <a:lstStyle/>
          <a:p>
            <a:r>
              <a:rPr lang="en-US" dirty="0"/>
              <a:t>GOAL PER YEAR TO GET STARTED $40K</a:t>
            </a:r>
          </a:p>
        </p:txBody>
      </p:sp>
    </p:spTree>
    <p:extLst>
      <p:ext uri="{BB962C8B-B14F-4D97-AF65-F5344CB8AC3E}">
        <p14:creationId xmlns:p14="http://schemas.microsoft.com/office/powerpoint/2010/main" val="3730140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77"/>
        <p:cNvGrpSpPr/>
        <p:nvPr/>
      </p:nvGrpSpPr>
      <p:grpSpPr>
        <a:xfrm>
          <a:off x="0" y="0"/>
          <a:ext cx="0" cy="0"/>
          <a:chOff x="0" y="0"/>
          <a:chExt cx="0" cy="0"/>
        </a:xfrm>
      </p:grpSpPr>
      <p:sp>
        <p:nvSpPr>
          <p:cNvPr id="78" name="Google Shape;78;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Questions?</a:t>
            </a:r>
            <a:endParaRPr dirty="0"/>
          </a:p>
        </p:txBody>
      </p:sp>
      <p:pic>
        <p:nvPicPr>
          <p:cNvPr id="8" name="Content Placeholder 6">
            <a:extLst>
              <a:ext uri="{FF2B5EF4-FFF2-40B4-BE49-F238E27FC236}">
                <a16:creationId xmlns:a16="http://schemas.microsoft.com/office/drawing/2014/main" id="{AC3182A0-CEBE-4327-97A6-511080B989A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248641" y="1097279"/>
            <a:ext cx="4646718" cy="3113301"/>
          </a:xfrm>
          <a:prstGeom prst="rect">
            <a:avLst/>
          </a:prstGeom>
          <a:noFill/>
          <a:ln>
            <a:noFill/>
          </a:ln>
        </p:spPr>
      </p:pic>
    </p:spTree>
    <p:extLst>
      <p:ext uri="{BB962C8B-B14F-4D97-AF65-F5344CB8AC3E}">
        <p14:creationId xmlns:p14="http://schemas.microsoft.com/office/powerpoint/2010/main" val="2482277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77"/>
        <p:cNvGrpSpPr/>
        <p:nvPr/>
      </p:nvGrpSpPr>
      <p:grpSpPr>
        <a:xfrm>
          <a:off x="0" y="0"/>
          <a:ext cx="0" cy="0"/>
          <a:chOff x="0" y="0"/>
          <a:chExt cx="0" cy="0"/>
        </a:xfrm>
      </p:grpSpPr>
      <p:sp>
        <p:nvSpPr>
          <p:cNvPr id="78" name="Google Shape;78;p2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For more information or to share your interest:</a:t>
            </a:r>
            <a:endParaRPr dirty="0"/>
          </a:p>
        </p:txBody>
      </p:sp>
      <p:sp>
        <p:nvSpPr>
          <p:cNvPr id="2" name="Text Placeholder 1">
            <a:extLst>
              <a:ext uri="{FF2B5EF4-FFF2-40B4-BE49-F238E27FC236}">
                <a16:creationId xmlns:a16="http://schemas.microsoft.com/office/drawing/2014/main" id="{200663E8-3EA2-4F0C-8F4D-C419DDAA1BDF}"/>
              </a:ext>
            </a:extLst>
          </p:cNvPr>
          <p:cNvSpPr>
            <a:spLocks noGrp="1"/>
          </p:cNvSpPr>
          <p:nvPr>
            <p:ph type="body" idx="1"/>
          </p:nvPr>
        </p:nvSpPr>
        <p:spPr>
          <a:xfrm>
            <a:off x="947056" y="1587259"/>
            <a:ext cx="7885243" cy="2981615"/>
          </a:xfrm>
        </p:spPr>
        <p:txBody>
          <a:bodyPr/>
          <a:lstStyle/>
          <a:p>
            <a:pPr marL="114300" indent="0">
              <a:buNone/>
            </a:pPr>
            <a:r>
              <a:rPr lang="en-US" sz="2800" b="1" dirty="0">
                <a:solidFill>
                  <a:schemeClr val="tx1"/>
                </a:solidFill>
              </a:rPr>
              <a:t>Keith Christopher</a:t>
            </a:r>
          </a:p>
          <a:p>
            <a:pPr marL="114300" indent="0">
              <a:buNone/>
            </a:pPr>
            <a:r>
              <a:rPr lang="en-US" sz="2800" b="1" dirty="0">
                <a:solidFill>
                  <a:schemeClr val="tx1"/>
                </a:solidFill>
              </a:rPr>
              <a:t>Member representative</a:t>
            </a:r>
          </a:p>
          <a:p>
            <a:pPr marL="114300" indent="0">
              <a:buNone/>
            </a:pPr>
            <a:r>
              <a:rPr lang="en-US" sz="2800" b="1" dirty="0">
                <a:solidFill>
                  <a:schemeClr val="tx1"/>
                </a:solidFill>
              </a:rPr>
              <a:t>Water Safety USA</a:t>
            </a:r>
          </a:p>
          <a:p>
            <a:pPr marL="114300" indent="0">
              <a:buNone/>
            </a:pPr>
            <a:r>
              <a:rPr lang="en-US" sz="2800" b="1" dirty="0">
                <a:solidFill>
                  <a:schemeClr val="tx1"/>
                </a:solidFill>
                <a:hlinkClick r:id="rId3"/>
              </a:rPr>
              <a:t>keithchr@gmail.com</a:t>
            </a:r>
            <a:endParaRPr lang="en-US" sz="2800" b="1" dirty="0">
              <a:solidFill>
                <a:schemeClr val="tx1"/>
              </a:solidFill>
            </a:endParaRPr>
          </a:p>
          <a:p>
            <a:pPr marL="114300" indent="0">
              <a:buNone/>
            </a:pPr>
            <a:r>
              <a:rPr lang="en-US" sz="2800" b="1" dirty="0">
                <a:solidFill>
                  <a:schemeClr val="tx1"/>
                </a:solidFill>
              </a:rPr>
              <a:t>Cell: 682-701-7331</a:t>
            </a:r>
          </a:p>
        </p:txBody>
      </p:sp>
    </p:spTree>
    <p:extLst>
      <p:ext uri="{BB962C8B-B14F-4D97-AF65-F5344CB8AC3E}">
        <p14:creationId xmlns:p14="http://schemas.microsoft.com/office/powerpoint/2010/main" val="247237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77"/>
        <p:cNvGrpSpPr/>
        <p:nvPr/>
      </p:nvGrpSpPr>
      <p:grpSpPr>
        <a:xfrm>
          <a:off x="0" y="0"/>
          <a:ext cx="0" cy="0"/>
          <a:chOff x="0" y="0"/>
          <a:chExt cx="0" cy="0"/>
        </a:xfrm>
      </p:grpSpPr>
      <p:sp>
        <p:nvSpPr>
          <p:cNvPr id="78" name="Google Shape;78;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Outline</a:t>
            </a:r>
            <a:endParaRPr dirty="0"/>
          </a:p>
        </p:txBody>
      </p:sp>
      <p:sp>
        <p:nvSpPr>
          <p:cNvPr id="4" name="Content Placeholder 2">
            <a:extLst>
              <a:ext uri="{FF2B5EF4-FFF2-40B4-BE49-F238E27FC236}">
                <a16:creationId xmlns:a16="http://schemas.microsoft.com/office/drawing/2014/main" id="{4A5636AE-30C8-4873-92AB-B53B23FF4B5E}"/>
              </a:ext>
            </a:extLst>
          </p:cNvPr>
          <p:cNvSpPr>
            <a:spLocks noGrp="1"/>
          </p:cNvSpPr>
          <p:nvPr>
            <p:ph type="body" idx="1"/>
          </p:nvPr>
        </p:nvSpPr>
        <p:spPr>
          <a:xfrm>
            <a:off x="311150" y="1152525"/>
            <a:ext cx="8521700" cy="3416300"/>
          </a:xfrm>
          <a:noFill/>
          <a:extLst>
            <a:ext uri="{909E8E84-426E-40DD-AFC4-6F175D3DCCD1}">
              <a14:hiddenFill xmlns:a14="http://schemas.microsoft.com/office/drawing/2010/main">
                <a:blipFill dpi="0" rotWithShape="1">
                  <a:blip r:embed="rId3">
                    <a:alphaModFix amt="42000"/>
                  </a:blip>
                  <a:srcRect/>
                  <a:stretch>
                    <a:fillRect/>
                  </a:stretch>
                </a:blipFill>
              </a14:hiddenFill>
            </a:ext>
          </a:extLst>
        </p:spPr>
        <p:txBody>
          <a:bodyPr/>
          <a:lstStyle/>
          <a:p>
            <a:pPr eaLnBrk="1" hangingPunct="1">
              <a:spcAft>
                <a:spcPts val="1200"/>
              </a:spcAft>
            </a:pPr>
            <a:r>
              <a:rPr lang="en-US" altLang="en-US" dirty="0">
                <a:solidFill>
                  <a:schemeClr val="accent2">
                    <a:lumMod val="90000"/>
                    <a:lumOff val="10000"/>
                  </a:schemeClr>
                </a:solidFill>
                <a:cs typeface="Arial" panose="020B0604020202020204" pitchFamily="34" charset="0"/>
              </a:rPr>
              <a:t>What is a National Water Safety Plan?</a:t>
            </a:r>
          </a:p>
          <a:p>
            <a:pPr eaLnBrk="1" hangingPunct="1">
              <a:spcAft>
                <a:spcPts val="1200"/>
              </a:spcAft>
            </a:pPr>
            <a:r>
              <a:rPr lang="en-US" altLang="en-US" dirty="0">
                <a:solidFill>
                  <a:schemeClr val="accent2">
                    <a:lumMod val="90000"/>
                    <a:lumOff val="10000"/>
                  </a:schemeClr>
                </a:solidFill>
                <a:cs typeface="Arial" panose="020B0604020202020204" pitchFamily="34" charset="0"/>
              </a:rPr>
              <a:t>How does a National Water Safety Plan help?</a:t>
            </a:r>
          </a:p>
          <a:p>
            <a:pPr eaLnBrk="1" hangingPunct="1">
              <a:spcAft>
                <a:spcPts val="1200"/>
              </a:spcAft>
            </a:pPr>
            <a:r>
              <a:rPr lang="en-US" altLang="en-US" dirty="0">
                <a:solidFill>
                  <a:schemeClr val="accent2">
                    <a:lumMod val="90000"/>
                    <a:lumOff val="10000"/>
                  </a:schemeClr>
                </a:solidFill>
                <a:cs typeface="Arial" panose="020B0604020202020204" pitchFamily="34" charset="0"/>
              </a:rPr>
              <a:t>What can we learn from countries where they are already in place?</a:t>
            </a:r>
          </a:p>
          <a:p>
            <a:pPr eaLnBrk="1" hangingPunct="1">
              <a:spcAft>
                <a:spcPts val="1200"/>
              </a:spcAft>
            </a:pPr>
            <a:r>
              <a:rPr lang="en-US" altLang="en-US" dirty="0">
                <a:solidFill>
                  <a:schemeClr val="accent2">
                    <a:lumMod val="90000"/>
                    <a:lumOff val="10000"/>
                  </a:schemeClr>
                </a:solidFill>
                <a:cs typeface="Arial" panose="020B0604020202020204" pitchFamily="34" charset="0"/>
              </a:rPr>
              <a:t>What is the plan in the U.S.?</a:t>
            </a:r>
          </a:p>
          <a:p>
            <a:pPr eaLnBrk="1" hangingPunct="1">
              <a:spcAft>
                <a:spcPts val="1200"/>
              </a:spcAft>
            </a:pPr>
            <a:r>
              <a:rPr lang="en-US" altLang="en-US" dirty="0">
                <a:solidFill>
                  <a:schemeClr val="accent2">
                    <a:lumMod val="90000"/>
                    <a:lumOff val="10000"/>
                  </a:schemeClr>
                </a:solidFill>
                <a:cs typeface="Arial" panose="020B0604020202020204" pitchFamily="34" charset="0"/>
              </a:rPr>
              <a:t>How can you get involved?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77"/>
        <p:cNvGrpSpPr/>
        <p:nvPr/>
      </p:nvGrpSpPr>
      <p:grpSpPr>
        <a:xfrm>
          <a:off x="0" y="0"/>
          <a:ext cx="0" cy="0"/>
          <a:chOff x="0" y="0"/>
          <a:chExt cx="0" cy="0"/>
        </a:xfrm>
      </p:grpSpPr>
      <p:sp>
        <p:nvSpPr>
          <p:cNvPr id="78" name="Google Shape;78;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What is a National Water Safety Plan?</a:t>
            </a:r>
            <a:endParaRPr dirty="0"/>
          </a:p>
        </p:txBody>
      </p:sp>
      <p:pic>
        <p:nvPicPr>
          <p:cNvPr id="5" name="Picture 5" descr="roadmap">
            <a:extLst>
              <a:ext uri="{FF2B5EF4-FFF2-40B4-BE49-F238E27FC236}">
                <a16:creationId xmlns:a16="http://schemas.microsoft.com/office/drawing/2014/main" id="{C7F11C8C-E50F-4CE6-8256-FAFCC8C36E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554" y="1162821"/>
            <a:ext cx="1747901" cy="3238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4F18EB37-82A5-45F7-8D2B-55DA5CCEE52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3025" y="1404616"/>
            <a:ext cx="2483446" cy="283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2B4CAB0E-F629-4BFC-9D31-ED893489C723}"/>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626205" y="1276279"/>
            <a:ext cx="2723277" cy="2723277"/>
          </a:xfrm>
          <a:prstGeom prst="rect">
            <a:avLst/>
          </a:prstGeom>
        </p:spPr>
      </p:pic>
    </p:spTree>
    <p:extLst>
      <p:ext uri="{BB962C8B-B14F-4D97-AF65-F5344CB8AC3E}">
        <p14:creationId xmlns:p14="http://schemas.microsoft.com/office/powerpoint/2010/main" val="135228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83"/>
        <p:cNvGrpSpPr/>
        <p:nvPr/>
      </p:nvGrpSpPr>
      <p:grpSpPr>
        <a:xfrm>
          <a:off x="0" y="0"/>
          <a:ext cx="0" cy="0"/>
          <a:chOff x="0" y="0"/>
          <a:chExt cx="0" cy="0"/>
        </a:xfrm>
      </p:grpSpPr>
      <p:pic>
        <p:nvPicPr>
          <p:cNvPr id="6" name="Picture 5" descr="Hola a todos, aqui les comparto esta imágen la cual recrea varias ...">
            <a:extLst>
              <a:ext uri="{FF2B5EF4-FFF2-40B4-BE49-F238E27FC236}">
                <a16:creationId xmlns:a16="http://schemas.microsoft.com/office/drawing/2014/main" id="{24BADA27-1FBE-4C1A-BB13-7D2C3E167E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548983"/>
            <a:ext cx="4107446" cy="3080584"/>
          </a:xfrm>
          <a:prstGeom prst="rect">
            <a:avLst/>
          </a:prstGeom>
        </p:spPr>
      </p:pic>
      <p:sp>
        <p:nvSpPr>
          <p:cNvPr id="84" name="Google Shape;84;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How does a National Water Safety Plan help?</a:t>
            </a:r>
            <a:endParaRPr dirty="0"/>
          </a:p>
        </p:txBody>
      </p:sp>
      <p:sp>
        <p:nvSpPr>
          <p:cNvPr id="85" name="Google Shape;85;p23"/>
          <p:cNvSpPr txBox="1">
            <a:spLocks noGrp="1"/>
          </p:cNvSpPr>
          <p:nvPr>
            <p:ph type="body" idx="1"/>
          </p:nvPr>
        </p:nvSpPr>
        <p:spPr>
          <a:xfrm>
            <a:off x="326252" y="1091515"/>
            <a:ext cx="5784300" cy="3416400"/>
          </a:xfrm>
          <a:prstGeom prst="rect">
            <a:avLst/>
          </a:prstGeom>
        </p:spPr>
        <p:txBody>
          <a:bodyPr spcFirstLastPara="1" wrap="square" lIns="91425" tIns="91425" rIns="91425" bIns="91425" anchor="t" anchorCtr="0">
            <a:noAutofit/>
          </a:bodyPr>
          <a:lstStyle/>
          <a:p>
            <a:pPr>
              <a:spcAft>
                <a:spcPts val="600"/>
              </a:spcAft>
            </a:pPr>
            <a:r>
              <a:rPr lang="en-US" sz="1600" dirty="0">
                <a:solidFill>
                  <a:schemeClr val="accent2">
                    <a:lumMod val="90000"/>
                    <a:lumOff val="10000"/>
                  </a:schemeClr>
                </a:solidFill>
              </a:rPr>
              <a:t>Raises </a:t>
            </a:r>
            <a:r>
              <a:rPr lang="en-US" sz="1600" b="1" dirty="0">
                <a:solidFill>
                  <a:schemeClr val="accent2">
                    <a:lumMod val="90000"/>
                    <a:lumOff val="10000"/>
                  </a:schemeClr>
                </a:solidFill>
              </a:rPr>
              <a:t>awareness </a:t>
            </a:r>
            <a:r>
              <a:rPr lang="en-US" sz="1600" dirty="0">
                <a:solidFill>
                  <a:schemeClr val="accent2">
                    <a:lumMod val="90000"/>
                    <a:lumOff val="10000"/>
                  </a:schemeClr>
                </a:solidFill>
              </a:rPr>
              <a:t>of safety around water</a:t>
            </a:r>
            <a:endParaRPr lang="en-US" sz="1600" b="1" dirty="0">
              <a:solidFill>
                <a:schemeClr val="accent2">
                  <a:lumMod val="90000"/>
                  <a:lumOff val="10000"/>
                </a:schemeClr>
              </a:solidFill>
            </a:endParaRPr>
          </a:p>
          <a:p>
            <a:pPr>
              <a:spcAft>
                <a:spcPts val="600"/>
              </a:spcAft>
            </a:pPr>
            <a:r>
              <a:rPr lang="en-US" sz="1600" dirty="0">
                <a:solidFill>
                  <a:schemeClr val="accent2">
                    <a:lumMod val="90000"/>
                    <a:lumOff val="10000"/>
                  </a:schemeClr>
                </a:solidFill>
              </a:rPr>
              <a:t>Builds </a:t>
            </a:r>
            <a:r>
              <a:rPr lang="en-US" sz="1600" b="1" dirty="0">
                <a:solidFill>
                  <a:schemeClr val="accent2">
                    <a:lumMod val="90000"/>
                    <a:lumOff val="10000"/>
                  </a:schemeClr>
                </a:solidFill>
              </a:rPr>
              <a:t>consensus</a:t>
            </a:r>
            <a:r>
              <a:rPr lang="en-US" sz="1600" dirty="0">
                <a:solidFill>
                  <a:schemeClr val="accent2">
                    <a:lumMod val="90000"/>
                    <a:lumOff val="10000"/>
                  </a:schemeClr>
                </a:solidFill>
              </a:rPr>
              <a:t> around solutions</a:t>
            </a:r>
          </a:p>
          <a:p>
            <a:pPr>
              <a:spcAft>
                <a:spcPts val="600"/>
              </a:spcAft>
            </a:pPr>
            <a:r>
              <a:rPr lang="en-US" sz="1600" dirty="0">
                <a:solidFill>
                  <a:schemeClr val="accent2">
                    <a:lumMod val="90000"/>
                    <a:lumOff val="10000"/>
                  </a:schemeClr>
                </a:solidFill>
              </a:rPr>
              <a:t>Results in a coherent effective response involving </a:t>
            </a:r>
            <a:r>
              <a:rPr lang="en-US" sz="1600" b="1" dirty="0">
                <a:solidFill>
                  <a:schemeClr val="accent2">
                    <a:lumMod val="90000"/>
                    <a:lumOff val="10000"/>
                  </a:schemeClr>
                </a:solidFill>
              </a:rPr>
              <a:t>relevant partners</a:t>
            </a:r>
          </a:p>
          <a:p>
            <a:pPr>
              <a:spcAft>
                <a:spcPts val="600"/>
              </a:spcAft>
            </a:pPr>
            <a:r>
              <a:rPr lang="en-US" sz="1600" dirty="0">
                <a:solidFill>
                  <a:schemeClr val="accent2">
                    <a:lumMod val="90000"/>
                    <a:lumOff val="10000"/>
                  </a:schemeClr>
                </a:solidFill>
              </a:rPr>
              <a:t>Provides </a:t>
            </a:r>
            <a:r>
              <a:rPr lang="en-US" sz="1600" b="1" dirty="0">
                <a:solidFill>
                  <a:schemeClr val="accent2">
                    <a:lumMod val="90000"/>
                    <a:lumOff val="10000"/>
                  </a:schemeClr>
                </a:solidFill>
              </a:rPr>
              <a:t>strategic direction </a:t>
            </a:r>
            <a:r>
              <a:rPr lang="en-US" sz="1600" dirty="0">
                <a:solidFill>
                  <a:schemeClr val="accent2">
                    <a:lumMod val="90000"/>
                    <a:lumOff val="10000"/>
                  </a:schemeClr>
                </a:solidFill>
              </a:rPr>
              <a:t>and a framework to align and guide multisectoral efforts</a:t>
            </a:r>
          </a:p>
          <a:p>
            <a:pPr>
              <a:spcAft>
                <a:spcPts val="600"/>
              </a:spcAft>
            </a:pPr>
            <a:r>
              <a:rPr lang="en-US" sz="1600" dirty="0">
                <a:solidFill>
                  <a:schemeClr val="accent2">
                    <a:lumMod val="90000"/>
                    <a:lumOff val="10000"/>
                  </a:schemeClr>
                </a:solidFill>
              </a:rPr>
              <a:t>Sets priorities, </a:t>
            </a:r>
            <a:r>
              <a:rPr lang="en-US" sz="1600" b="1" dirty="0">
                <a:solidFill>
                  <a:schemeClr val="accent2">
                    <a:lumMod val="90000"/>
                    <a:lumOff val="10000"/>
                  </a:schemeClr>
                </a:solidFill>
              </a:rPr>
              <a:t>coordinates action</a:t>
            </a:r>
          </a:p>
          <a:p>
            <a:pPr>
              <a:spcAft>
                <a:spcPts val="600"/>
              </a:spcAft>
            </a:pPr>
            <a:r>
              <a:rPr lang="en-US" sz="1600" dirty="0">
                <a:solidFill>
                  <a:schemeClr val="accent2">
                    <a:lumMod val="90000"/>
                    <a:lumOff val="10000"/>
                  </a:schemeClr>
                </a:solidFill>
              </a:rPr>
              <a:t>Provides impetus to monitor action, </a:t>
            </a:r>
            <a:br>
              <a:rPr lang="en-US" sz="1600" dirty="0">
                <a:solidFill>
                  <a:schemeClr val="accent2">
                    <a:lumMod val="90000"/>
                    <a:lumOff val="10000"/>
                  </a:schemeClr>
                </a:solidFill>
              </a:rPr>
            </a:br>
            <a:r>
              <a:rPr lang="en-US" sz="1600" dirty="0">
                <a:solidFill>
                  <a:schemeClr val="accent2">
                    <a:lumMod val="90000"/>
                    <a:lumOff val="10000"/>
                  </a:schemeClr>
                </a:solidFill>
              </a:rPr>
              <a:t>including obtaining </a:t>
            </a:r>
            <a:r>
              <a:rPr lang="en-US" sz="1600" b="1" dirty="0">
                <a:solidFill>
                  <a:schemeClr val="accent2">
                    <a:lumMod val="90000"/>
                    <a:lumOff val="10000"/>
                  </a:schemeClr>
                </a:solidFill>
              </a:rPr>
              <a:t>better data and </a:t>
            </a:r>
            <a:br>
              <a:rPr lang="en-US" sz="1600" b="1" dirty="0">
                <a:solidFill>
                  <a:schemeClr val="accent2">
                    <a:lumMod val="90000"/>
                    <a:lumOff val="10000"/>
                  </a:schemeClr>
                </a:solidFill>
              </a:rPr>
            </a:br>
            <a:r>
              <a:rPr lang="en-US" sz="1600" b="1" dirty="0">
                <a:solidFill>
                  <a:schemeClr val="accent2">
                    <a:lumMod val="90000"/>
                    <a:lumOff val="10000"/>
                  </a:schemeClr>
                </a:solidFill>
              </a:rPr>
              <a:t>reporting </a:t>
            </a:r>
            <a:r>
              <a:rPr lang="en-US" sz="1600" dirty="0">
                <a:solidFill>
                  <a:schemeClr val="accent2">
                    <a:lumMod val="90000"/>
                    <a:lumOff val="10000"/>
                  </a:schemeClr>
                </a:solidFill>
              </a:rPr>
              <a:t>on drowning and prevention</a:t>
            </a:r>
          </a:p>
          <a:p>
            <a:pPr marL="0" lvl="0" indent="0" algn="l" rtl="0">
              <a:spcBef>
                <a:spcPts val="0"/>
              </a:spcBef>
              <a:spcAft>
                <a:spcPts val="1600"/>
              </a:spcAft>
              <a:buNone/>
            </a:pPr>
            <a:endParaRPr dirty="0"/>
          </a:p>
        </p:txBody>
      </p:sp>
      <p:pic>
        <p:nvPicPr>
          <p:cNvPr id="9" name="Picture 8">
            <a:extLst>
              <a:ext uri="{FF2B5EF4-FFF2-40B4-BE49-F238E27FC236}">
                <a16:creationId xmlns:a16="http://schemas.microsoft.com/office/drawing/2014/main" id="{5AEFBB56-726C-4993-AB6A-AFADBF0073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2984" y="4033837"/>
            <a:ext cx="608174" cy="58220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77"/>
        <p:cNvGrpSpPr/>
        <p:nvPr/>
      </p:nvGrpSpPr>
      <p:grpSpPr>
        <a:xfrm>
          <a:off x="0" y="0"/>
          <a:ext cx="0" cy="0"/>
          <a:chOff x="0" y="0"/>
          <a:chExt cx="0" cy="0"/>
        </a:xfrm>
      </p:grpSpPr>
      <p:pic>
        <p:nvPicPr>
          <p:cNvPr id="8" name="Content Placeholder 3">
            <a:extLst>
              <a:ext uri="{FF2B5EF4-FFF2-40B4-BE49-F238E27FC236}">
                <a16:creationId xmlns:a16="http://schemas.microsoft.com/office/drawing/2014/main" id="{6ED0D219-2BEF-4EDB-AE56-CF474F701DA2}"/>
              </a:ext>
            </a:extLst>
          </p:cNvPr>
          <p:cNvPicPr>
            <a:picLocks noChangeAspect="1"/>
          </p:cNvPicPr>
          <p:nvPr/>
        </p:nvPicPr>
        <p:blipFill>
          <a:blip r:embed="rId3"/>
          <a:stretch>
            <a:fillRect/>
          </a:stretch>
        </p:blipFill>
        <p:spPr>
          <a:xfrm>
            <a:off x="2112995" y="895887"/>
            <a:ext cx="5072665" cy="3727000"/>
          </a:xfrm>
          <a:prstGeom prst="rect">
            <a:avLst/>
          </a:prstGeom>
          <a:noFill/>
          <a:ln>
            <a:noFill/>
          </a:ln>
        </p:spPr>
      </p:pic>
      <p:sp>
        <p:nvSpPr>
          <p:cNvPr id="3" name="Title 2">
            <a:extLst>
              <a:ext uri="{FF2B5EF4-FFF2-40B4-BE49-F238E27FC236}">
                <a16:creationId xmlns:a16="http://schemas.microsoft.com/office/drawing/2014/main" id="{43AE4C10-6C92-4E96-B9A3-173B9DFA3A1D}"/>
              </a:ext>
            </a:extLst>
          </p:cNvPr>
          <p:cNvSpPr>
            <a:spLocks noGrp="1"/>
          </p:cNvSpPr>
          <p:nvPr>
            <p:ph type="title"/>
          </p:nvPr>
        </p:nvSpPr>
        <p:spPr/>
        <p:txBody>
          <a:bodyPr/>
          <a:lstStyle/>
          <a:p>
            <a:r>
              <a:rPr lang="en-US" b="1" dirty="0"/>
              <a:t>Six Blind Men &amp; the Elephant</a:t>
            </a:r>
            <a:endParaRPr lang="en-US" dirty="0"/>
          </a:p>
        </p:txBody>
      </p:sp>
    </p:spTree>
    <p:extLst>
      <p:ext uri="{BB962C8B-B14F-4D97-AF65-F5344CB8AC3E}">
        <p14:creationId xmlns:p14="http://schemas.microsoft.com/office/powerpoint/2010/main" val="1926807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83"/>
        <p:cNvGrpSpPr/>
        <p:nvPr/>
      </p:nvGrpSpPr>
      <p:grpSpPr>
        <a:xfrm>
          <a:off x="0" y="0"/>
          <a:ext cx="0" cy="0"/>
          <a:chOff x="0" y="0"/>
          <a:chExt cx="0" cy="0"/>
        </a:xfrm>
      </p:grpSpPr>
      <p:sp>
        <p:nvSpPr>
          <p:cNvPr id="84" name="Google Shape;84;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Three Stage Development Process</a:t>
            </a:r>
            <a:endParaRPr dirty="0"/>
          </a:p>
        </p:txBody>
      </p:sp>
      <p:sp>
        <p:nvSpPr>
          <p:cNvPr id="85" name="Google Shape;85;p23"/>
          <p:cNvSpPr txBox="1">
            <a:spLocks noGrp="1"/>
          </p:cNvSpPr>
          <p:nvPr>
            <p:ph type="body" idx="1"/>
          </p:nvPr>
        </p:nvSpPr>
        <p:spPr>
          <a:xfrm>
            <a:off x="311700" y="1152474"/>
            <a:ext cx="5167080" cy="3450005"/>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lang="en-US" dirty="0"/>
          </a:p>
          <a:p>
            <a:pPr marL="0" lvl="0" indent="0" algn="l" rtl="0">
              <a:spcBef>
                <a:spcPts val="0"/>
              </a:spcBef>
              <a:spcAft>
                <a:spcPts val="1600"/>
              </a:spcAft>
              <a:buNone/>
            </a:pPr>
            <a:endParaRPr lang="en-US" dirty="0"/>
          </a:p>
          <a:p>
            <a:pPr marL="0" lvl="0" indent="0" algn="l" rtl="0">
              <a:spcBef>
                <a:spcPts val="0"/>
              </a:spcBef>
              <a:spcAft>
                <a:spcPts val="1600"/>
              </a:spcAft>
              <a:buNone/>
            </a:pPr>
            <a:endParaRPr lang="en-US" dirty="0"/>
          </a:p>
          <a:p>
            <a:pPr marL="0" lvl="0" indent="0" algn="l" rtl="0">
              <a:spcBef>
                <a:spcPts val="0"/>
              </a:spcBef>
              <a:spcAft>
                <a:spcPts val="1600"/>
              </a:spcAft>
              <a:buNone/>
            </a:pPr>
            <a:endParaRPr lang="en-US" dirty="0"/>
          </a:p>
          <a:p>
            <a:pPr marL="0" lvl="0" indent="0" algn="l" rtl="0">
              <a:spcBef>
                <a:spcPts val="0"/>
              </a:spcBef>
              <a:spcAft>
                <a:spcPts val="1600"/>
              </a:spcAft>
              <a:buNone/>
            </a:pPr>
            <a:endParaRPr lang="en-US" dirty="0"/>
          </a:p>
          <a:p>
            <a:pPr marL="0" lvl="0" indent="0" algn="l" rtl="0">
              <a:spcBef>
                <a:spcPts val="1200"/>
              </a:spcBef>
              <a:buNone/>
            </a:pPr>
            <a:r>
              <a:rPr lang="en-US" sz="1600" dirty="0">
                <a:solidFill>
                  <a:schemeClr val="accent2">
                    <a:lumMod val="90000"/>
                    <a:lumOff val="10000"/>
                  </a:schemeClr>
                </a:solidFill>
              </a:rPr>
              <a:t>All three stages supported by a communications plan</a:t>
            </a:r>
            <a:endParaRPr sz="1600" dirty="0">
              <a:solidFill>
                <a:schemeClr val="accent2">
                  <a:lumMod val="90000"/>
                  <a:lumOff val="10000"/>
                </a:schemeClr>
              </a:solidFill>
            </a:endParaRPr>
          </a:p>
        </p:txBody>
      </p:sp>
      <p:pic>
        <p:nvPicPr>
          <p:cNvPr id="5" name="Content Placeholder 5">
            <a:extLst>
              <a:ext uri="{FF2B5EF4-FFF2-40B4-BE49-F238E27FC236}">
                <a16:creationId xmlns:a16="http://schemas.microsoft.com/office/drawing/2014/main" id="{AFCC48AB-F756-4AEA-BD1E-C64FA242463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100324" y="1394833"/>
            <a:ext cx="3640536" cy="2286000"/>
          </a:xfrm>
          <a:prstGeom prst="rect">
            <a:avLst/>
          </a:prstGeom>
        </p:spPr>
      </p:pic>
      <p:pic>
        <p:nvPicPr>
          <p:cNvPr id="7" name="Picture 6">
            <a:extLst>
              <a:ext uri="{FF2B5EF4-FFF2-40B4-BE49-F238E27FC236}">
                <a16:creationId xmlns:a16="http://schemas.microsoft.com/office/drawing/2014/main" id="{7DBF1197-060A-4A13-994A-ADB15F5FF9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9984" y="1146710"/>
            <a:ext cx="1349835" cy="1357752"/>
          </a:xfrm>
          <a:prstGeom prst="rect">
            <a:avLst/>
          </a:prstGeom>
        </p:spPr>
      </p:pic>
      <p:graphicFrame>
        <p:nvGraphicFramePr>
          <p:cNvPr id="2" name="Table 1">
            <a:extLst>
              <a:ext uri="{FF2B5EF4-FFF2-40B4-BE49-F238E27FC236}">
                <a16:creationId xmlns:a16="http://schemas.microsoft.com/office/drawing/2014/main" id="{F17CEA46-4619-460B-94B8-CE5E3FC0045D}"/>
              </a:ext>
            </a:extLst>
          </p:cNvPr>
          <p:cNvGraphicFramePr>
            <a:graphicFrameLocks noGrp="1"/>
          </p:cNvGraphicFramePr>
          <p:nvPr>
            <p:extLst>
              <p:ext uri="{D42A27DB-BD31-4B8C-83A1-F6EECF244321}">
                <p14:modId xmlns:p14="http://schemas.microsoft.com/office/powerpoint/2010/main" val="2267281724"/>
              </p:ext>
            </p:extLst>
          </p:nvPr>
        </p:nvGraphicFramePr>
        <p:xfrm>
          <a:off x="311700" y="1146710"/>
          <a:ext cx="4953720" cy="2286000"/>
        </p:xfrm>
        <a:graphic>
          <a:graphicData uri="http://schemas.openxmlformats.org/drawingml/2006/table">
            <a:tbl>
              <a:tblPr firstRow="1" bandRow="1">
                <a:tableStyleId>{5C22544A-7EE6-4342-B048-85BDC9FD1C3A}</a:tableStyleId>
              </a:tblPr>
              <a:tblGrid>
                <a:gridCol w="535182">
                  <a:extLst>
                    <a:ext uri="{9D8B030D-6E8A-4147-A177-3AD203B41FA5}">
                      <a16:colId xmlns:a16="http://schemas.microsoft.com/office/drawing/2014/main" val="4168735774"/>
                    </a:ext>
                  </a:extLst>
                </a:gridCol>
                <a:gridCol w="4418538">
                  <a:extLst>
                    <a:ext uri="{9D8B030D-6E8A-4147-A177-3AD203B41FA5}">
                      <a16:colId xmlns:a16="http://schemas.microsoft.com/office/drawing/2014/main" val="823526138"/>
                    </a:ext>
                  </a:extLst>
                </a:gridCol>
              </a:tblGrid>
              <a:tr h="370840">
                <a:tc>
                  <a:txBody>
                    <a:bodyPr/>
                    <a:lstStyle/>
                    <a:p>
                      <a:pPr algn="l"/>
                      <a:r>
                        <a:rPr lang="en-US" sz="3600" dirty="0">
                          <a:solidFill>
                            <a:srgbClr val="E70B0B"/>
                          </a:solidFill>
                          <a:sym typeface="Wingdings" panose="05000000000000000000" pitchFamily="2" charset="2"/>
                        </a:rPr>
                        <a:t></a:t>
                      </a:r>
                      <a:endParaRPr lang="en-US" sz="3600" dirty="0">
                        <a:solidFill>
                          <a:srgbClr val="E70B0B"/>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dirty="0">
                          <a:solidFill>
                            <a:schemeClr val="accent2">
                              <a:lumMod val="90000"/>
                              <a:lumOff val="10000"/>
                            </a:schemeClr>
                          </a:solidFill>
                          <a:latin typeface="Montserrat Light" panose="020B0604020202020204" charset="0"/>
                        </a:rPr>
                        <a:t>Establishing the scope and selecting a framework that supports development and implementation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1142717"/>
                  </a:ext>
                </a:extLst>
              </a:tr>
              <a:tr h="370840">
                <a:tc>
                  <a:txBody>
                    <a:bodyPr/>
                    <a:lstStyle/>
                    <a:p>
                      <a:pPr algn="l"/>
                      <a:r>
                        <a:rPr lang="en-US" sz="3600" dirty="0">
                          <a:solidFill>
                            <a:srgbClr val="E70B0B"/>
                          </a:solidFill>
                          <a:sym typeface="Wingdings" panose="05000000000000000000" pitchFamily="2" charset="2"/>
                        </a:rPr>
                        <a:t></a:t>
                      </a:r>
                      <a:endParaRPr lang="en-US" sz="3600" dirty="0">
                        <a:solidFill>
                          <a:srgbClr val="E70B0B"/>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dirty="0">
                          <a:solidFill>
                            <a:schemeClr val="accent2">
                              <a:lumMod val="90000"/>
                              <a:lumOff val="10000"/>
                            </a:schemeClr>
                          </a:solidFill>
                          <a:latin typeface="Montserrat Light" panose="020B0604020202020204" charset="0"/>
                        </a:rPr>
                        <a:t>Establishing multi-sectoral working groups to develop goals, objectives and actions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2073889"/>
                  </a:ext>
                </a:extLst>
              </a:tr>
              <a:tr h="370840">
                <a:tc>
                  <a:txBody>
                    <a:bodyPr/>
                    <a:lstStyle/>
                    <a:p>
                      <a:pPr algn="l"/>
                      <a:r>
                        <a:rPr lang="en-US" sz="3600" dirty="0">
                          <a:solidFill>
                            <a:srgbClr val="E70B0B"/>
                          </a:solidFill>
                          <a:sym typeface="Wingdings" panose="05000000000000000000" pitchFamily="2" charset="2"/>
                        </a:rPr>
                        <a:t></a:t>
                      </a:r>
                      <a:endParaRPr lang="en-US" sz="3600" dirty="0">
                        <a:solidFill>
                          <a:srgbClr val="E70B0B"/>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dirty="0">
                          <a:solidFill>
                            <a:schemeClr val="accent2">
                              <a:lumMod val="90000"/>
                              <a:lumOff val="10000"/>
                            </a:schemeClr>
                          </a:solidFill>
                          <a:latin typeface="Montserrat Light" panose="020B0604020202020204" charset="0"/>
                        </a:rPr>
                        <a:t>Convening a high-level expert panel </a:t>
                      </a:r>
                      <a:br>
                        <a:rPr lang="en-US" sz="1600" b="0" dirty="0">
                          <a:solidFill>
                            <a:schemeClr val="accent2">
                              <a:lumMod val="90000"/>
                              <a:lumOff val="10000"/>
                            </a:schemeClr>
                          </a:solidFill>
                          <a:latin typeface="Montserrat Light" panose="020B0604020202020204" charset="0"/>
                        </a:rPr>
                      </a:br>
                      <a:r>
                        <a:rPr lang="en-US" sz="1600" b="0" dirty="0">
                          <a:solidFill>
                            <a:schemeClr val="accent2">
                              <a:lumMod val="90000"/>
                              <a:lumOff val="10000"/>
                            </a:schemeClr>
                          </a:solidFill>
                          <a:latin typeface="Montserrat Light" panose="020B0604020202020204" charset="0"/>
                        </a:rPr>
                        <a:t>to finalize the plan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1583910"/>
                  </a:ext>
                </a:extLst>
              </a:tr>
            </a:tbl>
          </a:graphicData>
        </a:graphic>
      </p:graphicFrame>
    </p:spTree>
    <p:extLst>
      <p:ext uri="{BB962C8B-B14F-4D97-AF65-F5344CB8AC3E}">
        <p14:creationId xmlns:p14="http://schemas.microsoft.com/office/powerpoint/2010/main" val="150479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77"/>
        <p:cNvGrpSpPr/>
        <p:nvPr/>
      </p:nvGrpSpPr>
      <p:grpSpPr>
        <a:xfrm>
          <a:off x="0" y="0"/>
          <a:ext cx="0" cy="0"/>
          <a:chOff x="0" y="0"/>
          <a:chExt cx="0" cy="0"/>
        </a:xfrm>
      </p:grpSpPr>
      <p:sp>
        <p:nvSpPr>
          <p:cNvPr id="78" name="Google Shape;78;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What can we learn from other countries?</a:t>
            </a:r>
            <a:endParaRPr dirty="0"/>
          </a:p>
        </p:txBody>
      </p:sp>
      <p:sp>
        <p:nvSpPr>
          <p:cNvPr id="3" name="Text Placeholder 2">
            <a:extLst>
              <a:ext uri="{FF2B5EF4-FFF2-40B4-BE49-F238E27FC236}">
                <a16:creationId xmlns:a16="http://schemas.microsoft.com/office/drawing/2014/main" id="{826A3E05-0436-44C0-9811-586B2B675408}"/>
              </a:ext>
            </a:extLst>
          </p:cNvPr>
          <p:cNvSpPr>
            <a:spLocks noGrp="1"/>
          </p:cNvSpPr>
          <p:nvPr>
            <p:ph type="body" idx="1"/>
          </p:nvPr>
        </p:nvSpPr>
        <p:spPr>
          <a:xfrm>
            <a:off x="1470660" y="1152475"/>
            <a:ext cx="6919680" cy="3416400"/>
          </a:xfrm>
        </p:spPr>
        <p:txBody>
          <a:bodyPr/>
          <a:lstStyle/>
          <a:p>
            <a:r>
              <a:rPr lang="en-US" dirty="0">
                <a:solidFill>
                  <a:schemeClr val="accent2">
                    <a:lumMod val="90000"/>
                    <a:lumOff val="10000"/>
                  </a:schemeClr>
                </a:solidFill>
              </a:rPr>
              <a:t>Australia</a:t>
            </a:r>
          </a:p>
          <a:p>
            <a:r>
              <a:rPr lang="en-US" dirty="0">
                <a:solidFill>
                  <a:schemeClr val="accent2">
                    <a:lumMod val="90000"/>
                    <a:lumOff val="10000"/>
                  </a:schemeClr>
                </a:solidFill>
              </a:rPr>
              <a:t>Canada</a:t>
            </a:r>
          </a:p>
          <a:p>
            <a:r>
              <a:rPr lang="en-US" dirty="0">
                <a:solidFill>
                  <a:schemeClr val="accent2">
                    <a:lumMod val="90000"/>
                    <a:lumOff val="10000"/>
                  </a:schemeClr>
                </a:solidFill>
              </a:rPr>
              <a:t>Ireland</a:t>
            </a:r>
          </a:p>
          <a:p>
            <a:r>
              <a:rPr lang="en-US" dirty="0">
                <a:solidFill>
                  <a:schemeClr val="accent2">
                    <a:lumMod val="90000"/>
                    <a:lumOff val="10000"/>
                  </a:schemeClr>
                </a:solidFill>
              </a:rPr>
              <a:t>New Zealand</a:t>
            </a:r>
          </a:p>
          <a:p>
            <a:r>
              <a:rPr lang="en-US" dirty="0">
                <a:solidFill>
                  <a:schemeClr val="accent2">
                    <a:lumMod val="90000"/>
                    <a:lumOff val="10000"/>
                  </a:schemeClr>
                </a:solidFill>
              </a:rPr>
              <a:t>United Kingdom</a:t>
            </a:r>
          </a:p>
          <a:p>
            <a:endParaRPr lang="en-US" dirty="0"/>
          </a:p>
        </p:txBody>
      </p:sp>
      <p:pic>
        <p:nvPicPr>
          <p:cNvPr id="7" name="Content Placeholder 5">
            <a:extLst>
              <a:ext uri="{FF2B5EF4-FFF2-40B4-BE49-F238E27FC236}">
                <a16:creationId xmlns:a16="http://schemas.microsoft.com/office/drawing/2014/main" id="{FAF2FE97-4599-44F1-8D71-40F2F0006E5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100731" y="1137250"/>
            <a:ext cx="3416400" cy="3416400"/>
          </a:xfrm>
          <a:prstGeom prst="rect">
            <a:avLst/>
          </a:prstGeom>
        </p:spPr>
      </p:pic>
    </p:spTree>
    <p:extLst>
      <p:ext uri="{BB962C8B-B14F-4D97-AF65-F5344CB8AC3E}">
        <p14:creationId xmlns:p14="http://schemas.microsoft.com/office/powerpoint/2010/main" val="2551295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27AD-35F4-4564-AE1D-725D88C7EFC5}"/>
              </a:ext>
            </a:extLst>
          </p:cNvPr>
          <p:cNvSpPr>
            <a:spLocks noGrp="1"/>
          </p:cNvSpPr>
          <p:nvPr>
            <p:ph type="title"/>
          </p:nvPr>
        </p:nvSpPr>
        <p:spPr/>
        <p:txBody>
          <a:bodyPr/>
          <a:lstStyle/>
          <a:p>
            <a:r>
              <a:rPr lang="en-US" dirty="0"/>
              <a:t>Lessons learned…</a:t>
            </a:r>
          </a:p>
        </p:txBody>
      </p:sp>
      <p:sp>
        <p:nvSpPr>
          <p:cNvPr id="3" name="Text Placeholder 2">
            <a:extLst>
              <a:ext uri="{FF2B5EF4-FFF2-40B4-BE49-F238E27FC236}">
                <a16:creationId xmlns:a16="http://schemas.microsoft.com/office/drawing/2014/main" id="{A73058CC-C531-447B-B8E2-35A53E6099AD}"/>
              </a:ext>
            </a:extLst>
          </p:cNvPr>
          <p:cNvSpPr>
            <a:spLocks noGrp="1"/>
          </p:cNvSpPr>
          <p:nvPr>
            <p:ph type="body" idx="1"/>
          </p:nvPr>
        </p:nvSpPr>
        <p:spPr>
          <a:xfrm>
            <a:off x="311700" y="1152475"/>
            <a:ext cx="4488900" cy="3416400"/>
          </a:xfrm>
        </p:spPr>
        <p:txBody>
          <a:bodyPr/>
          <a:lstStyle/>
          <a:p>
            <a:pPr>
              <a:lnSpc>
                <a:spcPct val="120000"/>
              </a:lnSpc>
            </a:pPr>
            <a:r>
              <a:rPr lang="en-US" sz="1500" dirty="0">
                <a:solidFill>
                  <a:schemeClr val="accent2">
                    <a:lumMod val="90000"/>
                    <a:lumOff val="10000"/>
                  </a:schemeClr>
                </a:solidFill>
              </a:rPr>
              <a:t>Strong leadership</a:t>
            </a:r>
          </a:p>
          <a:p>
            <a:pPr>
              <a:lnSpc>
                <a:spcPct val="120000"/>
              </a:lnSpc>
            </a:pPr>
            <a:r>
              <a:rPr lang="en-US" sz="1500" dirty="0">
                <a:solidFill>
                  <a:schemeClr val="accent2">
                    <a:lumMod val="90000"/>
                    <a:lumOff val="10000"/>
                  </a:schemeClr>
                </a:solidFill>
              </a:rPr>
              <a:t>Engage stakeholders</a:t>
            </a:r>
          </a:p>
          <a:p>
            <a:pPr>
              <a:lnSpc>
                <a:spcPct val="120000"/>
              </a:lnSpc>
            </a:pPr>
            <a:r>
              <a:rPr lang="en-US" sz="1500" dirty="0">
                <a:solidFill>
                  <a:schemeClr val="accent2">
                    <a:lumMod val="90000"/>
                    <a:lumOff val="10000"/>
                  </a:schemeClr>
                </a:solidFill>
              </a:rPr>
              <a:t>Provide opportunities for input, reflection and feedback</a:t>
            </a:r>
          </a:p>
          <a:p>
            <a:pPr>
              <a:lnSpc>
                <a:spcPct val="120000"/>
              </a:lnSpc>
            </a:pPr>
            <a:r>
              <a:rPr lang="en-US" sz="1500" dirty="0">
                <a:solidFill>
                  <a:schemeClr val="accent2">
                    <a:lumMod val="90000"/>
                    <a:lumOff val="10000"/>
                  </a:schemeClr>
                </a:solidFill>
              </a:rPr>
              <a:t>Data driven priorities</a:t>
            </a:r>
          </a:p>
          <a:p>
            <a:pPr>
              <a:lnSpc>
                <a:spcPct val="120000"/>
              </a:lnSpc>
            </a:pPr>
            <a:r>
              <a:rPr lang="en-US" sz="1500" dirty="0">
                <a:solidFill>
                  <a:schemeClr val="accent2">
                    <a:lumMod val="90000"/>
                    <a:lumOff val="10000"/>
                  </a:schemeClr>
                </a:solidFill>
              </a:rPr>
              <a:t>Set targets and plan to monitor progress</a:t>
            </a:r>
          </a:p>
          <a:p>
            <a:pPr>
              <a:lnSpc>
                <a:spcPct val="120000"/>
              </a:lnSpc>
            </a:pPr>
            <a:r>
              <a:rPr lang="en-US" sz="1500" dirty="0">
                <a:solidFill>
                  <a:schemeClr val="accent2">
                    <a:lumMod val="90000"/>
                    <a:lumOff val="10000"/>
                  </a:schemeClr>
                </a:solidFill>
              </a:rPr>
              <a:t>Utilize working groups on key focus areas</a:t>
            </a:r>
          </a:p>
          <a:p>
            <a:pPr>
              <a:lnSpc>
                <a:spcPct val="120000"/>
              </a:lnSpc>
            </a:pPr>
            <a:r>
              <a:rPr lang="en-US" sz="1500" dirty="0">
                <a:solidFill>
                  <a:schemeClr val="accent2">
                    <a:lumMod val="90000"/>
                    <a:lumOff val="10000"/>
                  </a:schemeClr>
                </a:solidFill>
              </a:rPr>
              <a:t>Identify unresolved research questions </a:t>
            </a:r>
          </a:p>
          <a:p>
            <a:pPr>
              <a:lnSpc>
                <a:spcPct val="120000"/>
              </a:lnSpc>
            </a:pPr>
            <a:r>
              <a:rPr lang="en-US" sz="1500" dirty="0">
                <a:solidFill>
                  <a:schemeClr val="accent2">
                    <a:lumMod val="90000"/>
                    <a:lumOff val="10000"/>
                  </a:schemeClr>
                </a:solidFill>
              </a:rPr>
              <a:t>Recognize the importance of changing culture</a:t>
            </a:r>
          </a:p>
          <a:p>
            <a:pPr marL="139700" indent="0">
              <a:lnSpc>
                <a:spcPct val="120000"/>
              </a:lnSpc>
              <a:buNone/>
            </a:pPr>
            <a:endParaRPr lang="en-US" dirty="0"/>
          </a:p>
        </p:txBody>
      </p:sp>
      <p:sp>
        <p:nvSpPr>
          <p:cNvPr id="4" name="Text Placeholder 3">
            <a:extLst>
              <a:ext uri="{FF2B5EF4-FFF2-40B4-BE49-F238E27FC236}">
                <a16:creationId xmlns:a16="http://schemas.microsoft.com/office/drawing/2014/main" id="{3780E5C5-619F-4C23-B0B1-56E329D5C375}"/>
              </a:ext>
            </a:extLst>
          </p:cNvPr>
          <p:cNvSpPr>
            <a:spLocks noGrp="1"/>
          </p:cNvSpPr>
          <p:nvPr>
            <p:ph type="body" idx="2"/>
          </p:nvPr>
        </p:nvSpPr>
        <p:spPr>
          <a:xfrm>
            <a:off x="4718100" y="1130740"/>
            <a:ext cx="3999900" cy="3416400"/>
          </a:xfrm>
        </p:spPr>
        <p:txBody>
          <a:bodyPr/>
          <a:lstStyle/>
          <a:p>
            <a:pPr>
              <a:lnSpc>
                <a:spcPct val="120000"/>
              </a:lnSpc>
            </a:pPr>
            <a:r>
              <a:rPr lang="en-US" sz="1500" dirty="0">
                <a:solidFill>
                  <a:schemeClr val="accent2">
                    <a:lumMod val="90000"/>
                    <a:lumOff val="10000"/>
                  </a:schemeClr>
                </a:solidFill>
              </a:rPr>
              <a:t>Align agency strategy and community action</a:t>
            </a:r>
          </a:p>
          <a:p>
            <a:pPr>
              <a:lnSpc>
                <a:spcPct val="120000"/>
              </a:lnSpc>
            </a:pPr>
            <a:r>
              <a:rPr lang="en-US" sz="1500" dirty="0">
                <a:solidFill>
                  <a:schemeClr val="accent2">
                    <a:lumMod val="90000"/>
                    <a:lumOff val="10000"/>
                  </a:schemeClr>
                </a:solidFill>
              </a:rPr>
              <a:t>Provide a framework to guide work of local authorities</a:t>
            </a:r>
          </a:p>
          <a:p>
            <a:pPr>
              <a:lnSpc>
                <a:spcPct val="120000"/>
              </a:lnSpc>
            </a:pPr>
            <a:r>
              <a:rPr lang="en-US" sz="1500" dirty="0">
                <a:solidFill>
                  <a:schemeClr val="accent2">
                    <a:lumMod val="90000"/>
                    <a:lumOff val="10000"/>
                  </a:schemeClr>
                </a:solidFill>
              </a:rPr>
              <a:t>Challenge stakeholders to take ownership and play their part</a:t>
            </a:r>
          </a:p>
          <a:p>
            <a:endParaRPr lang="en-US" dirty="0"/>
          </a:p>
        </p:txBody>
      </p:sp>
      <p:pic>
        <p:nvPicPr>
          <p:cNvPr id="5" name="Content Placeholder 2" descr="Region 7 Professional Development Support - The Paideia Seminar">
            <a:extLst>
              <a:ext uri="{FF2B5EF4-FFF2-40B4-BE49-F238E27FC236}">
                <a16:creationId xmlns:a16="http://schemas.microsoft.com/office/drawing/2014/main" id="{EBED2D37-52A0-4ECD-AB87-55742E98CE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829300" y="2964070"/>
            <a:ext cx="2248620" cy="1686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9519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77"/>
        <p:cNvGrpSpPr/>
        <p:nvPr/>
      </p:nvGrpSpPr>
      <p:grpSpPr>
        <a:xfrm>
          <a:off x="0" y="0"/>
          <a:ext cx="0" cy="0"/>
          <a:chOff x="0" y="0"/>
          <a:chExt cx="0" cy="0"/>
        </a:xfrm>
      </p:grpSpPr>
      <p:sp>
        <p:nvSpPr>
          <p:cNvPr id="9" name="Rectangle 8">
            <a:extLst>
              <a:ext uri="{FF2B5EF4-FFF2-40B4-BE49-F238E27FC236}">
                <a16:creationId xmlns:a16="http://schemas.microsoft.com/office/drawing/2014/main" id="{DFF3DDD2-4C7C-4A7E-93E0-BC1A090BBBD5}"/>
              </a:ext>
            </a:extLst>
          </p:cNvPr>
          <p:cNvSpPr/>
          <p:nvPr/>
        </p:nvSpPr>
        <p:spPr>
          <a:xfrm>
            <a:off x="8348472" y="3931920"/>
            <a:ext cx="667512" cy="694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FF8DFF33-3E40-4E3F-8A40-27022CC67976}"/>
              </a:ext>
            </a:extLst>
          </p:cNvPr>
          <p:cNvSpPr>
            <a:spLocks noGrp="1"/>
          </p:cNvSpPr>
          <p:nvPr>
            <p:ph type="title"/>
          </p:nvPr>
        </p:nvSpPr>
        <p:spPr/>
        <p:txBody>
          <a:bodyPr/>
          <a:lstStyle/>
          <a:p>
            <a:endParaRPr lang="en-US" dirty="0"/>
          </a:p>
        </p:txBody>
      </p:sp>
      <p:graphicFrame>
        <p:nvGraphicFramePr>
          <p:cNvPr id="5" name="Table 4">
            <a:extLst>
              <a:ext uri="{FF2B5EF4-FFF2-40B4-BE49-F238E27FC236}">
                <a16:creationId xmlns:a16="http://schemas.microsoft.com/office/drawing/2014/main" id="{BE99BE8E-D51B-4FFB-B624-AE5C553A2AD1}"/>
              </a:ext>
            </a:extLst>
          </p:cNvPr>
          <p:cNvGraphicFramePr>
            <a:graphicFrameLocks noGrp="1"/>
          </p:cNvGraphicFramePr>
          <p:nvPr>
            <p:extLst>
              <p:ext uri="{D42A27DB-BD31-4B8C-83A1-F6EECF244321}">
                <p14:modId xmlns:p14="http://schemas.microsoft.com/office/powerpoint/2010/main" val="3630155381"/>
              </p:ext>
            </p:extLst>
          </p:nvPr>
        </p:nvGraphicFramePr>
        <p:xfrm>
          <a:off x="311700" y="418575"/>
          <a:ext cx="8375100" cy="4279900"/>
        </p:xfrm>
        <a:graphic>
          <a:graphicData uri="http://schemas.openxmlformats.org/drawingml/2006/table">
            <a:tbl>
              <a:tblPr firstRow="1" bandRow="1">
                <a:tableStyleId>{073A0DAA-6AF3-43AB-8588-CEC1D06C72B9}</a:tableStyleId>
              </a:tblPr>
              <a:tblGrid>
                <a:gridCol w="3958548">
                  <a:extLst>
                    <a:ext uri="{9D8B030D-6E8A-4147-A177-3AD203B41FA5}">
                      <a16:colId xmlns:a16="http://schemas.microsoft.com/office/drawing/2014/main" val="119996084"/>
                    </a:ext>
                  </a:extLst>
                </a:gridCol>
                <a:gridCol w="907182">
                  <a:extLst>
                    <a:ext uri="{9D8B030D-6E8A-4147-A177-3AD203B41FA5}">
                      <a16:colId xmlns:a16="http://schemas.microsoft.com/office/drawing/2014/main" val="1966855092"/>
                    </a:ext>
                  </a:extLst>
                </a:gridCol>
                <a:gridCol w="762000">
                  <a:extLst>
                    <a:ext uri="{9D8B030D-6E8A-4147-A177-3AD203B41FA5}">
                      <a16:colId xmlns:a16="http://schemas.microsoft.com/office/drawing/2014/main" val="2838900220"/>
                    </a:ext>
                  </a:extLst>
                </a:gridCol>
                <a:gridCol w="909426">
                  <a:extLst>
                    <a:ext uri="{9D8B030D-6E8A-4147-A177-3AD203B41FA5}">
                      <a16:colId xmlns:a16="http://schemas.microsoft.com/office/drawing/2014/main" val="666582476"/>
                    </a:ext>
                  </a:extLst>
                </a:gridCol>
                <a:gridCol w="896112">
                  <a:extLst>
                    <a:ext uri="{9D8B030D-6E8A-4147-A177-3AD203B41FA5}">
                      <a16:colId xmlns:a16="http://schemas.microsoft.com/office/drawing/2014/main" val="3308596784"/>
                    </a:ext>
                  </a:extLst>
                </a:gridCol>
                <a:gridCol w="941832">
                  <a:extLst>
                    <a:ext uri="{9D8B030D-6E8A-4147-A177-3AD203B41FA5}">
                      <a16:colId xmlns:a16="http://schemas.microsoft.com/office/drawing/2014/main" val="722341651"/>
                    </a:ext>
                  </a:extLst>
                </a:gridCol>
              </a:tblGrid>
              <a:tr h="370840">
                <a:tc>
                  <a:txBody>
                    <a:bodyPr/>
                    <a:lstStyle/>
                    <a:p>
                      <a:pPr marL="0" marR="0">
                        <a:lnSpc>
                          <a:spcPct val="100000"/>
                        </a:lnSpc>
                        <a:spcBef>
                          <a:spcPts val="300"/>
                        </a:spcBef>
                        <a:spcAft>
                          <a:spcPts val="300"/>
                        </a:spcAft>
                      </a:pPr>
                      <a:r>
                        <a:rPr lang="en-US" sz="1300" dirty="0">
                          <a:effectLst/>
                          <a:latin typeface="Montserrat Light" panose="020B0604020202020204" charset="0"/>
                        </a:rPr>
                        <a:t>Area/Focus</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5DA"/>
                    </a:solid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Australia</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5DA"/>
                    </a:solid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Canada</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5DA"/>
                    </a:solid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Ireland</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5DA"/>
                    </a:solid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New Zealand</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5DA"/>
                    </a:solid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United Kingdom</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5DA"/>
                    </a:solidFill>
                  </a:tcPr>
                </a:tc>
                <a:extLst>
                  <a:ext uri="{0D108BD9-81ED-4DB2-BD59-A6C34878D82A}">
                    <a16:rowId xmlns:a16="http://schemas.microsoft.com/office/drawing/2014/main" val="1347865800"/>
                  </a:ext>
                </a:extLst>
              </a:tr>
              <a:tr h="370840">
                <a:tc>
                  <a:txBody>
                    <a:bodyPr/>
                    <a:lstStyle/>
                    <a:p>
                      <a:pPr marL="0" marR="0">
                        <a:lnSpc>
                          <a:spcPct val="100000"/>
                        </a:lnSpc>
                        <a:spcBef>
                          <a:spcPts val="300"/>
                        </a:spcBef>
                        <a:spcAft>
                          <a:spcPts val="300"/>
                        </a:spcAft>
                      </a:pPr>
                      <a:r>
                        <a:rPr lang="en-US" sz="1300" dirty="0">
                          <a:solidFill>
                            <a:srgbClr val="595959"/>
                          </a:solidFill>
                          <a:effectLst/>
                          <a:latin typeface="Montserrat Light" panose="020B0604020202020204" charset="0"/>
                        </a:rPr>
                        <a:t>Target high risk populations</a:t>
                      </a:r>
                      <a:endParaRPr lang="en-US" sz="1300" dirty="0">
                        <a:solidFill>
                          <a:srgbClr val="595959"/>
                        </a:solidFill>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X</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X</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 X</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 X</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X</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2987818936"/>
                  </a:ext>
                </a:extLst>
              </a:tr>
              <a:tr h="370840">
                <a:tc>
                  <a:txBody>
                    <a:bodyPr/>
                    <a:lstStyle/>
                    <a:p>
                      <a:pPr marL="0" marR="0">
                        <a:lnSpc>
                          <a:spcPct val="100000"/>
                        </a:lnSpc>
                        <a:spcBef>
                          <a:spcPts val="300"/>
                        </a:spcBef>
                        <a:spcAft>
                          <a:spcPts val="300"/>
                        </a:spcAft>
                      </a:pPr>
                      <a:r>
                        <a:rPr lang="en-US" sz="1300" dirty="0">
                          <a:solidFill>
                            <a:srgbClr val="595959"/>
                          </a:solidFill>
                          <a:effectLst/>
                          <a:latin typeface="Montserrat Light" panose="020B0604020202020204" charset="0"/>
                        </a:rPr>
                        <a:t>Address different water settings</a:t>
                      </a:r>
                      <a:endParaRPr lang="en-US" sz="1300" dirty="0">
                        <a:solidFill>
                          <a:srgbClr val="595959"/>
                        </a:solidFill>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X</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X</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X</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X</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X</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8208416"/>
                  </a:ext>
                </a:extLst>
              </a:tr>
              <a:tr h="370840">
                <a:tc>
                  <a:txBody>
                    <a:bodyPr/>
                    <a:lstStyle/>
                    <a:p>
                      <a:pPr marL="0" marR="0">
                        <a:lnSpc>
                          <a:spcPct val="100000"/>
                        </a:lnSpc>
                        <a:spcBef>
                          <a:spcPts val="300"/>
                        </a:spcBef>
                        <a:spcAft>
                          <a:spcPts val="300"/>
                        </a:spcAft>
                      </a:pPr>
                      <a:r>
                        <a:rPr lang="en-US" sz="1300" dirty="0">
                          <a:solidFill>
                            <a:srgbClr val="595959"/>
                          </a:solidFill>
                          <a:effectLst/>
                          <a:latin typeface="Montserrat Light" panose="020B0604020202020204" charset="0"/>
                        </a:rPr>
                        <a:t>Address equipment and environments</a:t>
                      </a:r>
                      <a:endParaRPr lang="en-US" sz="1300" dirty="0">
                        <a:solidFill>
                          <a:srgbClr val="595959"/>
                        </a:solidFill>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X</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X </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X</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 </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X</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2083835787"/>
                  </a:ext>
                </a:extLst>
              </a:tr>
              <a:tr h="370840">
                <a:tc>
                  <a:txBody>
                    <a:bodyPr/>
                    <a:lstStyle/>
                    <a:p>
                      <a:pPr marL="0" marR="0">
                        <a:lnSpc>
                          <a:spcPct val="100000"/>
                        </a:lnSpc>
                        <a:spcBef>
                          <a:spcPts val="300"/>
                        </a:spcBef>
                        <a:spcAft>
                          <a:spcPts val="300"/>
                        </a:spcAft>
                      </a:pPr>
                      <a:r>
                        <a:rPr lang="en-US" sz="1300" dirty="0">
                          <a:solidFill>
                            <a:srgbClr val="595959"/>
                          </a:solidFill>
                          <a:effectLst/>
                          <a:latin typeface="Montserrat Light" panose="020B0604020202020204" charset="0"/>
                        </a:rPr>
                        <a:t>Address disasters and extreme weather</a:t>
                      </a:r>
                      <a:endParaRPr lang="en-US" sz="1300" dirty="0">
                        <a:solidFill>
                          <a:srgbClr val="595959"/>
                        </a:solidFill>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X</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 </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 </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 </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 </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3401775"/>
                  </a:ext>
                </a:extLst>
              </a:tr>
              <a:tr h="370840">
                <a:tc>
                  <a:txBody>
                    <a:bodyPr/>
                    <a:lstStyle/>
                    <a:p>
                      <a:pPr marL="0" marR="0">
                        <a:lnSpc>
                          <a:spcPct val="100000"/>
                        </a:lnSpc>
                        <a:spcBef>
                          <a:spcPts val="300"/>
                        </a:spcBef>
                        <a:spcAft>
                          <a:spcPts val="300"/>
                        </a:spcAft>
                      </a:pPr>
                      <a:r>
                        <a:rPr lang="en-US" sz="1300" dirty="0">
                          <a:solidFill>
                            <a:srgbClr val="595959"/>
                          </a:solidFill>
                          <a:effectLst/>
                          <a:latin typeface="Montserrat Light" panose="020B0604020202020204" charset="0"/>
                        </a:rPr>
                        <a:t>Research</a:t>
                      </a:r>
                      <a:endParaRPr lang="en-US" sz="1300" dirty="0">
                        <a:solidFill>
                          <a:srgbClr val="595959"/>
                        </a:solidFill>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X</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X</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X</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 </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 </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681378319"/>
                  </a:ext>
                </a:extLst>
              </a:tr>
              <a:tr h="370840">
                <a:tc>
                  <a:txBody>
                    <a:bodyPr/>
                    <a:lstStyle/>
                    <a:p>
                      <a:pPr marL="0" marR="0">
                        <a:lnSpc>
                          <a:spcPct val="100000"/>
                        </a:lnSpc>
                        <a:spcBef>
                          <a:spcPts val="300"/>
                        </a:spcBef>
                        <a:spcAft>
                          <a:spcPts val="300"/>
                        </a:spcAft>
                      </a:pPr>
                      <a:r>
                        <a:rPr lang="en-US" sz="1300" dirty="0">
                          <a:solidFill>
                            <a:srgbClr val="595959"/>
                          </a:solidFill>
                          <a:effectLst/>
                          <a:latin typeface="Montserrat Light" panose="020B0604020202020204" charset="0"/>
                        </a:rPr>
                        <a:t>Policy / Advocacy</a:t>
                      </a:r>
                      <a:endParaRPr lang="en-US" sz="1300" dirty="0">
                        <a:solidFill>
                          <a:srgbClr val="595959"/>
                        </a:solidFill>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X</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 </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 X</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X </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 </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2336966"/>
                  </a:ext>
                </a:extLst>
              </a:tr>
              <a:tr h="449580">
                <a:tc>
                  <a:txBody>
                    <a:bodyPr/>
                    <a:lstStyle/>
                    <a:p>
                      <a:pPr marL="0" marR="0">
                        <a:lnSpc>
                          <a:spcPct val="100000"/>
                        </a:lnSpc>
                        <a:spcBef>
                          <a:spcPts val="300"/>
                        </a:spcBef>
                        <a:spcAft>
                          <a:spcPts val="300"/>
                        </a:spcAft>
                      </a:pPr>
                      <a:r>
                        <a:rPr lang="en-US" sz="1300" dirty="0">
                          <a:solidFill>
                            <a:srgbClr val="595959"/>
                          </a:solidFill>
                          <a:effectLst/>
                          <a:latin typeface="Montserrat Light" panose="020B0604020202020204" charset="0"/>
                        </a:rPr>
                        <a:t>Workforce / Training / Sector Capability and Capacity</a:t>
                      </a:r>
                      <a:endParaRPr lang="en-US" sz="1300" dirty="0">
                        <a:solidFill>
                          <a:srgbClr val="595959"/>
                        </a:solidFill>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X</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 </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X</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X</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 </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2791236330"/>
                  </a:ext>
                </a:extLst>
              </a:tr>
              <a:tr h="370840">
                <a:tc>
                  <a:txBody>
                    <a:bodyPr/>
                    <a:lstStyle/>
                    <a:p>
                      <a:pPr marL="0" marR="0">
                        <a:lnSpc>
                          <a:spcPct val="100000"/>
                        </a:lnSpc>
                        <a:spcBef>
                          <a:spcPts val="300"/>
                        </a:spcBef>
                        <a:spcAft>
                          <a:spcPts val="300"/>
                        </a:spcAft>
                      </a:pPr>
                      <a:r>
                        <a:rPr lang="en-US" sz="1300" dirty="0">
                          <a:solidFill>
                            <a:srgbClr val="595959"/>
                          </a:solidFill>
                          <a:effectLst/>
                          <a:latin typeface="Montserrat Light" panose="020B0604020202020204" charset="0"/>
                        </a:rPr>
                        <a:t>Water Safety Education</a:t>
                      </a:r>
                      <a:endParaRPr lang="en-US" sz="1300" dirty="0">
                        <a:solidFill>
                          <a:srgbClr val="595959"/>
                        </a:solidFill>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X</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 </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X children</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X</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X children</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990019"/>
                  </a:ext>
                </a:extLst>
              </a:tr>
              <a:tr h="467360">
                <a:tc>
                  <a:txBody>
                    <a:bodyPr/>
                    <a:lstStyle/>
                    <a:p>
                      <a:pPr marL="0" marR="0">
                        <a:lnSpc>
                          <a:spcPct val="100000"/>
                        </a:lnSpc>
                        <a:spcBef>
                          <a:spcPts val="300"/>
                        </a:spcBef>
                        <a:spcAft>
                          <a:spcPts val="300"/>
                        </a:spcAft>
                      </a:pPr>
                      <a:r>
                        <a:rPr lang="en-US" sz="1300" dirty="0">
                          <a:solidFill>
                            <a:srgbClr val="595959"/>
                          </a:solidFill>
                          <a:effectLst/>
                          <a:latin typeface="Montserrat Light" panose="020B0604020202020204" charset="0"/>
                        </a:rPr>
                        <a:t>Community-level risk assessment and water safety planning</a:t>
                      </a:r>
                      <a:endParaRPr lang="en-US" sz="1300" dirty="0">
                        <a:solidFill>
                          <a:srgbClr val="595959"/>
                        </a:solidFill>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 </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 </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X</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X</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X</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2217328697"/>
                  </a:ext>
                </a:extLst>
              </a:tr>
              <a:tr h="370840">
                <a:tc>
                  <a:txBody>
                    <a:bodyPr/>
                    <a:lstStyle/>
                    <a:p>
                      <a:pPr marL="0" marR="0">
                        <a:lnSpc>
                          <a:spcPct val="100000"/>
                        </a:lnSpc>
                        <a:spcBef>
                          <a:spcPts val="300"/>
                        </a:spcBef>
                        <a:spcAft>
                          <a:spcPts val="300"/>
                        </a:spcAft>
                      </a:pPr>
                      <a:r>
                        <a:rPr lang="en-US" sz="1300" dirty="0">
                          <a:solidFill>
                            <a:srgbClr val="595959"/>
                          </a:solidFill>
                          <a:effectLst/>
                          <a:latin typeface="Montserrat Light" panose="020B0604020202020204" charset="0"/>
                        </a:rPr>
                        <a:t>Public awareness</a:t>
                      </a:r>
                      <a:endParaRPr lang="en-US" sz="1300" dirty="0">
                        <a:solidFill>
                          <a:srgbClr val="595959"/>
                        </a:solidFill>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X</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X</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X</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X</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300"/>
                        </a:spcBef>
                        <a:spcAft>
                          <a:spcPts val="300"/>
                        </a:spcAft>
                      </a:pPr>
                      <a:r>
                        <a:rPr lang="en-US" sz="1300" dirty="0">
                          <a:effectLst/>
                          <a:latin typeface="Montserrat Light" panose="020B0604020202020204" charset="0"/>
                        </a:rPr>
                        <a:t>X</a:t>
                      </a:r>
                      <a:endParaRPr lang="en-US" sz="1300" dirty="0">
                        <a:effectLst/>
                        <a:latin typeface="Montserrat Light" panose="020B0604020202020204" charset="0"/>
                        <a:ea typeface="Calibri" panose="020F0502020204030204" pitchFamily="34" charset="0"/>
                        <a:cs typeface="Times New Roman" panose="02020603050405020304" pitchFamily="18" charset="0"/>
                      </a:endParaRPr>
                    </a:p>
                  </a:txBody>
                  <a:tcPr marL="30816" marR="3081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4999310"/>
                  </a:ext>
                </a:extLst>
              </a:tr>
            </a:tbl>
          </a:graphicData>
        </a:graphic>
      </p:graphicFrame>
    </p:spTree>
    <p:extLst>
      <p:ext uri="{BB962C8B-B14F-4D97-AF65-F5344CB8AC3E}">
        <p14:creationId xmlns:p14="http://schemas.microsoft.com/office/powerpoint/2010/main" val="8864798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TotalTime>
  <Words>1036</Words>
  <Application>Microsoft Office PowerPoint</Application>
  <PresentationFormat>On-screen Show (16:9)</PresentationFormat>
  <Paragraphs>194</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Montserrat SemiBold</vt:lpstr>
      <vt:lpstr>Montserrat Light</vt:lpstr>
      <vt:lpstr>Arial</vt:lpstr>
      <vt:lpstr>Wingdings</vt:lpstr>
      <vt:lpstr>Simple Light</vt:lpstr>
      <vt:lpstr>Developing a National Water Safety Action Plan for the U.S. </vt:lpstr>
      <vt:lpstr>Outline</vt:lpstr>
      <vt:lpstr>What is a National Water Safety Plan?</vt:lpstr>
      <vt:lpstr>How does a National Water Safety Plan help?</vt:lpstr>
      <vt:lpstr>Six Blind Men &amp; the Elephant</vt:lpstr>
      <vt:lpstr>Three Stage Development Process</vt:lpstr>
      <vt:lpstr>What can we learn from other countries?</vt:lpstr>
      <vt:lpstr>Lessons learned…</vt:lpstr>
      <vt:lpstr>PowerPoint Presentation</vt:lpstr>
      <vt:lpstr>Proposed Scope </vt:lpstr>
      <vt:lpstr>Proposed Framework</vt:lpstr>
      <vt:lpstr>Next steps</vt:lpstr>
      <vt:lpstr>Funding contributions to date</vt:lpstr>
      <vt:lpstr>Questions?</vt:lpstr>
      <vt:lpstr>For more information or to share your interest: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Adam B. Katchmarchi</dc:creator>
  <cp:lastModifiedBy>Keith Christopher</cp:lastModifiedBy>
  <cp:revision>34</cp:revision>
  <cp:lastPrinted>2019-03-15T16:04:41Z</cp:lastPrinted>
  <dcterms:modified xsi:type="dcterms:W3CDTF">2019-03-19T17:26:58Z</dcterms:modified>
</cp:coreProperties>
</file>