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36"/>
  </p:notesMasterIdLst>
  <p:handoutMasterIdLst>
    <p:handoutMasterId r:id="rId37"/>
  </p:handoutMasterIdLst>
  <p:sldIdLst>
    <p:sldId id="256" r:id="rId2"/>
    <p:sldId id="258" r:id="rId3"/>
    <p:sldId id="302" r:id="rId4"/>
    <p:sldId id="317" r:id="rId5"/>
    <p:sldId id="259" r:id="rId6"/>
    <p:sldId id="260" r:id="rId7"/>
    <p:sldId id="285" r:id="rId8"/>
    <p:sldId id="261" r:id="rId9"/>
    <p:sldId id="296" r:id="rId10"/>
    <p:sldId id="297" r:id="rId11"/>
    <p:sldId id="298" r:id="rId12"/>
    <p:sldId id="299" r:id="rId13"/>
    <p:sldId id="300" r:id="rId14"/>
    <p:sldId id="301" r:id="rId15"/>
    <p:sldId id="289" r:id="rId16"/>
    <p:sldId id="288" r:id="rId17"/>
    <p:sldId id="290" r:id="rId18"/>
    <p:sldId id="262" r:id="rId19"/>
    <p:sldId id="291" r:id="rId20"/>
    <p:sldId id="263" r:id="rId21"/>
    <p:sldId id="293" r:id="rId22"/>
    <p:sldId id="310" r:id="rId23"/>
    <p:sldId id="303" r:id="rId24"/>
    <p:sldId id="294" r:id="rId25"/>
    <p:sldId id="295" r:id="rId26"/>
    <p:sldId id="311" r:id="rId27"/>
    <p:sldId id="304" r:id="rId28"/>
    <p:sldId id="309" r:id="rId29"/>
    <p:sldId id="312" r:id="rId30"/>
    <p:sldId id="313" r:id="rId31"/>
    <p:sldId id="314" r:id="rId32"/>
    <p:sldId id="315" r:id="rId33"/>
    <p:sldId id="316" r:id="rId34"/>
    <p:sldId id="280" r:id="rId35"/>
  </p:sldIdLst>
  <p:sldSz cx="9144000" cy="5143500" type="screen16x9"/>
  <p:notesSz cx="7077075" cy="9363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021302-AC33-4E73-97A7-7CE4800A1DAD}">
  <a:tblStyle styleId="{DE021302-AC33-4E73-97A7-7CE4800A1DA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9423" autoAdjust="0"/>
  </p:normalViewPr>
  <p:slideViewPr>
    <p:cSldViewPr>
      <p:cViewPr varScale="1">
        <p:scale>
          <a:sx n="127" d="100"/>
          <a:sy n="127" d="100"/>
        </p:scale>
        <p:origin x="66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New Certs</c:v>
                </c:pt>
              </c:strCache>
            </c:strRef>
          </c:tx>
          <c:invertIfNegative val="0"/>
          <c:cat>
            <c:numRef>
              <c:f>Sheet1!$A$2:$A$12</c:f>
              <c:numCache>
                <c:formatCode>General</c:formatCode>
                <c:ptCount val="11"/>
                <c:pt idx="0">
                  <c:v>2007.0</c:v>
                </c:pt>
                <c:pt idx="1">
                  <c:v>2008.0</c:v>
                </c:pt>
                <c:pt idx="2">
                  <c:v>2009.0</c:v>
                </c:pt>
                <c:pt idx="3">
                  <c:v>2010.0</c:v>
                </c:pt>
                <c:pt idx="4">
                  <c:v>2011.0</c:v>
                </c:pt>
                <c:pt idx="5">
                  <c:v>2012.0</c:v>
                </c:pt>
                <c:pt idx="6">
                  <c:v>2013.0</c:v>
                </c:pt>
                <c:pt idx="7">
                  <c:v>2014.0</c:v>
                </c:pt>
                <c:pt idx="8">
                  <c:v>2015.0</c:v>
                </c:pt>
                <c:pt idx="9">
                  <c:v>2016.0</c:v>
                </c:pt>
                <c:pt idx="10">
                  <c:v>2017.0</c:v>
                </c:pt>
              </c:numCache>
            </c:numRef>
          </c:cat>
          <c:val>
            <c:numRef>
              <c:f>Sheet1!$B$2:$B$12</c:f>
              <c:numCache>
                <c:formatCode>General</c:formatCode>
                <c:ptCount val="11"/>
                <c:pt idx="0">
                  <c:v>396083.0</c:v>
                </c:pt>
                <c:pt idx="1">
                  <c:v>397633.0</c:v>
                </c:pt>
                <c:pt idx="2">
                  <c:v>463027.0</c:v>
                </c:pt>
                <c:pt idx="3">
                  <c:v>384236.0</c:v>
                </c:pt>
                <c:pt idx="4">
                  <c:v>459001.0</c:v>
                </c:pt>
                <c:pt idx="5">
                  <c:v>491525.0</c:v>
                </c:pt>
                <c:pt idx="6">
                  <c:v>479768.0</c:v>
                </c:pt>
                <c:pt idx="7">
                  <c:v>485723.0</c:v>
                </c:pt>
                <c:pt idx="8">
                  <c:v>473426.0</c:v>
                </c:pt>
                <c:pt idx="9">
                  <c:v>510187.0</c:v>
                </c:pt>
                <c:pt idx="10">
                  <c:v>485347.0</c:v>
                </c:pt>
              </c:numCache>
            </c:numRef>
          </c:val>
        </c:ser>
        <c:dLbls>
          <c:showLegendKey val="0"/>
          <c:showVal val="0"/>
          <c:showCatName val="0"/>
          <c:showSerName val="0"/>
          <c:showPercent val="0"/>
          <c:showBubbleSize val="0"/>
        </c:dLbls>
        <c:gapWidth val="150"/>
        <c:axId val="1951138912"/>
        <c:axId val="1862395648"/>
      </c:barChart>
      <c:catAx>
        <c:axId val="1951138912"/>
        <c:scaling>
          <c:orientation val="minMax"/>
        </c:scaling>
        <c:delete val="0"/>
        <c:axPos val="b"/>
        <c:numFmt formatCode="General" sourceLinked="1"/>
        <c:majorTickMark val="out"/>
        <c:minorTickMark val="none"/>
        <c:tickLblPos val="nextTo"/>
        <c:txPr>
          <a:bodyPr/>
          <a:lstStyle/>
          <a:p>
            <a:pPr>
              <a:defRPr sz="800"/>
            </a:pPr>
            <a:endParaRPr lang="en-US"/>
          </a:p>
        </c:txPr>
        <c:crossAx val="1862395648"/>
        <c:crosses val="autoZero"/>
        <c:auto val="1"/>
        <c:lblAlgn val="ctr"/>
        <c:lblOffset val="100"/>
        <c:noMultiLvlLbl val="0"/>
      </c:catAx>
      <c:valAx>
        <c:axId val="1862395648"/>
        <c:scaling>
          <c:orientation val="minMax"/>
        </c:scaling>
        <c:delete val="0"/>
        <c:axPos val="l"/>
        <c:majorGridlines/>
        <c:numFmt formatCode="General" sourceLinked="1"/>
        <c:majorTickMark val="out"/>
        <c:minorTickMark val="none"/>
        <c:tickLblPos val="nextTo"/>
        <c:txPr>
          <a:bodyPr/>
          <a:lstStyle/>
          <a:p>
            <a:pPr>
              <a:defRPr sz="800"/>
            </a:pPr>
            <a:endParaRPr lang="en-US"/>
          </a:p>
        </c:txPr>
        <c:crossAx val="1951138912"/>
        <c:crosses val="autoZero"/>
        <c:crossBetween val="between"/>
      </c:valAx>
    </c:plotArea>
    <c:legend>
      <c:legendPos val="r"/>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8974CD1C-5C47-44A3-AC18-8DBC2860F13B}" type="datetimeFigureOut">
              <a:rPr lang="en-US" smtClean="0"/>
              <a:t>3/25/19</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13026952-CB52-4B0A-AA24-966A674B2090}" type="slidenum">
              <a:rPr lang="en-US" smtClean="0"/>
              <a:t>‹#›</a:t>
            </a:fld>
            <a:endParaRPr lang="en-US"/>
          </a:p>
        </p:txBody>
      </p:sp>
    </p:spTree>
    <p:extLst>
      <p:ext uri="{BB962C8B-B14F-4D97-AF65-F5344CB8AC3E}">
        <p14:creationId xmlns:p14="http://schemas.microsoft.com/office/powerpoint/2010/main" val="3582236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17513" y="701675"/>
            <a:ext cx="6243637"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7708" y="4447461"/>
            <a:ext cx="5661660" cy="4213384"/>
          </a:xfrm>
          <a:prstGeom prst="rect">
            <a:avLst/>
          </a:prstGeom>
          <a:noFill/>
          <a:ln>
            <a:noFill/>
          </a:ln>
        </p:spPr>
        <p:txBody>
          <a:bodyPr spcFirstLastPara="1" wrap="square" lIns="93921" tIns="93921" rIns="93921" bIns="93921"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6109982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5f391192_00: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35f391192_00: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endParaRPr/>
          </a:p>
        </p:txBody>
      </p:sp>
    </p:spTree>
    <p:extLst>
      <p:ext uri="{BB962C8B-B14F-4D97-AF65-F5344CB8AC3E}">
        <p14:creationId xmlns:p14="http://schemas.microsoft.com/office/powerpoint/2010/main" val="25439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p: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endParaRPr/>
          </a:p>
        </p:txBody>
      </p:sp>
    </p:spTree>
    <p:extLst>
      <p:ext uri="{BB962C8B-B14F-4D97-AF65-F5344CB8AC3E}">
        <p14:creationId xmlns:p14="http://schemas.microsoft.com/office/powerpoint/2010/main" val="1096708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p: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endParaRPr/>
          </a:p>
        </p:txBody>
      </p:sp>
    </p:spTree>
    <p:extLst>
      <p:ext uri="{BB962C8B-B14F-4D97-AF65-F5344CB8AC3E}">
        <p14:creationId xmlns:p14="http://schemas.microsoft.com/office/powerpoint/2010/main" val="2689641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p: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endParaRPr/>
          </a:p>
        </p:txBody>
      </p:sp>
    </p:spTree>
    <p:extLst>
      <p:ext uri="{BB962C8B-B14F-4D97-AF65-F5344CB8AC3E}">
        <p14:creationId xmlns:p14="http://schemas.microsoft.com/office/powerpoint/2010/main" val="1991697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p: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endParaRPr/>
          </a:p>
        </p:txBody>
      </p:sp>
    </p:spTree>
    <p:extLst>
      <p:ext uri="{BB962C8B-B14F-4D97-AF65-F5344CB8AC3E}">
        <p14:creationId xmlns:p14="http://schemas.microsoft.com/office/powerpoint/2010/main" val="3366469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p: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endParaRPr/>
          </a:p>
        </p:txBody>
      </p:sp>
    </p:spTree>
    <p:extLst>
      <p:ext uri="{BB962C8B-B14F-4D97-AF65-F5344CB8AC3E}">
        <p14:creationId xmlns:p14="http://schemas.microsoft.com/office/powerpoint/2010/main" val="3963168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5f391192_029: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5f391192_029: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endParaRPr/>
          </a:p>
        </p:txBody>
      </p:sp>
    </p:spTree>
    <p:extLst>
      <p:ext uri="{BB962C8B-B14F-4D97-AF65-F5344CB8AC3E}">
        <p14:creationId xmlns:p14="http://schemas.microsoft.com/office/powerpoint/2010/main" val="1414931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p: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endParaRPr/>
          </a:p>
        </p:txBody>
      </p:sp>
    </p:spTree>
    <p:extLst>
      <p:ext uri="{BB962C8B-B14F-4D97-AF65-F5344CB8AC3E}">
        <p14:creationId xmlns:p14="http://schemas.microsoft.com/office/powerpoint/2010/main" val="2728725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35f391192_073: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35f391192_073: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endParaRPr/>
          </a:p>
        </p:txBody>
      </p:sp>
    </p:spTree>
    <p:extLst>
      <p:ext uri="{BB962C8B-B14F-4D97-AF65-F5344CB8AC3E}">
        <p14:creationId xmlns:p14="http://schemas.microsoft.com/office/powerpoint/2010/main" val="2320544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5ed75ccf_015: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35ed75ccf_015: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endParaRPr/>
          </a:p>
        </p:txBody>
      </p:sp>
    </p:spTree>
    <p:extLst>
      <p:ext uri="{BB962C8B-B14F-4D97-AF65-F5344CB8AC3E}">
        <p14:creationId xmlns:p14="http://schemas.microsoft.com/office/powerpoint/2010/main" val="2879335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p: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endParaRPr/>
          </a:p>
        </p:txBody>
      </p:sp>
    </p:spTree>
    <p:extLst>
      <p:ext uri="{BB962C8B-B14F-4D97-AF65-F5344CB8AC3E}">
        <p14:creationId xmlns:p14="http://schemas.microsoft.com/office/powerpoint/2010/main" val="2422043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35f391192_04: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35f391192_04: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endParaRPr/>
          </a:p>
        </p:txBody>
      </p:sp>
    </p:spTree>
    <p:extLst>
      <p:ext uri="{BB962C8B-B14F-4D97-AF65-F5344CB8AC3E}">
        <p14:creationId xmlns:p14="http://schemas.microsoft.com/office/powerpoint/2010/main" val="1704756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f391192_017: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f391192_017: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endParaRPr/>
          </a:p>
        </p:txBody>
      </p:sp>
    </p:spTree>
    <p:extLst>
      <p:ext uri="{BB962C8B-B14F-4D97-AF65-F5344CB8AC3E}">
        <p14:creationId xmlns:p14="http://schemas.microsoft.com/office/powerpoint/2010/main" val="3145691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f391192_017: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f391192_017: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endParaRPr/>
          </a:p>
        </p:txBody>
      </p:sp>
    </p:spTree>
    <p:extLst>
      <p:ext uri="{BB962C8B-B14F-4D97-AF65-F5344CB8AC3E}">
        <p14:creationId xmlns:p14="http://schemas.microsoft.com/office/powerpoint/2010/main" val="1401392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f391192_017: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f391192_017: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endParaRPr/>
          </a:p>
        </p:txBody>
      </p:sp>
    </p:spTree>
    <p:extLst>
      <p:ext uri="{BB962C8B-B14F-4D97-AF65-F5344CB8AC3E}">
        <p14:creationId xmlns:p14="http://schemas.microsoft.com/office/powerpoint/2010/main" val="1401392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f391192_017: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f391192_017: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endParaRPr/>
          </a:p>
        </p:txBody>
      </p:sp>
    </p:spTree>
    <p:extLst>
      <p:ext uri="{BB962C8B-B14F-4D97-AF65-F5344CB8AC3E}">
        <p14:creationId xmlns:p14="http://schemas.microsoft.com/office/powerpoint/2010/main" val="1771858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f391192_017: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f391192_017: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endParaRPr/>
          </a:p>
        </p:txBody>
      </p:sp>
    </p:spTree>
    <p:extLst>
      <p:ext uri="{BB962C8B-B14F-4D97-AF65-F5344CB8AC3E}">
        <p14:creationId xmlns:p14="http://schemas.microsoft.com/office/powerpoint/2010/main" val="2081544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f391192_017: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f391192_017: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endParaRPr/>
          </a:p>
        </p:txBody>
      </p:sp>
    </p:spTree>
    <p:extLst>
      <p:ext uri="{BB962C8B-B14F-4D97-AF65-F5344CB8AC3E}">
        <p14:creationId xmlns:p14="http://schemas.microsoft.com/office/powerpoint/2010/main" val="232433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f391192_017: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f391192_017: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endParaRPr/>
          </a:p>
        </p:txBody>
      </p:sp>
    </p:spTree>
    <p:extLst>
      <p:ext uri="{BB962C8B-B14F-4D97-AF65-F5344CB8AC3E}">
        <p14:creationId xmlns:p14="http://schemas.microsoft.com/office/powerpoint/2010/main" val="77183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f391192_017: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f391192_017: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endParaRPr/>
          </a:p>
        </p:txBody>
      </p:sp>
    </p:spTree>
    <p:extLst>
      <p:ext uri="{BB962C8B-B14F-4D97-AF65-F5344CB8AC3E}">
        <p14:creationId xmlns:p14="http://schemas.microsoft.com/office/powerpoint/2010/main" val="77183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35ed75ccf_0113: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35ed75ccf_0113: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endParaRPr/>
          </a:p>
        </p:txBody>
      </p:sp>
    </p:spTree>
    <p:extLst>
      <p:ext uri="{BB962C8B-B14F-4D97-AF65-F5344CB8AC3E}">
        <p14:creationId xmlns:p14="http://schemas.microsoft.com/office/powerpoint/2010/main" val="2304155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5f391192_029: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5f391192_029: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endParaRPr/>
          </a:p>
        </p:txBody>
      </p:sp>
    </p:spTree>
    <p:extLst>
      <p:ext uri="{BB962C8B-B14F-4D97-AF65-F5344CB8AC3E}">
        <p14:creationId xmlns:p14="http://schemas.microsoft.com/office/powerpoint/2010/main" val="1078185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p: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endParaRPr/>
          </a:p>
        </p:txBody>
      </p:sp>
    </p:spTree>
    <p:extLst>
      <p:ext uri="{BB962C8B-B14F-4D97-AF65-F5344CB8AC3E}">
        <p14:creationId xmlns:p14="http://schemas.microsoft.com/office/powerpoint/2010/main" val="2666626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526846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992259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104862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146268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35ed75ccf_022: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35ed75ccf_022: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endParaRPr/>
          </a:p>
        </p:txBody>
      </p:sp>
    </p:spTree>
    <p:extLst>
      <p:ext uri="{BB962C8B-B14F-4D97-AF65-F5344CB8AC3E}">
        <p14:creationId xmlns:p14="http://schemas.microsoft.com/office/powerpoint/2010/main" val="46066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p: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endParaRPr/>
          </a:p>
        </p:txBody>
      </p:sp>
    </p:spTree>
    <p:extLst>
      <p:ext uri="{BB962C8B-B14F-4D97-AF65-F5344CB8AC3E}">
        <p14:creationId xmlns:p14="http://schemas.microsoft.com/office/powerpoint/2010/main" val="1897843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5f391192_029: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5f391192_029: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endParaRPr/>
          </a:p>
        </p:txBody>
      </p:sp>
    </p:spTree>
    <p:extLst>
      <p:ext uri="{BB962C8B-B14F-4D97-AF65-F5344CB8AC3E}">
        <p14:creationId xmlns:p14="http://schemas.microsoft.com/office/powerpoint/2010/main" val="2371717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35f391192_09: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35f391192_09: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endParaRPr/>
          </a:p>
        </p:txBody>
      </p:sp>
    </p:spTree>
    <p:extLst>
      <p:ext uri="{BB962C8B-B14F-4D97-AF65-F5344CB8AC3E}">
        <p14:creationId xmlns:p14="http://schemas.microsoft.com/office/powerpoint/2010/main" val="1354981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5f391192_029: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5f391192_029: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endParaRPr/>
          </a:p>
        </p:txBody>
      </p:sp>
    </p:spTree>
    <p:extLst>
      <p:ext uri="{BB962C8B-B14F-4D97-AF65-F5344CB8AC3E}">
        <p14:creationId xmlns:p14="http://schemas.microsoft.com/office/powerpoint/2010/main" val="1128562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p: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endParaRPr/>
          </a:p>
        </p:txBody>
      </p:sp>
    </p:spTree>
    <p:extLst>
      <p:ext uri="{BB962C8B-B14F-4D97-AF65-F5344CB8AC3E}">
        <p14:creationId xmlns:p14="http://schemas.microsoft.com/office/powerpoint/2010/main" val="487073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p: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endParaRPr/>
          </a:p>
        </p:txBody>
      </p:sp>
    </p:spTree>
    <p:extLst>
      <p:ext uri="{BB962C8B-B14F-4D97-AF65-F5344CB8AC3E}">
        <p14:creationId xmlns:p14="http://schemas.microsoft.com/office/powerpoint/2010/main" val="2290450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3"/>
        <p:cNvGrpSpPr/>
        <p:nvPr/>
      </p:nvGrpSpPr>
      <p:grpSpPr>
        <a:xfrm>
          <a:off x="0" y="0"/>
          <a:ext cx="0" cy="0"/>
          <a:chOff x="0" y="0"/>
          <a:chExt cx="0" cy="0"/>
        </a:xfrm>
      </p:grpSpPr>
      <p:sp>
        <p:nvSpPr>
          <p:cNvPr id="34" name="Google Shape;34;p2"/>
          <p:cNvSpPr/>
          <p:nvPr/>
        </p:nvSpPr>
        <p:spPr>
          <a:xfrm>
            <a:off x="-26775" y="2008375"/>
            <a:ext cx="9210650" cy="3172625"/>
          </a:xfrm>
          <a:custGeom>
            <a:avLst/>
            <a:gdLst/>
            <a:ahLst/>
            <a:cxnLst/>
            <a:rect l="l" t="t" r="r" b="b"/>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rgbClr val="AFF000">
              <a:alpha val="81920"/>
            </a:srgbClr>
          </a:solidFill>
          <a:ln>
            <a:noFill/>
          </a:ln>
        </p:spPr>
      </p:sp>
      <p:sp>
        <p:nvSpPr>
          <p:cNvPr id="35" name="Google Shape;35;p2"/>
          <p:cNvSpPr/>
          <p:nvPr/>
        </p:nvSpPr>
        <p:spPr>
          <a:xfrm>
            <a:off x="-26775" y="2139700"/>
            <a:ext cx="9210650" cy="3041300"/>
          </a:xfrm>
          <a:custGeom>
            <a:avLst/>
            <a:gdLst/>
            <a:ahLst/>
            <a:cxnLst/>
            <a:rect l="l" t="t" r="r" b="b"/>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36" name="Google Shape;36;p2"/>
          <p:cNvSpPr/>
          <p:nvPr/>
        </p:nvSpPr>
        <p:spPr>
          <a:xfrm rot="8100000">
            <a:off x="1847981" y="1814569"/>
            <a:ext cx="122612" cy="122612"/>
          </a:xfrm>
          <a:prstGeom prst="teardrop">
            <a:avLst>
              <a:gd name="adj" fmla="val 100000"/>
            </a:avLst>
          </a:prstGeom>
          <a:solidFill>
            <a:srgbClr val="AF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8100000">
            <a:off x="6038981" y="2098419"/>
            <a:ext cx="122612" cy="122612"/>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8100000">
            <a:off x="7181981" y="2131769"/>
            <a:ext cx="122612" cy="122612"/>
          </a:xfrm>
          <a:prstGeom prst="teardrop">
            <a:avLst>
              <a:gd name="adj" fmla="val 100000"/>
            </a:avLst>
          </a:prstGeom>
          <a:solidFill>
            <a:srgbClr val="00C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9525" y="2024075"/>
            <a:ext cx="9167825" cy="595300"/>
            <a:chOff x="-9525" y="4462475"/>
            <a:chExt cx="9167825" cy="595300"/>
          </a:xfrm>
        </p:grpSpPr>
        <p:sp>
          <p:nvSpPr>
            <p:cNvPr id="40" name="Google Shape;40;p2"/>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41" name="Google Shape;41;p2"/>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42" name="Google Shape;42;p2"/>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43" name="Google Shape;43;p2"/>
          <p:cNvGrpSpPr/>
          <p:nvPr/>
        </p:nvGrpSpPr>
        <p:grpSpPr>
          <a:xfrm>
            <a:off x="-42837" y="2005088"/>
            <a:ext cx="9229575" cy="642787"/>
            <a:chOff x="-42837" y="4443488"/>
            <a:chExt cx="9229575" cy="642787"/>
          </a:xfrm>
        </p:grpSpPr>
        <p:sp>
          <p:nvSpPr>
            <p:cNvPr id="44" name="Google Shape;44;p2"/>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2"/>
          <p:cNvSpPr/>
          <p:nvPr/>
        </p:nvSpPr>
        <p:spPr>
          <a:xfrm>
            <a:off x="2990700" y="21478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085700" y="24335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895700" y="20776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8100000">
            <a:off x="8699949" y="1890769"/>
            <a:ext cx="122612" cy="122612"/>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txBox="1">
            <a:spLocks noGrp="1"/>
          </p:cNvSpPr>
          <p:nvPr>
            <p:ph type="ctrTitle"/>
          </p:nvPr>
        </p:nvSpPr>
        <p:spPr>
          <a:xfrm>
            <a:off x="2847975" y="3363425"/>
            <a:ext cx="5610300" cy="1159800"/>
          </a:xfrm>
          <a:prstGeom prst="rect">
            <a:avLst/>
          </a:prstGeom>
        </p:spPr>
        <p:txBody>
          <a:bodyPr spcFirstLastPara="1" wrap="square" lIns="91425" tIns="91425" rIns="91425" bIns="91425" anchor="ctr" anchorCtr="0"/>
          <a:lstStyle>
            <a:lvl1pPr lvl="0" algn="r">
              <a:spcBef>
                <a:spcPts val="0"/>
              </a:spcBef>
              <a:spcAft>
                <a:spcPts val="0"/>
              </a:spcAft>
              <a:buClr>
                <a:srgbClr val="FFFFFF"/>
              </a:buClr>
              <a:buSzPts val="4800"/>
              <a:buNone/>
              <a:defRPr sz="4800">
                <a:solidFill>
                  <a:srgbClr val="FFFFFF"/>
                </a:solidFill>
              </a:defRPr>
            </a:lvl1pPr>
            <a:lvl2pPr lvl="1" algn="r">
              <a:spcBef>
                <a:spcPts val="0"/>
              </a:spcBef>
              <a:spcAft>
                <a:spcPts val="0"/>
              </a:spcAft>
              <a:buClr>
                <a:srgbClr val="FFFFFF"/>
              </a:buClr>
              <a:buSzPts val="4800"/>
              <a:buNone/>
              <a:defRPr sz="4800">
                <a:solidFill>
                  <a:srgbClr val="FFFFFF"/>
                </a:solidFill>
              </a:defRPr>
            </a:lvl2pPr>
            <a:lvl3pPr lvl="2" algn="r">
              <a:spcBef>
                <a:spcPts val="0"/>
              </a:spcBef>
              <a:spcAft>
                <a:spcPts val="0"/>
              </a:spcAft>
              <a:buClr>
                <a:srgbClr val="FFFFFF"/>
              </a:buClr>
              <a:buSzPts val="4800"/>
              <a:buNone/>
              <a:defRPr sz="4800">
                <a:solidFill>
                  <a:srgbClr val="FFFFFF"/>
                </a:solidFill>
              </a:defRPr>
            </a:lvl3pPr>
            <a:lvl4pPr lvl="3" algn="r">
              <a:spcBef>
                <a:spcPts val="0"/>
              </a:spcBef>
              <a:spcAft>
                <a:spcPts val="0"/>
              </a:spcAft>
              <a:buClr>
                <a:srgbClr val="FFFFFF"/>
              </a:buClr>
              <a:buSzPts val="4800"/>
              <a:buNone/>
              <a:defRPr sz="4800">
                <a:solidFill>
                  <a:srgbClr val="FFFFFF"/>
                </a:solidFill>
              </a:defRPr>
            </a:lvl4pPr>
            <a:lvl5pPr lvl="4" algn="r">
              <a:spcBef>
                <a:spcPts val="0"/>
              </a:spcBef>
              <a:spcAft>
                <a:spcPts val="0"/>
              </a:spcAft>
              <a:buClr>
                <a:srgbClr val="FFFFFF"/>
              </a:buClr>
              <a:buSzPts val="4800"/>
              <a:buNone/>
              <a:defRPr sz="4800">
                <a:solidFill>
                  <a:srgbClr val="FFFFFF"/>
                </a:solidFill>
              </a:defRPr>
            </a:lvl5pPr>
            <a:lvl6pPr lvl="5" algn="r">
              <a:spcBef>
                <a:spcPts val="0"/>
              </a:spcBef>
              <a:spcAft>
                <a:spcPts val="0"/>
              </a:spcAft>
              <a:buClr>
                <a:srgbClr val="FFFFFF"/>
              </a:buClr>
              <a:buSzPts val="4800"/>
              <a:buNone/>
              <a:defRPr sz="4800">
                <a:solidFill>
                  <a:srgbClr val="FFFFFF"/>
                </a:solidFill>
              </a:defRPr>
            </a:lvl6pPr>
            <a:lvl7pPr lvl="6" algn="r">
              <a:spcBef>
                <a:spcPts val="0"/>
              </a:spcBef>
              <a:spcAft>
                <a:spcPts val="0"/>
              </a:spcAft>
              <a:buClr>
                <a:srgbClr val="FFFFFF"/>
              </a:buClr>
              <a:buSzPts val="4800"/>
              <a:buNone/>
              <a:defRPr sz="4800">
                <a:solidFill>
                  <a:srgbClr val="FFFFFF"/>
                </a:solidFill>
              </a:defRPr>
            </a:lvl7pPr>
            <a:lvl8pPr lvl="7" algn="r">
              <a:spcBef>
                <a:spcPts val="0"/>
              </a:spcBef>
              <a:spcAft>
                <a:spcPts val="0"/>
              </a:spcAft>
              <a:buClr>
                <a:srgbClr val="FFFFFF"/>
              </a:buClr>
              <a:buSzPts val="4800"/>
              <a:buNone/>
              <a:defRPr sz="4800">
                <a:solidFill>
                  <a:srgbClr val="FFFFFF"/>
                </a:solidFill>
              </a:defRPr>
            </a:lvl8pPr>
            <a:lvl9pPr lvl="8" algn="r">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74"/>
        <p:cNvGrpSpPr/>
        <p:nvPr/>
      </p:nvGrpSpPr>
      <p:grpSpPr>
        <a:xfrm>
          <a:off x="0" y="0"/>
          <a:ext cx="0" cy="0"/>
          <a:chOff x="0" y="0"/>
          <a:chExt cx="0" cy="0"/>
        </a:xfrm>
      </p:grpSpPr>
      <p:sp>
        <p:nvSpPr>
          <p:cNvPr id="75" name="Google Shape;75;p3"/>
          <p:cNvSpPr/>
          <p:nvPr/>
        </p:nvSpPr>
        <p:spPr>
          <a:xfrm>
            <a:off x="-26775" y="2008375"/>
            <a:ext cx="9210650" cy="3172625"/>
          </a:xfrm>
          <a:custGeom>
            <a:avLst/>
            <a:gdLst/>
            <a:ahLst/>
            <a:cxnLst/>
            <a:rect l="l" t="t" r="r" b="b"/>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rgbClr val="AFF000">
              <a:alpha val="81920"/>
            </a:srgbClr>
          </a:solidFill>
          <a:ln>
            <a:noFill/>
          </a:ln>
        </p:spPr>
      </p:sp>
      <p:sp>
        <p:nvSpPr>
          <p:cNvPr id="76" name="Google Shape;76;p3"/>
          <p:cNvSpPr/>
          <p:nvPr/>
        </p:nvSpPr>
        <p:spPr>
          <a:xfrm>
            <a:off x="-26775" y="2139700"/>
            <a:ext cx="9210650" cy="3041300"/>
          </a:xfrm>
          <a:custGeom>
            <a:avLst/>
            <a:gdLst/>
            <a:ahLst/>
            <a:cxnLst/>
            <a:rect l="l" t="t" r="r" b="b"/>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77" name="Google Shape;77;p3"/>
          <p:cNvSpPr/>
          <p:nvPr/>
        </p:nvSpPr>
        <p:spPr>
          <a:xfrm rot="8100000">
            <a:off x="1847981" y="1814569"/>
            <a:ext cx="122612" cy="122612"/>
          </a:xfrm>
          <a:prstGeom prst="teardrop">
            <a:avLst>
              <a:gd name="adj" fmla="val 100000"/>
            </a:avLst>
          </a:prstGeom>
          <a:solidFill>
            <a:srgbClr val="AF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8100000">
            <a:off x="6038981" y="2098419"/>
            <a:ext cx="122612" cy="122612"/>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8100000">
            <a:off x="7181981" y="2131769"/>
            <a:ext cx="122612" cy="122612"/>
          </a:xfrm>
          <a:prstGeom prst="teardrop">
            <a:avLst>
              <a:gd name="adj" fmla="val 100000"/>
            </a:avLst>
          </a:prstGeom>
          <a:solidFill>
            <a:srgbClr val="00C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3"/>
          <p:cNvGrpSpPr/>
          <p:nvPr/>
        </p:nvGrpSpPr>
        <p:grpSpPr>
          <a:xfrm>
            <a:off x="-9525" y="2024075"/>
            <a:ext cx="9167825" cy="595300"/>
            <a:chOff x="-9525" y="4462475"/>
            <a:chExt cx="9167825" cy="595300"/>
          </a:xfrm>
        </p:grpSpPr>
        <p:sp>
          <p:nvSpPr>
            <p:cNvPr id="81" name="Google Shape;81;p3"/>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82" name="Google Shape;82;p3"/>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83" name="Google Shape;83;p3"/>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84" name="Google Shape;84;p3"/>
          <p:cNvGrpSpPr/>
          <p:nvPr/>
        </p:nvGrpSpPr>
        <p:grpSpPr>
          <a:xfrm>
            <a:off x="-42837" y="2005088"/>
            <a:ext cx="9229575" cy="642787"/>
            <a:chOff x="-42837" y="4443488"/>
            <a:chExt cx="9229575" cy="642787"/>
          </a:xfrm>
        </p:grpSpPr>
        <p:sp>
          <p:nvSpPr>
            <p:cNvPr id="85" name="Google Shape;85;p3"/>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3"/>
          <p:cNvSpPr/>
          <p:nvPr/>
        </p:nvSpPr>
        <p:spPr>
          <a:xfrm>
            <a:off x="2990700" y="21478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085700" y="24335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4895700" y="20776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rot="8100000">
            <a:off x="8699949" y="1890769"/>
            <a:ext cx="122612" cy="122612"/>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txBox="1">
            <a:spLocks noGrp="1"/>
          </p:cNvSpPr>
          <p:nvPr>
            <p:ph type="ctrTitle"/>
          </p:nvPr>
        </p:nvSpPr>
        <p:spPr>
          <a:xfrm>
            <a:off x="2309350" y="3031150"/>
            <a:ext cx="5214600" cy="1159800"/>
          </a:xfrm>
          <a:prstGeom prst="rect">
            <a:avLst/>
          </a:prstGeom>
        </p:spPr>
        <p:txBody>
          <a:bodyPr spcFirstLastPara="1" wrap="square" lIns="91425" tIns="91425" rIns="91425" bIns="91425" anchor="b" anchorCtr="0"/>
          <a:lstStyle>
            <a:lvl1pPr lvl="0" algn="r" rtl="0">
              <a:spcBef>
                <a:spcPts val="0"/>
              </a:spcBef>
              <a:spcAft>
                <a:spcPts val="0"/>
              </a:spcAft>
              <a:buClr>
                <a:srgbClr val="FFFFFF"/>
              </a:buClr>
              <a:buSzPts val="3600"/>
              <a:buNone/>
              <a:defRPr sz="3600">
                <a:solidFill>
                  <a:srgbClr val="FFFFFF"/>
                </a:solidFill>
              </a:defRPr>
            </a:lvl1pPr>
            <a:lvl2pPr lvl="1" algn="r" rtl="0">
              <a:spcBef>
                <a:spcPts val="0"/>
              </a:spcBef>
              <a:spcAft>
                <a:spcPts val="0"/>
              </a:spcAft>
              <a:buClr>
                <a:srgbClr val="FFFFFF"/>
              </a:buClr>
              <a:buSzPts val="3600"/>
              <a:buNone/>
              <a:defRPr sz="3600">
                <a:solidFill>
                  <a:srgbClr val="FFFFFF"/>
                </a:solidFill>
              </a:defRPr>
            </a:lvl2pPr>
            <a:lvl3pPr lvl="2" algn="r" rtl="0">
              <a:spcBef>
                <a:spcPts val="0"/>
              </a:spcBef>
              <a:spcAft>
                <a:spcPts val="0"/>
              </a:spcAft>
              <a:buClr>
                <a:srgbClr val="FFFFFF"/>
              </a:buClr>
              <a:buSzPts val="3600"/>
              <a:buNone/>
              <a:defRPr sz="3600">
                <a:solidFill>
                  <a:srgbClr val="FFFFFF"/>
                </a:solidFill>
              </a:defRPr>
            </a:lvl3pPr>
            <a:lvl4pPr lvl="3" algn="r" rtl="0">
              <a:spcBef>
                <a:spcPts val="0"/>
              </a:spcBef>
              <a:spcAft>
                <a:spcPts val="0"/>
              </a:spcAft>
              <a:buClr>
                <a:srgbClr val="FFFFFF"/>
              </a:buClr>
              <a:buSzPts val="3600"/>
              <a:buNone/>
              <a:defRPr sz="3600">
                <a:solidFill>
                  <a:srgbClr val="FFFFFF"/>
                </a:solidFill>
              </a:defRPr>
            </a:lvl4pPr>
            <a:lvl5pPr lvl="4" algn="r" rtl="0">
              <a:spcBef>
                <a:spcPts val="0"/>
              </a:spcBef>
              <a:spcAft>
                <a:spcPts val="0"/>
              </a:spcAft>
              <a:buClr>
                <a:srgbClr val="FFFFFF"/>
              </a:buClr>
              <a:buSzPts val="3600"/>
              <a:buNone/>
              <a:defRPr sz="3600">
                <a:solidFill>
                  <a:srgbClr val="FFFFFF"/>
                </a:solidFill>
              </a:defRPr>
            </a:lvl5pPr>
            <a:lvl6pPr lvl="5" algn="r" rtl="0">
              <a:spcBef>
                <a:spcPts val="0"/>
              </a:spcBef>
              <a:spcAft>
                <a:spcPts val="0"/>
              </a:spcAft>
              <a:buClr>
                <a:srgbClr val="FFFFFF"/>
              </a:buClr>
              <a:buSzPts val="3600"/>
              <a:buNone/>
              <a:defRPr sz="3600">
                <a:solidFill>
                  <a:srgbClr val="FFFFFF"/>
                </a:solidFill>
              </a:defRPr>
            </a:lvl6pPr>
            <a:lvl7pPr lvl="6" algn="r" rtl="0">
              <a:spcBef>
                <a:spcPts val="0"/>
              </a:spcBef>
              <a:spcAft>
                <a:spcPts val="0"/>
              </a:spcAft>
              <a:buClr>
                <a:srgbClr val="FFFFFF"/>
              </a:buClr>
              <a:buSzPts val="3600"/>
              <a:buNone/>
              <a:defRPr sz="3600">
                <a:solidFill>
                  <a:srgbClr val="FFFFFF"/>
                </a:solidFill>
              </a:defRPr>
            </a:lvl7pPr>
            <a:lvl8pPr lvl="7" algn="r" rtl="0">
              <a:spcBef>
                <a:spcPts val="0"/>
              </a:spcBef>
              <a:spcAft>
                <a:spcPts val="0"/>
              </a:spcAft>
              <a:buClr>
                <a:srgbClr val="FFFFFF"/>
              </a:buClr>
              <a:buSzPts val="3600"/>
              <a:buNone/>
              <a:defRPr sz="3600">
                <a:solidFill>
                  <a:srgbClr val="FFFFFF"/>
                </a:solidFill>
              </a:defRPr>
            </a:lvl8pPr>
            <a:lvl9pPr lvl="8" algn="r" rtl="0">
              <a:spcBef>
                <a:spcPts val="0"/>
              </a:spcBef>
              <a:spcAft>
                <a:spcPts val="0"/>
              </a:spcAft>
              <a:buClr>
                <a:srgbClr val="FFFFFF"/>
              </a:buClr>
              <a:buSzPts val="3600"/>
              <a:buNone/>
              <a:defRPr sz="3600">
                <a:solidFill>
                  <a:srgbClr val="FFFFFF"/>
                </a:solidFill>
              </a:defRPr>
            </a:lvl9pPr>
          </a:lstStyle>
          <a:p>
            <a:endParaRPr/>
          </a:p>
        </p:txBody>
      </p:sp>
      <p:sp>
        <p:nvSpPr>
          <p:cNvPr id="115" name="Google Shape;115;p3"/>
          <p:cNvSpPr txBox="1">
            <a:spLocks noGrp="1"/>
          </p:cNvSpPr>
          <p:nvPr>
            <p:ph type="subTitle" idx="1"/>
          </p:nvPr>
        </p:nvSpPr>
        <p:spPr>
          <a:xfrm>
            <a:off x="2309441" y="4059250"/>
            <a:ext cx="5214600" cy="784800"/>
          </a:xfrm>
          <a:prstGeom prst="rect">
            <a:avLst/>
          </a:prstGeom>
        </p:spPr>
        <p:txBody>
          <a:bodyPr spcFirstLastPara="1" wrap="square" lIns="91425" tIns="91425" rIns="91425" bIns="91425" anchor="t" anchorCtr="0"/>
          <a:lstStyle>
            <a:lvl1pPr lvl="0" algn="r" rtl="0">
              <a:spcBef>
                <a:spcPts val="0"/>
              </a:spcBef>
              <a:spcAft>
                <a:spcPts val="0"/>
              </a:spcAft>
              <a:buClr>
                <a:srgbClr val="FFFFFF"/>
              </a:buClr>
              <a:buSzPts val="2000"/>
              <a:buNone/>
              <a:defRPr>
                <a:solidFill>
                  <a:srgbClr val="FFFFFF"/>
                </a:solidFill>
              </a:defRPr>
            </a:lvl1pPr>
            <a:lvl2pPr lvl="1" algn="r" rtl="0">
              <a:spcBef>
                <a:spcPts val="0"/>
              </a:spcBef>
              <a:spcAft>
                <a:spcPts val="0"/>
              </a:spcAft>
              <a:buClr>
                <a:srgbClr val="FFFFFF"/>
              </a:buClr>
              <a:buSzPts val="3000"/>
              <a:buNone/>
              <a:defRPr sz="3000">
                <a:solidFill>
                  <a:srgbClr val="FFFFFF"/>
                </a:solidFill>
              </a:defRPr>
            </a:lvl2pPr>
            <a:lvl3pPr lvl="2" algn="r" rtl="0">
              <a:spcBef>
                <a:spcPts val="0"/>
              </a:spcBef>
              <a:spcAft>
                <a:spcPts val="0"/>
              </a:spcAft>
              <a:buClr>
                <a:srgbClr val="FFFFFF"/>
              </a:buClr>
              <a:buSzPts val="3000"/>
              <a:buNone/>
              <a:defRPr sz="3000">
                <a:solidFill>
                  <a:srgbClr val="FFFFFF"/>
                </a:solidFill>
              </a:defRPr>
            </a:lvl3pPr>
            <a:lvl4pPr lvl="3" algn="r" rtl="0">
              <a:spcBef>
                <a:spcPts val="0"/>
              </a:spcBef>
              <a:spcAft>
                <a:spcPts val="0"/>
              </a:spcAft>
              <a:buClr>
                <a:srgbClr val="FFFFFF"/>
              </a:buClr>
              <a:buSzPts val="3000"/>
              <a:buNone/>
              <a:defRPr sz="3000">
                <a:solidFill>
                  <a:srgbClr val="FFFFFF"/>
                </a:solidFill>
              </a:defRPr>
            </a:lvl4pPr>
            <a:lvl5pPr lvl="4" algn="r" rtl="0">
              <a:spcBef>
                <a:spcPts val="0"/>
              </a:spcBef>
              <a:spcAft>
                <a:spcPts val="0"/>
              </a:spcAft>
              <a:buClr>
                <a:srgbClr val="FFFFFF"/>
              </a:buClr>
              <a:buSzPts val="3000"/>
              <a:buNone/>
              <a:defRPr sz="3000">
                <a:solidFill>
                  <a:srgbClr val="FFFFFF"/>
                </a:solidFill>
              </a:defRPr>
            </a:lvl5pPr>
            <a:lvl6pPr lvl="5" algn="r" rtl="0">
              <a:spcBef>
                <a:spcPts val="0"/>
              </a:spcBef>
              <a:spcAft>
                <a:spcPts val="0"/>
              </a:spcAft>
              <a:buClr>
                <a:srgbClr val="FFFFFF"/>
              </a:buClr>
              <a:buSzPts val="3000"/>
              <a:buNone/>
              <a:defRPr sz="3000">
                <a:solidFill>
                  <a:srgbClr val="FFFFFF"/>
                </a:solidFill>
              </a:defRPr>
            </a:lvl6pPr>
            <a:lvl7pPr lvl="6" algn="r" rtl="0">
              <a:spcBef>
                <a:spcPts val="0"/>
              </a:spcBef>
              <a:spcAft>
                <a:spcPts val="0"/>
              </a:spcAft>
              <a:buClr>
                <a:srgbClr val="FFFFFF"/>
              </a:buClr>
              <a:buSzPts val="3000"/>
              <a:buNone/>
              <a:defRPr sz="3000">
                <a:solidFill>
                  <a:srgbClr val="FFFFFF"/>
                </a:solidFill>
              </a:defRPr>
            </a:lvl7pPr>
            <a:lvl8pPr lvl="7" algn="r" rtl="0">
              <a:spcBef>
                <a:spcPts val="0"/>
              </a:spcBef>
              <a:spcAft>
                <a:spcPts val="0"/>
              </a:spcAft>
              <a:buClr>
                <a:srgbClr val="FFFFFF"/>
              </a:buClr>
              <a:buSzPts val="3000"/>
              <a:buNone/>
              <a:defRPr sz="3000">
                <a:solidFill>
                  <a:srgbClr val="FFFFFF"/>
                </a:solidFill>
              </a:defRPr>
            </a:lvl8pPr>
            <a:lvl9pPr lvl="8" algn="r" rtl="0">
              <a:spcBef>
                <a:spcPts val="0"/>
              </a:spcBef>
              <a:spcAft>
                <a:spcPts val="0"/>
              </a:spcAft>
              <a:buClr>
                <a:srgbClr val="FFFFFF"/>
              </a:buClr>
              <a:buSzPts val="3000"/>
              <a:buNone/>
              <a:defRPr sz="3000">
                <a:solidFill>
                  <a:srgbClr val="FFFFFF"/>
                </a:solidFill>
              </a:defRPr>
            </a:lvl9pPr>
          </a:lstStyle>
          <a:p>
            <a:endParaRPr/>
          </a:p>
        </p:txBody>
      </p:sp>
      <p:sp>
        <p:nvSpPr>
          <p:cNvPr id="116" name="Google Shape;116;p3"/>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17"/>
        <p:cNvGrpSpPr/>
        <p:nvPr/>
      </p:nvGrpSpPr>
      <p:grpSpPr>
        <a:xfrm>
          <a:off x="0" y="0"/>
          <a:ext cx="0" cy="0"/>
          <a:chOff x="0" y="0"/>
          <a:chExt cx="0" cy="0"/>
        </a:xfrm>
      </p:grpSpPr>
      <p:sp>
        <p:nvSpPr>
          <p:cNvPr id="118" name="Google Shape;118;p4"/>
          <p:cNvSpPr txBox="1">
            <a:spLocks noGrp="1"/>
          </p:cNvSpPr>
          <p:nvPr>
            <p:ph type="body" idx="1"/>
          </p:nvPr>
        </p:nvSpPr>
        <p:spPr>
          <a:xfrm>
            <a:off x="1519975" y="2161800"/>
            <a:ext cx="6104100" cy="819900"/>
          </a:xfrm>
          <a:prstGeom prst="rect">
            <a:avLst/>
          </a:prstGeom>
        </p:spPr>
        <p:txBody>
          <a:bodyPr spcFirstLastPara="1" wrap="square" lIns="91425" tIns="91425" rIns="91425" bIns="91425" anchor="ctr" anchorCtr="0"/>
          <a:lstStyle>
            <a:lvl1pPr marL="457200" lvl="0" indent="-419100" algn="ctr" rtl="0">
              <a:spcBef>
                <a:spcPts val="600"/>
              </a:spcBef>
              <a:spcAft>
                <a:spcPts val="0"/>
              </a:spcAft>
              <a:buSzPts val="3000"/>
              <a:buChar char="◉"/>
              <a:defRPr sz="3000" i="1"/>
            </a:lvl1pPr>
            <a:lvl2pPr marL="914400" lvl="1" indent="-419100" algn="ctr" rtl="0">
              <a:spcBef>
                <a:spcPts val="0"/>
              </a:spcBef>
              <a:spcAft>
                <a:spcPts val="0"/>
              </a:spcAft>
              <a:buSzPts val="3000"/>
              <a:buChar char="◉"/>
              <a:defRPr sz="3000" i="1"/>
            </a:lvl2pPr>
            <a:lvl3pPr marL="1371600" lvl="2" indent="-419100" algn="ctr" rtl="0">
              <a:spcBef>
                <a:spcPts val="0"/>
              </a:spcBef>
              <a:spcAft>
                <a:spcPts val="0"/>
              </a:spcAft>
              <a:buSzPts val="3000"/>
              <a:buChar char="■"/>
              <a:defRPr sz="3000" i="1"/>
            </a:lvl3pPr>
            <a:lvl4pPr marL="1828800" lvl="3" indent="-419100" algn="ctr" rtl="0">
              <a:spcBef>
                <a:spcPts val="0"/>
              </a:spcBef>
              <a:spcAft>
                <a:spcPts val="0"/>
              </a:spcAft>
              <a:buSzPts val="3000"/>
              <a:buChar char="●"/>
              <a:defRPr sz="3000" i="1"/>
            </a:lvl4pPr>
            <a:lvl5pPr marL="2286000" lvl="4" indent="-419100" algn="ctr" rtl="0">
              <a:spcBef>
                <a:spcPts val="0"/>
              </a:spcBef>
              <a:spcAft>
                <a:spcPts val="0"/>
              </a:spcAft>
              <a:buSzPts val="3000"/>
              <a:buChar char="○"/>
              <a:defRPr sz="3000" i="1"/>
            </a:lvl5pPr>
            <a:lvl6pPr marL="2743200" lvl="5" indent="-419100" algn="ctr" rtl="0">
              <a:spcBef>
                <a:spcPts val="0"/>
              </a:spcBef>
              <a:spcAft>
                <a:spcPts val="0"/>
              </a:spcAft>
              <a:buSzPts val="3000"/>
              <a:buChar char="■"/>
              <a:defRPr sz="3000" i="1"/>
            </a:lvl6pPr>
            <a:lvl7pPr marL="3200400" lvl="6" indent="-419100" algn="ctr" rtl="0">
              <a:spcBef>
                <a:spcPts val="0"/>
              </a:spcBef>
              <a:spcAft>
                <a:spcPts val="0"/>
              </a:spcAft>
              <a:buSzPts val="3000"/>
              <a:buChar char="●"/>
              <a:defRPr sz="3000" i="1"/>
            </a:lvl7pPr>
            <a:lvl8pPr marL="3657600" lvl="7" indent="-419100" algn="ctr" rtl="0">
              <a:spcBef>
                <a:spcPts val="0"/>
              </a:spcBef>
              <a:spcAft>
                <a:spcPts val="0"/>
              </a:spcAft>
              <a:buSzPts val="3000"/>
              <a:buChar char="○"/>
              <a:defRPr sz="3000" i="1"/>
            </a:lvl8pPr>
            <a:lvl9pPr marL="4114800" lvl="8" indent="-419100" algn="ctr">
              <a:spcBef>
                <a:spcPts val="0"/>
              </a:spcBef>
              <a:spcAft>
                <a:spcPts val="0"/>
              </a:spcAft>
              <a:buSzPts val="3000"/>
              <a:buChar char="■"/>
              <a:defRPr sz="3000" i="1"/>
            </a:lvl9pPr>
          </a:lstStyle>
          <a:p>
            <a:endParaRPr/>
          </a:p>
        </p:txBody>
      </p:sp>
      <p:sp>
        <p:nvSpPr>
          <p:cNvPr id="119" name="Google Shape;119;p4"/>
          <p:cNvSpPr txBox="1"/>
          <p:nvPr/>
        </p:nvSpPr>
        <p:spPr>
          <a:xfrm>
            <a:off x="3593400" y="5527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00CEF6"/>
                </a:solidFill>
              </a:rPr>
              <a:t>“</a:t>
            </a:r>
            <a:endParaRPr sz="9600">
              <a:solidFill>
                <a:srgbClr val="00CEF6"/>
              </a:solidFill>
            </a:endParaRPr>
          </a:p>
        </p:txBody>
      </p:sp>
      <p:sp>
        <p:nvSpPr>
          <p:cNvPr id="120" name="Google Shape;120;p4"/>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121" name="Google Shape;121;p4"/>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22" name="Google Shape;122;p4"/>
          <p:cNvSpPr/>
          <p:nvPr/>
        </p:nvSpPr>
        <p:spPr>
          <a:xfrm rot="8100000">
            <a:off x="1847981" y="4252969"/>
            <a:ext cx="122612" cy="122612"/>
          </a:xfrm>
          <a:prstGeom prst="teardrop">
            <a:avLst>
              <a:gd name="adj" fmla="val 100000"/>
            </a:avLst>
          </a:prstGeom>
          <a:solidFill>
            <a:srgbClr val="AF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8100000">
            <a:off x="6038981" y="4536819"/>
            <a:ext cx="122612" cy="122612"/>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8100000">
            <a:off x="7181981" y="4570169"/>
            <a:ext cx="122612" cy="122612"/>
          </a:xfrm>
          <a:prstGeom prst="teardrop">
            <a:avLst>
              <a:gd name="adj" fmla="val 100000"/>
            </a:avLst>
          </a:prstGeom>
          <a:solidFill>
            <a:srgbClr val="00C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125;p4"/>
          <p:cNvGrpSpPr/>
          <p:nvPr/>
        </p:nvGrpSpPr>
        <p:grpSpPr>
          <a:xfrm>
            <a:off x="-9525" y="4462475"/>
            <a:ext cx="9167825" cy="595300"/>
            <a:chOff x="-9525" y="4462475"/>
            <a:chExt cx="9167825" cy="595300"/>
          </a:xfrm>
        </p:grpSpPr>
        <p:sp>
          <p:nvSpPr>
            <p:cNvPr id="126" name="Google Shape;126;p4"/>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127" name="Google Shape;127;p4"/>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128" name="Google Shape;128;p4"/>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129" name="Google Shape;129;p4"/>
          <p:cNvGrpSpPr/>
          <p:nvPr/>
        </p:nvGrpSpPr>
        <p:grpSpPr>
          <a:xfrm>
            <a:off x="-42837" y="4443488"/>
            <a:ext cx="9229575" cy="642787"/>
            <a:chOff x="-42837" y="4443488"/>
            <a:chExt cx="9229575" cy="642787"/>
          </a:xfrm>
        </p:grpSpPr>
        <p:sp>
          <p:nvSpPr>
            <p:cNvPr id="130" name="Google Shape;130;p4"/>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4"/>
          <p:cNvSpPr/>
          <p:nvPr/>
        </p:nvSpPr>
        <p:spPr>
          <a:xfrm>
            <a:off x="2990700" y="45862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1085700" y="48719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4895700" y="45160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rot="8100000">
            <a:off x="8699949" y="4329169"/>
            <a:ext cx="122612" cy="122612"/>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60"/>
        <p:cNvGrpSpPr/>
        <p:nvPr/>
      </p:nvGrpSpPr>
      <p:grpSpPr>
        <a:xfrm>
          <a:off x="0" y="0"/>
          <a:ext cx="0" cy="0"/>
          <a:chOff x="0" y="0"/>
          <a:chExt cx="0" cy="0"/>
        </a:xfrm>
      </p:grpSpPr>
      <p:sp>
        <p:nvSpPr>
          <p:cNvPr id="161" name="Google Shape;161;p5"/>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62" name="Google Shape;162;p5"/>
          <p:cNvSpPr txBox="1">
            <a:spLocks noGrp="1"/>
          </p:cNvSpPr>
          <p:nvPr>
            <p:ph type="body" idx="1"/>
          </p:nvPr>
        </p:nvSpPr>
        <p:spPr>
          <a:xfrm>
            <a:off x="1075850" y="1540175"/>
            <a:ext cx="6996600" cy="19221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63" name="Google Shape;163;p5"/>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164" name="Google Shape;164;p5"/>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65" name="Google Shape;165;p5"/>
          <p:cNvSpPr/>
          <p:nvPr/>
        </p:nvSpPr>
        <p:spPr>
          <a:xfrm rot="8100000">
            <a:off x="1847981" y="4252969"/>
            <a:ext cx="122612" cy="122612"/>
          </a:xfrm>
          <a:prstGeom prst="teardrop">
            <a:avLst>
              <a:gd name="adj" fmla="val 100000"/>
            </a:avLst>
          </a:prstGeom>
          <a:solidFill>
            <a:srgbClr val="AF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rot="8100000">
            <a:off x="6038981" y="4536819"/>
            <a:ext cx="122612" cy="122612"/>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rot="8100000">
            <a:off x="7181981" y="4570169"/>
            <a:ext cx="122612" cy="122612"/>
          </a:xfrm>
          <a:prstGeom prst="teardrop">
            <a:avLst>
              <a:gd name="adj" fmla="val 100000"/>
            </a:avLst>
          </a:prstGeom>
          <a:solidFill>
            <a:srgbClr val="00C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5"/>
          <p:cNvGrpSpPr/>
          <p:nvPr/>
        </p:nvGrpSpPr>
        <p:grpSpPr>
          <a:xfrm>
            <a:off x="-9525" y="4462475"/>
            <a:ext cx="9167825" cy="595300"/>
            <a:chOff x="-9525" y="4462475"/>
            <a:chExt cx="9167825" cy="595300"/>
          </a:xfrm>
        </p:grpSpPr>
        <p:sp>
          <p:nvSpPr>
            <p:cNvPr id="169" name="Google Shape;169;p5"/>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170" name="Google Shape;170;p5"/>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171" name="Google Shape;171;p5"/>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172" name="Google Shape;172;p5"/>
          <p:cNvGrpSpPr/>
          <p:nvPr/>
        </p:nvGrpSpPr>
        <p:grpSpPr>
          <a:xfrm>
            <a:off x="-42837" y="4443488"/>
            <a:ext cx="9229575" cy="642787"/>
            <a:chOff x="-42837" y="4443488"/>
            <a:chExt cx="9229575" cy="642787"/>
          </a:xfrm>
        </p:grpSpPr>
        <p:sp>
          <p:nvSpPr>
            <p:cNvPr id="173" name="Google Shape;173;p5"/>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5"/>
          <p:cNvSpPr/>
          <p:nvPr/>
        </p:nvSpPr>
        <p:spPr>
          <a:xfrm>
            <a:off x="2990700" y="45862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1085700" y="48719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4895700" y="45160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rot="8100000">
            <a:off x="8699949" y="4329169"/>
            <a:ext cx="122612" cy="122612"/>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03"/>
        <p:cNvGrpSpPr/>
        <p:nvPr/>
      </p:nvGrpSpPr>
      <p:grpSpPr>
        <a:xfrm>
          <a:off x="0" y="0"/>
          <a:ext cx="0" cy="0"/>
          <a:chOff x="0" y="0"/>
          <a:chExt cx="0" cy="0"/>
        </a:xfrm>
      </p:grpSpPr>
      <p:sp>
        <p:nvSpPr>
          <p:cNvPr id="204" name="Google Shape;204;p6"/>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05" name="Google Shape;205;p6"/>
          <p:cNvSpPr txBox="1">
            <a:spLocks noGrp="1"/>
          </p:cNvSpPr>
          <p:nvPr>
            <p:ph type="body" idx="1"/>
          </p:nvPr>
        </p:nvSpPr>
        <p:spPr>
          <a:xfrm>
            <a:off x="1131500" y="1552950"/>
            <a:ext cx="3339900" cy="26658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6" name="Google Shape;206;p6"/>
          <p:cNvSpPr txBox="1">
            <a:spLocks noGrp="1"/>
          </p:cNvSpPr>
          <p:nvPr>
            <p:ph type="body" idx="2"/>
          </p:nvPr>
        </p:nvSpPr>
        <p:spPr>
          <a:xfrm>
            <a:off x="4672563" y="1552950"/>
            <a:ext cx="3339900" cy="26658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7" name="Google Shape;207;p6"/>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208" name="Google Shape;208;p6"/>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09" name="Google Shape;209;p6"/>
          <p:cNvSpPr/>
          <p:nvPr/>
        </p:nvSpPr>
        <p:spPr>
          <a:xfrm rot="8100000">
            <a:off x="1847981" y="4252969"/>
            <a:ext cx="122612" cy="122612"/>
          </a:xfrm>
          <a:prstGeom prst="teardrop">
            <a:avLst>
              <a:gd name="adj" fmla="val 100000"/>
            </a:avLst>
          </a:prstGeom>
          <a:solidFill>
            <a:srgbClr val="AF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rot="8100000">
            <a:off x="6038981" y="4536819"/>
            <a:ext cx="122612" cy="122612"/>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rot="8100000">
            <a:off x="7181981" y="4570169"/>
            <a:ext cx="122612" cy="122612"/>
          </a:xfrm>
          <a:prstGeom prst="teardrop">
            <a:avLst>
              <a:gd name="adj" fmla="val 100000"/>
            </a:avLst>
          </a:prstGeom>
          <a:solidFill>
            <a:srgbClr val="00C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 name="Google Shape;212;p6"/>
          <p:cNvGrpSpPr/>
          <p:nvPr/>
        </p:nvGrpSpPr>
        <p:grpSpPr>
          <a:xfrm>
            <a:off x="-9525" y="4462475"/>
            <a:ext cx="9167825" cy="595300"/>
            <a:chOff x="-9525" y="4462475"/>
            <a:chExt cx="9167825" cy="595300"/>
          </a:xfrm>
        </p:grpSpPr>
        <p:sp>
          <p:nvSpPr>
            <p:cNvPr id="213" name="Google Shape;213;p6"/>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214" name="Google Shape;214;p6"/>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215" name="Google Shape;215;p6"/>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216" name="Google Shape;216;p6"/>
          <p:cNvGrpSpPr/>
          <p:nvPr/>
        </p:nvGrpSpPr>
        <p:grpSpPr>
          <a:xfrm>
            <a:off x="-42837" y="4443488"/>
            <a:ext cx="9229575" cy="642787"/>
            <a:chOff x="-42837" y="4443488"/>
            <a:chExt cx="9229575" cy="642787"/>
          </a:xfrm>
        </p:grpSpPr>
        <p:sp>
          <p:nvSpPr>
            <p:cNvPr id="217" name="Google Shape;217;p6"/>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 name="Google Shape;242;p6"/>
          <p:cNvSpPr/>
          <p:nvPr/>
        </p:nvSpPr>
        <p:spPr>
          <a:xfrm>
            <a:off x="2990700" y="45862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1085700" y="48719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4895700" y="45160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rot="8100000">
            <a:off x="8699949" y="4329169"/>
            <a:ext cx="122612" cy="122612"/>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2"/>
        <p:cNvGrpSpPr/>
        <p:nvPr/>
      </p:nvGrpSpPr>
      <p:grpSpPr>
        <a:xfrm>
          <a:off x="0" y="0"/>
          <a:ext cx="0" cy="0"/>
          <a:chOff x="0" y="0"/>
          <a:chExt cx="0" cy="0"/>
        </a:xfrm>
      </p:grpSpPr>
      <p:sp>
        <p:nvSpPr>
          <p:cNvPr id="293" name="Google Shape;293;p8"/>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94" name="Google Shape;294;p8"/>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295" name="Google Shape;295;p8"/>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96" name="Google Shape;296;p8"/>
          <p:cNvSpPr/>
          <p:nvPr/>
        </p:nvSpPr>
        <p:spPr>
          <a:xfrm rot="8100000">
            <a:off x="1847981" y="4252969"/>
            <a:ext cx="122612" cy="122612"/>
          </a:xfrm>
          <a:prstGeom prst="teardrop">
            <a:avLst>
              <a:gd name="adj" fmla="val 100000"/>
            </a:avLst>
          </a:prstGeom>
          <a:solidFill>
            <a:srgbClr val="AF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rot="8100000">
            <a:off x="6038981" y="4536819"/>
            <a:ext cx="122612" cy="122612"/>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rot="8100000">
            <a:off x="7181981" y="4570169"/>
            <a:ext cx="122612" cy="122612"/>
          </a:xfrm>
          <a:prstGeom prst="teardrop">
            <a:avLst>
              <a:gd name="adj" fmla="val 100000"/>
            </a:avLst>
          </a:prstGeom>
          <a:solidFill>
            <a:srgbClr val="00C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 name="Google Shape;299;p8"/>
          <p:cNvGrpSpPr/>
          <p:nvPr/>
        </p:nvGrpSpPr>
        <p:grpSpPr>
          <a:xfrm>
            <a:off x="-9525" y="4462475"/>
            <a:ext cx="9167825" cy="595300"/>
            <a:chOff x="-9525" y="4462475"/>
            <a:chExt cx="9167825" cy="595300"/>
          </a:xfrm>
        </p:grpSpPr>
        <p:sp>
          <p:nvSpPr>
            <p:cNvPr id="300" name="Google Shape;300;p8"/>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301" name="Google Shape;301;p8"/>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302" name="Google Shape;302;p8"/>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303" name="Google Shape;303;p8"/>
          <p:cNvGrpSpPr/>
          <p:nvPr/>
        </p:nvGrpSpPr>
        <p:grpSpPr>
          <a:xfrm>
            <a:off x="-42837" y="4443488"/>
            <a:ext cx="9229575" cy="642787"/>
            <a:chOff x="-42837" y="4443488"/>
            <a:chExt cx="9229575" cy="642787"/>
          </a:xfrm>
        </p:grpSpPr>
        <p:sp>
          <p:nvSpPr>
            <p:cNvPr id="304" name="Google Shape;304;p8"/>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8"/>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8"/>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8"/>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9" name="Google Shape;329;p8"/>
          <p:cNvSpPr/>
          <p:nvPr/>
        </p:nvSpPr>
        <p:spPr>
          <a:xfrm>
            <a:off x="2990700" y="45862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a:off x="1085700" y="48719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p:nvPr/>
        </p:nvSpPr>
        <p:spPr>
          <a:xfrm>
            <a:off x="4895700" y="45160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p:nvPr/>
        </p:nvSpPr>
        <p:spPr>
          <a:xfrm rot="8100000">
            <a:off x="8699949" y="4329169"/>
            <a:ext cx="122612" cy="122612"/>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8"/>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6"/>
        <p:cNvGrpSpPr/>
        <p:nvPr/>
      </p:nvGrpSpPr>
      <p:grpSpPr>
        <a:xfrm>
          <a:off x="0" y="0"/>
          <a:ext cx="0" cy="0"/>
          <a:chOff x="0" y="0"/>
          <a:chExt cx="0" cy="0"/>
        </a:xfrm>
      </p:grpSpPr>
      <p:sp>
        <p:nvSpPr>
          <p:cNvPr id="377" name="Google Shape;377;p10"/>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378" name="Google Shape;378;p10"/>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379" name="Google Shape;379;p10"/>
          <p:cNvSpPr/>
          <p:nvPr/>
        </p:nvSpPr>
        <p:spPr>
          <a:xfrm rot="8100000">
            <a:off x="1847981" y="4252969"/>
            <a:ext cx="122612" cy="122612"/>
          </a:xfrm>
          <a:prstGeom prst="teardrop">
            <a:avLst>
              <a:gd name="adj" fmla="val 100000"/>
            </a:avLst>
          </a:prstGeom>
          <a:solidFill>
            <a:srgbClr val="AF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0"/>
          <p:cNvSpPr/>
          <p:nvPr/>
        </p:nvSpPr>
        <p:spPr>
          <a:xfrm rot="8100000">
            <a:off x="6038981" y="4536819"/>
            <a:ext cx="122612" cy="122612"/>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0"/>
          <p:cNvSpPr/>
          <p:nvPr/>
        </p:nvSpPr>
        <p:spPr>
          <a:xfrm rot="8100000">
            <a:off x="7181981" y="4570169"/>
            <a:ext cx="122612" cy="122612"/>
          </a:xfrm>
          <a:prstGeom prst="teardrop">
            <a:avLst>
              <a:gd name="adj" fmla="val 100000"/>
            </a:avLst>
          </a:prstGeom>
          <a:solidFill>
            <a:srgbClr val="00C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2" name="Google Shape;382;p10"/>
          <p:cNvGrpSpPr/>
          <p:nvPr/>
        </p:nvGrpSpPr>
        <p:grpSpPr>
          <a:xfrm>
            <a:off x="-9525" y="4462475"/>
            <a:ext cx="9167825" cy="595300"/>
            <a:chOff x="-9525" y="4462475"/>
            <a:chExt cx="9167825" cy="595300"/>
          </a:xfrm>
        </p:grpSpPr>
        <p:sp>
          <p:nvSpPr>
            <p:cNvPr id="383" name="Google Shape;383;p10"/>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384" name="Google Shape;384;p10"/>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385" name="Google Shape;385;p10"/>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386" name="Google Shape;386;p10"/>
          <p:cNvGrpSpPr/>
          <p:nvPr/>
        </p:nvGrpSpPr>
        <p:grpSpPr>
          <a:xfrm>
            <a:off x="-42837" y="4443488"/>
            <a:ext cx="9229575" cy="642787"/>
            <a:chOff x="-42837" y="4443488"/>
            <a:chExt cx="9229575" cy="642787"/>
          </a:xfrm>
        </p:grpSpPr>
        <p:sp>
          <p:nvSpPr>
            <p:cNvPr id="387" name="Google Shape;387;p10"/>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0"/>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0"/>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0"/>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0"/>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0"/>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0"/>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0"/>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0"/>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0"/>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0"/>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0"/>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0"/>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0"/>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0"/>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0"/>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0"/>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0"/>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0"/>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0"/>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0"/>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0"/>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0"/>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0"/>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0"/>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 name="Google Shape;412;p10"/>
          <p:cNvSpPr/>
          <p:nvPr/>
        </p:nvSpPr>
        <p:spPr>
          <a:xfrm>
            <a:off x="2990700" y="45862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0"/>
          <p:cNvSpPr/>
          <p:nvPr/>
        </p:nvSpPr>
        <p:spPr>
          <a:xfrm>
            <a:off x="1085700" y="48719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0"/>
          <p:cNvSpPr/>
          <p:nvPr/>
        </p:nvSpPr>
        <p:spPr>
          <a:xfrm>
            <a:off x="4895700" y="45160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0"/>
          <p:cNvSpPr/>
          <p:nvPr/>
        </p:nvSpPr>
        <p:spPr>
          <a:xfrm rot="8100000">
            <a:off x="8699949" y="4329169"/>
            <a:ext cx="122612" cy="122612"/>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0"/>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ll graph">
  <p:cSld name="All graph">
    <p:spTree>
      <p:nvGrpSpPr>
        <p:cNvPr id="1" name="Shape 417"/>
        <p:cNvGrpSpPr/>
        <p:nvPr/>
      </p:nvGrpSpPr>
      <p:grpSpPr>
        <a:xfrm>
          <a:off x="0" y="0"/>
          <a:ext cx="0" cy="0"/>
          <a:chOff x="0" y="0"/>
          <a:chExt cx="0" cy="0"/>
        </a:xfrm>
      </p:grpSpPr>
      <p:sp>
        <p:nvSpPr>
          <p:cNvPr id="418" name="Google Shape;418;p11"/>
          <p:cNvSpPr/>
          <p:nvPr/>
        </p:nvSpPr>
        <p:spPr>
          <a:xfrm>
            <a:off x="-20075" y="636775"/>
            <a:ext cx="9203950" cy="4550900"/>
          </a:xfrm>
          <a:custGeom>
            <a:avLst/>
            <a:gdLst/>
            <a:ahLst/>
            <a:cxnLst/>
            <a:rect l="l" t="t" r="r" b="b"/>
            <a:pathLst>
              <a:path w="368158" h="182036" extrusionOk="0">
                <a:moveTo>
                  <a:pt x="41" y="263"/>
                </a:moveTo>
                <a:lnTo>
                  <a:pt x="16234" y="11294"/>
                </a:lnTo>
                <a:lnTo>
                  <a:pt x="31283" y="5122"/>
                </a:lnTo>
                <a:lnTo>
                  <a:pt x="62144" y="4991"/>
                </a:lnTo>
                <a:lnTo>
                  <a:pt x="77384" y="0"/>
                </a:lnTo>
                <a:lnTo>
                  <a:pt x="92624" y="13527"/>
                </a:lnTo>
                <a:lnTo>
                  <a:pt x="107674" y="21276"/>
                </a:lnTo>
                <a:lnTo>
                  <a:pt x="122723" y="21145"/>
                </a:lnTo>
                <a:lnTo>
                  <a:pt x="138725" y="10375"/>
                </a:lnTo>
                <a:lnTo>
                  <a:pt x="153775" y="7880"/>
                </a:lnTo>
                <a:lnTo>
                  <a:pt x="168443" y="2349"/>
                </a:lnTo>
                <a:lnTo>
                  <a:pt x="184064" y="14841"/>
                </a:lnTo>
                <a:lnTo>
                  <a:pt x="199304" y="15274"/>
                </a:lnTo>
                <a:lnTo>
                  <a:pt x="214354" y="25085"/>
                </a:lnTo>
                <a:lnTo>
                  <a:pt x="229784" y="25085"/>
                </a:lnTo>
                <a:lnTo>
                  <a:pt x="245786" y="20094"/>
                </a:lnTo>
                <a:lnTo>
                  <a:pt x="260836" y="20094"/>
                </a:lnTo>
                <a:lnTo>
                  <a:pt x="275123" y="11426"/>
                </a:lnTo>
                <a:lnTo>
                  <a:pt x="291316" y="16810"/>
                </a:lnTo>
                <a:lnTo>
                  <a:pt x="305603" y="8143"/>
                </a:lnTo>
                <a:lnTo>
                  <a:pt x="336464" y="8012"/>
                </a:lnTo>
                <a:lnTo>
                  <a:pt x="351514" y="11294"/>
                </a:lnTo>
                <a:lnTo>
                  <a:pt x="367325" y="2758"/>
                </a:lnTo>
                <a:lnTo>
                  <a:pt x="368158" y="181769"/>
                </a:lnTo>
                <a:lnTo>
                  <a:pt x="0" y="182036"/>
                </a:lnTo>
                <a:close/>
              </a:path>
            </a:pathLst>
          </a:custGeom>
          <a:solidFill>
            <a:srgbClr val="AFF000">
              <a:alpha val="81920"/>
            </a:srgbClr>
          </a:solidFill>
          <a:ln>
            <a:noFill/>
          </a:ln>
        </p:spPr>
      </p:sp>
      <p:sp>
        <p:nvSpPr>
          <p:cNvPr id="419" name="Google Shape;419;p11"/>
          <p:cNvSpPr/>
          <p:nvPr/>
        </p:nvSpPr>
        <p:spPr>
          <a:xfrm>
            <a:off x="-33475" y="768100"/>
            <a:ext cx="9210650" cy="4406200"/>
          </a:xfrm>
          <a:custGeom>
            <a:avLst/>
            <a:gdLst/>
            <a:ahLst/>
            <a:cxnLst/>
            <a:rect l="l" t="t" r="r" b="b"/>
            <a:pathLst>
              <a:path w="368426" h="176248" extrusionOk="0">
                <a:moveTo>
                  <a:pt x="577" y="5516"/>
                </a:moveTo>
                <a:lnTo>
                  <a:pt x="16960" y="11214"/>
                </a:lnTo>
                <a:lnTo>
                  <a:pt x="47440" y="11214"/>
                </a:lnTo>
                <a:lnTo>
                  <a:pt x="62680" y="6843"/>
                </a:lnTo>
                <a:lnTo>
                  <a:pt x="77920" y="16156"/>
                </a:lnTo>
                <a:lnTo>
                  <a:pt x="93160" y="16156"/>
                </a:lnTo>
                <a:lnTo>
                  <a:pt x="107638" y="11214"/>
                </a:lnTo>
                <a:lnTo>
                  <a:pt x="122878" y="8173"/>
                </a:lnTo>
                <a:lnTo>
                  <a:pt x="138880" y="8173"/>
                </a:lnTo>
                <a:lnTo>
                  <a:pt x="154120" y="10834"/>
                </a:lnTo>
                <a:lnTo>
                  <a:pt x="168979" y="7603"/>
                </a:lnTo>
                <a:lnTo>
                  <a:pt x="184219" y="12734"/>
                </a:lnTo>
                <a:lnTo>
                  <a:pt x="199840" y="20527"/>
                </a:lnTo>
                <a:lnTo>
                  <a:pt x="214318" y="15205"/>
                </a:lnTo>
                <a:lnTo>
                  <a:pt x="229939" y="15205"/>
                </a:lnTo>
                <a:lnTo>
                  <a:pt x="245560" y="5892"/>
                </a:lnTo>
                <a:lnTo>
                  <a:pt x="260800" y="11214"/>
                </a:lnTo>
                <a:lnTo>
                  <a:pt x="276040" y="11214"/>
                </a:lnTo>
                <a:lnTo>
                  <a:pt x="291280" y="6843"/>
                </a:lnTo>
                <a:lnTo>
                  <a:pt x="321760" y="6843"/>
                </a:lnTo>
                <a:lnTo>
                  <a:pt x="337000" y="15966"/>
                </a:lnTo>
                <a:lnTo>
                  <a:pt x="351478" y="12734"/>
                </a:lnTo>
                <a:lnTo>
                  <a:pt x="367861" y="0"/>
                </a:lnTo>
                <a:lnTo>
                  <a:pt x="368426" y="176248"/>
                </a:lnTo>
                <a:lnTo>
                  <a:pt x="0" y="176248"/>
                </a:lnTo>
                <a:close/>
              </a:path>
            </a:pathLst>
          </a:custGeom>
          <a:solidFill>
            <a:srgbClr val="00CEF6">
              <a:alpha val="73460"/>
            </a:srgbClr>
          </a:solidFill>
          <a:ln>
            <a:noFill/>
          </a:ln>
        </p:spPr>
      </p:sp>
      <p:sp>
        <p:nvSpPr>
          <p:cNvPr id="420" name="Google Shape;420;p11"/>
          <p:cNvSpPr/>
          <p:nvPr/>
        </p:nvSpPr>
        <p:spPr>
          <a:xfrm rot="8100000">
            <a:off x="1847981" y="442969"/>
            <a:ext cx="122612" cy="122612"/>
          </a:xfrm>
          <a:prstGeom prst="teardrop">
            <a:avLst>
              <a:gd name="adj" fmla="val 100000"/>
            </a:avLst>
          </a:prstGeom>
          <a:solidFill>
            <a:srgbClr val="AF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1"/>
          <p:cNvSpPr/>
          <p:nvPr/>
        </p:nvSpPr>
        <p:spPr>
          <a:xfrm rot="8100000">
            <a:off x="6038981" y="726819"/>
            <a:ext cx="122612" cy="122612"/>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1"/>
          <p:cNvSpPr/>
          <p:nvPr/>
        </p:nvSpPr>
        <p:spPr>
          <a:xfrm rot="8100000">
            <a:off x="7181981" y="760169"/>
            <a:ext cx="122612" cy="122612"/>
          </a:xfrm>
          <a:prstGeom prst="teardrop">
            <a:avLst>
              <a:gd name="adj" fmla="val 100000"/>
            </a:avLst>
          </a:prstGeom>
          <a:solidFill>
            <a:srgbClr val="00C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11"/>
          <p:cNvGrpSpPr/>
          <p:nvPr/>
        </p:nvGrpSpPr>
        <p:grpSpPr>
          <a:xfrm>
            <a:off x="-9525" y="652475"/>
            <a:ext cx="9167825" cy="595300"/>
            <a:chOff x="-9525" y="4462475"/>
            <a:chExt cx="9167825" cy="595300"/>
          </a:xfrm>
        </p:grpSpPr>
        <p:sp>
          <p:nvSpPr>
            <p:cNvPr id="424" name="Google Shape;424;p11"/>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425" name="Google Shape;425;p11"/>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426" name="Google Shape;426;p11"/>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427" name="Google Shape;427;p11"/>
          <p:cNvGrpSpPr/>
          <p:nvPr/>
        </p:nvGrpSpPr>
        <p:grpSpPr>
          <a:xfrm>
            <a:off x="-42837" y="633488"/>
            <a:ext cx="9229575" cy="642787"/>
            <a:chOff x="-42837" y="4443488"/>
            <a:chExt cx="9229575" cy="642787"/>
          </a:xfrm>
        </p:grpSpPr>
        <p:sp>
          <p:nvSpPr>
            <p:cNvPr id="428" name="Google Shape;428;p11"/>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1"/>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1"/>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1"/>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1"/>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1"/>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1"/>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1"/>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1"/>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1"/>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1"/>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1"/>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1"/>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1"/>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1"/>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1"/>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1"/>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1"/>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1"/>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1"/>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1"/>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 name="Google Shape;453;p11"/>
          <p:cNvSpPr/>
          <p:nvPr/>
        </p:nvSpPr>
        <p:spPr>
          <a:xfrm>
            <a:off x="2990700" y="7762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1"/>
          <p:cNvSpPr/>
          <p:nvPr/>
        </p:nvSpPr>
        <p:spPr>
          <a:xfrm>
            <a:off x="1085700" y="10619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1"/>
          <p:cNvSpPr/>
          <p:nvPr/>
        </p:nvSpPr>
        <p:spPr>
          <a:xfrm>
            <a:off x="4895700" y="7060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1"/>
          <p:cNvSpPr/>
          <p:nvPr/>
        </p:nvSpPr>
        <p:spPr>
          <a:xfrm rot="8100000">
            <a:off x="8699949" y="519169"/>
            <a:ext cx="122612" cy="122612"/>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1"/>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092086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381000" y="7"/>
            <a:ext cx="8382000" cy="5162348"/>
            <a:chOff x="381000" y="-18750"/>
            <a:chExt cx="8382000" cy="5181000"/>
          </a:xfrm>
        </p:grpSpPr>
        <p:cxnSp>
          <p:nvCxnSpPr>
            <p:cNvPr id="7" name="Google Shape;7;p1"/>
            <p:cNvCxnSpPr/>
            <p:nvPr/>
          </p:nvCxnSpPr>
          <p:spPr>
            <a:xfrm>
              <a:off x="76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8" name="Google Shape;8;p1"/>
            <p:cNvCxnSpPr/>
            <p:nvPr/>
          </p:nvCxnSpPr>
          <p:spPr>
            <a:xfrm>
              <a:off x="152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9" name="Google Shape;9;p1"/>
            <p:cNvCxnSpPr/>
            <p:nvPr/>
          </p:nvCxnSpPr>
          <p:spPr>
            <a:xfrm>
              <a:off x="228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0" name="Google Shape;10;p1"/>
            <p:cNvCxnSpPr/>
            <p:nvPr/>
          </p:nvCxnSpPr>
          <p:spPr>
            <a:xfrm>
              <a:off x="304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1"/>
            <p:cNvCxnSpPr/>
            <p:nvPr/>
          </p:nvCxnSpPr>
          <p:spPr>
            <a:xfrm>
              <a:off x="381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1"/>
            <p:cNvCxnSpPr/>
            <p:nvPr/>
          </p:nvCxnSpPr>
          <p:spPr>
            <a:xfrm>
              <a:off x="457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1"/>
            <p:cNvCxnSpPr/>
            <p:nvPr/>
          </p:nvCxnSpPr>
          <p:spPr>
            <a:xfrm>
              <a:off x="533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1"/>
            <p:cNvCxnSpPr/>
            <p:nvPr/>
          </p:nvCxnSpPr>
          <p:spPr>
            <a:xfrm>
              <a:off x="609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1"/>
            <p:cNvCxnSpPr/>
            <p:nvPr/>
          </p:nvCxnSpPr>
          <p:spPr>
            <a:xfrm>
              <a:off x="685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1"/>
            <p:cNvCxnSpPr/>
            <p:nvPr/>
          </p:nvCxnSpPr>
          <p:spPr>
            <a:xfrm>
              <a:off x="762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1"/>
            <p:cNvCxnSpPr/>
            <p:nvPr/>
          </p:nvCxnSpPr>
          <p:spPr>
            <a:xfrm>
              <a:off x="838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1"/>
            <p:cNvCxnSpPr/>
            <p:nvPr/>
          </p:nvCxnSpPr>
          <p:spPr>
            <a:xfrm>
              <a:off x="38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19" name="Google Shape;19;p1"/>
            <p:cNvCxnSpPr/>
            <p:nvPr/>
          </p:nvCxnSpPr>
          <p:spPr>
            <a:xfrm>
              <a:off x="114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0" name="Google Shape;20;p1"/>
            <p:cNvCxnSpPr/>
            <p:nvPr/>
          </p:nvCxnSpPr>
          <p:spPr>
            <a:xfrm>
              <a:off x="190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1" name="Google Shape;21;p1"/>
            <p:cNvCxnSpPr/>
            <p:nvPr/>
          </p:nvCxnSpPr>
          <p:spPr>
            <a:xfrm>
              <a:off x="266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2" name="Google Shape;22;p1"/>
            <p:cNvCxnSpPr/>
            <p:nvPr/>
          </p:nvCxnSpPr>
          <p:spPr>
            <a:xfrm>
              <a:off x="342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3" name="Google Shape;23;p1"/>
            <p:cNvCxnSpPr/>
            <p:nvPr/>
          </p:nvCxnSpPr>
          <p:spPr>
            <a:xfrm>
              <a:off x="419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4" name="Google Shape;24;p1"/>
            <p:cNvCxnSpPr/>
            <p:nvPr/>
          </p:nvCxnSpPr>
          <p:spPr>
            <a:xfrm>
              <a:off x="495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5" name="Google Shape;25;p1"/>
            <p:cNvCxnSpPr/>
            <p:nvPr/>
          </p:nvCxnSpPr>
          <p:spPr>
            <a:xfrm>
              <a:off x="571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6" name="Google Shape;26;p1"/>
            <p:cNvCxnSpPr/>
            <p:nvPr/>
          </p:nvCxnSpPr>
          <p:spPr>
            <a:xfrm>
              <a:off x="647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7" name="Google Shape;27;p1"/>
            <p:cNvCxnSpPr/>
            <p:nvPr/>
          </p:nvCxnSpPr>
          <p:spPr>
            <a:xfrm>
              <a:off x="723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8" name="Google Shape;28;p1"/>
            <p:cNvCxnSpPr/>
            <p:nvPr/>
          </p:nvCxnSpPr>
          <p:spPr>
            <a:xfrm>
              <a:off x="800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9" name="Google Shape;29;p1"/>
            <p:cNvCxnSpPr/>
            <p:nvPr/>
          </p:nvCxnSpPr>
          <p:spPr>
            <a:xfrm>
              <a:off x="8763000" y="-18750"/>
              <a:ext cx="0" cy="5181000"/>
            </a:xfrm>
            <a:prstGeom prst="straightConnector1">
              <a:avLst/>
            </a:prstGeom>
            <a:noFill/>
            <a:ln w="9525" cap="flat" cmpd="sng">
              <a:solidFill>
                <a:srgbClr val="F3F3F3"/>
              </a:solidFill>
              <a:prstDash val="dash"/>
              <a:round/>
              <a:headEnd type="none" w="med" len="med"/>
              <a:tailEnd type="none" w="med" len="med"/>
            </a:ln>
          </p:spPr>
        </p:cxnSp>
      </p:grpSp>
      <p:sp>
        <p:nvSpPr>
          <p:cNvPr id="30" name="Google Shape;30;p1"/>
          <p:cNvSpPr txBox="1">
            <a:spLocks noGrp="1"/>
          </p:cNvSpPr>
          <p:nvPr>
            <p:ph type="title"/>
          </p:nvPr>
        </p:nvSpPr>
        <p:spPr>
          <a:xfrm>
            <a:off x="1047750" y="634125"/>
            <a:ext cx="6996600" cy="715800"/>
          </a:xfrm>
          <a:prstGeom prst="rect">
            <a:avLst/>
          </a:prstGeom>
          <a:noFill/>
          <a:ln>
            <a:noFill/>
          </a:ln>
        </p:spPr>
        <p:txBody>
          <a:bodyPr spcFirstLastPara="1" wrap="square" lIns="91425" tIns="91425" rIns="91425" bIns="91425" anchor="b" anchorCtr="0"/>
          <a:lstStyle>
            <a:lvl1pPr lvl="0"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1pPr>
            <a:lvl2pPr lvl="1"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2pPr>
            <a:lvl3pPr lvl="2"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3pPr>
            <a:lvl4pPr lvl="3"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4pPr>
            <a:lvl5pPr lvl="4"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5pPr>
            <a:lvl6pPr lvl="5"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6pPr>
            <a:lvl7pPr lvl="6"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7pPr>
            <a:lvl8pPr lvl="7"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8pPr>
            <a:lvl9pPr lvl="8"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9pPr>
          </a:lstStyle>
          <a:p>
            <a:endParaRPr/>
          </a:p>
        </p:txBody>
      </p:sp>
      <p:sp>
        <p:nvSpPr>
          <p:cNvPr id="31" name="Google Shape;31;p1"/>
          <p:cNvSpPr txBox="1">
            <a:spLocks noGrp="1"/>
          </p:cNvSpPr>
          <p:nvPr>
            <p:ph type="body" idx="1"/>
          </p:nvPr>
        </p:nvSpPr>
        <p:spPr>
          <a:xfrm>
            <a:off x="1075850" y="1540175"/>
            <a:ext cx="6996600" cy="1922100"/>
          </a:xfrm>
          <a:prstGeom prst="rect">
            <a:avLst/>
          </a:prstGeom>
          <a:noFill/>
          <a:ln>
            <a:noFill/>
          </a:ln>
        </p:spPr>
        <p:txBody>
          <a:bodyPr spcFirstLastPara="1" wrap="square" lIns="91425" tIns="91425" rIns="91425" bIns="91425" anchor="t" anchorCtr="0"/>
          <a:lstStyle>
            <a:lvl1pPr marL="457200" lvl="0" indent="-355600">
              <a:spcBef>
                <a:spcPts val="600"/>
              </a:spcBef>
              <a:spcAft>
                <a:spcPts val="0"/>
              </a:spcAft>
              <a:buClr>
                <a:srgbClr val="28324A"/>
              </a:buClr>
              <a:buSzPts val="2000"/>
              <a:buFont typeface="Source Sans Pro"/>
              <a:buChar char="◉"/>
              <a:defRPr sz="2000">
                <a:solidFill>
                  <a:srgbClr val="28324A"/>
                </a:solidFill>
                <a:latin typeface="Source Sans Pro"/>
                <a:ea typeface="Source Sans Pro"/>
                <a:cs typeface="Source Sans Pro"/>
                <a:sym typeface="Source Sans Pro"/>
              </a:defRPr>
            </a:lvl1pPr>
            <a:lvl2pPr marL="914400" lvl="1"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2pPr>
            <a:lvl3pPr marL="1371600" lvl="2"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3pPr>
            <a:lvl4pPr marL="1828800" lvl="3"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4pPr>
            <a:lvl5pPr marL="2286000" lvl="4"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5pPr>
            <a:lvl6pPr marL="2743200" lvl="5"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6pPr>
            <a:lvl7pPr marL="3200400" lvl="6"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7pPr>
            <a:lvl8pPr marL="3657600" lvl="7"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8pPr>
            <a:lvl9pPr marL="4114800" lvl="8"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9pPr>
          </a:lstStyle>
          <a:p>
            <a:endParaRPr/>
          </a:p>
        </p:txBody>
      </p:sp>
      <p:sp>
        <p:nvSpPr>
          <p:cNvPr id="32" name="Google Shape;32;p1"/>
          <p:cNvSpPr txBox="1">
            <a:spLocks noGrp="1"/>
          </p:cNvSpPr>
          <p:nvPr>
            <p:ph type="sldNum" idx="12"/>
          </p:nvPr>
        </p:nvSpPr>
        <p:spPr>
          <a:xfrm>
            <a:off x="8556775" y="4826200"/>
            <a:ext cx="548700" cy="317400"/>
          </a:xfrm>
          <a:prstGeom prst="rect">
            <a:avLst/>
          </a:prstGeom>
          <a:noFill/>
          <a:ln>
            <a:noFill/>
          </a:ln>
        </p:spPr>
        <p:txBody>
          <a:bodyPr spcFirstLastPara="1" wrap="square" lIns="91425" tIns="91425" rIns="91425" bIns="91425" anchor="t" anchorCtr="0">
            <a:noAutofit/>
          </a:bodyPr>
          <a:lstStyle>
            <a:lvl1pPr lvl="0" algn="r">
              <a:buNone/>
              <a:defRPr sz="1000">
                <a:solidFill>
                  <a:srgbClr val="FFFFFF"/>
                </a:solidFill>
                <a:latin typeface="Oswald"/>
                <a:ea typeface="Oswald"/>
                <a:cs typeface="Oswald"/>
                <a:sym typeface="Oswald"/>
              </a:defRPr>
            </a:lvl1pPr>
            <a:lvl2pPr lvl="1" algn="r">
              <a:buNone/>
              <a:defRPr sz="1000">
                <a:solidFill>
                  <a:srgbClr val="FFFFFF"/>
                </a:solidFill>
                <a:latin typeface="Oswald"/>
                <a:ea typeface="Oswald"/>
                <a:cs typeface="Oswald"/>
                <a:sym typeface="Oswald"/>
              </a:defRPr>
            </a:lvl2pPr>
            <a:lvl3pPr lvl="2" algn="r">
              <a:buNone/>
              <a:defRPr sz="1000">
                <a:solidFill>
                  <a:srgbClr val="FFFFFF"/>
                </a:solidFill>
                <a:latin typeface="Oswald"/>
                <a:ea typeface="Oswald"/>
                <a:cs typeface="Oswald"/>
                <a:sym typeface="Oswald"/>
              </a:defRPr>
            </a:lvl3pPr>
            <a:lvl4pPr lvl="3" algn="r">
              <a:buNone/>
              <a:defRPr sz="1000">
                <a:solidFill>
                  <a:srgbClr val="FFFFFF"/>
                </a:solidFill>
                <a:latin typeface="Oswald"/>
                <a:ea typeface="Oswald"/>
                <a:cs typeface="Oswald"/>
                <a:sym typeface="Oswald"/>
              </a:defRPr>
            </a:lvl4pPr>
            <a:lvl5pPr lvl="4" algn="r">
              <a:buNone/>
              <a:defRPr sz="1000">
                <a:solidFill>
                  <a:srgbClr val="FFFFFF"/>
                </a:solidFill>
                <a:latin typeface="Oswald"/>
                <a:ea typeface="Oswald"/>
                <a:cs typeface="Oswald"/>
                <a:sym typeface="Oswald"/>
              </a:defRPr>
            </a:lvl5pPr>
            <a:lvl6pPr lvl="5" algn="r">
              <a:buNone/>
              <a:defRPr sz="1000">
                <a:solidFill>
                  <a:srgbClr val="FFFFFF"/>
                </a:solidFill>
                <a:latin typeface="Oswald"/>
                <a:ea typeface="Oswald"/>
                <a:cs typeface="Oswald"/>
                <a:sym typeface="Oswald"/>
              </a:defRPr>
            </a:lvl6pPr>
            <a:lvl7pPr lvl="6" algn="r">
              <a:buNone/>
              <a:defRPr sz="1000">
                <a:solidFill>
                  <a:srgbClr val="FFFFFF"/>
                </a:solidFill>
                <a:latin typeface="Oswald"/>
                <a:ea typeface="Oswald"/>
                <a:cs typeface="Oswald"/>
                <a:sym typeface="Oswald"/>
              </a:defRPr>
            </a:lvl7pPr>
            <a:lvl8pPr lvl="7" algn="r">
              <a:buNone/>
              <a:defRPr sz="1000">
                <a:solidFill>
                  <a:srgbClr val="FFFFFF"/>
                </a:solidFill>
                <a:latin typeface="Oswald"/>
                <a:ea typeface="Oswald"/>
                <a:cs typeface="Oswald"/>
                <a:sym typeface="Oswald"/>
              </a:defRPr>
            </a:lvl8pPr>
            <a:lvl9pPr lvl="8" algn="r">
              <a:buNone/>
              <a:defRPr sz="1000">
                <a:solidFill>
                  <a:srgbClr val="FFFFFF"/>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6" r:id="rId7"/>
    <p:sldLayoutId id="2147483660"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http://www.usnows.org/" TargetMode="External"/><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hyperlink" Target="http://www.nasbla.org/education/verified" TargetMode="External"/><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2.jpe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3"/>
          <p:cNvSpPr txBox="1">
            <a:spLocks noGrp="1"/>
          </p:cNvSpPr>
          <p:nvPr>
            <p:ph type="ctrTitle"/>
          </p:nvPr>
        </p:nvSpPr>
        <p:spPr>
          <a:xfrm>
            <a:off x="258752" y="3333750"/>
            <a:ext cx="8382075"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The Next Generation of </a:t>
            </a:r>
            <a:br>
              <a:rPr lang="en" dirty="0" smtClean="0"/>
            </a:br>
            <a:r>
              <a:rPr lang="en" dirty="0" smtClean="0"/>
              <a:t>Boating Education Standards</a:t>
            </a:r>
            <a:endParaRPr dirty="0"/>
          </a:p>
        </p:txBody>
      </p:sp>
      <p:pic>
        <p:nvPicPr>
          <p:cNvPr id="3" name="image2.png"/>
          <p:cNvPicPr/>
          <p:nvPr/>
        </p:nvPicPr>
        <p:blipFill>
          <a:blip r:embed="rId3" cstate="print"/>
          <a:stretch>
            <a:fillRect/>
          </a:stretch>
        </p:blipFill>
        <p:spPr>
          <a:xfrm>
            <a:off x="7696200" y="50437"/>
            <a:ext cx="1341448" cy="89767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21342"/>
            <a:ext cx="2362200" cy="82677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18"/>
          <p:cNvSpPr txBox="1">
            <a:spLocks noGrp="1"/>
          </p:cNvSpPr>
          <p:nvPr>
            <p:ph type="title"/>
          </p:nvPr>
        </p:nvSpPr>
        <p:spPr>
          <a:xfrm>
            <a:off x="1066800" y="331950"/>
            <a:ext cx="6996600" cy="56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EVOLUTION OF </a:t>
            </a:r>
            <a:r>
              <a:rPr lang="en" dirty="0" smtClean="0">
                <a:solidFill>
                  <a:srgbClr val="3C78D8"/>
                </a:solidFill>
              </a:rPr>
              <a:t>DEVELOPMENT</a:t>
            </a:r>
            <a:endParaRPr dirty="0">
              <a:solidFill>
                <a:srgbClr val="3C78D8"/>
              </a:solidFill>
            </a:endParaRPr>
          </a:p>
        </p:txBody>
      </p:sp>
      <p:sp>
        <p:nvSpPr>
          <p:cNvPr id="501" name="Google Shape;501;p18"/>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16" name="Google Shape;208;p29"/>
          <p:cNvGrpSpPr/>
          <p:nvPr/>
        </p:nvGrpSpPr>
        <p:grpSpPr>
          <a:xfrm>
            <a:off x="159526" y="1712311"/>
            <a:ext cx="2528470" cy="838614"/>
            <a:chOff x="1047099" y="1768599"/>
            <a:chExt cx="5459954" cy="1810894"/>
          </a:xfrm>
        </p:grpSpPr>
        <p:sp>
          <p:nvSpPr>
            <p:cNvPr id="17" name="Google Shape;209;p29"/>
            <p:cNvSpPr/>
            <p:nvPr/>
          </p:nvSpPr>
          <p:spPr>
            <a:xfrm rot="2700000">
              <a:off x="2286374" y="984597"/>
              <a:ext cx="561726" cy="3040275"/>
            </a:xfrm>
            <a:prstGeom prst="roundRect">
              <a:avLst>
                <a:gd name="adj" fmla="val 50000"/>
              </a:avLst>
            </a:prstGeom>
            <a:gradFill>
              <a:gsLst>
                <a:gs pos="0">
                  <a:srgbClr val="FF8700"/>
                </a:gs>
                <a:gs pos="100000">
                  <a:srgbClr val="FFD90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0;p29"/>
            <p:cNvSpPr/>
            <p:nvPr/>
          </p:nvSpPr>
          <p:spPr>
            <a:xfrm>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666666"/>
                </a:solidFill>
                <a:latin typeface="Montserrat ExtraBold"/>
                <a:ea typeface="Montserrat ExtraBold"/>
                <a:cs typeface="Montserrat ExtraBold"/>
                <a:sym typeface="Montserrat ExtraBold"/>
              </a:endParaRPr>
            </a:p>
          </p:txBody>
        </p:sp>
        <p:sp>
          <p:nvSpPr>
            <p:cNvPr id="19" name="Google Shape;211;p29"/>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100" dirty="0" smtClean="0">
                  <a:solidFill>
                    <a:srgbClr val="FFFFFF"/>
                  </a:solidFill>
                  <a:latin typeface="Montserrat ExtraBold"/>
                  <a:ea typeface="Montserrat ExtraBold"/>
                  <a:cs typeface="Montserrat ExtraBold"/>
                  <a:sym typeface="Montserrat ExtraBold"/>
                </a:rPr>
                <a:t>1987 – ‘98</a:t>
              </a:r>
              <a:endParaRPr sz="1100" dirty="0">
                <a:solidFill>
                  <a:srgbClr val="FFFFFF"/>
                </a:solidFill>
                <a:latin typeface="Montserrat ExtraBold"/>
                <a:ea typeface="Montserrat ExtraBold"/>
                <a:cs typeface="Montserrat ExtraBold"/>
                <a:sym typeface="Montserrat ExtraBold"/>
              </a:endParaRPr>
            </a:p>
          </p:txBody>
        </p:sp>
        <p:sp>
          <p:nvSpPr>
            <p:cNvPr id="20" name="Google Shape;212;p29"/>
            <p:cNvSpPr txBox="1"/>
            <p:nvPr/>
          </p:nvSpPr>
          <p:spPr>
            <a:xfrm rot="18900000">
              <a:off x="1421701" y="1768599"/>
              <a:ext cx="5085352" cy="1047373"/>
            </a:xfrm>
            <a:prstGeom prst="rect">
              <a:avLst/>
            </a:prstGeom>
            <a:noFill/>
            <a:ln>
              <a:noFill/>
            </a:ln>
          </p:spPr>
          <p:txBody>
            <a:bodyPr spcFirstLastPara="1" wrap="square" lIns="91425" tIns="91425" rIns="91425" bIns="91425" anchor="t" anchorCtr="0">
              <a:noAutofit/>
            </a:bodyPr>
            <a:lstStyle/>
            <a:p>
              <a:r>
                <a:rPr lang="en-US" sz="800" dirty="0">
                  <a:solidFill>
                    <a:schemeClr val="accent1">
                      <a:lumMod val="50000"/>
                    </a:schemeClr>
                  </a:solidFill>
                </a:rPr>
                <a:t>NASBLA standards evolved via work of committees (LE and Education</a:t>
              </a:r>
              <a:r>
                <a:rPr lang="en-US" sz="800" dirty="0" smtClean="0">
                  <a:solidFill>
                    <a:schemeClr val="accent1">
                      <a:lumMod val="50000"/>
                    </a:schemeClr>
                  </a:solidFill>
                </a:rPr>
                <a:t>) and RBS Community</a:t>
              </a:r>
              <a:endParaRPr lang="en-US" sz="800" dirty="0">
                <a:solidFill>
                  <a:schemeClr val="accent1">
                    <a:lumMod val="50000"/>
                  </a:schemeClr>
                </a:solidFill>
              </a:endParaRPr>
            </a:p>
          </p:txBody>
        </p:sp>
      </p:grpSp>
      <p:grpSp>
        <p:nvGrpSpPr>
          <p:cNvPr id="21" name="Google Shape;213;p29"/>
          <p:cNvGrpSpPr/>
          <p:nvPr/>
        </p:nvGrpSpPr>
        <p:grpSpPr>
          <a:xfrm>
            <a:off x="1665267" y="1771634"/>
            <a:ext cx="2308176" cy="721786"/>
            <a:chOff x="2957320" y="2020877"/>
            <a:chExt cx="4984254" cy="1558616"/>
          </a:xfrm>
        </p:grpSpPr>
        <p:sp>
          <p:nvSpPr>
            <p:cNvPr id="22" name="Google Shape;214;p29"/>
            <p:cNvSpPr/>
            <p:nvPr/>
          </p:nvSpPr>
          <p:spPr>
            <a:xfrm rot="2700000">
              <a:off x="4196595" y="1011412"/>
              <a:ext cx="561726" cy="3040276"/>
            </a:xfrm>
            <a:prstGeom prst="roundRect">
              <a:avLst>
                <a:gd name="adj" fmla="val 50000"/>
              </a:avLst>
            </a:prstGeom>
            <a:gradFill>
              <a:gsLst>
                <a:gs pos="0">
                  <a:srgbClr val="46E180"/>
                </a:gs>
                <a:gs pos="100000">
                  <a:srgbClr val="B8DF3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5;p29"/>
            <p:cNvSpPr/>
            <p:nvPr/>
          </p:nvSpPr>
          <p:spPr>
            <a:xfrm>
              <a:off x="3420974"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666666"/>
                </a:solidFill>
                <a:latin typeface="Montserrat ExtraBold"/>
                <a:ea typeface="Montserrat ExtraBold"/>
                <a:cs typeface="Montserrat ExtraBold"/>
                <a:sym typeface="Montserrat ExtraBold"/>
              </a:endParaRPr>
            </a:p>
          </p:txBody>
        </p:sp>
        <p:sp>
          <p:nvSpPr>
            <p:cNvPr id="24" name="Google Shape;216;p29"/>
            <p:cNvSpPr txBox="1"/>
            <p:nvPr/>
          </p:nvSpPr>
          <p:spPr>
            <a:xfrm rot="-2700000">
              <a:off x="3410687" y="2240903"/>
              <a:ext cx="2333877"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100" dirty="0" smtClean="0">
                  <a:solidFill>
                    <a:srgbClr val="FFFFFF"/>
                  </a:solidFill>
                  <a:latin typeface="Montserrat ExtraBold"/>
                  <a:ea typeface="Montserrat ExtraBold"/>
                  <a:cs typeface="Montserrat ExtraBold"/>
                  <a:sym typeface="Montserrat ExtraBold"/>
                </a:rPr>
                <a:t>1999</a:t>
              </a:r>
              <a:endParaRPr sz="1100" dirty="0">
                <a:solidFill>
                  <a:srgbClr val="FFFFFF"/>
                </a:solidFill>
                <a:latin typeface="Montserrat ExtraBold"/>
                <a:ea typeface="Montserrat ExtraBold"/>
                <a:cs typeface="Montserrat ExtraBold"/>
                <a:sym typeface="Montserrat ExtraBold"/>
              </a:endParaRPr>
            </a:p>
          </p:txBody>
        </p:sp>
        <p:sp>
          <p:nvSpPr>
            <p:cNvPr id="25" name="Google Shape;217;p29"/>
            <p:cNvSpPr txBox="1"/>
            <p:nvPr/>
          </p:nvSpPr>
          <p:spPr>
            <a:xfrm rot="18900000">
              <a:off x="3182957" y="2020877"/>
              <a:ext cx="4758617" cy="507420"/>
            </a:xfrm>
            <a:prstGeom prst="rect">
              <a:avLst/>
            </a:prstGeom>
            <a:noFill/>
            <a:ln>
              <a:noFill/>
            </a:ln>
          </p:spPr>
          <p:txBody>
            <a:bodyPr spcFirstLastPara="1" wrap="square" lIns="91425" tIns="91425" rIns="91425" bIns="91425" anchor="t" anchorCtr="0">
              <a:noAutofit/>
            </a:bodyPr>
            <a:lstStyle/>
            <a:p>
              <a:pPr lvl="0">
                <a:spcAft>
                  <a:spcPts val="1600"/>
                </a:spcAft>
              </a:pPr>
              <a:r>
                <a:rPr lang="en-US" sz="800" dirty="0">
                  <a:solidFill>
                    <a:schemeClr val="accent1">
                      <a:lumMod val="50000"/>
                    </a:schemeClr>
                  </a:solidFill>
                </a:rPr>
                <a:t>Standard accepted/recognized by NASBLA membership for reciprocity concerns</a:t>
              </a:r>
              <a:endParaRPr sz="800" b="1" dirty="0">
                <a:solidFill>
                  <a:srgbClr val="666666"/>
                </a:solidFill>
                <a:latin typeface="Montserrat"/>
                <a:ea typeface="Montserrat"/>
                <a:cs typeface="Montserrat"/>
                <a:sym typeface="Montserrat"/>
              </a:endParaRPr>
            </a:p>
          </p:txBody>
        </p:sp>
      </p:grpSp>
      <p:grpSp>
        <p:nvGrpSpPr>
          <p:cNvPr id="26" name="Google Shape;218;p29"/>
          <p:cNvGrpSpPr/>
          <p:nvPr/>
        </p:nvGrpSpPr>
        <p:grpSpPr>
          <a:xfrm>
            <a:off x="2923915" y="1657350"/>
            <a:ext cx="2436916" cy="856007"/>
            <a:chOff x="4877339" y="1731041"/>
            <a:chExt cx="5262252" cy="1848452"/>
          </a:xfrm>
        </p:grpSpPr>
        <p:sp>
          <p:nvSpPr>
            <p:cNvPr id="27" name="Google Shape;219;p29"/>
            <p:cNvSpPr/>
            <p:nvPr/>
          </p:nvSpPr>
          <p:spPr>
            <a:xfrm rot="2700000">
              <a:off x="6116614" y="1011412"/>
              <a:ext cx="561726" cy="3040276"/>
            </a:xfrm>
            <a:prstGeom prst="roundRect">
              <a:avLst>
                <a:gd name="adj" fmla="val 50000"/>
              </a:avLst>
            </a:prstGeom>
            <a:gradFill>
              <a:gsLst>
                <a:gs pos="0">
                  <a:srgbClr val="3C78D8"/>
                </a:gs>
                <a:gs pos="100000">
                  <a:srgbClr val="00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0;p29"/>
            <p:cNvSpPr/>
            <p:nvPr/>
          </p:nvSpPr>
          <p:spPr>
            <a:xfrm>
              <a:off x="534099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666666"/>
                </a:solidFill>
                <a:latin typeface="Montserrat ExtraBold"/>
                <a:ea typeface="Montserrat ExtraBold"/>
                <a:cs typeface="Montserrat ExtraBold"/>
                <a:sym typeface="Montserrat ExtraBold"/>
              </a:endParaRPr>
            </a:p>
          </p:txBody>
        </p:sp>
        <p:sp>
          <p:nvSpPr>
            <p:cNvPr id="29" name="Google Shape;221;p29"/>
            <p:cNvSpPr txBox="1"/>
            <p:nvPr/>
          </p:nvSpPr>
          <p:spPr>
            <a:xfrm rot="-2700000">
              <a:off x="5323969" y="2238203"/>
              <a:ext cx="2341513"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100" dirty="0" smtClean="0">
                  <a:solidFill>
                    <a:srgbClr val="FFFFFF"/>
                  </a:solidFill>
                  <a:latin typeface="Montserrat ExtraBold"/>
                  <a:ea typeface="Montserrat ExtraBold"/>
                  <a:cs typeface="Montserrat ExtraBold"/>
                  <a:sym typeface="Montserrat ExtraBold"/>
                </a:rPr>
                <a:t>2000 – ‘10</a:t>
              </a:r>
              <a:endParaRPr sz="1100" dirty="0">
                <a:solidFill>
                  <a:srgbClr val="FFFFFF"/>
                </a:solidFill>
                <a:latin typeface="Montserrat ExtraBold"/>
                <a:ea typeface="Montserrat ExtraBold"/>
                <a:cs typeface="Montserrat ExtraBold"/>
                <a:sym typeface="Montserrat ExtraBold"/>
              </a:endParaRPr>
            </a:p>
          </p:txBody>
        </p:sp>
        <p:sp>
          <p:nvSpPr>
            <p:cNvPr id="30" name="Google Shape;222;p29"/>
            <p:cNvSpPr txBox="1"/>
            <p:nvPr/>
          </p:nvSpPr>
          <p:spPr>
            <a:xfrm rot="18900000">
              <a:off x="5148176" y="1731041"/>
              <a:ext cx="4991415" cy="507420"/>
            </a:xfrm>
            <a:prstGeom prst="rect">
              <a:avLst/>
            </a:prstGeom>
            <a:noFill/>
            <a:ln>
              <a:noFill/>
            </a:ln>
          </p:spPr>
          <p:txBody>
            <a:bodyPr spcFirstLastPara="1" wrap="square" lIns="91425" tIns="91425" rIns="91425" bIns="91425" anchor="t" anchorCtr="0">
              <a:noAutofit/>
            </a:bodyPr>
            <a:lstStyle/>
            <a:p>
              <a:pPr lvl="0">
                <a:spcAft>
                  <a:spcPts val="1600"/>
                </a:spcAft>
              </a:pPr>
              <a:r>
                <a:rPr lang="en-US" sz="800" dirty="0" smtClean="0">
                  <a:solidFill>
                    <a:schemeClr val="accent1">
                      <a:lumMod val="50000"/>
                    </a:schemeClr>
                  </a:solidFill>
                </a:rPr>
                <a:t>Various </a:t>
              </a:r>
              <a:r>
                <a:rPr lang="en-US" sz="800" dirty="0">
                  <a:solidFill>
                    <a:schemeClr val="accent1">
                      <a:lumMod val="50000"/>
                    </a:schemeClr>
                  </a:solidFill>
                </a:rPr>
                <a:t>changes adopted</a:t>
              </a:r>
              <a:endParaRPr sz="800" b="1" dirty="0">
                <a:solidFill>
                  <a:srgbClr val="666666"/>
                </a:solidFill>
                <a:latin typeface="Montserrat"/>
                <a:ea typeface="Montserrat"/>
                <a:cs typeface="Montserrat"/>
                <a:sym typeface="Montserrat"/>
              </a:endParaRPr>
            </a:p>
          </p:txBody>
        </p:sp>
      </p:gr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1342"/>
            <a:ext cx="1776023" cy="621608"/>
          </a:xfrm>
          <a:prstGeom prst="rect">
            <a:avLst/>
          </a:prstGeom>
        </p:spPr>
      </p:pic>
    </p:spTree>
    <p:extLst>
      <p:ext uri="{BB962C8B-B14F-4D97-AF65-F5344CB8AC3E}">
        <p14:creationId xmlns:p14="http://schemas.microsoft.com/office/powerpoint/2010/main" val="1089902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18"/>
          <p:cNvSpPr txBox="1">
            <a:spLocks noGrp="1"/>
          </p:cNvSpPr>
          <p:nvPr>
            <p:ph type="title"/>
          </p:nvPr>
        </p:nvSpPr>
        <p:spPr>
          <a:xfrm>
            <a:off x="1066800" y="331950"/>
            <a:ext cx="6996600" cy="56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EVOLUTION OF </a:t>
            </a:r>
            <a:r>
              <a:rPr lang="en" dirty="0" smtClean="0">
                <a:solidFill>
                  <a:srgbClr val="3C78D8"/>
                </a:solidFill>
              </a:rPr>
              <a:t>DEVELOPMENT</a:t>
            </a:r>
            <a:endParaRPr dirty="0">
              <a:solidFill>
                <a:srgbClr val="3C78D8"/>
              </a:solidFill>
            </a:endParaRPr>
          </a:p>
        </p:txBody>
      </p:sp>
      <p:sp>
        <p:nvSpPr>
          <p:cNvPr id="501" name="Google Shape;501;p18"/>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grpSp>
        <p:nvGrpSpPr>
          <p:cNvPr id="16" name="Google Shape;208;p29"/>
          <p:cNvGrpSpPr/>
          <p:nvPr/>
        </p:nvGrpSpPr>
        <p:grpSpPr>
          <a:xfrm>
            <a:off x="159526" y="1712311"/>
            <a:ext cx="2528470" cy="838614"/>
            <a:chOff x="1047099" y="1768599"/>
            <a:chExt cx="5459954" cy="1810894"/>
          </a:xfrm>
        </p:grpSpPr>
        <p:sp>
          <p:nvSpPr>
            <p:cNvPr id="17" name="Google Shape;209;p29"/>
            <p:cNvSpPr/>
            <p:nvPr/>
          </p:nvSpPr>
          <p:spPr>
            <a:xfrm rot="2700000">
              <a:off x="2286374" y="984597"/>
              <a:ext cx="561726" cy="3040275"/>
            </a:xfrm>
            <a:prstGeom prst="roundRect">
              <a:avLst>
                <a:gd name="adj" fmla="val 50000"/>
              </a:avLst>
            </a:prstGeom>
            <a:gradFill>
              <a:gsLst>
                <a:gs pos="0">
                  <a:srgbClr val="FF8700"/>
                </a:gs>
                <a:gs pos="100000">
                  <a:srgbClr val="FFD90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0;p29"/>
            <p:cNvSpPr/>
            <p:nvPr/>
          </p:nvSpPr>
          <p:spPr>
            <a:xfrm>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666666"/>
                </a:solidFill>
                <a:latin typeface="Montserrat ExtraBold"/>
                <a:ea typeface="Montserrat ExtraBold"/>
                <a:cs typeface="Montserrat ExtraBold"/>
                <a:sym typeface="Montserrat ExtraBold"/>
              </a:endParaRPr>
            </a:p>
          </p:txBody>
        </p:sp>
        <p:sp>
          <p:nvSpPr>
            <p:cNvPr id="19" name="Google Shape;211;p29"/>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100" dirty="0" smtClean="0">
                  <a:solidFill>
                    <a:srgbClr val="FFFFFF"/>
                  </a:solidFill>
                  <a:latin typeface="Montserrat ExtraBold"/>
                  <a:ea typeface="Montserrat ExtraBold"/>
                  <a:cs typeface="Montserrat ExtraBold"/>
                  <a:sym typeface="Montserrat ExtraBold"/>
                </a:rPr>
                <a:t>1987 – ‘98</a:t>
              </a:r>
              <a:endParaRPr sz="1100" dirty="0">
                <a:solidFill>
                  <a:srgbClr val="FFFFFF"/>
                </a:solidFill>
                <a:latin typeface="Montserrat ExtraBold"/>
                <a:ea typeface="Montserrat ExtraBold"/>
                <a:cs typeface="Montserrat ExtraBold"/>
                <a:sym typeface="Montserrat ExtraBold"/>
              </a:endParaRPr>
            </a:p>
          </p:txBody>
        </p:sp>
        <p:sp>
          <p:nvSpPr>
            <p:cNvPr id="20" name="Google Shape;212;p29"/>
            <p:cNvSpPr txBox="1"/>
            <p:nvPr/>
          </p:nvSpPr>
          <p:spPr>
            <a:xfrm rot="18900000">
              <a:off x="1421701" y="1768599"/>
              <a:ext cx="5085352" cy="1047373"/>
            </a:xfrm>
            <a:prstGeom prst="rect">
              <a:avLst/>
            </a:prstGeom>
            <a:noFill/>
            <a:ln>
              <a:noFill/>
            </a:ln>
          </p:spPr>
          <p:txBody>
            <a:bodyPr spcFirstLastPara="1" wrap="square" lIns="91425" tIns="91425" rIns="91425" bIns="91425" anchor="t" anchorCtr="0">
              <a:noAutofit/>
            </a:bodyPr>
            <a:lstStyle/>
            <a:p>
              <a:r>
                <a:rPr lang="en-US" sz="800" dirty="0">
                  <a:solidFill>
                    <a:schemeClr val="accent1">
                      <a:lumMod val="50000"/>
                    </a:schemeClr>
                  </a:solidFill>
                </a:rPr>
                <a:t>NASBLA standards evolved via work of committees (LE and Education</a:t>
              </a:r>
              <a:r>
                <a:rPr lang="en-US" sz="800" dirty="0" smtClean="0">
                  <a:solidFill>
                    <a:schemeClr val="accent1">
                      <a:lumMod val="50000"/>
                    </a:schemeClr>
                  </a:solidFill>
                </a:rPr>
                <a:t>) and RBS Community</a:t>
              </a:r>
              <a:endParaRPr lang="en-US" sz="800" dirty="0">
                <a:solidFill>
                  <a:schemeClr val="accent1">
                    <a:lumMod val="50000"/>
                  </a:schemeClr>
                </a:solidFill>
              </a:endParaRPr>
            </a:p>
          </p:txBody>
        </p:sp>
      </p:grpSp>
      <p:grpSp>
        <p:nvGrpSpPr>
          <p:cNvPr id="21" name="Google Shape;213;p29"/>
          <p:cNvGrpSpPr/>
          <p:nvPr/>
        </p:nvGrpSpPr>
        <p:grpSpPr>
          <a:xfrm>
            <a:off x="1665267" y="1771634"/>
            <a:ext cx="2308176" cy="721786"/>
            <a:chOff x="2957320" y="2020877"/>
            <a:chExt cx="4984254" cy="1558616"/>
          </a:xfrm>
        </p:grpSpPr>
        <p:sp>
          <p:nvSpPr>
            <p:cNvPr id="22" name="Google Shape;214;p29"/>
            <p:cNvSpPr/>
            <p:nvPr/>
          </p:nvSpPr>
          <p:spPr>
            <a:xfrm rot="2700000">
              <a:off x="4196595" y="1011412"/>
              <a:ext cx="561726" cy="3040276"/>
            </a:xfrm>
            <a:prstGeom prst="roundRect">
              <a:avLst>
                <a:gd name="adj" fmla="val 50000"/>
              </a:avLst>
            </a:prstGeom>
            <a:gradFill>
              <a:gsLst>
                <a:gs pos="0">
                  <a:srgbClr val="46E180"/>
                </a:gs>
                <a:gs pos="100000">
                  <a:srgbClr val="B8DF3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5;p29"/>
            <p:cNvSpPr/>
            <p:nvPr/>
          </p:nvSpPr>
          <p:spPr>
            <a:xfrm>
              <a:off x="3420974"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666666"/>
                </a:solidFill>
                <a:latin typeface="Montserrat ExtraBold"/>
                <a:ea typeface="Montserrat ExtraBold"/>
                <a:cs typeface="Montserrat ExtraBold"/>
                <a:sym typeface="Montserrat ExtraBold"/>
              </a:endParaRPr>
            </a:p>
          </p:txBody>
        </p:sp>
        <p:sp>
          <p:nvSpPr>
            <p:cNvPr id="24" name="Google Shape;216;p29"/>
            <p:cNvSpPr txBox="1"/>
            <p:nvPr/>
          </p:nvSpPr>
          <p:spPr>
            <a:xfrm rot="-2700000">
              <a:off x="3410687" y="2240903"/>
              <a:ext cx="2333877"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100" dirty="0" smtClean="0">
                  <a:solidFill>
                    <a:srgbClr val="FFFFFF"/>
                  </a:solidFill>
                  <a:latin typeface="Montserrat ExtraBold"/>
                  <a:ea typeface="Montserrat ExtraBold"/>
                  <a:cs typeface="Montserrat ExtraBold"/>
                  <a:sym typeface="Montserrat ExtraBold"/>
                </a:rPr>
                <a:t>1999</a:t>
              </a:r>
              <a:endParaRPr sz="1100" dirty="0">
                <a:solidFill>
                  <a:srgbClr val="FFFFFF"/>
                </a:solidFill>
                <a:latin typeface="Montserrat ExtraBold"/>
                <a:ea typeface="Montserrat ExtraBold"/>
                <a:cs typeface="Montserrat ExtraBold"/>
                <a:sym typeface="Montserrat ExtraBold"/>
              </a:endParaRPr>
            </a:p>
          </p:txBody>
        </p:sp>
        <p:sp>
          <p:nvSpPr>
            <p:cNvPr id="25" name="Google Shape;217;p29"/>
            <p:cNvSpPr txBox="1"/>
            <p:nvPr/>
          </p:nvSpPr>
          <p:spPr>
            <a:xfrm rot="18900000">
              <a:off x="3182957" y="2020877"/>
              <a:ext cx="4758617" cy="507420"/>
            </a:xfrm>
            <a:prstGeom prst="rect">
              <a:avLst/>
            </a:prstGeom>
            <a:noFill/>
            <a:ln>
              <a:noFill/>
            </a:ln>
          </p:spPr>
          <p:txBody>
            <a:bodyPr spcFirstLastPara="1" wrap="square" lIns="91425" tIns="91425" rIns="91425" bIns="91425" anchor="t" anchorCtr="0">
              <a:noAutofit/>
            </a:bodyPr>
            <a:lstStyle/>
            <a:p>
              <a:pPr lvl="0">
                <a:spcAft>
                  <a:spcPts val="1600"/>
                </a:spcAft>
              </a:pPr>
              <a:r>
                <a:rPr lang="en-US" sz="800" dirty="0">
                  <a:solidFill>
                    <a:schemeClr val="accent1">
                      <a:lumMod val="50000"/>
                    </a:schemeClr>
                  </a:solidFill>
                </a:rPr>
                <a:t>Standard accepted/recognized by NASBLA membership for reciprocity concerns</a:t>
              </a:r>
              <a:endParaRPr sz="800" b="1" dirty="0">
                <a:solidFill>
                  <a:srgbClr val="666666"/>
                </a:solidFill>
                <a:latin typeface="Montserrat"/>
                <a:ea typeface="Montserrat"/>
                <a:cs typeface="Montserrat"/>
                <a:sym typeface="Montserrat"/>
              </a:endParaRPr>
            </a:p>
          </p:txBody>
        </p:sp>
      </p:grpSp>
      <p:grpSp>
        <p:nvGrpSpPr>
          <p:cNvPr id="26" name="Google Shape;218;p29"/>
          <p:cNvGrpSpPr/>
          <p:nvPr/>
        </p:nvGrpSpPr>
        <p:grpSpPr>
          <a:xfrm>
            <a:off x="2923915" y="1657350"/>
            <a:ext cx="2436916" cy="856007"/>
            <a:chOff x="4877339" y="1731041"/>
            <a:chExt cx="5262252" cy="1848452"/>
          </a:xfrm>
        </p:grpSpPr>
        <p:sp>
          <p:nvSpPr>
            <p:cNvPr id="27" name="Google Shape;219;p29"/>
            <p:cNvSpPr/>
            <p:nvPr/>
          </p:nvSpPr>
          <p:spPr>
            <a:xfrm rot="2700000">
              <a:off x="6116614" y="1011412"/>
              <a:ext cx="561726" cy="3040276"/>
            </a:xfrm>
            <a:prstGeom prst="roundRect">
              <a:avLst>
                <a:gd name="adj" fmla="val 50000"/>
              </a:avLst>
            </a:prstGeom>
            <a:gradFill>
              <a:gsLst>
                <a:gs pos="0">
                  <a:srgbClr val="3C78D8"/>
                </a:gs>
                <a:gs pos="100000">
                  <a:srgbClr val="00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0;p29"/>
            <p:cNvSpPr/>
            <p:nvPr/>
          </p:nvSpPr>
          <p:spPr>
            <a:xfrm>
              <a:off x="534099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666666"/>
                </a:solidFill>
                <a:latin typeface="Montserrat ExtraBold"/>
                <a:ea typeface="Montserrat ExtraBold"/>
                <a:cs typeface="Montserrat ExtraBold"/>
                <a:sym typeface="Montserrat ExtraBold"/>
              </a:endParaRPr>
            </a:p>
          </p:txBody>
        </p:sp>
        <p:sp>
          <p:nvSpPr>
            <p:cNvPr id="29" name="Google Shape;221;p29"/>
            <p:cNvSpPr txBox="1"/>
            <p:nvPr/>
          </p:nvSpPr>
          <p:spPr>
            <a:xfrm rot="-2700000">
              <a:off x="5323969" y="2238203"/>
              <a:ext cx="2341513"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100" dirty="0" smtClean="0">
                  <a:solidFill>
                    <a:srgbClr val="FFFFFF"/>
                  </a:solidFill>
                  <a:latin typeface="Montserrat ExtraBold"/>
                  <a:ea typeface="Montserrat ExtraBold"/>
                  <a:cs typeface="Montserrat ExtraBold"/>
                  <a:sym typeface="Montserrat ExtraBold"/>
                </a:rPr>
                <a:t>2000 – ‘10</a:t>
              </a:r>
              <a:endParaRPr sz="1100" dirty="0">
                <a:solidFill>
                  <a:srgbClr val="FFFFFF"/>
                </a:solidFill>
                <a:latin typeface="Montserrat ExtraBold"/>
                <a:ea typeface="Montserrat ExtraBold"/>
                <a:cs typeface="Montserrat ExtraBold"/>
                <a:sym typeface="Montserrat ExtraBold"/>
              </a:endParaRPr>
            </a:p>
          </p:txBody>
        </p:sp>
        <p:sp>
          <p:nvSpPr>
            <p:cNvPr id="30" name="Google Shape;222;p29"/>
            <p:cNvSpPr txBox="1"/>
            <p:nvPr/>
          </p:nvSpPr>
          <p:spPr>
            <a:xfrm rot="18900000">
              <a:off x="5148176" y="1731041"/>
              <a:ext cx="4991415" cy="507420"/>
            </a:xfrm>
            <a:prstGeom prst="rect">
              <a:avLst/>
            </a:prstGeom>
            <a:noFill/>
            <a:ln>
              <a:noFill/>
            </a:ln>
          </p:spPr>
          <p:txBody>
            <a:bodyPr spcFirstLastPara="1" wrap="square" lIns="91425" tIns="91425" rIns="91425" bIns="91425" anchor="t" anchorCtr="0">
              <a:noAutofit/>
            </a:bodyPr>
            <a:lstStyle/>
            <a:p>
              <a:pPr lvl="0">
                <a:spcAft>
                  <a:spcPts val="1600"/>
                </a:spcAft>
              </a:pPr>
              <a:r>
                <a:rPr lang="en-US" sz="800" dirty="0" smtClean="0">
                  <a:solidFill>
                    <a:schemeClr val="accent1">
                      <a:lumMod val="50000"/>
                    </a:schemeClr>
                  </a:solidFill>
                </a:rPr>
                <a:t>Various </a:t>
              </a:r>
              <a:r>
                <a:rPr lang="en-US" sz="800" dirty="0">
                  <a:solidFill>
                    <a:schemeClr val="accent1">
                      <a:lumMod val="50000"/>
                    </a:schemeClr>
                  </a:solidFill>
                </a:rPr>
                <a:t>changes adopted</a:t>
              </a:r>
              <a:endParaRPr sz="800" b="1" dirty="0">
                <a:solidFill>
                  <a:srgbClr val="666666"/>
                </a:solidFill>
                <a:latin typeface="Montserrat"/>
                <a:ea typeface="Montserrat"/>
                <a:cs typeface="Montserrat"/>
                <a:sym typeface="Montserrat"/>
              </a:endParaRPr>
            </a:p>
          </p:txBody>
        </p:sp>
      </p:grpSp>
      <p:grpSp>
        <p:nvGrpSpPr>
          <p:cNvPr id="61" name="Google Shape;208;p29"/>
          <p:cNvGrpSpPr/>
          <p:nvPr/>
        </p:nvGrpSpPr>
        <p:grpSpPr>
          <a:xfrm>
            <a:off x="4145410" y="1687390"/>
            <a:ext cx="2494663" cy="863535"/>
            <a:chOff x="1047099" y="1714785"/>
            <a:chExt cx="5386952" cy="1864708"/>
          </a:xfrm>
        </p:grpSpPr>
        <p:sp>
          <p:nvSpPr>
            <p:cNvPr id="62" name="Google Shape;209;p29"/>
            <p:cNvSpPr/>
            <p:nvPr/>
          </p:nvSpPr>
          <p:spPr>
            <a:xfrm rot="2700000">
              <a:off x="2286374" y="1011412"/>
              <a:ext cx="561726" cy="3040276"/>
            </a:xfrm>
            <a:prstGeom prst="roundRect">
              <a:avLst>
                <a:gd name="adj" fmla="val 50000"/>
              </a:avLst>
            </a:prstGeom>
            <a:gradFill>
              <a:gsLst>
                <a:gs pos="0">
                  <a:srgbClr val="FF8700"/>
                </a:gs>
                <a:gs pos="100000">
                  <a:srgbClr val="FFD90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0;p29"/>
            <p:cNvSpPr/>
            <p:nvPr/>
          </p:nvSpPr>
          <p:spPr>
            <a:xfrm>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666666"/>
                </a:solidFill>
                <a:latin typeface="Montserrat ExtraBold"/>
                <a:ea typeface="Montserrat ExtraBold"/>
                <a:cs typeface="Montserrat ExtraBold"/>
                <a:sym typeface="Montserrat ExtraBold"/>
              </a:endParaRPr>
            </a:p>
          </p:txBody>
        </p:sp>
        <p:sp>
          <p:nvSpPr>
            <p:cNvPr id="64" name="Google Shape;211;p29"/>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dirty="0" smtClean="0">
                  <a:solidFill>
                    <a:srgbClr val="FFFFFF"/>
                  </a:solidFill>
                  <a:latin typeface="Montserrat ExtraBold"/>
                  <a:ea typeface="Montserrat ExtraBold"/>
                  <a:cs typeface="Montserrat ExtraBold"/>
                  <a:sym typeface="Montserrat ExtraBold"/>
                </a:rPr>
                <a:t>2011</a:t>
              </a:r>
              <a:endParaRPr sz="1100" dirty="0">
                <a:solidFill>
                  <a:srgbClr val="FFFFFF"/>
                </a:solidFill>
                <a:latin typeface="Montserrat ExtraBold"/>
                <a:ea typeface="Montserrat ExtraBold"/>
                <a:cs typeface="Montserrat ExtraBold"/>
                <a:sym typeface="Montserrat ExtraBold"/>
              </a:endParaRPr>
            </a:p>
          </p:txBody>
        </p:sp>
        <p:sp>
          <p:nvSpPr>
            <p:cNvPr id="65" name="Google Shape;212;p29"/>
            <p:cNvSpPr txBox="1"/>
            <p:nvPr/>
          </p:nvSpPr>
          <p:spPr>
            <a:xfrm rot="18900000">
              <a:off x="1500908" y="1714785"/>
              <a:ext cx="4933143" cy="1047373"/>
            </a:xfrm>
            <a:prstGeom prst="rect">
              <a:avLst/>
            </a:prstGeom>
            <a:noFill/>
            <a:ln>
              <a:noFill/>
            </a:ln>
          </p:spPr>
          <p:txBody>
            <a:bodyPr spcFirstLastPara="1" wrap="square" lIns="91425" tIns="91425" rIns="91425" bIns="91425" anchor="t" anchorCtr="0">
              <a:noAutofit/>
            </a:bodyPr>
            <a:lstStyle/>
            <a:p>
              <a:r>
                <a:rPr lang="en-US" sz="800" dirty="0">
                  <a:solidFill>
                    <a:schemeClr val="accent1">
                      <a:lumMod val="50000"/>
                    </a:schemeClr>
                  </a:solidFill>
                </a:rPr>
                <a:t>National Boating Education Standards Panel (ESP) created to open the process.</a:t>
              </a:r>
            </a:p>
          </p:txBody>
        </p:sp>
      </p:gr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1342"/>
            <a:ext cx="1776023" cy="621608"/>
          </a:xfrm>
          <a:prstGeom prst="rect">
            <a:avLst/>
          </a:prstGeom>
        </p:spPr>
      </p:pic>
    </p:spTree>
    <p:extLst>
      <p:ext uri="{BB962C8B-B14F-4D97-AF65-F5344CB8AC3E}">
        <p14:creationId xmlns:p14="http://schemas.microsoft.com/office/powerpoint/2010/main" val="1089902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18"/>
          <p:cNvSpPr txBox="1">
            <a:spLocks noGrp="1"/>
          </p:cNvSpPr>
          <p:nvPr>
            <p:ph type="title"/>
          </p:nvPr>
        </p:nvSpPr>
        <p:spPr>
          <a:xfrm>
            <a:off x="1066800" y="331950"/>
            <a:ext cx="6996600" cy="56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EVOLUTION OF </a:t>
            </a:r>
            <a:r>
              <a:rPr lang="en" dirty="0" smtClean="0">
                <a:solidFill>
                  <a:srgbClr val="3C78D8"/>
                </a:solidFill>
              </a:rPr>
              <a:t>DEVELOPMENT</a:t>
            </a:r>
            <a:endParaRPr dirty="0">
              <a:solidFill>
                <a:srgbClr val="3C78D8"/>
              </a:solidFill>
            </a:endParaRPr>
          </a:p>
        </p:txBody>
      </p:sp>
      <p:sp>
        <p:nvSpPr>
          <p:cNvPr id="501" name="Google Shape;501;p18"/>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grpSp>
        <p:nvGrpSpPr>
          <p:cNvPr id="16" name="Google Shape;208;p29"/>
          <p:cNvGrpSpPr/>
          <p:nvPr/>
        </p:nvGrpSpPr>
        <p:grpSpPr>
          <a:xfrm>
            <a:off x="159526" y="1712311"/>
            <a:ext cx="2528470" cy="838614"/>
            <a:chOff x="1047099" y="1768599"/>
            <a:chExt cx="5459954" cy="1810894"/>
          </a:xfrm>
        </p:grpSpPr>
        <p:sp>
          <p:nvSpPr>
            <p:cNvPr id="17" name="Google Shape;209;p29"/>
            <p:cNvSpPr/>
            <p:nvPr/>
          </p:nvSpPr>
          <p:spPr>
            <a:xfrm rot="2700000">
              <a:off x="2286374" y="984597"/>
              <a:ext cx="561726" cy="3040275"/>
            </a:xfrm>
            <a:prstGeom prst="roundRect">
              <a:avLst>
                <a:gd name="adj" fmla="val 50000"/>
              </a:avLst>
            </a:prstGeom>
            <a:gradFill>
              <a:gsLst>
                <a:gs pos="0">
                  <a:srgbClr val="FF8700"/>
                </a:gs>
                <a:gs pos="100000">
                  <a:srgbClr val="FFD90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0;p29"/>
            <p:cNvSpPr/>
            <p:nvPr/>
          </p:nvSpPr>
          <p:spPr>
            <a:xfrm>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666666"/>
                </a:solidFill>
                <a:latin typeface="Montserrat ExtraBold"/>
                <a:ea typeface="Montserrat ExtraBold"/>
                <a:cs typeface="Montserrat ExtraBold"/>
                <a:sym typeface="Montserrat ExtraBold"/>
              </a:endParaRPr>
            </a:p>
          </p:txBody>
        </p:sp>
        <p:sp>
          <p:nvSpPr>
            <p:cNvPr id="19" name="Google Shape;211;p29"/>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100" dirty="0" smtClean="0">
                  <a:solidFill>
                    <a:srgbClr val="FFFFFF"/>
                  </a:solidFill>
                  <a:latin typeface="Montserrat ExtraBold"/>
                  <a:ea typeface="Montserrat ExtraBold"/>
                  <a:cs typeface="Montserrat ExtraBold"/>
                  <a:sym typeface="Montserrat ExtraBold"/>
                </a:rPr>
                <a:t>1987 – ‘98</a:t>
              </a:r>
              <a:endParaRPr sz="1100" dirty="0">
                <a:solidFill>
                  <a:srgbClr val="FFFFFF"/>
                </a:solidFill>
                <a:latin typeface="Montserrat ExtraBold"/>
                <a:ea typeface="Montserrat ExtraBold"/>
                <a:cs typeface="Montserrat ExtraBold"/>
                <a:sym typeface="Montserrat ExtraBold"/>
              </a:endParaRPr>
            </a:p>
          </p:txBody>
        </p:sp>
        <p:sp>
          <p:nvSpPr>
            <p:cNvPr id="20" name="Google Shape;212;p29"/>
            <p:cNvSpPr txBox="1"/>
            <p:nvPr/>
          </p:nvSpPr>
          <p:spPr>
            <a:xfrm rot="18900000">
              <a:off x="1421701" y="1768599"/>
              <a:ext cx="5085352" cy="1047373"/>
            </a:xfrm>
            <a:prstGeom prst="rect">
              <a:avLst/>
            </a:prstGeom>
            <a:noFill/>
            <a:ln>
              <a:noFill/>
            </a:ln>
          </p:spPr>
          <p:txBody>
            <a:bodyPr spcFirstLastPara="1" wrap="square" lIns="91425" tIns="91425" rIns="91425" bIns="91425" anchor="t" anchorCtr="0">
              <a:noAutofit/>
            </a:bodyPr>
            <a:lstStyle/>
            <a:p>
              <a:r>
                <a:rPr lang="en-US" sz="800" dirty="0">
                  <a:solidFill>
                    <a:schemeClr val="accent1">
                      <a:lumMod val="50000"/>
                    </a:schemeClr>
                  </a:solidFill>
                </a:rPr>
                <a:t>NASBLA standards evolved via work of committees (LE and Education</a:t>
              </a:r>
              <a:r>
                <a:rPr lang="en-US" sz="800" dirty="0" smtClean="0">
                  <a:solidFill>
                    <a:schemeClr val="accent1">
                      <a:lumMod val="50000"/>
                    </a:schemeClr>
                  </a:solidFill>
                </a:rPr>
                <a:t>) and RBS Community</a:t>
              </a:r>
              <a:endParaRPr lang="en-US" sz="800" dirty="0">
                <a:solidFill>
                  <a:schemeClr val="accent1">
                    <a:lumMod val="50000"/>
                  </a:schemeClr>
                </a:solidFill>
              </a:endParaRPr>
            </a:p>
          </p:txBody>
        </p:sp>
      </p:grpSp>
      <p:grpSp>
        <p:nvGrpSpPr>
          <p:cNvPr id="21" name="Google Shape;213;p29"/>
          <p:cNvGrpSpPr/>
          <p:nvPr/>
        </p:nvGrpSpPr>
        <p:grpSpPr>
          <a:xfrm>
            <a:off x="1665267" y="1771634"/>
            <a:ext cx="2308176" cy="721786"/>
            <a:chOff x="2957320" y="2020877"/>
            <a:chExt cx="4984254" cy="1558616"/>
          </a:xfrm>
        </p:grpSpPr>
        <p:sp>
          <p:nvSpPr>
            <p:cNvPr id="22" name="Google Shape;214;p29"/>
            <p:cNvSpPr/>
            <p:nvPr/>
          </p:nvSpPr>
          <p:spPr>
            <a:xfrm rot="2700000">
              <a:off x="4196595" y="1011412"/>
              <a:ext cx="561726" cy="3040276"/>
            </a:xfrm>
            <a:prstGeom prst="roundRect">
              <a:avLst>
                <a:gd name="adj" fmla="val 50000"/>
              </a:avLst>
            </a:prstGeom>
            <a:gradFill>
              <a:gsLst>
                <a:gs pos="0">
                  <a:srgbClr val="46E180"/>
                </a:gs>
                <a:gs pos="100000">
                  <a:srgbClr val="B8DF3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5;p29"/>
            <p:cNvSpPr/>
            <p:nvPr/>
          </p:nvSpPr>
          <p:spPr>
            <a:xfrm>
              <a:off x="3420974"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666666"/>
                </a:solidFill>
                <a:latin typeface="Montserrat ExtraBold"/>
                <a:ea typeface="Montserrat ExtraBold"/>
                <a:cs typeface="Montserrat ExtraBold"/>
                <a:sym typeface="Montserrat ExtraBold"/>
              </a:endParaRPr>
            </a:p>
          </p:txBody>
        </p:sp>
        <p:sp>
          <p:nvSpPr>
            <p:cNvPr id="24" name="Google Shape;216;p29"/>
            <p:cNvSpPr txBox="1"/>
            <p:nvPr/>
          </p:nvSpPr>
          <p:spPr>
            <a:xfrm rot="-2700000">
              <a:off x="3410687" y="2240903"/>
              <a:ext cx="2333877"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100" dirty="0" smtClean="0">
                  <a:solidFill>
                    <a:srgbClr val="FFFFFF"/>
                  </a:solidFill>
                  <a:latin typeface="Montserrat ExtraBold"/>
                  <a:ea typeface="Montserrat ExtraBold"/>
                  <a:cs typeface="Montserrat ExtraBold"/>
                  <a:sym typeface="Montserrat ExtraBold"/>
                </a:rPr>
                <a:t>1999</a:t>
              </a:r>
              <a:endParaRPr sz="1100" dirty="0">
                <a:solidFill>
                  <a:srgbClr val="FFFFFF"/>
                </a:solidFill>
                <a:latin typeface="Montserrat ExtraBold"/>
                <a:ea typeface="Montserrat ExtraBold"/>
                <a:cs typeface="Montserrat ExtraBold"/>
                <a:sym typeface="Montserrat ExtraBold"/>
              </a:endParaRPr>
            </a:p>
          </p:txBody>
        </p:sp>
        <p:sp>
          <p:nvSpPr>
            <p:cNvPr id="25" name="Google Shape;217;p29"/>
            <p:cNvSpPr txBox="1"/>
            <p:nvPr/>
          </p:nvSpPr>
          <p:spPr>
            <a:xfrm rot="18900000">
              <a:off x="3182957" y="2020877"/>
              <a:ext cx="4758617" cy="507420"/>
            </a:xfrm>
            <a:prstGeom prst="rect">
              <a:avLst/>
            </a:prstGeom>
            <a:noFill/>
            <a:ln>
              <a:noFill/>
            </a:ln>
          </p:spPr>
          <p:txBody>
            <a:bodyPr spcFirstLastPara="1" wrap="square" lIns="91425" tIns="91425" rIns="91425" bIns="91425" anchor="t" anchorCtr="0">
              <a:noAutofit/>
            </a:bodyPr>
            <a:lstStyle/>
            <a:p>
              <a:pPr lvl="0">
                <a:spcAft>
                  <a:spcPts val="1600"/>
                </a:spcAft>
              </a:pPr>
              <a:r>
                <a:rPr lang="en-US" sz="800" dirty="0">
                  <a:solidFill>
                    <a:schemeClr val="accent1">
                      <a:lumMod val="50000"/>
                    </a:schemeClr>
                  </a:solidFill>
                </a:rPr>
                <a:t>Standard accepted/recognized by NASBLA membership for reciprocity concerns</a:t>
              </a:r>
              <a:endParaRPr sz="800" b="1" dirty="0">
                <a:solidFill>
                  <a:srgbClr val="666666"/>
                </a:solidFill>
                <a:latin typeface="Montserrat"/>
                <a:ea typeface="Montserrat"/>
                <a:cs typeface="Montserrat"/>
                <a:sym typeface="Montserrat"/>
              </a:endParaRPr>
            </a:p>
          </p:txBody>
        </p:sp>
      </p:grpSp>
      <p:grpSp>
        <p:nvGrpSpPr>
          <p:cNvPr id="26" name="Google Shape;218;p29"/>
          <p:cNvGrpSpPr/>
          <p:nvPr/>
        </p:nvGrpSpPr>
        <p:grpSpPr>
          <a:xfrm>
            <a:off x="2923915" y="1657350"/>
            <a:ext cx="2436916" cy="856007"/>
            <a:chOff x="4877339" y="1731041"/>
            <a:chExt cx="5262252" cy="1848452"/>
          </a:xfrm>
        </p:grpSpPr>
        <p:sp>
          <p:nvSpPr>
            <p:cNvPr id="27" name="Google Shape;219;p29"/>
            <p:cNvSpPr/>
            <p:nvPr/>
          </p:nvSpPr>
          <p:spPr>
            <a:xfrm rot="2700000">
              <a:off x="6116614" y="1011412"/>
              <a:ext cx="561726" cy="3040276"/>
            </a:xfrm>
            <a:prstGeom prst="roundRect">
              <a:avLst>
                <a:gd name="adj" fmla="val 50000"/>
              </a:avLst>
            </a:prstGeom>
            <a:gradFill>
              <a:gsLst>
                <a:gs pos="0">
                  <a:srgbClr val="3C78D8"/>
                </a:gs>
                <a:gs pos="100000">
                  <a:srgbClr val="00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0;p29"/>
            <p:cNvSpPr/>
            <p:nvPr/>
          </p:nvSpPr>
          <p:spPr>
            <a:xfrm>
              <a:off x="534099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666666"/>
                </a:solidFill>
                <a:latin typeface="Montserrat ExtraBold"/>
                <a:ea typeface="Montserrat ExtraBold"/>
                <a:cs typeface="Montserrat ExtraBold"/>
                <a:sym typeface="Montserrat ExtraBold"/>
              </a:endParaRPr>
            </a:p>
          </p:txBody>
        </p:sp>
        <p:sp>
          <p:nvSpPr>
            <p:cNvPr id="29" name="Google Shape;221;p29"/>
            <p:cNvSpPr txBox="1"/>
            <p:nvPr/>
          </p:nvSpPr>
          <p:spPr>
            <a:xfrm rot="-2700000">
              <a:off x="5323969" y="2238203"/>
              <a:ext cx="2341513"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100" dirty="0" smtClean="0">
                  <a:solidFill>
                    <a:srgbClr val="FFFFFF"/>
                  </a:solidFill>
                  <a:latin typeface="Montserrat ExtraBold"/>
                  <a:ea typeface="Montserrat ExtraBold"/>
                  <a:cs typeface="Montserrat ExtraBold"/>
                  <a:sym typeface="Montserrat ExtraBold"/>
                </a:rPr>
                <a:t>2000 – ‘10</a:t>
              </a:r>
              <a:endParaRPr sz="1100" dirty="0">
                <a:solidFill>
                  <a:srgbClr val="FFFFFF"/>
                </a:solidFill>
                <a:latin typeface="Montserrat ExtraBold"/>
                <a:ea typeface="Montserrat ExtraBold"/>
                <a:cs typeface="Montserrat ExtraBold"/>
                <a:sym typeface="Montserrat ExtraBold"/>
              </a:endParaRPr>
            </a:p>
          </p:txBody>
        </p:sp>
        <p:sp>
          <p:nvSpPr>
            <p:cNvPr id="30" name="Google Shape;222;p29"/>
            <p:cNvSpPr txBox="1"/>
            <p:nvPr/>
          </p:nvSpPr>
          <p:spPr>
            <a:xfrm rot="18900000">
              <a:off x="5148176" y="1731041"/>
              <a:ext cx="4991415" cy="507420"/>
            </a:xfrm>
            <a:prstGeom prst="rect">
              <a:avLst/>
            </a:prstGeom>
            <a:noFill/>
            <a:ln>
              <a:noFill/>
            </a:ln>
          </p:spPr>
          <p:txBody>
            <a:bodyPr spcFirstLastPara="1" wrap="square" lIns="91425" tIns="91425" rIns="91425" bIns="91425" anchor="t" anchorCtr="0">
              <a:noAutofit/>
            </a:bodyPr>
            <a:lstStyle/>
            <a:p>
              <a:pPr lvl="0">
                <a:spcAft>
                  <a:spcPts val="1600"/>
                </a:spcAft>
              </a:pPr>
              <a:r>
                <a:rPr lang="en-US" sz="800" dirty="0" smtClean="0">
                  <a:solidFill>
                    <a:schemeClr val="accent1">
                      <a:lumMod val="50000"/>
                    </a:schemeClr>
                  </a:solidFill>
                </a:rPr>
                <a:t>Various </a:t>
              </a:r>
              <a:r>
                <a:rPr lang="en-US" sz="800" dirty="0">
                  <a:solidFill>
                    <a:schemeClr val="accent1">
                      <a:lumMod val="50000"/>
                    </a:schemeClr>
                  </a:solidFill>
                </a:rPr>
                <a:t>changes adopted</a:t>
              </a:r>
              <a:endParaRPr sz="800" b="1" dirty="0">
                <a:solidFill>
                  <a:srgbClr val="666666"/>
                </a:solidFill>
                <a:latin typeface="Montserrat"/>
                <a:ea typeface="Montserrat"/>
                <a:cs typeface="Montserrat"/>
                <a:sym typeface="Montserrat"/>
              </a:endParaRPr>
            </a:p>
          </p:txBody>
        </p:sp>
      </p:grpSp>
      <p:grpSp>
        <p:nvGrpSpPr>
          <p:cNvPr id="61" name="Google Shape;208;p29"/>
          <p:cNvGrpSpPr/>
          <p:nvPr/>
        </p:nvGrpSpPr>
        <p:grpSpPr>
          <a:xfrm>
            <a:off x="4145410" y="1687390"/>
            <a:ext cx="2494663" cy="863535"/>
            <a:chOff x="1047099" y="1714785"/>
            <a:chExt cx="5386952" cy="1864708"/>
          </a:xfrm>
        </p:grpSpPr>
        <p:sp>
          <p:nvSpPr>
            <p:cNvPr id="62" name="Google Shape;209;p29"/>
            <p:cNvSpPr/>
            <p:nvPr/>
          </p:nvSpPr>
          <p:spPr>
            <a:xfrm rot="2700000">
              <a:off x="2286374" y="1011412"/>
              <a:ext cx="561726" cy="3040276"/>
            </a:xfrm>
            <a:prstGeom prst="roundRect">
              <a:avLst>
                <a:gd name="adj" fmla="val 50000"/>
              </a:avLst>
            </a:prstGeom>
            <a:gradFill>
              <a:gsLst>
                <a:gs pos="0">
                  <a:srgbClr val="FF8700"/>
                </a:gs>
                <a:gs pos="100000">
                  <a:srgbClr val="FFD90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0;p29"/>
            <p:cNvSpPr/>
            <p:nvPr/>
          </p:nvSpPr>
          <p:spPr>
            <a:xfrm>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666666"/>
                </a:solidFill>
                <a:latin typeface="Montserrat ExtraBold"/>
                <a:ea typeface="Montserrat ExtraBold"/>
                <a:cs typeface="Montserrat ExtraBold"/>
                <a:sym typeface="Montserrat ExtraBold"/>
              </a:endParaRPr>
            </a:p>
          </p:txBody>
        </p:sp>
        <p:sp>
          <p:nvSpPr>
            <p:cNvPr id="64" name="Google Shape;211;p29"/>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dirty="0" smtClean="0">
                  <a:solidFill>
                    <a:srgbClr val="FFFFFF"/>
                  </a:solidFill>
                  <a:latin typeface="Montserrat ExtraBold"/>
                  <a:ea typeface="Montserrat ExtraBold"/>
                  <a:cs typeface="Montserrat ExtraBold"/>
                  <a:sym typeface="Montserrat ExtraBold"/>
                </a:rPr>
                <a:t>2011</a:t>
              </a:r>
              <a:endParaRPr sz="1100" dirty="0">
                <a:solidFill>
                  <a:srgbClr val="FFFFFF"/>
                </a:solidFill>
                <a:latin typeface="Montserrat ExtraBold"/>
                <a:ea typeface="Montserrat ExtraBold"/>
                <a:cs typeface="Montserrat ExtraBold"/>
                <a:sym typeface="Montserrat ExtraBold"/>
              </a:endParaRPr>
            </a:p>
          </p:txBody>
        </p:sp>
        <p:sp>
          <p:nvSpPr>
            <p:cNvPr id="65" name="Google Shape;212;p29"/>
            <p:cNvSpPr txBox="1"/>
            <p:nvPr/>
          </p:nvSpPr>
          <p:spPr>
            <a:xfrm rot="18900000">
              <a:off x="1500908" y="1714785"/>
              <a:ext cx="4933143" cy="1047373"/>
            </a:xfrm>
            <a:prstGeom prst="rect">
              <a:avLst/>
            </a:prstGeom>
            <a:noFill/>
            <a:ln>
              <a:noFill/>
            </a:ln>
          </p:spPr>
          <p:txBody>
            <a:bodyPr spcFirstLastPara="1" wrap="square" lIns="91425" tIns="91425" rIns="91425" bIns="91425" anchor="t" anchorCtr="0">
              <a:noAutofit/>
            </a:bodyPr>
            <a:lstStyle/>
            <a:p>
              <a:r>
                <a:rPr lang="en-US" sz="800" dirty="0">
                  <a:solidFill>
                    <a:schemeClr val="accent1">
                      <a:lumMod val="50000"/>
                    </a:schemeClr>
                  </a:solidFill>
                </a:rPr>
                <a:t>National Boating Education Standards Panel (ESP) created to open the process.</a:t>
              </a:r>
            </a:p>
          </p:txBody>
        </p:sp>
      </p:grpSp>
      <p:grpSp>
        <p:nvGrpSpPr>
          <p:cNvPr id="66" name="Google Shape;213;p29"/>
          <p:cNvGrpSpPr/>
          <p:nvPr/>
        </p:nvGrpSpPr>
        <p:grpSpPr>
          <a:xfrm>
            <a:off x="5651151" y="1765764"/>
            <a:ext cx="2174497" cy="727656"/>
            <a:chOff x="2957320" y="2008201"/>
            <a:chExt cx="4695588" cy="1571292"/>
          </a:xfrm>
        </p:grpSpPr>
        <p:sp>
          <p:nvSpPr>
            <p:cNvPr id="67" name="Google Shape;214;p29"/>
            <p:cNvSpPr/>
            <p:nvPr/>
          </p:nvSpPr>
          <p:spPr>
            <a:xfrm rot="2700000">
              <a:off x="4196595" y="1011412"/>
              <a:ext cx="561726" cy="3040276"/>
            </a:xfrm>
            <a:prstGeom prst="roundRect">
              <a:avLst>
                <a:gd name="adj" fmla="val 50000"/>
              </a:avLst>
            </a:prstGeom>
            <a:gradFill>
              <a:gsLst>
                <a:gs pos="0">
                  <a:srgbClr val="46E180"/>
                </a:gs>
                <a:gs pos="100000">
                  <a:srgbClr val="B8DF3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5;p29"/>
            <p:cNvSpPr/>
            <p:nvPr/>
          </p:nvSpPr>
          <p:spPr>
            <a:xfrm>
              <a:off x="3420974"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666666"/>
                </a:solidFill>
                <a:latin typeface="Montserrat ExtraBold"/>
                <a:ea typeface="Montserrat ExtraBold"/>
                <a:cs typeface="Montserrat ExtraBold"/>
                <a:sym typeface="Montserrat ExtraBold"/>
              </a:endParaRPr>
            </a:p>
          </p:txBody>
        </p:sp>
        <p:sp>
          <p:nvSpPr>
            <p:cNvPr id="69" name="Google Shape;216;p29"/>
            <p:cNvSpPr txBox="1"/>
            <p:nvPr/>
          </p:nvSpPr>
          <p:spPr>
            <a:xfrm rot="-2700000">
              <a:off x="3410687" y="2240903"/>
              <a:ext cx="2333877"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dirty="0" smtClean="0">
                  <a:solidFill>
                    <a:srgbClr val="FFFFFF"/>
                  </a:solidFill>
                  <a:latin typeface="Montserrat ExtraBold"/>
                  <a:ea typeface="Montserrat ExtraBold"/>
                  <a:cs typeface="Montserrat ExtraBold"/>
                  <a:sym typeface="Montserrat ExtraBold"/>
                </a:rPr>
                <a:t>2014</a:t>
              </a:r>
              <a:endParaRPr sz="1100" dirty="0">
                <a:solidFill>
                  <a:srgbClr val="FFFFFF"/>
                </a:solidFill>
                <a:latin typeface="Montserrat ExtraBold"/>
                <a:ea typeface="Montserrat ExtraBold"/>
                <a:cs typeface="Montserrat ExtraBold"/>
                <a:sym typeface="Montserrat ExtraBold"/>
              </a:endParaRPr>
            </a:p>
          </p:txBody>
        </p:sp>
        <p:sp>
          <p:nvSpPr>
            <p:cNvPr id="70" name="Google Shape;217;p29"/>
            <p:cNvSpPr txBox="1"/>
            <p:nvPr/>
          </p:nvSpPr>
          <p:spPr>
            <a:xfrm rot="18900000">
              <a:off x="3395553" y="2008201"/>
              <a:ext cx="4257355" cy="507420"/>
            </a:xfrm>
            <a:prstGeom prst="rect">
              <a:avLst/>
            </a:prstGeom>
            <a:noFill/>
            <a:ln>
              <a:noFill/>
            </a:ln>
          </p:spPr>
          <p:txBody>
            <a:bodyPr spcFirstLastPara="1" wrap="square" lIns="91425" tIns="91425" rIns="91425" bIns="91425" anchor="t" anchorCtr="0">
              <a:noAutofit/>
            </a:bodyPr>
            <a:lstStyle/>
            <a:p>
              <a:pPr lvl="0">
                <a:spcAft>
                  <a:spcPts val="1600"/>
                </a:spcAft>
              </a:pPr>
              <a:r>
                <a:rPr lang="en-US" sz="800" dirty="0">
                  <a:solidFill>
                    <a:schemeClr val="accent1">
                      <a:lumMod val="50000"/>
                    </a:schemeClr>
                  </a:solidFill>
                </a:rPr>
                <a:t>ANSI recognition </a:t>
              </a:r>
              <a:r>
                <a:rPr lang="en-US" sz="800" dirty="0" smtClean="0">
                  <a:solidFill>
                    <a:schemeClr val="accent1">
                      <a:lumMod val="50000"/>
                    </a:schemeClr>
                  </a:solidFill>
                </a:rPr>
                <a:t>of NASBLA/ESP as </a:t>
              </a:r>
              <a:r>
                <a:rPr lang="en-US" sz="800" dirty="0">
                  <a:solidFill>
                    <a:schemeClr val="accent1">
                      <a:lumMod val="50000"/>
                    </a:schemeClr>
                  </a:solidFill>
                </a:rPr>
                <a:t>Accredited Standards Developer</a:t>
              </a:r>
              <a:endParaRPr sz="800" b="1" dirty="0">
                <a:solidFill>
                  <a:srgbClr val="666666"/>
                </a:solidFill>
                <a:latin typeface="Montserrat"/>
                <a:ea typeface="Montserrat"/>
                <a:cs typeface="Montserrat"/>
                <a:sym typeface="Montserrat"/>
              </a:endParaRPr>
            </a:p>
          </p:txBody>
        </p:sp>
      </p:gr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1342"/>
            <a:ext cx="1776023" cy="621608"/>
          </a:xfrm>
          <a:prstGeom prst="rect">
            <a:avLst/>
          </a:prstGeom>
        </p:spPr>
      </p:pic>
    </p:spTree>
    <p:extLst>
      <p:ext uri="{BB962C8B-B14F-4D97-AF65-F5344CB8AC3E}">
        <p14:creationId xmlns:p14="http://schemas.microsoft.com/office/powerpoint/2010/main" val="1089902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18"/>
          <p:cNvSpPr txBox="1">
            <a:spLocks noGrp="1"/>
          </p:cNvSpPr>
          <p:nvPr>
            <p:ph type="title"/>
          </p:nvPr>
        </p:nvSpPr>
        <p:spPr>
          <a:xfrm>
            <a:off x="1066800" y="331950"/>
            <a:ext cx="6996600" cy="56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EVOLUTION OF </a:t>
            </a:r>
            <a:r>
              <a:rPr lang="en" dirty="0" smtClean="0">
                <a:solidFill>
                  <a:srgbClr val="3C78D8"/>
                </a:solidFill>
              </a:rPr>
              <a:t>DEVELOPMENT</a:t>
            </a:r>
            <a:endParaRPr dirty="0">
              <a:solidFill>
                <a:srgbClr val="3C78D8"/>
              </a:solidFill>
            </a:endParaRPr>
          </a:p>
        </p:txBody>
      </p:sp>
      <p:sp>
        <p:nvSpPr>
          <p:cNvPr id="501" name="Google Shape;501;p18"/>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grpSp>
        <p:nvGrpSpPr>
          <p:cNvPr id="16" name="Google Shape;208;p29"/>
          <p:cNvGrpSpPr/>
          <p:nvPr/>
        </p:nvGrpSpPr>
        <p:grpSpPr>
          <a:xfrm>
            <a:off x="159526" y="1712311"/>
            <a:ext cx="2528470" cy="838614"/>
            <a:chOff x="1047099" y="1768599"/>
            <a:chExt cx="5459954" cy="1810894"/>
          </a:xfrm>
        </p:grpSpPr>
        <p:sp>
          <p:nvSpPr>
            <p:cNvPr id="17" name="Google Shape;209;p29"/>
            <p:cNvSpPr/>
            <p:nvPr/>
          </p:nvSpPr>
          <p:spPr>
            <a:xfrm rot="2700000">
              <a:off x="2286374" y="984597"/>
              <a:ext cx="561726" cy="3040275"/>
            </a:xfrm>
            <a:prstGeom prst="roundRect">
              <a:avLst>
                <a:gd name="adj" fmla="val 50000"/>
              </a:avLst>
            </a:prstGeom>
            <a:gradFill>
              <a:gsLst>
                <a:gs pos="0">
                  <a:srgbClr val="FF8700"/>
                </a:gs>
                <a:gs pos="100000">
                  <a:srgbClr val="FFD90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0;p29"/>
            <p:cNvSpPr/>
            <p:nvPr/>
          </p:nvSpPr>
          <p:spPr>
            <a:xfrm>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666666"/>
                </a:solidFill>
                <a:latin typeface="Montserrat ExtraBold"/>
                <a:ea typeface="Montserrat ExtraBold"/>
                <a:cs typeface="Montserrat ExtraBold"/>
                <a:sym typeface="Montserrat ExtraBold"/>
              </a:endParaRPr>
            </a:p>
          </p:txBody>
        </p:sp>
        <p:sp>
          <p:nvSpPr>
            <p:cNvPr id="19" name="Google Shape;211;p29"/>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100" dirty="0" smtClean="0">
                  <a:solidFill>
                    <a:srgbClr val="FFFFFF"/>
                  </a:solidFill>
                  <a:latin typeface="Montserrat ExtraBold"/>
                  <a:ea typeface="Montserrat ExtraBold"/>
                  <a:cs typeface="Montserrat ExtraBold"/>
                  <a:sym typeface="Montserrat ExtraBold"/>
                </a:rPr>
                <a:t>1987 – ‘98</a:t>
              </a:r>
              <a:endParaRPr sz="1100" dirty="0">
                <a:solidFill>
                  <a:srgbClr val="FFFFFF"/>
                </a:solidFill>
                <a:latin typeface="Montserrat ExtraBold"/>
                <a:ea typeface="Montserrat ExtraBold"/>
                <a:cs typeface="Montserrat ExtraBold"/>
                <a:sym typeface="Montserrat ExtraBold"/>
              </a:endParaRPr>
            </a:p>
          </p:txBody>
        </p:sp>
        <p:sp>
          <p:nvSpPr>
            <p:cNvPr id="20" name="Google Shape;212;p29"/>
            <p:cNvSpPr txBox="1"/>
            <p:nvPr/>
          </p:nvSpPr>
          <p:spPr>
            <a:xfrm rot="18900000">
              <a:off x="1421701" y="1768599"/>
              <a:ext cx="5085352" cy="1047373"/>
            </a:xfrm>
            <a:prstGeom prst="rect">
              <a:avLst/>
            </a:prstGeom>
            <a:noFill/>
            <a:ln>
              <a:noFill/>
            </a:ln>
          </p:spPr>
          <p:txBody>
            <a:bodyPr spcFirstLastPara="1" wrap="square" lIns="91425" tIns="91425" rIns="91425" bIns="91425" anchor="t" anchorCtr="0">
              <a:noAutofit/>
            </a:bodyPr>
            <a:lstStyle/>
            <a:p>
              <a:r>
                <a:rPr lang="en-US" sz="800" dirty="0">
                  <a:solidFill>
                    <a:schemeClr val="accent1">
                      <a:lumMod val="50000"/>
                    </a:schemeClr>
                  </a:solidFill>
                </a:rPr>
                <a:t>NASBLA standards evolved via work of committees (LE and Education</a:t>
              </a:r>
              <a:r>
                <a:rPr lang="en-US" sz="800" dirty="0" smtClean="0">
                  <a:solidFill>
                    <a:schemeClr val="accent1">
                      <a:lumMod val="50000"/>
                    </a:schemeClr>
                  </a:solidFill>
                </a:rPr>
                <a:t>) and RBS Community</a:t>
              </a:r>
              <a:endParaRPr lang="en-US" sz="800" dirty="0">
                <a:solidFill>
                  <a:schemeClr val="accent1">
                    <a:lumMod val="50000"/>
                  </a:schemeClr>
                </a:solidFill>
              </a:endParaRPr>
            </a:p>
          </p:txBody>
        </p:sp>
      </p:grpSp>
      <p:grpSp>
        <p:nvGrpSpPr>
          <p:cNvPr id="21" name="Google Shape;213;p29"/>
          <p:cNvGrpSpPr/>
          <p:nvPr/>
        </p:nvGrpSpPr>
        <p:grpSpPr>
          <a:xfrm>
            <a:off x="1665267" y="1771634"/>
            <a:ext cx="2308176" cy="721786"/>
            <a:chOff x="2957320" y="2020877"/>
            <a:chExt cx="4984254" cy="1558616"/>
          </a:xfrm>
        </p:grpSpPr>
        <p:sp>
          <p:nvSpPr>
            <p:cNvPr id="22" name="Google Shape;214;p29"/>
            <p:cNvSpPr/>
            <p:nvPr/>
          </p:nvSpPr>
          <p:spPr>
            <a:xfrm rot="2700000">
              <a:off x="4196595" y="1011412"/>
              <a:ext cx="561726" cy="3040276"/>
            </a:xfrm>
            <a:prstGeom prst="roundRect">
              <a:avLst>
                <a:gd name="adj" fmla="val 50000"/>
              </a:avLst>
            </a:prstGeom>
            <a:gradFill>
              <a:gsLst>
                <a:gs pos="0">
                  <a:srgbClr val="46E180"/>
                </a:gs>
                <a:gs pos="100000">
                  <a:srgbClr val="B8DF3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5;p29"/>
            <p:cNvSpPr/>
            <p:nvPr/>
          </p:nvSpPr>
          <p:spPr>
            <a:xfrm>
              <a:off x="3420974"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666666"/>
                </a:solidFill>
                <a:latin typeface="Montserrat ExtraBold"/>
                <a:ea typeface="Montserrat ExtraBold"/>
                <a:cs typeface="Montserrat ExtraBold"/>
                <a:sym typeface="Montserrat ExtraBold"/>
              </a:endParaRPr>
            </a:p>
          </p:txBody>
        </p:sp>
        <p:sp>
          <p:nvSpPr>
            <p:cNvPr id="24" name="Google Shape;216;p29"/>
            <p:cNvSpPr txBox="1"/>
            <p:nvPr/>
          </p:nvSpPr>
          <p:spPr>
            <a:xfrm rot="-2700000">
              <a:off x="3410687" y="2240903"/>
              <a:ext cx="2333877"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100" dirty="0" smtClean="0">
                  <a:solidFill>
                    <a:srgbClr val="FFFFFF"/>
                  </a:solidFill>
                  <a:latin typeface="Montserrat ExtraBold"/>
                  <a:ea typeface="Montserrat ExtraBold"/>
                  <a:cs typeface="Montserrat ExtraBold"/>
                  <a:sym typeface="Montserrat ExtraBold"/>
                </a:rPr>
                <a:t>1999</a:t>
              </a:r>
              <a:endParaRPr sz="1100" dirty="0">
                <a:solidFill>
                  <a:srgbClr val="FFFFFF"/>
                </a:solidFill>
                <a:latin typeface="Montserrat ExtraBold"/>
                <a:ea typeface="Montserrat ExtraBold"/>
                <a:cs typeface="Montserrat ExtraBold"/>
                <a:sym typeface="Montserrat ExtraBold"/>
              </a:endParaRPr>
            </a:p>
          </p:txBody>
        </p:sp>
        <p:sp>
          <p:nvSpPr>
            <p:cNvPr id="25" name="Google Shape;217;p29"/>
            <p:cNvSpPr txBox="1"/>
            <p:nvPr/>
          </p:nvSpPr>
          <p:spPr>
            <a:xfrm rot="18900000">
              <a:off x="3182957" y="2020877"/>
              <a:ext cx="4758617" cy="507420"/>
            </a:xfrm>
            <a:prstGeom prst="rect">
              <a:avLst/>
            </a:prstGeom>
            <a:noFill/>
            <a:ln>
              <a:noFill/>
            </a:ln>
          </p:spPr>
          <p:txBody>
            <a:bodyPr spcFirstLastPara="1" wrap="square" lIns="91425" tIns="91425" rIns="91425" bIns="91425" anchor="t" anchorCtr="0">
              <a:noAutofit/>
            </a:bodyPr>
            <a:lstStyle/>
            <a:p>
              <a:pPr lvl="0">
                <a:spcAft>
                  <a:spcPts val="1600"/>
                </a:spcAft>
              </a:pPr>
              <a:r>
                <a:rPr lang="en-US" sz="800" dirty="0">
                  <a:solidFill>
                    <a:schemeClr val="accent1">
                      <a:lumMod val="50000"/>
                    </a:schemeClr>
                  </a:solidFill>
                </a:rPr>
                <a:t>Standard accepted/recognized by NASBLA membership for reciprocity concerns</a:t>
              </a:r>
              <a:endParaRPr sz="800" b="1" dirty="0">
                <a:solidFill>
                  <a:srgbClr val="666666"/>
                </a:solidFill>
                <a:latin typeface="Montserrat"/>
                <a:ea typeface="Montserrat"/>
                <a:cs typeface="Montserrat"/>
                <a:sym typeface="Montserrat"/>
              </a:endParaRPr>
            </a:p>
          </p:txBody>
        </p:sp>
      </p:grpSp>
      <p:grpSp>
        <p:nvGrpSpPr>
          <p:cNvPr id="26" name="Google Shape;218;p29"/>
          <p:cNvGrpSpPr/>
          <p:nvPr/>
        </p:nvGrpSpPr>
        <p:grpSpPr>
          <a:xfrm>
            <a:off x="2923915" y="1657350"/>
            <a:ext cx="2436916" cy="856007"/>
            <a:chOff x="4877339" y="1731041"/>
            <a:chExt cx="5262252" cy="1848452"/>
          </a:xfrm>
        </p:grpSpPr>
        <p:sp>
          <p:nvSpPr>
            <p:cNvPr id="27" name="Google Shape;219;p29"/>
            <p:cNvSpPr/>
            <p:nvPr/>
          </p:nvSpPr>
          <p:spPr>
            <a:xfrm rot="2700000">
              <a:off x="6116614" y="1011412"/>
              <a:ext cx="561726" cy="3040276"/>
            </a:xfrm>
            <a:prstGeom prst="roundRect">
              <a:avLst>
                <a:gd name="adj" fmla="val 50000"/>
              </a:avLst>
            </a:prstGeom>
            <a:gradFill>
              <a:gsLst>
                <a:gs pos="0">
                  <a:srgbClr val="3C78D8"/>
                </a:gs>
                <a:gs pos="100000">
                  <a:srgbClr val="00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0;p29"/>
            <p:cNvSpPr/>
            <p:nvPr/>
          </p:nvSpPr>
          <p:spPr>
            <a:xfrm>
              <a:off x="534099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666666"/>
                </a:solidFill>
                <a:latin typeface="Montserrat ExtraBold"/>
                <a:ea typeface="Montserrat ExtraBold"/>
                <a:cs typeface="Montserrat ExtraBold"/>
                <a:sym typeface="Montserrat ExtraBold"/>
              </a:endParaRPr>
            </a:p>
          </p:txBody>
        </p:sp>
        <p:sp>
          <p:nvSpPr>
            <p:cNvPr id="29" name="Google Shape;221;p29"/>
            <p:cNvSpPr txBox="1"/>
            <p:nvPr/>
          </p:nvSpPr>
          <p:spPr>
            <a:xfrm rot="-2700000">
              <a:off x="5323969" y="2238203"/>
              <a:ext cx="2341513"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100" dirty="0" smtClean="0">
                  <a:solidFill>
                    <a:srgbClr val="FFFFFF"/>
                  </a:solidFill>
                  <a:latin typeface="Montserrat ExtraBold"/>
                  <a:ea typeface="Montserrat ExtraBold"/>
                  <a:cs typeface="Montserrat ExtraBold"/>
                  <a:sym typeface="Montserrat ExtraBold"/>
                </a:rPr>
                <a:t>2000 – ‘10</a:t>
              </a:r>
              <a:endParaRPr sz="1100" dirty="0">
                <a:solidFill>
                  <a:srgbClr val="FFFFFF"/>
                </a:solidFill>
                <a:latin typeface="Montserrat ExtraBold"/>
                <a:ea typeface="Montserrat ExtraBold"/>
                <a:cs typeface="Montserrat ExtraBold"/>
                <a:sym typeface="Montserrat ExtraBold"/>
              </a:endParaRPr>
            </a:p>
          </p:txBody>
        </p:sp>
        <p:sp>
          <p:nvSpPr>
            <p:cNvPr id="30" name="Google Shape;222;p29"/>
            <p:cNvSpPr txBox="1"/>
            <p:nvPr/>
          </p:nvSpPr>
          <p:spPr>
            <a:xfrm rot="18900000">
              <a:off x="5148176" y="1731041"/>
              <a:ext cx="4991415" cy="507420"/>
            </a:xfrm>
            <a:prstGeom prst="rect">
              <a:avLst/>
            </a:prstGeom>
            <a:noFill/>
            <a:ln>
              <a:noFill/>
            </a:ln>
          </p:spPr>
          <p:txBody>
            <a:bodyPr spcFirstLastPara="1" wrap="square" lIns="91425" tIns="91425" rIns="91425" bIns="91425" anchor="t" anchorCtr="0">
              <a:noAutofit/>
            </a:bodyPr>
            <a:lstStyle/>
            <a:p>
              <a:pPr lvl="0">
                <a:spcAft>
                  <a:spcPts val="1600"/>
                </a:spcAft>
              </a:pPr>
              <a:r>
                <a:rPr lang="en-US" sz="800" dirty="0" smtClean="0">
                  <a:solidFill>
                    <a:schemeClr val="accent1">
                      <a:lumMod val="50000"/>
                    </a:schemeClr>
                  </a:solidFill>
                </a:rPr>
                <a:t>Various </a:t>
              </a:r>
              <a:r>
                <a:rPr lang="en-US" sz="800" dirty="0">
                  <a:solidFill>
                    <a:schemeClr val="accent1">
                      <a:lumMod val="50000"/>
                    </a:schemeClr>
                  </a:solidFill>
                </a:rPr>
                <a:t>changes adopted</a:t>
              </a:r>
              <a:endParaRPr sz="800" b="1" dirty="0">
                <a:solidFill>
                  <a:srgbClr val="666666"/>
                </a:solidFill>
                <a:latin typeface="Montserrat"/>
                <a:ea typeface="Montserrat"/>
                <a:cs typeface="Montserrat"/>
                <a:sym typeface="Montserrat"/>
              </a:endParaRPr>
            </a:p>
          </p:txBody>
        </p:sp>
      </p:grpSp>
      <p:grpSp>
        <p:nvGrpSpPr>
          <p:cNvPr id="61" name="Google Shape;208;p29"/>
          <p:cNvGrpSpPr/>
          <p:nvPr/>
        </p:nvGrpSpPr>
        <p:grpSpPr>
          <a:xfrm>
            <a:off x="4145410" y="1687390"/>
            <a:ext cx="2494663" cy="863535"/>
            <a:chOff x="1047099" y="1714785"/>
            <a:chExt cx="5386952" cy="1864708"/>
          </a:xfrm>
        </p:grpSpPr>
        <p:sp>
          <p:nvSpPr>
            <p:cNvPr id="62" name="Google Shape;209;p29"/>
            <p:cNvSpPr/>
            <p:nvPr/>
          </p:nvSpPr>
          <p:spPr>
            <a:xfrm rot="2700000">
              <a:off x="2286374" y="1011412"/>
              <a:ext cx="561726" cy="3040276"/>
            </a:xfrm>
            <a:prstGeom prst="roundRect">
              <a:avLst>
                <a:gd name="adj" fmla="val 50000"/>
              </a:avLst>
            </a:prstGeom>
            <a:gradFill>
              <a:gsLst>
                <a:gs pos="0">
                  <a:srgbClr val="FF8700"/>
                </a:gs>
                <a:gs pos="100000">
                  <a:srgbClr val="FFD90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0;p29"/>
            <p:cNvSpPr/>
            <p:nvPr/>
          </p:nvSpPr>
          <p:spPr>
            <a:xfrm>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666666"/>
                </a:solidFill>
                <a:latin typeface="Montserrat ExtraBold"/>
                <a:ea typeface="Montserrat ExtraBold"/>
                <a:cs typeface="Montserrat ExtraBold"/>
                <a:sym typeface="Montserrat ExtraBold"/>
              </a:endParaRPr>
            </a:p>
          </p:txBody>
        </p:sp>
        <p:sp>
          <p:nvSpPr>
            <p:cNvPr id="64" name="Google Shape;211;p29"/>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dirty="0" smtClean="0">
                  <a:solidFill>
                    <a:srgbClr val="FFFFFF"/>
                  </a:solidFill>
                  <a:latin typeface="Montserrat ExtraBold"/>
                  <a:ea typeface="Montserrat ExtraBold"/>
                  <a:cs typeface="Montserrat ExtraBold"/>
                  <a:sym typeface="Montserrat ExtraBold"/>
                </a:rPr>
                <a:t>2011</a:t>
              </a:r>
              <a:endParaRPr sz="1100" dirty="0">
                <a:solidFill>
                  <a:srgbClr val="FFFFFF"/>
                </a:solidFill>
                <a:latin typeface="Montserrat ExtraBold"/>
                <a:ea typeface="Montserrat ExtraBold"/>
                <a:cs typeface="Montserrat ExtraBold"/>
                <a:sym typeface="Montserrat ExtraBold"/>
              </a:endParaRPr>
            </a:p>
          </p:txBody>
        </p:sp>
        <p:sp>
          <p:nvSpPr>
            <p:cNvPr id="65" name="Google Shape;212;p29"/>
            <p:cNvSpPr txBox="1"/>
            <p:nvPr/>
          </p:nvSpPr>
          <p:spPr>
            <a:xfrm rot="18900000">
              <a:off x="1500908" y="1714785"/>
              <a:ext cx="4933143" cy="1047373"/>
            </a:xfrm>
            <a:prstGeom prst="rect">
              <a:avLst/>
            </a:prstGeom>
            <a:noFill/>
            <a:ln>
              <a:noFill/>
            </a:ln>
          </p:spPr>
          <p:txBody>
            <a:bodyPr spcFirstLastPara="1" wrap="square" lIns="91425" tIns="91425" rIns="91425" bIns="91425" anchor="t" anchorCtr="0">
              <a:noAutofit/>
            </a:bodyPr>
            <a:lstStyle/>
            <a:p>
              <a:r>
                <a:rPr lang="en-US" sz="800" dirty="0">
                  <a:solidFill>
                    <a:schemeClr val="accent1">
                      <a:lumMod val="50000"/>
                    </a:schemeClr>
                  </a:solidFill>
                </a:rPr>
                <a:t>National Boating Education Standards Panel (ESP) created to open the process.</a:t>
              </a:r>
            </a:p>
          </p:txBody>
        </p:sp>
      </p:grpSp>
      <p:grpSp>
        <p:nvGrpSpPr>
          <p:cNvPr id="66" name="Google Shape;213;p29"/>
          <p:cNvGrpSpPr/>
          <p:nvPr/>
        </p:nvGrpSpPr>
        <p:grpSpPr>
          <a:xfrm>
            <a:off x="5651151" y="1765764"/>
            <a:ext cx="2174497" cy="727656"/>
            <a:chOff x="2957320" y="2008201"/>
            <a:chExt cx="4695588" cy="1571292"/>
          </a:xfrm>
        </p:grpSpPr>
        <p:sp>
          <p:nvSpPr>
            <p:cNvPr id="67" name="Google Shape;214;p29"/>
            <p:cNvSpPr/>
            <p:nvPr/>
          </p:nvSpPr>
          <p:spPr>
            <a:xfrm rot="2700000">
              <a:off x="4196595" y="1011412"/>
              <a:ext cx="561726" cy="3040276"/>
            </a:xfrm>
            <a:prstGeom prst="roundRect">
              <a:avLst>
                <a:gd name="adj" fmla="val 50000"/>
              </a:avLst>
            </a:prstGeom>
            <a:gradFill>
              <a:gsLst>
                <a:gs pos="0">
                  <a:srgbClr val="46E180"/>
                </a:gs>
                <a:gs pos="100000">
                  <a:srgbClr val="B8DF3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5;p29"/>
            <p:cNvSpPr/>
            <p:nvPr/>
          </p:nvSpPr>
          <p:spPr>
            <a:xfrm>
              <a:off x="3420974"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666666"/>
                </a:solidFill>
                <a:latin typeface="Montserrat ExtraBold"/>
                <a:ea typeface="Montserrat ExtraBold"/>
                <a:cs typeface="Montserrat ExtraBold"/>
                <a:sym typeface="Montserrat ExtraBold"/>
              </a:endParaRPr>
            </a:p>
          </p:txBody>
        </p:sp>
        <p:sp>
          <p:nvSpPr>
            <p:cNvPr id="69" name="Google Shape;216;p29"/>
            <p:cNvSpPr txBox="1"/>
            <p:nvPr/>
          </p:nvSpPr>
          <p:spPr>
            <a:xfrm rot="-2700000">
              <a:off x="3410687" y="2240903"/>
              <a:ext cx="2333877"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dirty="0" smtClean="0">
                  <a:solidFill>
                    <a:srgbClr val="FFFFFF"/>
                  </a:solidFill>
                  <a:latin typeface="Montserrat ExtraBold"/>
                  <a:ea typeface="Montserrat ExtraBold"/>
                  <a:cs typeface="Montserrat ExtraBold"/>
                  <a:sym typeface="Montserrat ExtraBold"/>
                </a:rPr>
                <a:t>2014</a:t>
              </a:r>
              <a:endParaRPr sz="1100" dirty="0">
                <a:solidFill>
                  <a:srgbClr val="FFFFFF"/>
                </a:solidFill>
                <a:latin typeface="Montserrat ExtraBold"/>
                <a:ea typeface="Montserrat ExtraBold"/>
                <a:cs typeface="Montserrat ExtraBold"/>
                <a:sym typeface="Montserrat ExtraBold"/>
              </a:endParaRPr>
            </a:p>
          </p:txBody>
        </p:sp>
        <p:sp>
          <p:nvSpPr>
            <p:cNvPr id="70" name="Google Shape;217;p29"/>
            <p:cNvSpPr txBox="1"/>
            <p:nvPr/>
          </p:nvSpPr>
          <p:spPr>
            <a:xfrm rot="18900000">
              <a:off x="3395553" y="2008201"/>
              <a:ext cx="4257355" cy="507420"/>
            </a:xfrm>
            <a:prstGeom prst="rect">
              <a:avLst/>
            </a:prstGeom>
            <a:noFill/>
            <a:ln>
              <a:noFill/>
            </a:ln>
          </p:spPr>
          <p:txBody>
            <a:bodyPr spcFirstLastPara="1" wrap="square" lIns="91425" tIns="91425" rIns="91425" bIns="91425" anchor="t" anchorCtr="0">
              <a:noAutofit/>
            </a:bodyPr>
            <a:lstStyle/>
            <a:p>
              <a:pPr lvl="0">
                <a:spcAft>
                  <a:spcPts val="1600"/>
                </a:spcAft>
              </a:pPr>
              <a:r>
                <a:rPr lang="en-US" sz="800" dirty="0">
                  <a:solidFill>
                    <a:schemeClr val="accent1">
                      <a:lumMod val="50000"/>
                    </a:schemeClr>
                  </a:solidFill>
                </a:rPr>
                <a:t>ANSI recognition </a:t>
              </a:r>
              <a:r>
                <a:rPr lang="en-US" sz="800" dirty="0" smtClean="0">
                  <a:solidFill>
                    <a:schemeClr val="accent1">
                      <a:lumMod val="50000"/>
                    </a:schemeClr>
                  </a:solidFill>
                </a:rPr>
                <a:t>of NASBLA/ESP as Accredited </a:t>
              </a:r>
              <a:r>
                <a:rPr lang="en-US" sz="800" dirty="0">
                  <a:solidFill>
                    <a:schemeClr val="accent1">
                      <a:lumMod val="50000"/>
                    </a:schemeClr>
                  </a:solidFill>
                </a:rPr>
                <a:t>Standards Developer</a:t>
              </a:r>
              <a:endParaRPr sz="800" b="1" dirty="0">
                <a:solidFill>
                  <a:srgbClr val="666666"/>
                </a:solidFill>
                <a:latin typeface="Montserrat"/>
                <a:ea typeface="Montserrat"/>
                <a:cs typeface="Montserrat"/>
                <a:sym typeface="Montserrat"/>
              </a:endParaRPr>
            </a:p>
          </p:txBody>
        </p:sp>
      </p:grpSp>
      <p:grpSp>
        <p:nvGrpSpPr>
          <p:cNvPr id="71" name="Google Shape;218;p29"/>
          <p:cNvGrpSpPr/>
          <p:nvPr/>
        </p:nvGrpSpPr>
        <p:grpSpPr>
          <a:xfrm>
            <a:off x="6909796" y="1892213"/>
            <a:ext cx="1851821" cy="621143"/>
            <a:chOff x="4877339" y="2238203"/>
            <a:chExt cx="3998805" cy="1341290"/>
          </a:xfrm>
        </p:grpSpPr>
        <p:sp>
          <p:nvSpPr>
            <p:cNvPr id="72" name="Google Shape;219;p29"/>
            <p:cNvSpPr/>
            <p:nvPr/>
          </p:nvSpPr>
          <p:spPr>
            <a:xfrm rot="2700000">
              <a:off x="6116614" y="1011412"/>
              <a:ext cx="561726" cy="3040276"/>
            </a:xfrm>
            <a:prstGeom prst="roundRect">
              <a:avLst>
                <a:gd name="adj" fmla="val 50000"/>
              </a:avLst>
            </a:prstGeom>
            <a:gradFill>
              <a:gsLst>
                <a:gs pos="0">
                  <a:srgbClr val="3C78D8"/>
                </a:gs>
                <a:gs pos="100000">
                  <a:srgbClr val="00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0;p29"/>
            <p:cNvSpPr/>
            <p:nvPr/>
          </p:nvSpPr>
          <p:spPr>
            <a:xfrm>
              <a:off x="534099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666666"/>
                </a:solidFill>
                <a:latin typeface="Montserrat ExtraBold"/>
                <a:ea typeface="Montserrat ExtraBold"/>
                <a:cs typeface="Montserrat ExtraBold"/>
                <a:sym typeface="Montserrat ExtraBold"/>
              </a:endParaRPr>
            </a:p>
          </p:txBody>
        </p:sp>
        <p:sp>
          <p:nvSpPr>
            <p:cNvPr id="74" name="Google Shape;221;p29"/>
            <p:cNvSpPr txBox="1"/>
            <p:nvPr/>
          </p:nvSpPr>
          <p:spPr>
            <a:xfrm rot="-2700000">
              <a:off x="5323969" y="2238203"/>
              <a:ext cx="2341513"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dirty="0" smtClean="0">
                  <a:solidFill>
                    <a:srgbClr val="FFFFFF"/>
                  </a:solidFill>
                  <a:latin typeface="Montserrat ExtraBold"/>
                  <a:ea typeface="Montserrat ExtraBold"/>
                  <a:cs typeface="Montserrat ExtraBold"/>
                  <a:sym typeface="Montserrat ExtraBold"/>
                </a:rPr>
                <a:t>2014 – ‘18</a:t>
              </a:r>
              <a:endParaRPr sz="1100" dirty="0">
                <a:solidFill>
                  <a:srgbClr val="FFFFFF"/>
                </a:solidFill>
                <a:latin typeface="Montserrat ExtraBold"/>
                <a:ea typeface="Montserrat ExtraBold"/>
                <a:cs typeface="Montserrat ExtraBold"/>
                <a:sym typeface="Montserrat ExtraBold"/>
              </a:endParaRPr>
            </a:p>
          </p:txBody>
        </p:sp>
        <p:sp>
          <p:nvSpPr>
            <p:cNvPr id="75" name="Google Shape;222;p29"/>
            <p:cNvSpPr txBox="1"/>
            <p:nvPr/>
          </p:nvSpPr>
          <p:spPr>
            <a:xfrm rot="18900000">
              <a:off x="5424341" y="2338526"/>
              <a:ext cx="3451803" cy="507420"/>
            </a:xfrm>
            <a:prstGeom prst="rect">
              <a:avLst/>
            </a:prstGeom>
            <a:noFill/>
            <a:ln>
              <a:noFill/>
            </a:ln>
          </p:spPr>
          <p:txBody>
            <a:bodyPr spcFirstLastPara="1" wrap="square" lIns="91425" tIns="91425" rIns="91425" bIns="91425" anchor="t" anchorCtr="0">
              <a:noAutofit/>
            </a:bodyPr>
            <a:lstStyle/>
            <a:p>
              <a:r>
                <a:rPr lang="en-US" sz="800" dirty="0">
                  <a:solidFill>
                    <a:schemeClr val="accent1">
                      <a:lumMod val="50000"/>
                    </a:schemeClr>
                  </a:solidFill>
                </a:rPr>
                <a:t>4 </a:t>
              </a:r>
              <a:r>
                <a:rPr lang="en-US" sz="800" dirty="0" smtClean="0">
                  <a:solidFill>
                    <a:schemeClr val="accent1">
                      <a:lumMod val="50000"/>
                    </a:schemeClr>
                  </a:solidFill>
                </a:rPr>
                <a:t>knowledge standards </a:t>
              </a:r>
              <a:r>
                <a:rPr lang="en-US" sz="800" dirty="0">
                  <a:solidFill>
                    <a:schemeClr val="accent1">
                      <a:lumMod val="50000"/>
                    </a:schemeClr>
                  </a:solidFill>
                </a:rPr>
                <a:t>and 2 Registered Tech Reports</a:t>
              </a:r>
            </a:p>
          </p:txBody>
        </p:sp>
      </p:gr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1342"/>
            <a:ext cx="1776023" cy="621608"/>
          </a:xfrm>
          <a:prstGeom prst="rect">
            <a:avLst/>
          </a:prstGeom>
        </p:spPr>
      </p:pic>
    </p:spTree>
    <p:extLst>
      <p:ext uri="{BB962C8B-B14F-4D97-AF65-F5344CB8AC3E}">
        <p14:creationId xmlns:p14="http://schemas.microsoft.com/office/powerpoint/2010/main" val="1089902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18"/>
          <p:cNvSpPr txBox="1">
            <a:spLocks noGrp="1"/>
          </p:cNvSpPr>
          <p:nvPr>
            <p:ph type="title"/>
          </p:nvPr>
        </p:nvSpPr>
        <p:spPr>
          <a:xfrm>
            <a:off x="1066800" y="331950"/>
            <a:ext cx="6996600" cy="56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EVOLUTION OF </a:t>
            </a:r>
            <a:r>
              <a:rPr lang="en" dirty="0" smtClean="0">
                <a:solidFill>
                  <a:srgbClr val="3C78D8"/>
                </a:solidFill>
              </a:rPr>
              <a:t>DEVELOPMENT</a:t>
            </a:r>
            <a:endParaRPr dirty="0">
              <a:solidFill>
                <a:srgbClr val="3C78D8"/>
              </a:solidFill>
            </a:endParaRPr>
          </a:p>
        </p:txBody>
      </p:sp>
      <p:sp>
        <p:nvSpPr>
          <p:cNvPr id="501" name="Google Shape;501;p18"/>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grpSp>
        <p:nvGrpSpPr>
          <p:cNvPr id="16" name="Google Shape;208;p29"/>
          <p:cNvGrpSpPr/>
          <p:nvPr/>
        </p:nvGrpSpPr>
        <p:grpSpPr>
          <a:xfrm>
            <a:off x="159526" y="1712311"/>
            <a:ext cx="2528470" cy="838614"/>
            <a:chOff x="1047099" y="1768599"/>
            <a:chExt cx="5459954" cy="1810894"/>
          </a:xfrm>
        </p:grpSpPr>
        <p:sp>
          <p:nvSpPr>
            <p:cNvPr id="17" name="Google Shape;209;p29"/>
            <p:cNvSpPr/>
            <p:nvPr/>
          </p:nvSpPr>
          <p:spPr>
            <a:xfrm rot="2700000">
              <a:off x="2286374" y="984597"/>
              <a:ext cx="561726" cy="3040275"/>
            </a:xfrm>
            <a:prstGeom prst="roundRect">
              <a:avLst>
                <a:gd name="adj" fmla="val 50000"/>
              </a:avLst>
            </a:prstGeom>
            <a:gradFill>
              <a:gsLst>
                <a:gs pos="0">
                  <a:srgbClr val="FF8700"/>
                </a:gs>
                <a:gs pos="100000">
                  <a:srgbClr val="FFD90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0;p29"/>
            <p:cNvSpPr/>
            <p:nvPr/>
          </p:nvSpPr>
          <p:spPr>
            <a:xfrm>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666666"/>
                </a:solidFill>
                <a:latin typeface="Montserrat ExtraBold"/>
                <a:ea typeface="Montserrat ExtraBold"/>
                <a:cs typeface="Montserrat ExtraBold"/>
                <a:sym typeface="Montserrat ExtraBold"/>
              </a:endParaRPr>
            </a:p>
          </p:txBody>
        </p:sp>
        <p:sp>
          <p:nvSpPr>
            <p:cNvPr id="19" name="Google Shape;211;p29"/>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100" dirty="0" smtClean="0">
                  <a:solidFill>
                    <a:srgbClr val="FFFFFF"/>
                  </a:solidFill>
                  <a:latin typeface="Montserrat ExtraBold"/>
                  <a:ea typeface="Montserrat ExtraBold"/>
                  <a:cs typeface="Montserrat ExtraBold"/>
                  <a:sym typeface="Montserrat ExtraBold"/>
                </a:rPr>
                <a:t>1987 – ‘98</a:t>
              </a:r>
              <a:endParaRPr sz="1100" dirty="0">
                <a:solidFill>
                  <a:srgbClr val="FFFFFF"/>
                </a:solidFill>
                <a:latin typeface="Montserrat ExtraBold"/>
                <a:ea typeface="Montserrat ExtraBold"/>
                <a:cs typeface="Montserrat ExtraBold"/>
                <a:sym typeface="Montserrat ExtraBold"/>
              </a:endParaRPr>
            </a:p>
          </p:txBody>
        </p:sp>
        <p:sp>
          <p:nvSpPr>
            <p:cNvPr id="20" name="Google Shape;212;p29"/>
            <p:cNvSpPr txBox="1"/>
            <p:nvPr/>
          </p:nvSpPr>
          <p:spPr>
            <a:xfrm rot="18900000">
              <a:off x="1421701" y="1768599"/>
              <a:ext cx="5085352" cy="1047373"/>
            </a:xfrm>
            <a:prstGeom prst="rect">
              <a:avLst/>
            </a:prstGeom>
            <a:noFill/>
            <a:ln>
              <a:noFill/>
            </a:ln>
          </p:spPr>
          <p:txBody>
            <a:bodyPr spcFirstLastPara="1" wrap="square" lIns="91425" tIns="91425" rIns="91425" bIns="91425" anchor="t" anchorCtr="0">
              <a:noAutofit/>
            </a:bodyPr>
            <a:lstStyle/>
            <a:p>
              <a:r>
                <a:rPr lang="en-US" sz="800" dirty="0">
                  <a:solidFill>
                    <a:schemeClr val="accent1">
                      <a:lumMod val="50000"/>
                    </a:schemeClr>
                  </a:solidFill>
                </a:rPr>
                <a:t>NASBLA standards evolved via work of committees (LE and Education</a:t>
              </a:r>
              <a:r>
                <a:rPr lang="en-US" sz="800" dirty="0" smtClean="0">
                  <a:solidFill>
                    <a:schemeClr val="accent1">
                      <a:lumMod val="50000"/>
                    </a:schemeClr>
                  </a:solidFill>
                </a:rPr>
                <a:t>) and RBS  Community</a:t>
              </a:r>
              <a:endParaRPr lang="en-US" sz="800" dirty="0">
                <a:solidFill>
                  <a:schemeClr val="accent1">
                    <a:lumMod val="50000"/>
                  </a:schemeClr>
                </a:solidFill>
              </a:endParaRPr>
            </a:p>
          </p:txBody>
        </p:sp>
      </p:grpSp>
      <p:grpSp>
        <p:nvGrpSpPr>
          <p:cNvPr id="21" name="Google Shape;213;p29"/>
          <p:cNvGrpSpPr/>
          <p:nvPr/>
        </p:nvGrpSpPr>
        <p:grpSpPr>
          <a:xfrm>
            <a:off x="1665267" y="1771634"/>
            <a:ext cx="2308176" cy="721786"/>
            <a:chOff x="2957320" y="2020877"/>
            <a:chExt cx="4984254" cy="1558616"/>
          </a:xfrm>
        </p:grpSpPr>
        <p:sp>
          <p:nvSpPr>
            <p:cNvPr id="22" name="Google Shape;214;p29"/>
            <p:cNvSpPr/>
            <p:nvPr/>
          </p:nvSpPr>
          <p:spPr>
            <a:xfrm rot="2700000">
              <a:off x="4196595" y="1011412"/>
              <a:ext cx="561726" cy="3040276"/>
            </a:xfrm>
            <a:prstGeom prst="roundRect">
              <a:avLst>
                <a:gd name="adj" fmla="val 50000"/>
              </a:avLst>
            </a:prstGeom>
            <a:gradFill>
              <a:gsLst>
                <a:gs pos="0">
                  <a:srgbClr val="46E180"/>
                </a:gs>
                <a:gs pos="100000">
                  <a:srgbClr val="B8DF3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5;p29"/>
            <p:cNvSpPr/>
            <p:nvPr/>
          </p:nvSpPr>
          <p:spPr>
            <a:xfrm>
              <a:off x="3420974"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666666"/>
                </a:solidFill>
                <a:latin typeface="Montserrat ExtraBold"/>
                <a:ea typeface="Montserrat ExtraBold"/>
                <a:cs typeface="Montserrat ExtraBold"/>
                <a:sym typeface="Montserrat ExtraBold"/>
              </a:endParaRPr>
            </a:p>
          </p:txBody>
        </p:sp>
        <p:sp>
          <p:nvSpPr>
            <p:cNvPr id="24" name="Google Shape;216;p29"/>
            <p:cNvSpPr txBox="1"/>
            <p:nvPr/>
          </p:nvSpPr>
          <p:spPr>
            <a:xfrm rot="-2700000">
              <a:off x="3410687" y="2240903"/>
              <a:ext cx="2333877"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100" dirty="0" smtClean="0">
                  <a:solidFill>
                    <a:srgbClr val="FFFFFF"/>
                  </a:solidFill>
                  <a:latin typeface="Montserrat ExtraBold"/>
                  <a:ea typeface="Montserrat ExtraBold"/>
                  <a:cs typeface="Montserrat ExtraBold"/>
                  <a:sym typeface="Montserrat ExtraBold"/>
                </a:rPr>
                <a:t>1999</a:t>
              </a:r>
              <a:endParaRPr sz="1100" dirty="0">
                <a:solidFill>
                  <a:srgbClr val="FFFFFF"/>
                </a:solidFill>
                <a:latin typeface="Montserrat ExtraBold"/>
                <a:ea typeface="Montserrat ExtraBold"/>
                <a:cs typeface="Montserrat ExtraBold"/>
                <a:sym typeface="Montserrat ExtraBold"/>
              </a:endParaRPr>
            </a:p>
          </p:txBody>
        </p:sp>
        <p:sp>
          <p:nvSpPr>
            <p:cNvPr id="25" name="Google Shape;217;p29"/>
            <p:cNvSpPr txBox="1"/>
            <p:nvPr/>
          </p:nvSpPr>
          <p:spPr>
            <a:xfrm rot="18900000">
              <a:off x="3182957" y="2020877"/>
              <a:ext cx="4758617" cy="507420"/>
            </a:xfrm>
            <a:prstGeom prst="rect">
              <a:avLst/>
            </a:prstGeom>
            <a:noFill/>
            <a:ln>
              <a:noFill/>
            </a:ln>
          </p:spPr>
          <p:txBody>
            <a:bodyPr spcFirstLastPara="1" wrap="square" lIns="91425" tIns="91425" rIns="91425" bIns="91425" anchor="t" anchorCtr="0">
              <a:noAutofit/>
            </a:bodyPr>
            <a:lstStyle/>
            <a:p>
              <a:pPr lvl="0">
                <a:spcAft>
                  <a:spcPts val="1600"/>
                </a:spcAft>
              </a:pPr>
              <a:r>
                <a:rPr lang="en-US" sz="800" dirty="0">
                  <a:solidFill>
                    <a:schemeClr val="accent1">
                      <a:lumMod val="50000"/>
                    </a:schemeClr>
                  </a:solidFill>
                </a:rPr>
                <a:t>Standard accepted/recognized by NASBLA membership for reciprocity concerns</a:t>
              </a:r>
              <a:endParaRPr sz="800" b="1" dirty="0">
                <a:solidFill>
                  <a:srgbClr val="666666"/>
                </a:solidFill>
                <a:latin typeface="Montserrat"/>
                <a:ea typeface="Montserrat"/>
                <a:cs typeface="Montserrat"/>
                <a:sym typeface="Montserrat"/>
              </a:endParaRPr>
            </a:p>
          </p:txBody>
        </p:sp>
      </p:grpSp>
      <p:grpSp>
        <p:nvGrpSpPr>
          <p:cNvPr id="26" name="Google Shape;218;p29"/>
          <p:cNvGrpSpPr/>
          <p:nvPr/>
        </p:nvGrpSpPr>
        <p:grpSpPr>
          <a:xfrm>
            <a:off x="2923915" y="1657350"/>
            <a:ext cx="2436916" cy="856007"/>
            <a:chOff x="4877339" y="1731041"/>
            <a:chExt cx="5262252" cy="1848452"/>
          </a:xfrm>
        </p:grpSpPr>
        <p:sp>
          <p:nvSpPr>
            <p:cNvPr id="27" name="Google Shape;219;p29"/>
            <p:cNvSpPr/>
            <p:nvPr/>
          </p:nvSpPr>
          <p:spPr>
            <a:xfrm rot="2700000">
              <a:off x="6116614" y="1011412"/>
              <a:ext cx="561726" cy="3040276"/>
            </a:xfrm>
            <a:prstGeom prst="roundRect">
              <a:avLst>
                <a:gd name="adj" fmla="val 50000"/>
              </a:avLst>
            </a:prstGeom>
            <a:gradFill>
              <a:gsLst>
                <a:gs pos="0">
                  <a:srgbClr val="3C78D8"/>
                </a:gs>
                <a:gs pos="100000">
                  <a:srgbClr val="00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0;p29"/>
            <p:cNvSpPr/>
            <p:nvPr/>
          </p:nvSpPr>
          <p:spPr>
            <a:xfrm>
              <a:off x="534099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666666"/>
                </a:solidFill>
                <a:latin typeface="Montserrat ExtraBold"/>
                <a:ea typeface="Montserrat ExtraBold"/>
                <a:cs typeface="Montserrat ExtraBold"/>
                <a:sym typeface="Montserrat ExtraBold"/>
              </a:endParaRPr>
            </a:p>
          </p:txBody>
        </p:sp>
        <p:sp>
          <p:nvSpPr>
            <p:cNvPr id="29" name="Google Shape;221;p29"/>
            <p:cNvSpPr txBox="1"/>
            <p:nvPr/>
          </p:nvSpPr>
          <p:spPr>
            <a:xfrm rot="-2700000">
              <a:off x="5323969" y="2238203"/>
              <a:ext cx="2341513"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100" dirty="0" smtClean="0">
                  <a:solidFill>
                    <a:srgbClr val="FFFFFF"/>
                  </a:solidFill>
                  <a:latin typeface="Montserrat ExtraBold"/>
                  <a:ea typeface="Montserrat ExtraBold"/>
                  <a:cs typeface="Montserrat ExtraBold"/>
                  <a:sym typeface="Montserrat ExtraBold"/>
                </a:rPr>
                <a:t>2000 – ‘10</a:t>
              </a:r>
              <a:endParaRPr sz="1100" dirty="0">
                <a:solidFill>
                  <a:srgbClr val="FFFFFF"/>
                </a:solidFill>
                <a:latin typeface="Montserrat ExtraBold"/>
                <a:ea typeface="Montserrat ExtraBold"/>
                <a:cs typeface="Montserrat ExtraBold"/>
                <a:sym typeface="Montserrat ExtraBold"/>
              </a:endParaRPr>
            </a:p>
          </p:txBody>
        </p:sp>
        <p:sp>
          <p:nvSpPr>
            <p:cNvPr id="30" name="Google Shape;222;p29"/>
            <p:cNvSpPr txBox="1"/>
            <p:nvPr/>
          </p:nvSpPr>
          <p:spPr>
            <a:xfrm rot="18900000">
              <a:off x="5148176" y="1731041"/>
              <a:ext cx="4991415" cy="507420"/>
            </a:xfrm>
            <a:prstGeom prst="rect">
              <a:avLst/>
            </a:prstGeom>
            <a:noFill/>
            <a:ln>
              <a:noFill/>
            </a:ln>
          </p:spPr>
          <p:txBody>
            <a:bodyPr spcFirstLastPara="1" wrap="square" lIns="91425" tIns="91425" rIns="91425" bIns="91425" anchor="t" anchorCtr="0">
              <a:noAutofit/>
            </a:bodyPr>
            <a:lstStyle/>
            <a:p>
              <a:pPr lvl="0">
                <a:spcAft>
                  <a:spcPts val="1600"/>
                </a:spcAft>
              </a:pPr>
              <a:r>
                <a:rPr lang="en-US" sz="800" dirty="0" smtClean="0">
                  <a:solidFill>
                    <a:schemeClr val="accent1">
                      <a:lumMod val="50000"/>
                    </a:schemeClr>
                  </a:solidFill>
                </a:rPr>
                <a:t>Various </a:t>
              </a:r>
              <a:r>
                <a:rPr lang="en-US" sz="800" dirty="0">
                  <a:solidFill>
                    <a:schemeClr val="accent1">
                      <a:lumMod val="50000"/>
                    </a:schemeClr>
                  </a:solidFill>
                </a:rPr>
                <a:t>changes adopted</a:t>
              </a:r>
              <a:endParaRPr sz="800" b="1" dirty="0">
                <a:solidFill>
                  <a:srgbClr val="666666"/>
                </a:solidFill>
                <a:latin typeface="Montserrat"/>
                <a:ea typeface="Montserrat"/>
                <a:cs typeface="Montserrat"/>
                <a:sym typeface="Montserrat"/>
              </a:endParaRPr>
            </a:p>
          </p:txBody>
        </p:sp>
      </p:grpSp>
      <p:grpSp>
        <p:nvGrpSpPr>
          <p:cNvPr id="61" name="Google Shape;208;p29"/>
          <p:cNvGrpSpPr/>
          <p:nvPr/>
        </p:nvGrpSpPr>
        <p:grpSpPr>
          <a:xfrm>
            <a:off x="4145410" y="1687390"/>
            <a:ext cx="2494663" cy="863535"/>
            <a:chOff x="1047099" y="1714785"/>
            <a:chExt cx="5386952" cy="1864708"/>
          </a:xfrm>
        </p:grpSpPr>
        <p:sp>
          <p:nvSpPr>
            <p:cNvPr id="62" name="Google Shape;209;p29"/>
            <p:cNvSpPr/>
            <p:nvPr/>
          </p:nvSpPr>
          <p:spPr>
            <a:xfrm rot="2700000">
              <a:off x="2286374" y="1011412"/>
              <a:ext cx="561726" cy="3040276"/>
            </a:xfrm>
            <a:prstGeom prst="roundRect">
              <a:avLst>
                <a:gd name="adj" fmla="val 50000"/>
              </a:avLst>
            </a:prstGeom>
            <a:gradFill>
              <a:gsLst>
                <a:gs pos="0">
                  <a:srgbClr val="FF8700"/>
                </a:gs>
                <a:gs pos="100000">
                  <a:srgbClr val="FFD90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0;p29"/>
            <p:cNvSpPr/>
            <p:nvPr/>
          </p:nvSpPr>
          <p:spPr>
            <a:xfrm>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666666"/>
                </a:solidFill>
                <a:latin typeface="Montserrat ExtraBold"/>
                <a:ea typeface="Montserrat ExtraBold"/>
                <a:cs typeface="Montserrat ExtraBold"/>
                <a:sym typeface="Montserrat ExtraBold"/>
              </a:endParaRPr>
            </a:p>
          </p:txBody>
        </p:sp>
        <p:sp>
          <p:nvSpPr>
            <p:cNvPr id="64" name="Google Shape;211;p29"/>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dirty="0" smtClean="0">
                  <a:solidFill>
                    <a:srgbClr val="FFFFFF"/>
                  </a:solidFill>
                  <a:latin typeface="Montserrat ExtraBold"/>
                  <a:ea typeface="Montserrat ExtraBold"/>
                  <a:cs typeface="Montserrat ExtraBold"/>
                  <a:sym typeface="Montserrat ExtraBold"/>
                </a:rPr>
                <a:t>2011</a:t>
              </a:r>
              <a:endParaRPr sz="1100" dirty="0">
                <a:solidFill>
                  <a:srgbClr val="FFFFFF"/>
                </a:solidFill>
                <a:latin typeface="Montserrat ExtraBold"/>
                <a:ea typeface="Montserrat ExtraBold"/>
                <a:cs typeface="Montserrat ExtraBold"/>
                <a:sym typeface="Montserrat ExtraBold"/>
              </a:endParaRPr>
            </a:p>
          </p:txBody>
        </p:sp>
        <p:sp>
          <p:nvSpPr>
            <p:cNvPr id="65" name="Google Shape;212;p29"/>
            <p:cNvSpPr txBox="1"/>
            <p:nvPr/>
          </p:nvSpPr>
          <p:spPr>
            <a:xfrm rot="18900000">
              <a:off x="1500908" y="1714785"/>
              <a:ext cx="4933143" cy="1047373"/>
            </a:xfrm>
            <a:prstGeom prst="rect">
              <a:avLst/>
            </a:prstGeom>
            <a:noFill/>
            <a:ln>
              <a:noFill/>
            </a:ln>
          </p:spPr>
          <p:txBody>
            <a:bodyPr spcFirstLastPara="1" wrap="square" lIns="91425" tIns="91425" rIns="91425" bIns="91425" anchor="t" anchorCtr="0">
              <a:noAutofit/>
            </a:bodyPr>
            <a:lstStyle/>
            <a:p>
              <a:r>
                <a:rPr lang="en-US" sz="800" dirty="0">
                  <a:solidFill>
                    <a:schemeClr val="accent1">
                      <a:lumMod val="50000"/>
                    </a:schemeClr>
                  </a:solidFill>
                </a:rPr>
                <a:t>National Boating Education Standards Panel (ESP) created to open the process.</a:t>
              </a:r>
            </a:p>
          </p:txBody>
        </p:sp>
      </p:grpSp>
      <p:grpSp>
        <p:nvGrpSpPr>
          <p:cNvPr id="66" name="Google Shape;213;p29"/>
          <p:cNvGrpSpPr/>
          <p:nvPr/>
        </p:nvGrpSpPr>
        <p:grpSpPr>
          <a:xfrm>
            <a:off x="5651151" y="1765764"/>
            <a:ext cx="2174497" cy="727656"/>
            <a:chOff x="2957320" y="2008201"/>
            <a:chExt cx="4695588" cy="1571292"/>
          </a:xfrm>
        </p:grpSpPr>
        <p:sp>
          <p:nvSpPr>
            <p:cNvPr id="67" name="Google Shape;214;p29"/>
            <p:cNvSpPr/>
            <p:nvPr/>
          </p:nvSpPr>
          <p:spPr>
            <a:xfrm rot="2700000">
              <a:off x="4196595" y="1011412"/>
              <a:ext cx="561726" cy="3040276"/>
            </a:xfrm>
            <a:prstGeom prst="roundRect">
              <a:avLst>
                <a:gd name="adj" fmla="val 50000"/>
              </a:avLst>
            </a:prstGeom>
            <a:gradFill>
              <a:gsLst>
                <a:gs pos="0">
                  <a:srgbClr val="46E180"/>
                </a:gs>
                <a:gs pos="100000">
                  <a:srgbClr val="B8DF3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5;p29"/>
            <p:cNvSpPr/>
            <p:nvPr/>
          </p:nvSpPr>
          <p:spPr>
            <a:xfrm>
              <a:off x="3420974"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666666"/>
                </a:solidFill>
                <a:latin typeface="Montserrat ExtraBold"/>
                <a:ea typeface="Montserrat ExtraBold"/>
                <a:cs typeface="Montserrat ExtraBold"/>
                <a:sym typeface="Montserrat ExtraBold"/>
              </a:endParaRPr>
            </a:p>
          </p:txBody>
        </p:sp>
        <p:sp>
          <p:nvSpPr>
            <p:cNvPr id="69" name="Google Shape;216;p29"/>
            <p:cNvSpPr txBox="1"/>
            <p:nvPr/>
          </p:nvSpPr>
          <p:spPr>
            <a:xfrm rot="-2700000">
              <a:off x="3410687" y="2240903"/>
              <a:ext cx="2333877"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dirty="0" smtClean="0">
                  <a:solidFill>
                    <a:srgbClr val="FFFFFF"/>
                  </a:solidFill>
                  <a:latin typeface="Montserrat ExtraBold"/>
                  <a:ea typeface="Montserrat ExtraBold"/>
                  <a:cs typeface="Montserrat ExtraBold"/>
                  <a:sym typeface="Montserrat ExtraBold"/>
                </a:rPr>
                <a:t>2014</a:t>
              </a:r>
              <a:endParaRPr sz="1100" dirty="0">
                <a:solidFill>
                  <a:srgbClr val="FFFFFF"/>
                </a:solidFill>
                <a:latin typeface="Montserrat ExtraBold"/>
                <a:ea typeface="Montserrat ExtraBold"/>
                <a:cs typeface="Montserrat ExtraBold"/>
                <a:sym typeface="Montserrat ExtraBold"/>
              </a:endParaRPr>
            </a:p>
          </p:txBody>
        </p:sp>
        <p:sp>
          <p:nvSpPr>
            <p:cNvPr id="70" name="Google Shape;217;p29"/>
            <p:cNvSpPr txBox="1"/>
            <p:nvPr/>
          </p:nvSpPr>
          <p:spPr>
            <a:xfrm rot="18900000">
              <a:off x="3395553" y="2008201"/>
              <a:ext cx="4257355" cy="507420"/>
            </a:xfrm>
            <a:prstGeom prst="rect">
              <a:avLst/>
            </a:prstGeom>
            <a:noFill/>
            <a:ln>
              <a:noFill/>
            </a:ln>
          </p:spPr>
          <p:txBody>
            <a:bodyPr spcFirstLastPara="1" wrap="square" lIns="91425" tIns="91425" rIns="91425" bIns="91425" anchor="t" anchorCtr="0">
              <a:noAutofit/>
            </a:bodyPr>
            <a:lstStyle/>
            <a:p>
              <a:pPr lvl="0">
                <a:spcAft>
                  <a:spcPts val="1600"/>
                </a:spcAft>
              </a:pPr>
              <a:r>
                <a:rPr lang="en-US" sz="800" dirty="0">
                  <a:solidFill>
                    <a:schemeClr val="accent1">
                      <a:lumMod val="50000"/>
                    </a:schemeClr>
                  </a:solidFill>
                </a:rPr>
                <a:t>ANSI recognition </a:t>
              </a:r>
              <a:r>
                <a:rPr lang="en-US" sz="800" dirty="0" smtClean="0">
                  <a:solidFill>
                    <a:schemeClr val="accent1">
                      <a:lumMod val="50000"/>
                    </a:schemeClr>
                  </a:solidFill>
                </a:rPr>
                <a:t>of NASBLA/ESP as </a:t>
              </a:r>
              <a:r>
                <a:rPr lang="en-US" sz="800" dirty="0">
                  <a:solidFill>
                    <a:schemeClr val="accent1">
                      <a:lumMod val="50000"/>
                    </a:schemeClr>
                  </a:solidFill>
                </a:rPr>
                <a:t>Accredited Standards Developer</a:t>
              </a:r>
              <a:endParaRPr sz="800" b="1" dirty="0">
                <a:solidFill>
                  <a:srgbClr val="666666"/>
                </a:solidFill>
                <a:latin typeface="Montserrat"/>
                <a:ea typeface="Montserrat"/>
                <a:cs typeface="Montserrat"/>
                <a:sym typeface="Montserrat"/>
              </a:endParaRPr>
            </a:p>
          </p:txBody>
        </p:sp>
      </p:grpSp>
      <p:grpSp>
        <p:nvGrpSpPr>
          <p:cNvPr id="71" name="Google Shape;218;p29"/>
          <p:cNvGrpSpPr/>
          <p:nvPr/>
        </p:nvGrpSpPr>
        <p:grpSpPr>
          <a:xfrm>
            <a:off x="6909796" y="1892213"/>
            <a:ext cx="1851821" cy="621143"/>
            <a:chOff x="4877339" y="2238203"/>
            <a:chExt cx="3998805" cy="1341290"/>
          </a:xfrm>
        </p:grpSpPr>
        <p:sp>
          <p:nvSpPr>
            <p:cNvPr id="72" name="Google Shape;219;p29"/>
            <p:cNvSpPr/>
            <p:nvPr/>
          </p:nvSpPr>
          <p:spPr>
            <a:xfrm rot="2700000">
              <a:off x="6116614" y="1011412"/>
              <a:ext cx="561726" cy="3040276"/>
            </a:xfrm>
            <a:prstGeom prst="roundRect">
              <a:avLst>
                <a:gd name="adj" fmla="val 50000"/>
              </a:avLst>
            </a:prstGeom>
            <a:gradFill>
              <a:gsLst>
                <a:gs pos="0">
                  <a:srgbClr val="3C78D8"/>
                </a:gs>
                <a:gs pos="100000">
                  <a:srgbClr val="00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0;p29"/>
            <p:cNvSpPr/>
            <p:nvPr/>
          </p:nvSpPr>
          <p:spPr>
            <a:xfrm>
              <a:off x="534099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666666"/>
                </a:solidFill>
                <a:latin typeface="Montserrat ExtraBold"/>
                <a:ea typeface="Montserrat ExtraBold"/>
                <a:cs typeface="Montserrat ExtraBold"/>
                <a:sym typeface="Montserrat ExtraBold"/>
              </a:endParaRPr>
            </a:p>
          </p:txBody>
        </p:sp>
        <p:sp>
          <p:nvSpPr>
            <p:cNvPr id="74" name="Google Shape;221;p29"/>
            <p:cNvSpPr txBox="1"/>
            <p:nvPr/>
          </p:nvSpPr>
          <p:spPr>
            <a:xfrm rot="-2700000">
              <a:off x="5323969" y="2238203"/>
              <a:ext cx="2341513"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dirty="0" smtClean="0">
                  <a:solidFill>
                    <a:srgbClr val="FFFFFF"/>
                  </a:solidFill>
                  <a:latin typeface="Montserrat ExtraBold"/>
                  <a:ea typeface="Montserrat ExtraBold"/>
                  <a:cs typeface="Montserrat ExtraBold"/>
                  <a:sym typeface="Montserrat ExtraBold"/>
                </a:rPr>
                <a:t>2014 – ‘18</a:t>
              </a:r>
              <a:endParaRPr sz="1100" dirty="0">
                <a:solidFill>
                  <a:srgbClr val="FFFFFF"/>
                </a:solidFill>
                <a:latin typeface="Montserrat ExtraBold"/>
                <a:ea typeface="Montserrat ExtraBold"/>
                <a:cs typeface="Montserrat ExtraBold"/>
                <a:sym typeface="Montserrat ExtraBold"/>
              </a:endParaRPr>
            </a:p>
          </p:txBody>
        </p:sp>
        <p:sp>
          <p:nvSpPr>
            <p:cNvPr id="75" name="Google Shape;222;p29"/>
            <p:cNvSpPr txBox="1"/>
            <p:nvPr/>
          </p:nvSpPr>
          <p:spPr>
            <a:xfrm rot="18900000">
              <a:off x="5424341" y="2338526"/>
              <a:ext cx="3451803" cy="507420"/>
            </a:xfrm>
            <a:prstGeom prst="rect">
              <a:avLst/>
            </a:prstGeom>
            <a:noFill/>
            <a:ln>
              <a:noFill/>
            </a:ln>
          </p:spPr>
          <p:txBody>
            <a:bodyPr spcFirstLastPara="1" wrap="square" lIns="91425" tIns="91425" rIns="91425" bIns="91425" anchor="t" anchorCtr="0">
              <a:noAutofit/>
            </a:bodyPr>
            <a:lstStyle/>
            <a:p>
              <a:r>
                <a:rPr lang="en-US" sz="800" dirty="0">
                  <a:solidFill>
                    <a:schemeClr val="accent1">
                      <a:lumMod val="50000"/>
                    </a:schemeClr>
                  </a:solidFill>
                </a:rPr>
                <a:t>4 standards and 2 Registered Tech Reports</a:t>
              </a:r>
            </a:p>
          </p:txBody>
        </p:sp>
      </p:grpSp>
      <p:sp>
        <p:nvSpPr>
          <p:cNvPr id="76" name="Google Shape;499;p18"/>
          <p:cNvSpPr txBox="1">
            <a:spLocks/>
          </p:cNvSpPr>
          <p:nvPr/>
        </p:nvSpPr>
        <p:spPr>
          <a:xfrm>
            <a:off x="1385400" y="3257550"/>
            <a:ext cx="6996600" cy="563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1pPr>
            <a:lvl2pPr marR="0" lvl="1"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2pPr>
            <a:lvl3pPr marR="0" lvl="2"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3pPr>
            <a:lvl4pPr marR="0" lvl="3"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4pPr>
            <a:lvl5pPr marR="0" lvl="4"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5pPr>
            <a:lvl6pPr marR="0" lvl="5"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6pPr>
            <a:lvl7pPr marR="0" lvl="6"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7pPr>
            <a:lvl8pPr marR="0" lvl="7"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8pPr>
            <a:lvl9pPr marR="0" lvl="8"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9pPr>
          </a:lstStyle>
          <a:p>
            <a:r>
              <a:rPr lang="en-US" dirty="0" smtClean="0"/>
              <a:t>2019 – </a:t>
            </a:r>
            <a:r>
              <a:rPr lang="en-US" dirty="0" smtClean="0">
                <a:solidFill>
                  <a:srgbClr val="3C78D8"/>
                </a:solidFill>
              </a:rPr>
              <a:t>NEW APPROACH TO MOVE FORWARD!</a:t>
            </a:r>
            <a:endParaRPr lang="en-US" dirty="0">
              <a:solidFill>
                <a:srgbClr val="3C78D8"/>
              </a:solidFill>
            </a:endParaRPr>
          </a:p>
        </p:txBody>
      </p:sp>
      <p:sp>
        <p:nvSpPr>
          <p:cNvPr id="36" name="Google Shape;329;p38"/>
          <p:cNvSpPr/>
          <p:nvPr/>
        </p:nvSpPr>
        <p:spPr>
          <a:xfrm>
            <a:off x="2138396" y="3383278"/>
            <a:ext cx="300004" cy="311943"/>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1342"/>
            <a:ext cx="1776023" cy="621608"/>
          </a:xfrm>
          <a:prstGeom prst="rect">
            <a:avLst/>
          </a:prstGeom>
        </p:spPr>
      </p:pic>
    </p:spTree>
    <p:extLst>
      <p:ext uri="{BB962C8B-B14F-4D97-AF65-F5344CB8AC3E}">
        <p14:creationId xmlns:p14="http://schemas.microsoft.com/office/powerpoint/2010/main" val="1089902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6"/>
          <p:cNvSpPr txBox="1">
            <a:spLocks noGrp="1"/>
          </p:cNvSpPr>
          <p:nvPr>
            <p:ph type="ctrTitle"/>
          </p:nvPr>
        </p:nvSpPr>
        <p:spPr>
          <a:xfrm>
            <a:off x="1219200" y="3031150"/>
            <a:ext cx="630475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smtClean="0"/>
              <a:t>CORE &amp; CORE PLUS</a:t>
            </a:r>
            <a:endParaRPr dirty="0"/>
          </a:p>
        </p:txBody>
      </p:sp>
      <p:sp>
        <p:nvSpPr>
          <p:cNvPr id="486" name="Google Shape;486;p16"/>
          <p:cNvSpPr txBox="1">
            <a:spLocks noGrp="1"/>
          </p:cNvSpPr>
          <p:nvPr>
            <p:ph type="subTitle" idx="1"/>
          </p:nvPr>
        </p:nvSpPr>
        <p:spPr>
          <a:xfrm>
            <a:off x="2309441" y="4059250"/>
            <a:ext cx="5214600" cy="78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dirty="0" smtClean="0"/>
              <a:t>Next Generation Standards.</a:t>
            </a:r>
            <a:endParaRPr dirty="0"/>
          </a:p>
        </p:txBody>
      </p:sp>
      <p:sp>
        <p:nvSpPr>
          <p:cNvPr id="487" name="Google Shape;487;p16"/>
          <p:cNvSpPr txBox="1"/>
          <p:nvPr/>
        </p:nvSpPr>
        <p:spPr>
          <a:xfrm>
            <a:off x="7416725" y="3661925"/>
            <a:ext cx="1760400" cy="1204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2000" b="1" dirty="0" smtClean="0">
                <a:solidFill>
                  <a:srgbClr val="3C78D8"/>
                </a:solidFill>
                <a:latin typeface="Oswald"/>
                <a:sym typeface="Oswald"/>
              </a:rPr>
              <a:t>3</a:t>
            </a:r>
            <a:endParaRPr sz="12000" dirty="0">
              <a:solidFill>
                <a:srgbClr val="3C78D8"/>
              </a:solidFill>
            </a:endParaRPr>
          </a:p>
        </p:txBody>
      </p:sp>
      <p:sp>
        <p:nvSpPr>
          <p:cNvPr id="488" name="Google Shape;488;p16"/>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1342"/>
            <a:ext cx="1776023" cy="621608"/>
          </a:xfrm>
          <a:prstGeom prst="rect">
            <a:avLst/>
          </a:prstGeom>
        </p:spPr>
      </p:pic>
    </p:spTree>
    <p:extLst>
      <p:ext uri="{BB962C8B-B14F-4D97-AF65-F5344CB8AC3E}">
        <p14:creationId xmlns:p14="http://schemas.microsoft.com/office/powerpoint/2010/main" val="3450622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18"/>
          <p:cNvSpPr txBox="1">
            <a:spLocks noGrp="1"/>
          </p:cNvSpPr>
          <p:nvPr>
            <p:ph type="title"/>
          </p:nvPr>
        </p:nvSpPr>
        <p:spPr>
          <a:xfrm>
            <a:off x="1066800" y="331950"/>
            <a:ext cx="6996600" cy="56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WHAT IS </a:t>
            </a:r>
            <a:r>
              <a:rPr lang="en" dirty="0" smtClean="0">
                <a:solidFill>
                  <a:srgbClr val="3C78D8"/>
                </a:solidFill>
              </a:rPr>
              <a:t>CORE &amp; CORE PLUS?</a:t>
            </a:r>
            <a:endParaRPr dirty="0">
              <a:solidFill>
                <a:srgbClr val="3C78D8"/>
              </a:solidFill>
            </a:endParaRPr>
          </a:p>
        </p:txBody>
      </p:sp>
      <p:sp>
        <p:nvSpPr>
          <p:cNvPr id="500" name="Google Shape;500;p18"/>
          <p:cNvSpPr txBox="1">
            <a:spLocks noGrp="1"/>
          </p:cNvSpPr>
          <p:nvPr>
            <p:ph type="body" idx="1"/>
          </p:nvPr>
        </p:nvSpPr>
        <p:spPr>
          <a:xfrm>
            <a:off x="1075850" y="1540175"/>
            <a:ext cx="7458550" cy="19221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US" dirty="0" smtClean="0">
                <a:solidFill>
                  <a:schemeClr val="accent1">
                    <a:lumMod val="50000"/>
                  </a:schemeClr>
                </a:solidFill>
              </a:rPr>
              <a:t>At this point…. A recommendation only!</a:t>
            </a:r>
            <a:endParaRPr dirty="0">
              <a:solidFill>
                <a:schemeClr val="accent1">
                  <a:lumMod val="50000"/>
                </a:schemeClr>
              </a:solidFill>
            </a:endParaRPr>
          </a:p>
          <a:p>
            <a:pPr lvl="0">
              <a:spcBef>
                <a:spcPts val="0"/>
              </a:spcBef>
            </a:pPr>
            <a:r>
              <a:rPr lang="en-US" dirty="0">
                <a:solidFill>
                  <a:schemeClr val="accent1">
                    <a:lumMod val="50000"/>
                  </a:schemeClr>
                </a:solidFill>
              </a:rPr>
              <a:t>Will be posted for public </a:t>
            </a:r>
            <a:r>
              <a:rPr lang="en-US" dirty="0" smtClean="0">
                <a:solidFill>
                  <a:schemeClr val="accent1">
                    <a:lumMod val="50000"/>
                  </a:schemeClr>
                </a:solidFill>
              </a:rPr>
              <a:t>review/comment</a:t>
            </a:r>
          </a:p>
          <a:p>
            <a:pPr marL="101600" lvl="0" indent="0">
              <a:spcBef>
                <a:spcPts val="0"/>
              </a:spcBef>
              <a:buNone/>
            </a:pPr>
            <a:endParaRPr dirty="0">
              <a:solidFill>
                <a:schemeClr val="accent1">
                  <a:lumMod val="50000"/>
                </a:schemeClr>
              </a:solidFill>
            </a:endParaRPr>
          </a:p>
          <a:p>
            <a:pPr marL="0" lvl="0" indent="0" algn="l" rtl="0">
              <a:spcBef>
                <a:spcPts val="600"/>
              </a:spcBef>
              <a:spcAft>
                <a:spcPts val="0"/>
              </a:spcAft>
              <a:buNone/>
            </a:pPr>
            <a:r>
              <a:rPr lang="en" dirty="0" smtClean="0">
                <a:solidFill>
                  <a:schemeClr val="accent1">
                    <a:lumMod val="50000"/>
                  </a:schemeClr>
                </a:solidFill>
              </a:rPr>
              <a:t>Let’s take a closer look….</a:t>
            </a:r>
            <a:endParaRPr dirty="0">
              <a:solidFill>
                <a:schemeClr val="accent1">
                  <a:lumMod val="50000"/>
                </a:schemeClr>
              </a:solidFill>
            </a:endParaRPr>
          </a:p>
        </p:txBody>
      </p:sp>
      <p:sp>
        <p:nvSpPr>
          <p:cNvPr id="501" name="Google Shape;501;p18"/>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1342"/>
            <a:ext cx="1776023" cy="621608"/>
          </a:xfrm>
          <a:prstGeom prst="rect">
            <a:avLst/>
          </a:prstGeom>
        </p:spPr>
      </p:pic>
    </p:spTree>
    <p:extLst>
      <p:ext uri="{BB962C8B-B14F-4D97-AF65-F5344CB8AC3E}">
        <p14:creationId xmlns:p14="http://schemas.microsoft.com/office/powerpoint/2010/main" val="72971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24"/>
          <p:cNvSpPr txBox="1">
            <a:spLocks noGrp="1"/>
          </p:cNvSpPr>
          <p:nvPr>
            <p:ph type="title"/>
          </p:nvPr>
        </p:nvSpPr>
        <p:spPr>
          <a:xfrm>
            <a:off x="1047750" y="0"/>
            <a:ext cx="6996600" cy="943200"/>
          </a:xfrm>
          <a:prstGeom prst="rect">
            <a:avLst/>
          </a:prstGeom>
        </p:spPr>
        <p:txBody>
          <a:bodyPr spcFirstLastPara="1" wrap="square" lIns="91425" tIns="91425" rIns="91425" bIns="91425" anchor="ctr" anchorCtr="0">
            <a:noAutofit/>
          </a:bodyPr>
          <a:lstStyle/>
          <a:p>
            <a:pPr lvl="0"/>
            <a:r>
              <a:rPr lang="en" dirty="0"/>
              <a:t>WHAT IS </a:t>
            </a:r>
            <a:r>
              <a:rPr lang="en" dirty="0">
                <a:solidFill>
                  <a:srgbClr val="3C78D8"/>
                </a:solidFill>
              </a:rPr>
              <a:t>CORE &amp; CORE PLUS?</a:t>
            </a:r>
            <a:endParaRPr dirty="0"/>
          </a:p>
        </p:txBody>
      </p:sp>
      <p:grpSp>
        <p:nvGrpSpPr>
          <p:cNvPr id="556" name="Google Shape;556;p24"/>
          <p:cNvGrpSpPr/>
          <p:nvPr/>
        </p:nvGrpSpPr>
        <p:grpSpPr>
          <a:xfrm>
            <a:off x="1524000" y="947000"/>
            <a:ext cx="2694452" cy="2920150"/>
            <a:chOff x="3018774" y="1200149"/>
            <a:chExt cx="2694452" cy="2920150"/>
          </a:xfrm>
        </p:grpSpPr>
        <p:sp>
          <p:nvSpPr>
            <p:cNvPr id="557" name="Google Shape;557;p24"/>
            <p:cNvSpPr/>
            <p:nvPr/>
          </p:nvSpPr>
          <p:spPr>
            <a:xfrm rot="5400000">
              <a:off x="3018774" y="1200149"/>
              <a:ext cx="1456399" cy="1456399"/>
            </a:xfrm>
            <a:prstGeom prst="teardrop">
              <a:avLst>
                <a:gd name="adj" fmla="val 100000"/>
              </a:avLst>
            </a:prstGeom>
            <a:solidFill>
              <a:srgbClr val="00C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4"/>
            <p:cNvSpPr/>
            <p:nvPr/>
          </p:nvSpPr>
          <p:spPr>
            <a:xfrm rot="5400000" flipH="1">
              <a:off x="3109874" y="2754999"/>
              <a:ext cx="1365300" cy="1365300"/>
            </a:xfrm>
            <a:prstGeom prst="teardrop">
              <a:avLst>
                <a:gd name="adj" fmla="val 100000"/>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4"/>
            <p:cNvSpPr/>
            <p:nvPr/>
          </p:nvSpPr>
          <p:spPr>
            <a:xfrm rot="10800000">
              <a:off x="4573417" y="1713349"/>
              <a:ext cx="943200" cy="943200"/>
            </a:xfrm>
            <a:prstGeom prst="teardrop">
              <a:avLst>
                <a:gd name="adj" fmla="val 100000"/>
              </a:avLst>
            </a:prstGeom>
            <a:solidFill>
              <a:srgbClr val="AF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4"/>
            <p:cNvSpPr/>
            <p:nvPr/>
          </p:nvSpPr>
          <p:spPr>
            <a:xfrm flipH="1">
              <a:off x="4573526" y="2754999"/>
              <a:ext cx="1139700" cy="1139700"/>
            </a:xfrm>
            <a:prstGeom prst="teardrop">
              <a:avLst>
                <a:gd name="adj" fmla="val 100000"/>
              </a:avLst>
            </a:pr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3" name="Google Shape;573;p24"/>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
        <p:nvSpPr>
          <p:cNvPr id="22" name="Google Shape;507;p19"/>
          <p:cNvSpPr txBox="1">
            <a:spLocks/>
          </p:cNvSpPr>
          <p:nvPr/>
        </p:nvSpPr>
        <p:spPr>
          <a:xfrm>
            <a:off x="4724400" y="1234601"/>
            <a:ext cx="3962400" cy="26325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28324A"/>
              </a:buClr>
              <a:buSzPts val="2000"/>
              <a:buFont typeface="Source Sans Pro"/>
              <a:buChar char="◉"/>
              <a:defRPr sz="2000" b="0" i="0" u="none" strike="noStrike" cap="none">
                <a:solidFill>
                  <a:srgbClr val="28324A"/>
                </a:solidFill>
                <a:latin typeface="Source Sans Pro"/>
                <a:ea typeface="Source Sans Pro"/>
                <a:cs typeface="Source Sans Pro"/>
                <a:sym typeface="Source Sans Pro"/>
              </a:defRPr>
            </a:lvl1pPr>
            <a:lvl2pPr marL="914400" marR="0" lvl="1"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2pPr>
            <a:lvl3pPr marL="1371600" marR="0" lvl="2"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9pPr>
          </a:lstStyle>
          <a:p>
            <a:pPr marL="0" indent="0">
              <a:buNone/>
            </a:pPr>
            <a:r>
              <a:rPr lang="en-US" sz="1800" dirty="0"/>
              <a:t>Core content will be used in ANY boating course</a:t>
            </a:r>
            <a:r>
              <a:rPr lang="en-US" sz="1800" dirty="0" smtClean="0"/>
              <a:t>:</a:t>
            </a:r>
          </a:p>
          <a:p>
            <a:pPr marL="0" indent="0">
              <a:buNone/>
            </a:pPr>
            <a:endParaRPr lang="en-US" sz="1800" dirty="0"/>
          </a:p>
          <a:p>
            <a:pPr marL="285750" indent="-285750"/>
            <a:r>
              <a:rPr lang="en-US" sz="1400" dirty="0"/>
              <a:t>Power</a:t>
            </a:r>
          </a:p>
          <a:p>
            <a:pPr marL="285750" indent="-285750"/>
            <a:r>
              <a:rPr lang="en-US" sz="1400" dirty="0"/>
              <a:t>Sail</a:t>
            </a:r>
          </a:p>
          <a:p>
            <a:pPr marL="285750" indent="-285750"/>
            <a:r>
              <a:rPr lang="en-US" sz="1400" dirty="0"/>
              <a:t>Human Propelled</a:t>
            </a:r>
          </a:p>
          <a:p>
            <a:pPr marL="285750" indent="-285750"/>
            <a:r>
              <a:rPr lang="en-US" sz="1400" dirty="0"/>
              <a:t>Other? (Passenger Safety, etc.)</a:t>
            </a:r>
          </a:p>
        </p:txBody>
      </p:sp>
      <p:pic>
        <p:nvPicPr>
          <p:cNvPr id="1026" name="Picture 2" descr="C:\Users\jdadamo\Downloads\yat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263" y="1325712"/>
            <a:ext cx="698974" cy="69897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dadamo\Downloads\life-ves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9742" y="1743075"/>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dadamo\Downloads\sailboa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6093" y="2932843"/>
            <a:ext cx="503313" cy="50331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dadamo\Downloads\canoe-boat-with-rowin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5177" y="2788275"/>
            <a:ext cx="566850" cy="5668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 y="121342"/>
            <a:ext cx="1776023" cy="621608"/>
          </a:xfrm>
          <a:prstGeom prst="rect">
            <a:avLst/>
          </a:prstGeom>
        </p:spPr>
      </p:pic>
    </p:spTree>
    <p:extLst>
      <p:ext uri="{BB962C8B-B14F-4D97-AF65-F5344CB8AC3E}">
        <p14:creationId xmlns:p14="http://schemas.microsoft.com/office/powerpoint/2010/main" val="2355150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19"/>
          <p:cNvSpPr txBox="1">
            <a:spLocks noGrp="1"/>
          </p:cNvSpPr>
          <p:nvPr>
            <p:ph type="ctrTitle" idx="4294967295"/>
          </p:nvPr>
        </p:nvSpPr>
        <p:spPr>
          <a:xfrm>
            <a:off x="685800" y="2173950"/>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9000" dirty="0" smtClean="0"/>
              <a:t>PLUS</a:t>
            </a:r>
            <a:endParaRPr sz="9000" dirty="0"/>
          </a:p>
        </p:txBody>
      </p:sp>
      <p:sp>
        <p:nvSpPr>
          <p:cNvPr id="507" name="Google Shape;507;p19"/>
          <p:cNvSpPr txBox="1">
            <a:spLocks noGrp="1"/>
          </p:cNvSpPr>
          <p:nvPr>
            <p:ph type="subTitle" idx="4294967295"/>
          </p:nvPr>
        </p:nvSpPr>
        <p:spPr>
          <a:xfrm>
            <a:off x="1905000" y="3158550"/>
            <a:ext cx="5450350" cy="784800"/>
          </a:xfrm>
          <a:prstGeom prst="rect">
            <a:avLst/>
          </a:prstGeom>
        </p:spPr>
        <p:txBody>
          <a:bodyPr spcFirstLastPara="1" wrap="square" lIns="91425" tIns="91425" rIns="91425" bIns="91425" anchor="t" anchorCtr="0">
            <a:noAutofit/>
          </a:bodyPr>
          <a:lstStyle/>
          <a:p>
            <a:pPr marL="0" lvl="0" indent="0" algn="ctr">
              <a:buNone/>
            </a:pPr>
            <a:r>
              <a:rPr lang="en-US" sz="1800" dirty="0"/>
              <a:t>Vessel specific content (e.g. Power, Sail, Human Propelled, Jet-Propelled) is the </a:t>
            </a:r>
            <a:r>
              <a:rPr lang="en-US" sz="1800" b="1" dirty="0">
                <a:solidFill>
                  <a:srgbClr val="00B0F0"/>
                </a:solidFill>
              </a:rPr>
              <a:t>PLUS</a:t>
            </a:r>
            <a:r>
              <a:rPr lang="en-US" sz="1800" dirty="0"/>
              <a:t> in Core-Plus!</a:t>
            </a:r>
          </a:p>
        </p:txBody>
      </p:sp>
      <p:sp>
        <p:nvSpPr>
          <p:cNvPr id="518" name="Google Shape;518;p19"/>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17" name="Google Shape;499;p18"/>
          <p:cNvSpPr txBox="1">
            <a:spLocks/>
          </p:cNvSpPr>
          <p:nvPr/>
        </p:nvSpPr>
        <p:spPr>
          <a:xfrm>
            <a:off x="1066800" y="209550"/>
            <a:ext cx="6996600" cy="5634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000" b="1" dirty="0">
                <a:solidFill>
                  <a:srgbClr val="00B0F0"/>
                </a:solidFill>
                <a:latin typeface="Oswald" panose="020B0604020202020204" charset="0"/>
              </a:rPr>
              <a:t>WHAT IS </a:t>
            </a:r>
            <a:r>
              <a:rPr lang="en" sz="2000" b="1" dirty="0">
                <a:solidFill>
                  <a:srgbClr val="3C78D8"/>
                </a:solidFill>
                <a:latin typeface="Oswald" panose="020B0604020202020204" charset="0"/>
              </a:rPr>
              <a:t>CORE &amp; CORE PLUS?</a:t>
            </a:r>
            <a:endParaRPr lang="en-US" sz="2000" b="1" dirty="0">
              <a:solidFill>
                <a:srgbClr val="3C78D8"/>
              </a:solidFill>
              <a:latin typeface="Oswald" panose="020B0604020202020204" charset="0"/>
            </a:endParaRPr>
          </a:p>
        </p:txBody>
      </p:sp>
      <p:grpSp>
        <p:nvGrpSpPr>
          <p:cNvPr id="18" name="Google Shape;788;p40"/>
          <p:cNvGrpSpPr/>
          <p:nvPr/>
        </p:nvGrpSpPr>
        <p:grpSpPr>
          <a:xfrm>
            <a:off x="4322473" y="1200150"/>
            <a:ext cx="485254" cy="613698"/>
            <a:chOff x="584925" y="238125"/>
            <a:chExt cx="415200" cy="525100"/>
          </a:xfrm>
        </p:grpSpPr>
        <p:sp>
          <p:nvSpPr>
            <p:cNvPr id="19" name="Google Shape;789;p40"/>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90;p40"/>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91;p40"/>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92;p40"/>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93;p40"/>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94;p40"/>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507;p19"/>
          <p:cNvSpPr txBox="1">
            <a:spLocks/>
          </p:cNvSpPr>
          <p:nvPr/>
        </p:nvSpPr>
        <p:spPr>
          <a:xfrm rot="1088326">
            <a:off x="4669636" y="1048789"/>
            <a:ext cx="946994" cy="76792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28324A"/>
              </a:buClr>
              <a:buSzPts val="2000"/>
              <a:buFont typeface="Source Sans Pro"/>
              <a:buChar char="◉"/>
              <a:defRPr sz="2000" b="0" i="0" u="none" strike="noStrike" cap="none">
                <a:solidFill>
                  <a:srgbClr val="28324A"/>
                </a:solidFill>
                <a:latin typeface="Source Sans Pro"/>
                <a:ea typeface="Source Sans Pro"/>
                <a:cs typeface="Source Sans Pro"/>
                <a:sym typeface="Source Sans Pro"/>
              </a:defRPr>
            </a:lvl1pPr>
            <a:lvl2pPr marL="914400" marR="0" lvl="1"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2pPr>
            <a:lvl3pPr marL="1371600" marR="0" lvl="2"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9pPr>
          </a:lstStyle>
          <a:p>
            <a:pPr marL="0" indent="0" algn="ctr">
              <a:buFont typeface="Source Sans Pro"/>
              <a:buNone/>
            </a:pPr>
            <a:r>
              <a:rPr lang="en-US" sz="4400" b="1" dirty="0" smtClean="0"/>
              <a:t>?</a:t>
            </a:r>
            <a:endParaRPr lang="en-US" sz="4400" b="1" dirty="0"/>
          </a:p>
        </p:txBody>
      </p:sp>
      <p:sp>
        <p:nvSpPr>
          <p:cNvPr id="26" name="Google Shape;507;p19"/>
          <p:cNvSpPr txBox="1">
            <a:spLocks/>
          </p:cNvSpPr>
          <p:nvPr/>
        </p:nvSpPr>
        <p:spPr>
          <a:xfrm rot="1088326">
            <a:off x="3525005" y="1023678"/>
            <a:ext cx="946994" cy="76792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28324A"/>
              </a:buClr>
              <a:buSzPts val="2000"/>
              <a:buFont typeface="Source Sans Pro"/>
              <a:buChar char="◉"/>
              <a:defRPr sz="2000" b="0" i="0" u="none" strike="noStrike" cap="none">
                <a:solidFill>
                  <a:srgbClr val="28324A"/>
                </a:solidFill>
                <a:latin typeface="Source Sans Pro"/>
                <a:ea typeface="Source Sans Pro"/>
                <a:cs typeface="Source Sans Pro"/>
                <a:sym typeface="Source Sans Pro"/>
              </a:defRPr>
            </a:lvl1pPr>
            <a:lvl2pPr marL="914400" marR="0" lvl="1"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2pPr>
            <a:lvl3pPr marL="1371600" marR="0" lvl="2"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9pPr>
          </a:lstStyle>
          <a:p>
            <a:pPr marL="0" indent="0" algn="ctr">
              <a:buFont typeface="Source Sans Pro"/>
              <a:buNone/>
            </a:pPr>
            <a:r>
              <a:rPr lang="en-US" sz="4400" b="1" dirty="0" smtClean="0"/>
              <a:t>?</a:t>
            </a:r>
            <a:endParaRPr lang="en-US" sz="4400" b="1" dirty="0"/>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1342"/>
            <a:ext cx="1776023" cy="62160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18"/>
          <p:cNvSpPr txBox="1">
            <a:spLocks noGrp="1"/>
          </p:cNvSpPr>
          <p:nvPr>
            <p:ph type="title"/>
          </p:nvPr>
        </p:nvSpPr>
        <p:spPr>
          <a:xfrm>
            <a:off x="1066800" y="331950"/>
            <a:ext cx="6996600" cy="56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WHAT IS </a:t>
            </a:r>
            <a:r>
              <a:rPr lang="en" dirty="0" smtClean="0">
                <a:solidFill>
                  <a:srgbClr val="3C78D8"/>
                </a:solidFill>
              </a:rPr>
              <a:t>CORE &amp; CORE PLUS?</a:t>
            </a:r>
            <a:endParaRPr dirty="0">
              <a:solidFill>
                <a:srgbClr val="3C78D8"/>
              </a:solidFill>
            </a:endParaRPr>
          </a:p>
        </p:txBody>
      </p:sp>
      <p:sp>
        <p:nvSpPr>
          <p:cNvPr id="500" name="Google Shape;500;p18"/>
          <p:cNvSpPr txBox="1">
            <a:spLocks noGrp="1"/>
          </p:cNvSpPr>
          <p:nvPr>
            <p:ph type="body" idx="1"/>
          </p:nvPr>
        </p:nvSpPr>
        <p:spPr>
          <a:xfrm>
            <a:off x="4038600" y="1733550"/>
            <a:ext cx="3962400" cy="1922100"/>
          </a:xfrm>
          <a:prstGeom prst="rect">
            <a:avLst/>
          </a:prstGeom>
        </p:spPr>
        <p:txBody>
          <a:bodyPr spcFirstLastPara="1" wrap="square" lIns="91425" tIns="91425" rIns="91425" bIns="91425" anchor="t" anchorCtr="0">
            <a:noAutofit/>
          </a:bodyPr>
          <a:lstStyle/>
          <a:p>
            <a:r>
              <a:rPr lang="en-US" b="1" dirty="0">
                <a:solidFill>
                  <a:srgbClr val="00B0F0"/>
                </a:solidFill>
              </a:rPr>
              <a:t>BOTH</a:t>
            </a:r>
            <a:r>
              <a:rPr lang="en-US" dirty="0">
                <a:solidFill>
                  <a:schemeClr val="accent1">
                    <a:lumMod val="50000"/>
                  </a:schemeClr>
                </a:solidFill>
              </a:rPr>
              <a:t> Core and Core Power would be needed for the NASBLA </a:t>
            </a:r>
            <a:r>
              <a:rPr lang="en-US" dirty="0" smtClean="0">
                <a:solidFill>
                  <a:schemeClr val="accent1">
                    <a:lumMod val="50000"/>
                  </a:schemeClr>
                </a:solidFill>
              </a:rPr>
              <a:t>Course Approval </a:t>
            </a:r>
            <a:r>
              <a:rPr lang="en-US" dirty="0">
                <a:solidFill>
                  <a:schemeClr val="accent1">
                    <a:lumMod val="50000"/>
                  </a:schemeClr>
                </a:solidFill>
              </a:rPr>
              <a:t>Process.</a:t>
            </a:r>
          </a:p>
          <a:p>
            <a:pPr marL="457200" lvl="0" indent="-355600" algn="l" rtl="0">
              <a:spcBef>
                <a:spcPts val="600"/>
              </a:spcBef>
              <a:spcAft>
                <a:spcPts val="0"/>
              </a:spcAft>
              <a:buSzPts val="2000"/>
              <a:buChar char="◉"/>
            </a:pPr>
            <a:endParaRPr lang="en-US" dirty="0">
              <a:solidFill>
                <a:schemeClr val="accent1">
                  <a:lumMod val="50000"/>
                </a:schemeClr>
              </a:solidFill>
            </a:endParaRPr>
          </a:p>
        </p:txBody>
      </p:sp>
      <p:sp>
        <p:nvSpPr>
          <p:cNvPr id="501" name="Google Shape;501;p18"/>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grpSp>
        <p:nvGrpSpPr>
          <p:cNvPr id="5" name="Google Shape;841;p40"/>
          <p:cNvGrpSpPr/>
          <p:nvPr/>
        </p:nvGrpSpPr>
        <p:grpSpPr>
          <a:xfrm>
            <a:off x="2133600" y="1401638"/>
            <a:ext cx="1584622" cy="1888283"/>
            <a:chOff x="1246775" y="910975"/>
            <a:chExt cx="439650" cy="523900"/>
          </a:xfrm>
        </p:grpSpPr>
        <p:sp>
          <p:nvSpPr>
            <p:cNvPr id="6" name="Google Shape;842;p40"/>
            <p:cNvSpPr/>
            <p:nvPr/>
          </p:nvSpPr>
          <p:spPr>
            <a:xfrm>
              <a:off x="1246775" y="970800"/>
              <a:ext cx="378575" cy="464075"/>
            </a:xfrm>
            <a:custGeom>
              <a:avLst/>
              <a:gdLst/>
              <a:ahLst/>
              <a:cxnLst/>
              <a:rect l="l" t="t" r="r" b="b"/>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43;p40"/>
            <p:cNvSpPr/>
            <p:nvPr/>
          </p:nvSpPr>
          <p:spPr>
            <a:xfrm>
              <a:off x="1307825" y="910975"/>
              <a:ext cx="378600" cy="464050"/>
            </a:xfrm>
            <a:custGeom>
              <a:avLst/>
              <a:gdLst/>
              <a:ahLst/>
              <a:cxnLst/>
              <a:rect l="l" t="t" r="r" b="b"/>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44;p40"/>
            <p:cNvSpPr/>
            <p:nvPr/>
          </p:nvSpPr>
          <p:spPr>
            <a:xfrm>
              <a:off x="1602125" y="910975"/>
              <a:ext cx="84300" cy="84275"/>
            </a:xfrm>
            <a:custGeom>
              <a:avLst/>
              <a:gdLst/>
              <a:ahLst/>
              <a:cxnLst/>
              <a:rect l="l" t="t" r="r" b="b"/>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1003;p40"/>
          <p:cNvSpPr/>
          <p:nvPr/>
        </p:nvSpPr>
        <p:spPr>
          <a:xfrm>
            <a:off x="2752127" y="2038350"/>
            <a:ext cx="567607" cy="567642"/>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1342"/>
            <a:ext cx="1776023" cy="621608"/>
          </a:xfrm>
          <a:prstGeom prst="rect">
            <a:avLst/>
          </a:prstGeom>
        </p:spPr>
      </p:pic>
    </p:spTree>
    <p:extLst>
      <p:ext uri="{BB962C8B-B14F-4D97-AF65-F5344CB8AC3E}">
        <p14:creationId xmlns:p14="http://schemas.microsoft.com/office/powerpoint/2010/main" val="2306712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15"/>
          <p:cNvSpPr txBox="1">
            <a:spLocks noGrp="1"/>
          </p:cNvSpPr>
          <p:nvPr>
            <p:ph type="ctrTitle" idx="4294967295"/>
          </p:nvPr>
        </p:nvSpPr>
        <p:spPr>
          <a:xfrm>
            <a:off x="1275150" y="514350"/>
            <a:ext cx="65937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smtClean="0"/>
              <a:t>PRESENTED BY:</a:t>
            </a:r>
            <a:endParaRPr sz="6000" dirty="0"/>
          </a:p>
        </p:txBody>
      </p:sp>
      <p:sp>
        <p:nvSpPr>
          <p:cNvPr id="479" name="Google Shape;479;p15"/>
          <p:cNvSpPr txBox="1">
            <a:spLocks noGrp="1"/>
          </p:cNvSpPr>
          <p:nvPr>
            <p:ph type="subTitle" idx="4294967295"/>
          </p:nvPr>
        </p:nvSpPr>
        <p:spPr>
          <a:xfrm>
            <a:off x="1275150" y="1657350"/>
            <a:ext cx="6593700" cy="16809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3600" b="1" dirty="0" smtClean="0"/>
              <a:t>Jeff Wheeler, </a:t>
            </a:r>
            <a:r>
              <a:rPr lang="en-US" sz="3600" b="1" i="1" dirty="0" smtClean="0"/>
              <a:t>2019 ESP Chair</a:t>
            </a:r>
            <a:br>
              <a:rPr lang="en-US" sz="3600" b="1" i="1" dirty="0" smtClean="0"/>
            </a:br>
            <a:r>
              <a:rPr lang="en-US" sz="3600" b="1" dirty="0" smtClean="0"/>
              <a:t>Amanda Pérez</a:t>
            </a:r>
            <a:r>
              <a:rPr lang="en-US" sz="3600" b="1" i="1" dirty="0" smtClean="0"/>
              <a:t>, ESP Vice-Chair</a:t>
            </a:r>
          </a:p>
          <a:p>
            <a:pPr marL="0" lvl="0" indent="0" algn="ctr" rtl="0">
              <a:spcBef>
                <a:spcPts val="600"/>
              </a:spcBef>
              <a:spcAft>
                <a:spcPts val="0"/>
              </a:spcAft>
              <a:buNone/>
            </a:pPr>
            <a:r>
              <a:rPr lang="en-US" sz="3600" b="1" dirty="0" smtClean="0"/>
              <a:t>Pamela Dillon, </a:t>
            </a:r>
            <a:r>
              <a:rPr lang="en-US" sz="3600" b="1" i="1" dirty="0" smtClean="0"/>
              <a:t>NASBLA</a:t>
            </a:r>
            <a:endParaRPr sz="3600" b="1" i="1" dirty="0"/>
          </a:p>
          <a:p>
            <a:pPr marL="0" lvl="0" indent="0" algn="ctr" rtl="0">
              <a:spcBef>
                <a:spcPts val="600"/>
              </a:spcBef>
              <a:spcAft>
                <a:spcPts val="0"/>
              </a:spcAft>
              <a:buClr>
                <a:schemeClr val="dk1"/>
              </a:buClr>
              <a:buSzPts val="1100"/>
              <a:buFont typeface="Arial"/>
              <a:buNone/>
            </a:pPr>
            <a:endParaRPr lang="en-US" dirty="0" smtClean="0"/>
          </a:p>
          <a:p>
            <a:pPr marL="0" lvl="0" indent="0" algn="ctr" rtl="0">
              <a:spcBef>
                <a:spcPts val="600"/>
              </a:spcBef>
              <a:spcAft>
                <a:spcPts val="0"/>
              </a:spcAft>
              <a:buClr>
                <a:schemeClr val="dk1"/>
              </a:buClr>
              <a:buSzPts val="1100"/>
              <a:buFont typeface="Arial"/>
              <a:buNone/>
            </a:pPr>
            <a:r>
              <a:rPr lang="en-US" dirty="0" smtClean="0"/>
              <a:t>IBWSS – March 25, 2019| Jacksonville, FL</a:t>
            </a:r>
            <a:endParaRPr dirty="0" smtClean="0"/>
          </a:p>
          <a:p>
            <a:pPr marL="0" lvl="0" indent="0" algn="ctr" rtl="0">
              <a:spcBef>
                <a:spcPts val="600"/>
              </a:spcBef>
              <a:spcAft>
                <a:spcPts val="0"/>
              </a:spcAft>
              <a:buNone/>
            </a:pPr>
            <a:endParaRPr sz="3600" b="1" dirty="0"/>
          </a:p>
        </p:txBody>
      </p:sp>
      <p:sp>
        <p:nvSpPr>
          <p:cNvPr id="480" name="Google Shape;480;p15"/>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1342"/>
            <a:ext cx="1776023" cy="62160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0"/>
          <p:cNvSpPr txBox="1">
            <a:spLocks noGrp="1"/>
          </p:cNvSpPr>
          <p:nvPr>
            <p:ph type="body" idx="1"/>
          </p:nvPr>
        </p:nvSpPr>
        <p:spPr>
          <a:xfrm>
            <a:off x="381000" y="971550"/>
            <a:ext cx="8382000" cy="3247200"/>
          </a:xfrm>
          <a:prstGeom prst="rect">
            <a:avLst/>
          </a:prstGeom>
        </p:spPr>
        <p:txBody>
          <a:bodyPr spcFirstLastPara="1" wrap="square" lIns="91425" tIns="91425" rIns="91425" bIns="91425" anchor="t" anchorCtr="0">
            <a:noAutofit/>
          </a:bodyPr>
          <a:lstStyle/>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 </a:t>
            </a:r>
            <a:r>
              <a:rPr lang="en-US" b="1" dirty="0"/>
              <a:t>Title: Basic Boating Knowledge – Core</a:t>
            </a:r>
          </a:p>
          <a:p>
            <a:pPr marL="0" lvl="0" indent="0" algn="l" rtl="0">
              <a:spcBef>
                <a:spcPts val="600"/>
              </a:spcBef>
              <a:spcAft>
                <a:spcPts val="0"/>
              </a:spcAft>
              <a:buNone/>
            </a:pPr>
            <a:endParaRPr b="1" dirty="0"/>
          </a:p>
          <a:p>
            <a:r>
              <a:rPr lang="en-US" b="1" dirty="0"/>
              <a:t>SCOPE: </a:t>
            </a:r>
            <a:r>
              <a:rPr lang="en-US" dirty="0"/>
              <a:t>This standard establishes the essential knowledge needed to reduce recreational boating risk factors and mitigate their effects.  This standard is designed to be combined with discipline-specific power, sail, and/or human-propelled standards (Core-Plus) for development of basic boating education courses and student assessment. This standard applies to basic boating knowledge for all disciplines of recreational boating in the U.S. states, territories, and the District of Columbia.</a:t>
            </a:r>
          </a:p>
        </p:txBody>
      </p:sp>
      <p:sp>
        <p:nvSpPr>
          <p:cNvPr id="524" name="Google Shape;524;p20"/>
          <p:cNvSpPr txBox="1">
            <a:spLocks noGrp="1"/>
          </p:cNvSpPr>
          <p:nvPr>
            <p:ph type="title"/>
          </p:nvPr>
        </p:nvSpPr>
        <p:spPr>
          <a:xfrm>
            <a:off x="1047750" y="133350"/>
            <a:ext cx="6996600" cy="71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CORE CONCEPT </a:t>
            </a:r>
            <a:r>
              <a:rPr lang="en" dirty="0" smtClean="0">
                <a:solidFill>
                  <a:srgbClr val="3C78D8"/>
                </a:solidFill>
              </a:rPr>
              <a:t>DRAFT</a:t>
            </a:r>
            <a:endParaRPr dirty="0"/>
          </a:p>
        </p:txBody>
      </p:sp>
      <p:sp>
        <p:nvSpPr>
          <p:cNvPr id="526" name="Google Shape;526;p20"/>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1342"/>
            <a:ext cx="1776023" cy="62160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0"/>
          <p:cNvSpPr txBox="1">
            <a:spLocks noGrp="1"/>
          </p:cNvSpPr>
          <p:nvPr>
            <p:ph type="body" idx="1"/>
          </p:nvPr>
        </p:nvSpPr>
        <p:spPr>
          <a:xfrm>
            <a:off x="762000" y="666750"/>
            <a:ext cx="6553200" cy="3247200"/>
          </a:xfrm>
          <a:prstGeom prst="rect">
            <a:avLst/>
          </a:prstGeom>
        </p:spPr>
        <p:txBody>
          <a:bodyPr spcFirstLastPara="1" wrap="square" lIns="91425" tIns="91425" rIns="91425" bIns="91425" anchor="t" anchorCtr="0">
            <a:noAutofit/>
          </a:bodyPr>
          <a:lstStyle/>
          <a:p>
            <a:pPr marL="0" indent="0">
              <a:lnSpc>
                <a:spcPct val="150000"/>
              </a:lnSpc>
              <a:buNone/>
            </a:pPr>
            <a:r>
              <a:rPr lang="en-US" sz="1600" b="1" i="1" dirty="0" smtClean="0">
                <a:latin typeface="Calibri" panose="020F0502020204030204" pitchFamily="34" charset="0"/>
                <a:ea typeface="Calibri" panose="020F0502020204030204" pitchFamily="34" charset="0"/>
                <a:cs typeface="Calibri" panose="020F0502020204030204" pitchFamily="34" charset="0"/>
              </a:rPr>
              <a:t>The boater will be able to…</a:t>
            </a:r>
            <a:endParaRPr lang="en-US" sz="1600" b="1" i="1" dirty="0" smtClean="0"/>
          </a:p>
          <a:p>
            <a:pPr marL="0" indent="0">
              <a:spcBef>
                <a:spcPts val="0"/>
              </a:spcBef>
              <a:buNone/>
            </a:pPr>
            <a:r>
              <a:rPr lang="en-US" sz="1200" b="1" dirty="0" smtClean="0">
                <a:latin typeface="Calibri" panose="020F0502020204030204" pitchFamily="34" charset="0"/>
                <a:ea typeface="Calibri" panose="020F0502020204030204" pitchFamily="34" charset="0"/>
                <a:cs typeface="Times New Roman" panose="02020603050405020304" pitchFamily="18" charset="0"/>
              </a:rPr>
              <a:t>1.0  Terminology</a:t>
            </a: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pPr marL="216535" marR="398145" indent="0" defTabSz="574675">
              <a:spcBef>
                <a:spcPts val="0"/>
              </a:spcBef>
              <a:buNone/>
            </a:pP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smtClean="0">
                <a:latin typeface="Calibri" panose="020F0502020204030204" pitchFamily="34" charset="0"/>
                <a:ea typeface="Calibri" panose="020F0502020204030204" pitchFamily="34" charset="0"/>
                <a:cs typeface="Times New Roman" panose="02020603050405020304" pitchFamily="18" charset="0"/>
              </a:rPr>
              <a:t>1.1</a:t>
            </a:r>
            <a:r>
              <a:rPr lang="en-US" sz="1200" spc="-10" dirty="0" smtClean="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Define</a:t>
            </a:r>
            <a:r>
              <a:rPr lang="en-US" sz="1200" spc="-1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and</a:t>
            </a:r>
            <a:r>
              <a:rPr lang="en-US" sz="1200" spc="-2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demonstrate</a:t>
            </a:r>
            <a:r>
              <a:rPr lang="en-US" sz="1200" spc="-1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knowledge</a:t>
            </a:r>
            <a:r>
              <a:rPr lang="en-US" sz="1200" spc="-25"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of</a:t>
            </a:r>
            <a:r>
              <a:rPr lang="en-US" sz="1200" spc="-1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basic</a:t>
            </a:r>
            <a:r>
              <a:rPr lang="en-US" sz="1200" spc="-15"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Nautical</a:t>
            </a:r>
            <a:r>
              <a:rPr lang="en-US" sz="1200" spc="-16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Terms</a:t>
            </a:r>
            <a:r>
              <a:rPr lang="en-US" sz="1200" spc="-1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(e.g.</a:t>
            </a:r>
            <a:r>
              <a:rPr lang="en-US" sz="1200" spc="-20" dirty="0">
                <a:latin typeface="Calibri" panose="020F0502020204030204" pitchFamily="34" charset="0"/>
                <a:ea typeface="Calibri" panose="020F0502020204030204" pitchFamily="34" charset="0"/>
                <a:cs typeface="Times New Roman" panose="02020603050405020304" pitchFamily="18" charset="0"/>
              </a:rPr>
              <a:t> vessel, </a:t>
            </a:r>
            <a:r>
              <a:rPr lang="en-US" sz="1200" dirty="0">
                <a:latin typeface="Calibri" panose="020F0502020204030204" pitchFamily="34" charset="0"/>
                <a:ea typeface="Calibri" panose="020F0502020204030204" pitchFamily="34" charset="0"/>
                <a:cs typeface="Times New Roman" panose="02020603050405020304" pitchFamily="18" charset="0"/>
              </a:rPr>
              <a:t>port,</a:t>
            </a:r>
            <a:r>
              <a:rPr lang="en-US" sz="1200" spc="-15" dirty="0">
                <a:latin typeface="Calibri" panose="020F0502020204030204" pitchFamily="34" charset="0"/>
                <a:ea typeface="Calibri" panose="020F0502020204030204" pitchFamily="34" charset="0"/>
                <a:cs typeface="Times New Roman" panose="02020603050405020304" pitchFamily="18" charset="0"/>
              </a:rPr>
              <a:t> </a:t>
            </a:r>
            <a:r>
              <a:rPr lang="en-US" sz="1200" spc="-15" dirty="0" smtClean="0">
                <a:latin typeface="Calibri" panose="020F0502020204030204" pitchFamily="34" charset="0"/>
                <a:ea typeface="Calibri" panose="020F0502020204030204" pitchFamily="34" charset="0"/>
                <a:cs typeface="Times New Roman" panose="02020603050405020304" pitchFamily="18" charset="0"/>
              </a:rPr>
              <a:t>	</a:t>
            </a:r>
            <a:r>
              <a:rPr lang="en-US" sz="1200" dirty="0" smtClean="0">
                <a:latin typeface="Calibri" panose="020F0502020204030204" pitchFamily="34" charset="0"/>
                <a:ea typeface="Calibri" panose="020F0502020204030204" pitchFamily="34" charset="0"/>
                <a:cs typeface="Times New Roman" panose="02020603050405020304" pitchFamily="18" charset="0"/>
              </a:rPr>
              <a:t>starboard</a:t>
            </a:r>
            <a:r>
              <a:rPr lang="en-US" sz="1200" dirty="0">
                <a:latin typeface="Calibri" panose="020F0502020204030204" pitchFamily="34" charset="0"/>
                <a:ea typeface="Calibri" panose="020F0502020204030204" pitchFamily="34" charset="0"/>
                <a:cs typeface="Times New Roman" panose="02020603050405020304" pitchFamily="18" charset="0"/>
              </a:rPr>
              <a:t>, bow, stern, stand-on, and</a:t>
            </a:r>
            <a:r>
              <a:rPr lang="en-US" sz="1200" spc="-8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give-way).</a:t>
            </a:r>
          </a:p>
          <a:p>
            <a:pPr marL="114300" indent="0">
              <a:spcBef>
                <a:spcPts val="45"/>
              </a:spcBef>
              <a:buNone/>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398145" indent="0">
              <a:spcBef>
                <a:spcPts val="0"/>
              </a:spcBef>
              <a:buNone/>
              <a:tabLst>
                <a:tab pos="653415" algn="l"/>
              </a:tabLst>
            </a:pPr>
            <a:r>
              <a:rPr lang="en-US" sz="1200" b="1" dirty="0" smtClean="0">
                <a:latin typeface="Calibri" panose="020F0502020204030204" pitchFamily="34" charset="0"/>
                <a:ea typeface="Calibri" panose="020F0502020204030204" pitchFamily="34" charset="0"/>
              </a:rPr>
              <a:t>2.0  Boat </a:t>
            </a:r>
            <a:r>
              <a:rPr lang="en-US" sz="1200" b="1" dirty="0">
                <a:latin typeface="Calibri" panose="020F0502020204030204" pitchFamily="34" charset="0"/>
                <a:ea typeface="Calibri" panose="020F0502020204030204" pitchFamily="34" charset="0"/>
              </a:rPr>
              <a:t>Types and</a:t>
            </a:r>
            <a:r>
              <a:rPr lang="en-US" sz="1200" b="1" spc="-200" dirty="0">
                <a:latin typeface="Calibri" panose="020F0502020204030204" pitchFamily="34" charset="0"/>
                <a:ea typeface="Calibri" panose="020F0502020204030204" pitchFamily="34" charset="0"/>
              </a:rPr>
              <a:t> </a:t>
            </a:r>
            <a:r>
              <a:rPr lang="en-US" sz="1200" b="1" dirty="0">
                <a:latin typeface="Calibri" panose="020F0502020204030204" pitchFamily="34" charset="0"/>
                <a:ea typeface="Calibri" panose="020F0502020204030204" pitchFamily="34" charset="0"/>
              </a:rPr>
              <a:t>Characteristics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571500" marR="398145" lvl="1" indent="0">
              <a:buSzPts val="1200"/>
              <a:buNone/>
              <a:tabLst>
                <a:tab pos="445770" algn="l"/>
              </a:tabLst>
            </a:pPr>
            <a:r>
              <a:rPr lang="en-US" sz="1200" dirty="0">
                <a:latin typeface="Calibri" panose="020F0502020204030204" pitchFamily="34" charset="0"/>
                <a:ea typeface="Calibri" panose="020F0502020204030204" pitchFamily="34" charset="0"/>
                <a:cs typeface="Times New Roman" panose="02020603050405020304" pitchFamily="18" charset="0"/>
              </a:rPr>
              <a:t>2.1 Describe three types of boats (power driven vessel, sailing vessel, and vessels under oars) as found in the Navigation Rules. </a:t>
            </a:r>
          </a:p>
          <a:p>
            <a:pPr marL="102235" marR="398145" indent="0">
              <a:spcBef>
                <a:spcPts val="0"/>
              </a:spcBef>
              <a:buNone/>
              <a:tabLst>
                <a:tab pos="445770" algn="l"/>
              </a:tabLst>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571500" marR="481330" lvl="1" indent="0">
              <a:buSzPts val="1200"/>
              <a:buNone/>
              <a:tabLst>
                <a:tab pos="445770" algn="l"/>
              </a:tabLst>
            </a:pPr>
            <a:r>
              <a:rPr lang="en-US" sz="1200" dirty="0">
                <a:latin typeface="Calibri" panose="020F0502020204030204" pitchFamily="34" charset="0"/>
                <a:ea typeface="Calibri" panose="020F0502020204030204" pitchFamily="34" charset="0"/>
                <a:cs typeface="Calibri" panose="020F0502020204030204" pitchFamily="34" charset="0"/>
              </a:rPr>
              <a:t>2.2 Determine a boat’s capacity by locating and determining gross load</a:t>
            </a:r>
            <a:r>
              <a:rPr lang="en-US" sz="1200" spc="-155" dirty="0">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capacity (total weight and number of persons) from the boat capacity</a:t>
            </a:r>
            <a:r>
              <a:rPr lang="en-US" sz="1200" spc="-45" dirty="0">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plate.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02235" marR="481330" indent="0">
              <a:spcBef>
                <a:spcPts val="0"/>
              </a:spcBef>
              <a:buNone/>
              <a:tabLst>
                <a:tab pos="445770" algn="l"/>
              </a:tabLst>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571500" marR="481330" lvl="1" indent="0">
              <a:buSzPts val="1200"/>
              <a:buNone/>
              <a:tabLst>
                <a:tab pos="445770" algn="l"/>
              </a:tabLst>
            </a:pPr>
            <a:r>
              <a:rPr lang="en-US" sz="1200" dirty="0">
                <a:latin typeface="Calibri" panose="020F0502020204030204" pitchFamily="34" charset="0"/>
                <a:ea typeface="Calibri" panose="020F0502020204030204" pitchFamily="34" charset="0"/>
                <a:cs typeface="Calibri" panose="020F0502020204030204" pitchFamily="34" charset="0"/>
              </a:rPr>
              <a:t>2.3 Determine a boat’s capacity if a capacity plate is not</a:t>
            </a:r>
            <a:r>
              <a:rPr lang="en-US" sz="1200" spc="-70" dirty="0">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present.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14300" indent="0">
              <a:spcBef>
                <a:spcPts val="10"/>
              </a:spcBef>
              <a:buNone/>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571500" marR="73025" lvl="1" indent="0">
              <a:buSzPts val="1200"/>
              <a:buNone/>
              <a:tabLst>
                <a:tab pos="445770" algn="l"/>
              </a:tabLst>
            </a:pPr>
            <a:r>
              <a:rPr lang="en-US" sz="1200" dirty="0">
                <a:latin typeface="Calibri" panose="020F0502020204030204" pitchFamily="34" charset="0"/>
                <a:ea typeface="Calibri" panose="020F0502020204030204" pitchFamily="34" charset="0"/>
                <a:cs typeface="Times New Roman" panose="02020603050405020304" pitchFamily="18" charset="0"/>
              </a:rPr>
              <a:t>2.4 Describe how to determine acceptable</a:t>
            </a:r>
            <a:r>
              <a:rPr lang="en-US" sz="1200" spc="-2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loading including the benefits and methods of stowing and securing gear and equipment</a:t>
            </a:r>
            <a:r>
              <a:rPr lang="en-US" sz="1200" spc="-155"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properly aboard a</a:t>
            </a:r>
            <a:r>
              <a:rPr lang="en-US" sz="1200" spc="-1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boat.</a:t>
            </a:r>
          </a:p>
          <a:p>
            <a:pPr marL="0" lvl="0" indent="0" algn="l" rtl="0">
              <a:spcBef>
                <a:spcPts val="600"/>
              </a:spcBef>
              <a:spcAft>
                <a:spcPts val="0"/>
              </a:spcAft>
              <a:buNone/>
            </a:pPr>
            <a:endParaRPr sz="1200" b="1" dirty="0"/>
          </a:p>
        </p:txBody>
      </p:sp>
      <p:sp>
        <p:nvSpPr>
          <p:cNvPr id="524" name="Google Shape;524;p20"/>
          <p:cNvSpPr txBox="1">
            <a:spLocks noGrp="1"/>
          </p:cNvSpPr>
          <p:nvPr>
            <p:ph type="title"/>
          </p:nvPr>
        </p:nvSpPr>
        <p:spPr>
          <a:xfrm>
            <a:off x="1047750" y="133350"/>
            <a:ext cx="6996600" cy="71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EXAMPLE:  </a:t>
            </a:r>
            <a:r>
              <a:rPr lang="en" dirty="0" smtClean="0">
                <a:solidFill>
                  <a:srgbClr val="3C78D8"/>
                </a:solidFill>
              </a:rPr>
              <a:t>CORE CONCEPT DRAFT</a:t>
            </a:r>
            <a:endParaRPr dirty="0"/>
          </a:p>
        </p:txBody>
      </p:sp>
      <p:sp>
        <p:nvSpPr>
          <p:cNvPr id="526" name="Google Shape;526;p20"/>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
        <p:nvSpPr>
          <p:cNvPr id="5" name="TextBox 4"/>
          <p:cNvSpPr txBox="1"/>
          <p:nvPr/>
        </p:nvSpPr>
        <p:spPr>
          <a:xfrm>
            <a:off x="7239000" y="819150"/>
            <a:ext cx="1447800" cy="830997"/>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200" i="1" dirty="0" smtClean="0">
                <a:solidFill>
                  <a:srgbClr val="0070C0"/>
                </a:solidFill>
              </a:rPr>
              <a:t>‘student </a:t>
            </a:r>
            <a:r>
              <a:rPr lang="en-US" sz="1200" i="1" dirty="0">
                <a:solidFill>
                  <a:srgbClr val="0070C0"/>
                </a:solidFill>
              </a:rPr>
              <a:t>o</a:t>
            </a:r>
            <a:r>
              <a:rPr lang="en-US" sz="1200" i="1" dirty="0" smtClean="0">
                <a:solidFill>
                  <a:srgbClr val="0070C0"/>
                </a:solidFill>
              </a:rPr>
              <a:t>utcome’ language vs. ’prescriptive language’</a:t>
            </a:r>
            <a:endParaRPr lang="en-US" sz="1200" i="1" dirty="0">
              <a:solidFill>
                <a:srgbClr val="0070C0"/>
              </a:solidFill>
            </a:endParaRPr>
          </a:p>
        </p:txBody>
      </p:sp>
      <p:cxnSp>
        <p:nvCxnSpPr>
          <p:cNvPr id="3" name="Straight Arrow Connector 2"/>
          <p:cNvCxnSpPr>
            <a:stCxn id="5" idx="1"/>
          </p:cNvCxnSpPr>
          <p:nvPr/>
        </p:nvCxnSpPr>
        <p:spPr>
          <a:xfrm flipH="1" flipV="1">
            <a:off x="3352800" y="1049983"/>
            <a:ext cx="388620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1342"/>
            <a:ext cx="1776023" cy="621608"/>
          </a:xfrm>
          <a:prstGeom prst="rect">
            <a:avLst/>
          </a:prstGeom>
        </p:spPr>
      </p:pic>
    </p:spTree>
    <p:extLst>
      <p:ext uri="{BB962C8B-B14F-4D97-AF65-F5344CB8AC3E}">
        <p14:creationId xmlns:p14="http://schemas.microsoft.com/office/powerpoint/2010/main" val="2191305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0"/>
          <p:cNvSpPr txBox="1">
            <a:spLocks noGrp="1"/>
          </p:cNvSpPr>
          <p:nvPr>
            <p:ph type="body" idx="1"/>
          </p:nvPr>
        </p:nvSpPr>
        <p:spPr>
          <a:xfrm>
            <a:off x="762000" y="666750"/>
            <a:ext cx="6553200" cy="3247200"/>
          </a:xfrm>
          <a:prstGeom prst="rect">
            <a:avLst/>
          </a:prstGeom>
        </p:spPr>
        <p:txBody>
          <a:bodyPr spcFirstLastPara="1" wrap="square" lIns="91425" tIns="91425" rIns="91425" bIns="91425" anchor="t" anchorCtr="0">
            <a:noAutofit/>
          </a:bodyPr>
          <a:lstStyle/>
          <a:p>
            <a:pPr marL="0" indent="0">
              <a:lnSpc>
                <a:spcPct val="150000"/>
              </a:lnSpc>
              <a:buNone/>
            </a:pPr>
            <a:r>
              <a:rPr lang="en-US" sz="1600" b="1" i="1" dirty="0" smtClean="0">
                <a:latin typeface="Calibri" panose="020F0502020204030204" pitchFamily="34" charset="0"/>
                <a:ea typeface="Calibri" panose="020F0502020204030204" pitchFamily="34" charset="0"/>
                <a:cs typeface="Calibri" panose="020F0502020204030204" pitchFamily="34" charset="0"/>
              </a:rPr>
              <a:t>The boater will be able to…</a:t>
            </a:r>
            <a:endParaRPr lang="en-US" sz="1600" b="1" i="1" dirty="0" smtClean="0"/>
          </a:p>
          <a:p>
            <a:pPr marL="0" indent="0">
              <a:spcBef>
                <a:spcPts val="0"/>
              </a:spcBef>
              <a:buNone/>
            </a:pPr>
            <a:r>
              <a:rPr lang="en-US" sz="1200" b="1" dirty="0" smtClean="0">
                <a:latin typeface="Calibri" panose="020F0502020204030204" pitchFamily="34" charset="0"/>
                <a:ea typeface="Calibri" panose="020F0502020204030204" pitchFamily="34" charset="0"/>
                <a:cs typeface="Times New Roman" panose="02020603050405020304" pitchFamily="18" charset="0"/>
              </a:rPr>
              <a:t>1.0  Terminology</a:t>
            </a: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pPr marL="216535" marR="398145" indent="0" defTabSz="574675">
              <a:spcBef>
                <a:spcPts val="0"/>
              </a:spcBef>
              <a:buNone/>
            </a:pP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smtClean="0">
                <a:latin typeface="Calibri" panose="020F0502020204030204" pitchFamily="34" charset="0"/>
                <a:ea typeface="Calibri" panose="020F0502020204030204" pitchFamily="34" charset="0"/>
                <a:cs typeface="Times New Roman" panose="02020603050405020304" pitchFamily="18" charset="0"/>
              </a:rPr>
              <a:t>1.1</a:t>
            </a:r>
            <a:r>
              <a:rPr lang="en-US" sz="1200" spc="-10" dirty="0" smtClean="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Define</a:t>
            </a:r>
            <a:r>
              <a:rPr lang="en-US" sz="1200" spc="-1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and</a:t>
            </a:r>
            <a:r>
              <a:rPr lang="en-US" sz="1200" spc="-2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demonstrate</a:t>
            </a:r>
            <a:r>
              <a:rPr lang="en-US" sz="1200" spc="-1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knowledge</a:t>
            </a:r>
            <a:r>
              <a:rPr lang="en-US" sz="1200" spc="-25"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of</a:t>
            </a:r>
            <a:r>
              <a:rPr lang="en-US" sz="1200" spc="-1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basic</a:t>
            </a:r>
            <a:r>
              <a:rPr lang="en-US" sz="1200" spc="-15"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Nautical</a:t>
            </a:r>
            <a:r>
              <a:rPr lang="en-US" sz="1200" spc="-16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Terms</a:t>
            </a:r>
            <a:r>
              <a:rPr lang="en-US" sz="1200" spc="-1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(e.g.</a:t>
            </a:r>
            <a:r>
              <a:rPr lang="en-US" sz="1200" spc="-20" dirty="0">
                <a:latin typeface="Calibri" panose="020F0502020204030204" pitchFamily="34" charset="0"/>
                <a:ea typeface="Calibri" panose="020F0502020204030204" pitchFamily="34" charset="0"/>
                <a:cs typeface="Times New Roman" panose="02020603050405020304" pitchFamily="18" charset="0"/>
              </a:rPr>
              <a:t> vessel, </a:t>
            </a:r>
            <a:r>
              <a:rPr lang="en-US" sz="1200" dirty="0">
                <a:latin typeface="Calibri" panose="020F0502020204030204" pitchFamily="34" charset="0"/>
                <a:ea typeface="Calibri" panose="020F0502020204030204" pitchFamily="34" charset="0"/>
                <a:cs typeface="Times New Roman" panose="02020603050405020304" pitchFamily="18" charset="0"/>
              </a:rPr>
              <a:t>port,</a:t>
            </a:r>
            <a:r>
              <a:rPr lang="en-US" sz="1200" spc="-15" dirty="0">
                <a:latin typeface="Calibri" panose="020F0502020204030204" pitchFamily="34" charset="0"/>
                <a:ea typeface="Calibri" panose="020F0502020204030204" pitchFamily="34" charset="0"/>
                <a:cs typeface="Times New Roman" panose="02020603050405020304" pitchFamily="18" charset="0"/>
              </a:rPr>
              <a:t> </a:t>
            </a:r>
            <a:r>
              <a:rPr lang="en-US" sz="1200" spc="-15" dirty="0" smtClean="0">
                <a:latin typeface="Calibri" panose="020F0502020204030204" pitchFamily="34" charset="0"/>
                <a:ea typeface="Calibri" panose="020F0502020204030204" pitchFamily="34" charset="0"/>
                <a:cs typeface="Times New Roman" panose="02020603050405020304" pitchFamily="18" charset="0"/>
              </a:rPr>
              <a:t>	</a:t>
            </a:r>
            <a:r>
              <a:rPr lang="en-US" sz="1200" dirty="0" smtClean="0">
                <a:latin typeface="Calibri" panose="020F0502020204030204" pitchFamily="34" charset="0"/>
                <a:ea typeface="Calibri" panose="020F0502020204030204" pitchFamily="34" charset="0"/>
                <a:cs typeface="Times New Roman" panose="02020603050405020304" pitchFamily="18" charset="0"/>
              </a:rPr>
              <a:t>starboard</a:t>
            </a:r>
            <a:r>
              <a:rPr lang="en-US" sz="1200" dirty="0">
                <a:latin typeface="Calibri" panose="020F0502020204030204" pitchFamily="34" charset="0"/>
                <a:ea typeface="Calibri" panose="020F0502020204030204" pitchFamily="34" charset="0"/>
                <a:cs typeface="Times New Roman" panose="02020603050405020304" pitchFamily="18" charset="0"/>
              </a:rPr>
              <a:t>, bow, stern, stand-on, and</a:t>
            </a:r>
            <a:r>
              <a:rPr lang="en-US" sz="1200" spc="-8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give-way).</a:t>
            </a:r>
          </a:p>
          <a:p>
            <a:pPr marL="114300" indent="0">
              <a:spcBef>
                <a:spcPts val="45"/>
              </a:spcBef>
              <a:buNone/>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398145" indent="0">
              <a:spcBef>
                <a:spcPts val="0"/>
              </a:spcBef>
              <a:buNone/>
              <a:tabLst>
                <a:tab pos="653415" algn="l"/>
              </a:tabLst>
            </a:pPr>
            <a:r>
              <a:rPr lang="en-US" sz="1200" b="1" dirty="0" smtClean="0">
                <a:latin typeface="Calibri" panose="020F0502020204030204" pitchFamily="34" charset="0"/>
                <a:ea typeface="Calibri" panose="020F0502020204030204" pitchFamily="34" charset="0"/>
              </a:rPr>
              <a:t>2.0  Boat </a:t>
            </a:r>
            <a:r>
              <a:rPr lang="en-US" sz="1200" b="1" dirty="0">
                <a:latin typeface="Calibri" panose="020F0502020204030204" pitchFamily="34" charset="0"/>
                <a:ea typeface="Calibri" panose="020F0502020204030204" pitchFamily="34" charset="0"/>
              </a:rPr>
              <a:t>Types and</a:t>
            </a:r>
            <a:r>
              <a:rPr lang="en-US" sz="1200" b="1" spc="-200" dirty="0">
                <a:latin typeface="Calibri" panose="020F0502020204030204" pitchFamily="34" charset="0"/>
                <a:ea typeface="Calibri" panose="020F0502020204030204" pitchFamily="34" charset="0"/>
              </a:rPr>
              <a:t> </a:t>
            </a:r>
            <a:r>
              <a:rPr lang="en-US" sz="1200" b="1" dirty="0">
                <a:latin typeface="Calibri" panose="020F0502020204030204" pitchFamily="34" charset="0"/>
                <a:ea typeface="Calibri" panose="020F0502020204030204" pitchFamily="34" charset="0"/>
              </a:rPr>
              <a:t>Characteristics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571500" marR="398145" lvl="1" indent="0">
              <a:buSzPts val="1200"/>
              <a:buNone/>
              <a:tabLst>
                <a:tab pos="445770" algn="l"/>
              </a:tabLst>
            </a:pPr>
            <a:r>
              <a:rPr lang="en-US" sz="1200" dirty="0">
                <a:latin typeface="Calibri" panose="020F0502020204030204" pitchFamily="34" charset="0"/>
                <a:ea typeface="Calibri" panose="020F0502020204030204" pitchFamily="34" charset="0"/>
                <a:cs typeface="Times New Roman" panose="02020603050405020304" pitchFamily="18" charset="0"/>
              </a:rPr>
              <a:t>2.1 Describe three types of boats (power driven vessel, sailing vessel, and vessels under oars) as found in the Navigation Rules. </a:t>
            </a:r>
          </a:p>
          <a:p>
            <a:pPr marL="102235" marR="398145" indent="0">
              <a:spcBef>
                <a:spcPts val="0"/>
              </a:spcBef>
              <a:buNone/>
              <a:tabLst>
                <a:tab pos="445770" algn="l"/>
              </a:tabLst>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571500" marR="481330" lvl="1" indent="0">
              <a:buSzPts val="1200"/>
              <a:buNone/>
              <a:tabLst>
                <a:tab pos="445770" algn="l"/>
              </a:tabLst>
            </a:pPr>
            <a:r>
              <a:rPr lang="en-US" sz="1200" dirty="0">
                <a:latin typeface="Calibri" panose="020F0502020204030204" pitchFamily="34" charset="0"/>
                <a:ea typeface="Calibri" panose="020F0502020204030204" pitchFamily="34" charset="0"/>
                <a:cs typeface="Calibri" panose="020F0502020204030204" pitchFamily="34" charset="0"/>
              </a:rPr>
              <a:t>2.2 Determine a boat’s capacity by locating and determining gross load</a:t>
            </a:r>
            <a:r>
              <a:rPr lang="en-US" sz="1200" spc="-155" dirty="0">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capacity (total weight and number of persons) from the boat capacity</a:t>
            </a:r>
            <a:r>
              <a:rPr lang="en-US" sz="1200" spc="-45" dirty="0">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plate.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02235" marR="481330" indent="0">
              <a:spcBef>
                <a:spcPts val="0"/>
              </a:spcBef>
              <a:buNone/>
              <a:tabLst>
                <a:tab pos="445770" algn="l"/>
              </a:tabLst>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571500" marR="481330" lvl="1" indent="0">
              <a:buSzPts val="1200"/>
              <a:buNone/>
              <a:tabLst>
                <a:tab pos="445770" algn="l"/>
              </a:tabLst>
            </a:pPr>
            <a:r>
              <a:rPr lang="en-US" sz="1200" dirty="0">
                <a:latin typeface="Calibri" panose="020F0502020204030204" pitchFamily="34" charset="0"/>
                <a:ea typeface="Calibri" panose="020F0502020204030204" pitchFamily="34" charset="0"/>
                <a:cs typeface="Calibri" panose="020F0502020204030204" pitchFamily="34" charset="0"/>
              </a:rPr>
              <a:t>2.3 Determine a boat’s capacity if a capacity plate is not</a:t>
            </a:r>
            <a:r>
              <a:rPr lang="en-US" sz="1200" spc="-70" dirty="0">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present.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14300" indent="0">
              <a:spcBef>
                <a:spcPts val="10"/>
              </a:spcBef>
              <a:buNone/>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571500" marR="73025" lvl="1" indent="0">
              <a:buSzPts val="1200"/>
              <a:buNone/>
              <a:tabLst>
                <a:tab pos="445770" algn="l"/>
              </a:tabLst>
            </a:pPr>
            <a:r>
              <a:rPr lang="en-US" sz="1200" dirty="0">
                <a:latin typeface="Calibri" panose="020F0502020204030204" pitchFamily="34" charset="0"/>
                <a:ea typeface="Calibri" panose="020F0502020204030204" pitchFamily="34" charset="0"/>
                <a:cs typeface="Times New Roman" panose="02020603050405020304" pitchFamily="18" charset="0"/>
              </a:rPr>
              <a:t>2.4 Describe how to determine acceptable</a:t>
            </a:r>
            <a:r>
              <a:rPr lang="en-US" sz="1200" spc="-2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loading including the benefits and methods of stowing and securing gear and equipment</a:t>
            </a:r>
            <a:r>
              <a:rPr lang="en-US" sz="1200" spc="-155"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properly aboard a</a:t>
            </a:r>
            <a:r>
              <a:rPr lang="en-US" sz="1200" spc="-1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boat.</a:t>
            </a:r>
          </a:p>
          <a:p>
            <a:pPr marL="0" lvl="0" indent="0" algn="l" rtl="0">
              <a:spcBef>
                <a:spcPts val="600"/>
              </a:spcBef>
              <a:spcAft>
                <a:spcPts val="0"/>
              </a:spcAft>
              <a:buNone/>
            </a:pPr>
            <a:endParaRPr sz="1200" b="1" dirty="0"/>
          </a:p>
        </p:txBody>
      </p:sp>
      <p:sp>
        <p:nvSpPr>
          <p:cNvPr id="524" name="Google Shape;524;p20"/>
          <p:cNvSpPr txBox="1">
            <a:spLocks noGrp="1"/>
          </p:cNvSpPr>
          <p:nvPr>
            <p:ph type="title"/>
          </p:nvPr>
        </p:nvSpPr>
        <p:spPr>
          <a:xfrm>
            <a:off x="1047750" y="133350"/>
            <a:ext cx="6996600" cy="71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EXAMPLE:  </a:t>
            </a:r>
            <a:r>
              <a:rPr lang="en" dirty="0" smtClean="0">
                <a:solidFill>
                  <a:srgbClr val="3C78D8"/>
                </a:solidFill>
              </a:rPr>
              <a:t>CORE CONCEPT DRAFT</a:t>
            </a:r>
            <a:endParaRPr dirty="0"/>
          </a:p>
        </p:txBody>
      </p:sp>
      <p:sp>
        <p:nvSpPr>
          <p:cNvPr id="526" name="Google Shape;526;p20"/>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
        <p:nvSpPr>
          <p:cNvPr id="5" name="TextBox 4"/>
          <p:cNvSpPr txBox="1"/>
          <p:nvPr/>
        </p:nvSpPr>
        <p:spPr>
          <a:xfrm>
            <a:off x="7239000" y="819150"/>
            <a:ext cx="1447800" cy="830997"/>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200" i="1" dirty="0" smtClean="0">
                <a:solidFill>
                  <a:srgbClr val="0070C0"/>
                </a:solidFill>
              </a:rPr>
              <a:t>‘student </a:t>
            </a:r>
            <a:r>
              <a:rPr lang="en-US" sz="1200" i="1" dirty="0">
                <a:solidFill>
                  <a:srgbClr val="0070C0"/>
                </a:solidFill>
              </a:rPr>
              <a:t>o</a:t>
            </a:r>
            <a:r>
              <a:rPr lang="en-US" sz="1200" i="1" dirty="0" smtClean="0">
                <a:solidFill>
                  <a:srgbClr val="0070C0"/>
                </a:solidFill>
              </a:rPr>
              <a:t>utcome’ language vs. ’prescriptive language’</a:t>
            </a:r>
            <a:endParaRPr lang="en-US" sz="1200" i="1" dirty="0">
              <a:solidFill>
                <a:srgbClr val="0070C0"/>
              </a:solidFill>
            </a:endParaRPr>
          </a:p>
        </p:txBody>
      </p:sp>
      <p:cxnSp>
        <p:nvCxnSpPr>
          <p:cNvPr id="3" name="Straight Arrow Connector 2"/>
          <p:cNvCxnSpPr>
            <a:stCxn id="5" idx="1"/>
          </p:cNvCxnSpPr>
          <p:nvPr/>
        </p:nvCxnSpPr>
        <p:spPr>
          <a:xfrm flipH="1" flipV="1">
            <a:off x="3352800" y="1049983"/>
            <a:ext cx="388620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239000" y="2495550"/>
            <a:ext cx="1447800" cy="1015663"/>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200" i="1" dirty="0" smtClean="0">
                <a:solidFill>
                  <a:srgbClr val="0070C0"/>
                </a:solidFill>
              </a:rPr>
              <a:t>Additional detail added to help with NASBLA review/approval process</a:t>
            </a:r>
            <a:endParaRPr lang="en-US" sz="1200" i="1" dirty="0">
              <a:solidFill>
                <a:srgbClr val="0070C0"/>
              </a:solidFill>
            </a:endParaRPr>
          </a:p>
        </p:txBody>
      </p:sp>
      <p:cxnSp>
        <p:nvCxnSpPr>
          <p:cNvPr id="9" name="Straight Arrow Connector 8"/>
          <p:cNvCxnSpPr>
            <a:stCxn id="11" idx="1"/>
          </p:cNvCxnSpPr>
          <p:nvPr/>
        </p:nvCxnSpPr>
        <p:spPr>
          <a:xfrm flipH="1" flipV="1">
            <a:off x="6553200" y="2343150"/>
            <a:ext cx="685800" cy="660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705600" y="3003382"/>
            <a:ext cx="533400" cy="5078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1342"/>
            <a:ext cx="1776023" cy="621608"/>
          </a:xfrm>
          <a:prstGeom prst="rect">
            <a:avLst/>
          </a:prstGeom>
        </p:spPr>
      </p:pic>
    </p:spTree>
    <p:extLst>
      <p:ext uri="{BB962C8B-B14F-4D97-AF65-F5344CB8AC3E}">
        <p14:creationId xmlns:p14="http://schemas.microsoft.com/office/powerpoint/2010/main" val="1184911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0"/>
          <p:cNvSpPr txBox="1">
            <a:spLocks noGrp="1"/>
          </p:cNvSpPr>
          <p:nvPr>
            <p:ph type="body" idx="1"/>
          </p:nvPr>
        </p:nvSpPr>
        <p:spPr>
          <a:xfrm>
            <a:off x="1828800" y="971550"/>
            <a:ext cx="4800600" cy="3247200"/>
          </a:xfrm>
          <a:prstGeom prst="rect">
            <a:avLst/>
          </a:prstGeom>
        </p:spPr>
        <p:txBody>
          <a:bodyPr spcFirstLastPara="1" wrap="square" lIns="91425" tIns="91425" rIns="91425" bIns="91425" anchor="t" anchorCtr="0">
            <a:noAutofit/>
          </a:bodyPr>
          <a:lstStyle/>
          <a:p>
            <a:pPr marL="0" indent="0">
              <a:lnSpc>
                <a:spcPct val="150000"/>
              </a:lnSpc>
              <a:buNone/>
            </a:pPr>
            <a:r>
              <a:rPr lang="en-US" sz="1400" b="1" i="1" dirty="0" smtClean="0">
                <a:latin typeface="Calibri" panose="020F0502020204030204" pitchFamily="34" charset="0"/>
                <a:ea typeface="Calibri" panose="020F0502020204030204" pitchFamily="34" charset="0"/>
                <a:cs typeface="Calibri" panose="020F0502020204030204" pitchFamily="34" charset="0"/>
              </a:rPr>
              <a:t>Section Headers cover…</a:t>
            </a:r>
            <a:endParaRPr lang="en-US" sz="1400" b="1" i="1" dirty="0" smtClean="0"/>
          </a:p>
          <a:p>
            <a:r>
              <a:rPr lang="en-US" sz="1400" dirty="0" smtClean="0"/>
              <a:t> 1.0</a:t>
            </a:r>
            <a:r>
              <a:rPr lang="en-US" sz="1400" dirty="0"/>
              <a:t>	</a:t>
            </a:r>
            <a:r>
              <a:rPr lang="en-US" sz="1400" dirty="0" smtClean="0"/>
              <a:t>Terminology</a:t>
            </a:r>
            <a:endParaRPr lang="en-US" sz="1400" dirty="0"/>
          </a:p>
          <a:p>
            <a:r>
              <a:rPr lang="en-US" sz="1400" dirty="0" smtClean="0"/>
              <a:t> 2.0   	Boat </a:t>
            </a:r>
            <a:r>
              <a:rPr lang="en-US" sz="1400" dirty="0"/>
              <a:t>Types and Characteristics </a:t>
            </a:r>
            <a:endParaRPr lang="en-US" sz="1400" dirty="0" smtClean="0"/>
          </a:p>
          <a:p>
            <a:r>
              <a:rPr lang="en-US" sz="1400" dirty="0" smtClean="0"/>
              <a:t> </a:t>
            </a:r>
            <a:r>
              <a:rPr lang="en-US" sz="1400" dirty="0"/>
              <a:t>3.0	</a:t>
            </a:r>
            <a:r>
              <a:rPr lang="en-US" sz="1400" dirty="0" smtClean="0"/>
              <a:t>Required </a:t>
            </a:r>
            <a:r>
              <a:rPr lang="en-US" sz="1400" dirty="0"/>
              <a:t>Equipment</a:t>
            </a:r>
          </a:p>
          <a:p>
            <a:r>
              <a:rPr lang="en-US" sz="1400" dirty="0" smtClean="0"/>
              <a:t> </a:t>
            </a:r>
            <a:r>
              <a:rPr lang="en-US" sz="1400" dirty="0"/>
              <a:t>4.0	</a:t>
            </a:r>
            <a:r>
              <a:rPr lang="en-US" sz="1400" dirty="0" smtClean="0"/>
              <a:t>Trip </a:t>
            </a:r>
            <a:r>
              <a:rPr lang="en-US" sz="1400" dirty="0"/>
              <a:t>Planning and Preparation </a:t>
            </a:r>
          </a:p>
          <a:p>
            <a:r>
              <a:rPr lang="en-US" sz="1400" dirty="0" smtClean="0"/>
              <a:t> </a:t>
            </a:r>
            <a:r>
              <a:rPr lang="en-US" sz="1400" dirty="0"/>
              <a:t>5.0	</a:t>
            </a:r>
            <a:r>
              <a:rPr lang="en-US" sz="1400" dirty="0" smtClean="0"/>
              <a:t>Seamanship </a:t>
            </a:r>
            <a:r>
              <a:rPr lang="en-US" sz="1400" dirty="0"/>
              <a:t>and Safe Operation</a:t>
            </a:r>
          </a:p>
          <a:p>
            <a:r>
              <a:rPr lang="en-US" sz="1400" dirty="0"/>
              <a:t> </a:t>
            </a:r>
            <a:r>
              <a:rPr lang="en-US" sz="1400" dirty="0" smtClean="0"/>
              <a:t>6.0	Basic </a:t>
            </a:r>
            <a:r>
              <a:rPr lang="en-US" sz="1400" dirty="0"/>
              <a:t>Response to Emergency Situations </a:t>
            </a:r>
          </a:p>
          <a:p>
            <a:r>
              <a:rPr lang="en-US" sz="1400" dirty="0" smtClean="0"/>
              <a:t> 7.0	Aids </a:t>
            </a:r>
            <a:r>
              <a:rPr lang="en-US" sz="1400" dirty="0"/>
              <a:t>to Navigation</a:t>
            </a:r>
          </a:p>
          <a:p>
            <a:r>
              <a:rPr lang="en-US" sz="1400" dirty="0"/>
              <a:t> </a:t>
            </a:r>
            <a:r>
              <a:rPr lang="en-US" sz="1400" dirty="0" smtClean="0"/>
              <a:t>8.0 	Environmental </a:t>
            </a:r>
            <a:r>
              <a:rPr lang="en-US" sz="1400" dirty="0"/>
              <a:t>Concerns</a:t>
            </a:r>
          </a:p>
          <a:p>
            <a:pPr marL="0" lvl="0" indent="0" algn="l" rtl="0">
              <a:spcBef>
                <a:spcPts val="600"/>
              </a:spcBef>
              <a:spcAft>
                <a:spcPts val="0"/>
              </a:spcAft>
              <a:buNone/>
            </a:pPr>
            <a:endParaRPr sz="1400" b="1" dirty="0"/>
          </a:p>
        </p:txBody>
      </p:sp>
      <p:sp>
        <p:nvSpPr>
          <p:cNvPr id="524" name="Google Shape;524;p20"/>
          <p:cNvSpPr txBox="1">
            <a:spLocks noGrp="1"/>
          </p:cNvSpPr>
          <p:nvPr>
            <p:ph type="title"/>
          </p:nvPr>
        </p:nvSpPr>
        <p:spPr>
          <a:xfrm>
            <a:off x="1047750" y="133350"/>
            <a:ext cx="6996600" cy="71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EXAMPLE:  </a:t>
            </a:r>
            <a:r>
              <a:rPr lang="en" dirty="0" smtClean="0">
                <a:solidFill>
                  <a:srgbClr val="3C78D8"/>
                </a:solidFill>
              </a:rPr>
              <a:t>CORE CONCEPT DRAFT</a:t>
            </a:r>
            <a:endParaRPr dirty="0"/>
          </a:p>
        </p:txBody>
      </p:sp>
      <p:sp>
        <p:nvSpPr>
          <p:cNvPr id="526" name="Google Shape;526;p20"/>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1342"/>
            <a:ext cx="1776023" cy="621608"/>
          </a:xfrm>
          <a:prstGeom prst="rect">
            <a:avLst/>
          </a:prstGeom>
        </p:spPr>
      </p:pic>
    </p:spTree>
    <p:extLst>
      <p:ext uri="{BB962C8B-B14F-4D97-AF65-F5344CB8AC3E}">
        <p14:creationId xmlns:p14="http://schemas.microsoft.com/office/powerpoint/2010/main" val="1805404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0"/>
          <p:cNvSpPr txBox="1">
            <a:spLocks noGrp="1"/>
          </p:cNvSpPr>
          <p:nvPr>
            <p:ph type="body" idx="1"/>
          </p:nvPr>
        </p:nvSpPr>
        <p:spPr>
          <a:xfrm>
            <a:off x="381000" y="971550"/>
            <a:ext cx="8382000" cy="3247200"/>
          </a:xfrm>
          <a:prstGeom prst="rect">
            <a:avLst/>
          </a:prstGeom>
        </p:spPr>
        <p:txBody>
          <a:bodyPr spcFirstLastPara="1" wrap="square" lIns="91425" tIns="91425" rIns="91425" bIns="91425" anchor="t" anchorCtr="0">
            <a:noAutofit/>
          </a:bodyPr>
          <a:lstStyle/>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 </a:t>
            </a:r>
            <a:r>
              <a:rPr lang="en-US" b="1" dirty="0"/>
              <a:t>Title: Basic Boating Knowledge – </a:t>
            </a:r>
            <a:r>
              <a:rPr lang="en-US" b="1" dirty="0" smtClean="0"/>
              <a:t>Power</a:t>
            </a:r>
            <a:endParaRPr lang="en-US" b="1" dirty="0"/>
          </a:p>
          <a:p>
            <a:pPr marL="0" lvl="0" indent="0" algn="l" rtl="0">
              <a:spcBef>
                <a:spcPts val="600"/>
              </a:spcBef>
              <a:spcAft>
                <a:spcPts val="0"/>
              </a:spcAft>
              <a:buNone/>
            </a:pPr>
            <a:endParaRPr b="1" dirty="0"/>
          </a:p>
          <a:p>
            <a:r>
              <a:rPr lang="en-US" b="1" dirty="0"/>
              <a:t>SCOPE: </a:t>
            </a:r>
            <a:r>
              <a:rPr lang="en-US" dirty="0"/>
              <a:t>This discipline-specific standard, when combined with the Basic Boating Knowledge – Core standard, establishes minimum essential knowledge to reduce recreational powerboating risk factors. The combined standards are to be used for development of basic boating education courses and student assessment for power driven vessels. This standard applies to basic power boating knowledge in the U.S. states, territories, and the District of Columbia.</a:t>
            </a:r>
          </a:p>
        </p:txBody>
      </p:sp>
      <p:sp>
        <p:nvSpPr>
          <p:cNvPr id="524" name="Google Shape;524;p20"/>
          <p:cNvSpPr txBox="1">
            <a:spLocks noGrp="1"/>
          </p:cNvSpPr>
          <p:nvPr>
            <p:ph type="title"/>
          </p:nvPr>
        </p:nvSpPr>
        <p:spPr>
          <a:xfrm>
            <a:off x="1047750" y="133350"/>
            <a:ext cx="6996600" cy="71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PLUS </a:t>
            </a:r>
            <a:r>
              <a:rPr lang="en" dirty="0" smtClean="0">
                <a:solidFill>
                  <a:srgbClr val="3C78D8"/>
                </a:solidFill>
              </a:rPr>
              <a:t>POWER…</a:t>
            </a:r>
            <a:endParaRPr dirty="0"/>
          </a:p>
        </p:txBody>
      </p:sp>
      <p:sp>
        <p:nvSpPr>
          <p:cNvPr id="526" name="Google Shape;526;p20"/>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1342"/>
            <a:ext cx="1776023" cy="621608"/>
          </a:xfrm>
          <a:prstGeom prst="rect">
            <a:avLst/>
          </a:prstGeom>
        </p:spPr>
      </p:pic>
    </p:spTree>
    <p:extLst>
      <p:ext uri="{BB962C8B-B14F-4D97-AF65-F5344CB8AC3E}">
        <p14:creationId xmlns:p14="http://schemas.microsoft.com/office/powerpoint/2010/main" val="30460470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0"/>
          <p:cNvSpPr txBox="1">
            <a:spLocks noGrp="1"/>
          </p:cNvSpPr>
          <p:nvPr>
            <p:ph type="body" idx="1"/>
          </p:nvPr>
        </p:nvSpPr>
        <p:spPr>
          <a:xfrm>
            <a:off x="1447800" y="696150"/>
            <a:ext cx="7620000" cy="3247200"/>
          </a:xfrm>
          <a:prstGeom prst="rect">
            <a:avLst/>
          </a:prstGeom>
        </p:spPr>
        <p:txBody>
          <a:bodyPr spcFirstLastPara="1" wrap="square" lIns="91425" tIns="91425" rIns="91425" bIns="91425" anchor="t" anchorCtr="0">
            <a:noAutofit/>
          </a:bodyPr>
          <a:lstStyle/>
          <a:p>
            <a:pPr marL="0" indent="0">
              <a:lnSpc>
                <a:spcPct val="150000"/>
              </a:lnSpc>
              <a:buNone/>
            </a:pPr>
            <a:r>
              <a:rPr lang="en-US" sz="1600" b="1" i="1" dirty="0" smtClean="0">
                <a:latin typeface="Calibri" panose="020F0502020204030204" pitchFamily="34" charset="0"/>
                <a:ea typeface="Calibri" panose="020F0502020204030204" pitchFamily="34" charset="0"/>
                <a:cs typeface="Calibri" panose="020F0502020204030204" pitchFamily="34" charset="0"/>
              </a:rPr>
              <a:t>The boater will be able to…</a:t>
            </a:r>
            <a:endParaRPr lang="en-US" sz="1600" b="1" i="1" dirty="0" smtClean="0"/>
          </a:p>
          <a:p>
            <a:pPr marL="0" indent="0">
              <a:spcBef>
                <a:spcPts val="0"/>
              </a:spcBef>
              <a:buNone/>
            </a:pPr>
            <a:r>
              <a:rPr lang="en-US" sz="1200" b="1" dirty="0">
                <a:latin typeface="Calibri" panose="020F0502020204030204" pitchFamily="34" charset="0"/>
                <a:ea typeface="Calibri" panose="020F0502020204030204" pitchFamily="34" charset="0"/>
                <a:cs typeface="Times New Roman" panose="02020603050405020304" pitchFamily="18" charset="0"/>
              </a:rPr>
              <a:t>1.0  </a:t>
            </a:r>
            <a:r>
              <a:rPr lang="en-US" sz="1200" b="1" dirty="0" smtClean="0">
                <a:latin typeface="Calibri" panose="020F0502020204030204" pitchFamily="34" charset="0"/>
                <a:ea typeface="Calibri" panose="020F0502020204030204" pitchFamily="34" charset="0"/>
                <a:cs typeface="Times New Roman" panose="02020603050405020304" pitchFamily="18" charset="0"/>
              </a:rPr>
              <a:t>Vessel </a:t>
            </a:r>
            <a:r>
              <a:rPr lang="en-US" sz="1200" b="1" dirty="0">
                <a:latin typeface="Calibri" panose="020F0502020204030204" pitchFamily="34" charset="0"/>
                <a:ea typeface="Calibri" panose="020F0502020204030204" pitchFamily="34" charset="0"/>
                <a:cs typeface="Times New Roman" panose="02020603050405020304" pitchFamily="18" charset="0"/>
              </a:rPr>
              <a:t>Registration/Documentation and Numbering</a:t>
            </a:r>
          </a:p>
          <a:p>
            <a:pPr marL="0" indent="0" defTabSz="401638">
              <a:spcBef>
                <a:spcPts val="0"/>
              </a:spcBef>
              <a:buNone/>
            </a:pPr>
            <a:r>
              <a:rPr lang="en-US" sz="1200" dirty="0" smtClean="0">
                <a:latin typeface="Calibri" panose="020F0502020204030204" pitchFamily="34" charset="0"/>
                <a:ea typeface="Calibri" panose="020F0502020204030204" pitchFamily="34" charset="0"/>
                <a:cs typeface="Times New Roman" panose="02020603050405020304" pitchFamily="18" charset="0"/>
              </a:rPr>
              <a:t>	Describe </a:t>
            </a:r>
            <a:r>
              <a:rPr lang="en-US" sz="1200" dirty="0">
                <a:latin typeface="Calibri" panose="020F0502020204030204" pitchFamily="34" charset="0"/>
                <a:ea typeface="Calibri" panose="020F0502020204030204" pitchFamily="34" charset="0"/>
                <a:cs typeface="Times New Roman" panose="02020603050405020304" pitchFamily="18" charset="0"/>
              </a:rPr>
              <a:t>how to adhere to state, and federal laws and regulations.</a:t>
            </a:r>
          </a:p>
          <a:p>
            <a:pPr marL="0" indent="0">
              <a:spcBef>
                <a:spcPts val="0"/>
              </a:spcBef>
              <a:buNone/>
            </a:pP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0" indent="0">
              <a:spcBef>
                <a:spcPts val="0"/>
              </a:spcBef>
              <a:buNone/>
            </a:pPr>
            <a:r>
              <a:rPr lang="en-US" sz="1200" b="1" dirty="0" smtClean="0">
                <a:latin typeface="Calibri" panose="020F0502020204030204" pitchFamily="34" charset="0"/>
                <a:ea typeface="Calibri" panose="020F0502020204030204" pitchFamily="34" charset="0"/>
                <a:cs typeface="Times New Roman" panose="02020603050405020304" pitchFamily="18" charset="0"/>
              </a:rPr>
              <a:t>2.0  Equipment</a:t>
            </a: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pPr marL="0" indent="0" defTabSz="401638">
              <a:spcBef>
                <a:spcPts val="0"/>
              </a:spcBef>
              <a:buNone/>
            </a:pPr>
            <a:r>
              <a:rPr lang="en-US" sz="1200" dirty="0" smtClean="0">
                <a:latin typeface="Calibri" panose="020F0502020204030204" pitchFamily="34" charset="0"/>
                <a:ea typeface="Calibri" panose="020F0502020204030204" pitchFamily="34" charset="0"/>
                <a:cs typeface="Times New Roman" panose="02020603050405020304" pitchFamily="18" charset="0"/>
              </a:rPr>
              <a:t>	2.1  Fire </a:t>
            </a:r>
            <a:r>
              <a:rPr lang="en-US" sz="1200" dirty="0">
                <a:latin typeface="Calibri" panose="020F0502020204030204" pitchFamily="34" charset="0"/>
                <a:ea typeface="Calibri" panose="020F0502020204030204" pitchFamily="34" charset="0"/>
                <a:cs typeface="Times New Roman" panose="02020603050405020304" pitchFamily="18" charset="0"/>
              </a:rPr>
              <a:t>Extinguishers as legally required.</a:t>
            </a:r>
          </a:p>
          <a:p>
            <a:pPr marL="0" indent="0" defTabSz="401638">
              <a:spcBef>
                <a:spcPts val="0"/>
              </a:spcBef>
              <a:buNone/>
            </a:pPr>
            <a:r>
              <a:rPr lang="en-US" sz="1200" dirty="0">
                <a:latin typeface="Calibri" panose="020F0502020204030204" pitchFamily="34" charset="0"/>
                <a:ea typeface="Calibri" panose="020F0502020204030204" pitchFamily="34" charset="0"/>
                <a:cs typeface="Times New Roman" panose="02020603050405020304" pitchFamily="18" charset="0"/>
              </a:rPr>
              <a:t>	Describe:</a:t>
            </a:r>
          </a:p>
          <a:p>
            <a:pPr marL="0" indent="0" defTabSz="401638">
              <a:spcBef>
                <a:spcPts val="0"/>
              </a:spcBef>
              <a:buNone/>
            </a:pPr>
            <a:r>
              <a:rPr lang="en-US" sz="1200" dirty="0" smtClean="0">
                <a:latin typeface="Calibri" panose="020F0502020204030204" pitchFamily="34" charset="0"/>
                <a:ea typeface="Calibri" panose="020F0502020204030204" pitchFamily="34" charset="0"/>
                <a:cs typeface="Times New Roman" panose="02020603050405020304" pitchFamily="18" charset="0"/>
              </a:rPr>
              <a:t>	Carriage </a:t>
            </a:r>
            <a:r>
              <a:rPr lang="en-US" sz="1200" dirty="0">
                <a:latin typeface="Calibri" panose="020F0502020204030204" pitchFamily="34" charset="0"/>
                <a:ea typeface="Calibri" panose="020F0502020204030204" pitchFamily="34" charset="0"/>
                <a:cs typeface="Times New Roman" panose="02020603050405020304" pitchFamily="18" charset="0"/>
              </a:rPr>
              <a:t>requirements for fire extinguishers;</a:t>
            </a:r>
          </a:p>
          <a:p>
            <a:pPr marL="0" indent="0" defTabSz="401638">
              <a:spcBef>
                <a:spcPts val="0"/>
              </a:spcBef>
              <a:buNone/>
            </a:pPr>
            <a:r>
              <a:rPr lang="en-US" sz="1200" dirty="0" smtClean="0">
                <a:latin typeface="Calibri" panose="020F0502020204030204" pitchFamily="34" charset="0"/>
                <a:ea typeface="Calibri" panose="020F0502020204030204" pitchFamily="34" charset="0"/>
                <a:cs typeface="Times New Roman" panose="02020603050405020304" pitchFamily="18" charset="0"/>
              </a:rPr>
              <a:t>	The </a:t>
            </a:r>
            <a:r>
              <a:rPr lang="en-US" sz="1200" dirty="0">
                <a:latin typeface="Calibri" panose="020F0502020204030204" pitchFamily="34" charset="0"/>
                <a:ea typeface="Calibri" panose="020F0502020204030204" pitchFamily="34" charset="0"/>
                <a:cs typeface="Times New Roman" panose="02020603050405020304" pitchFamily="18" charset="0"/>
              </a:rPr>
              <a:t>types of fire extinguishers needed for different types of fires;</a:t>
            </a:r>
          </a:p>
          <a:p>
            <a:pPr marL="0" indent="0" defTabSz="401638">
              <a:spcBef>
                <a:spcPts val="0"/>
              </a:spcBef>
              <a:buNone/>
            </a:pPr>
            <a:r>
              <a:rPr lang="en-US" sz="1200" dirty="0" smtClean="0">
                <a:latin typeface="Calibri" panose="020F0502020204030204" pitchFamily="34" charset="0"/>
                <a:ea typeface="Calibri" panose="020F0502020204030204" pitchFamily="34" charset="0"/>
                <a:cs typeface="Times New Roman" panose="02020603050405020304" pitchFamily="18" charset="0"/>
              </a:rPr>
              <a:t>	The </a:t>
            </a:r>
            <a:r>
              <a:rPr lang="en-US" sz="1200" dirty="0">
                <a:latin typeface="Calibri" panose="020F0502020204030204" pitchFamily="34" charset="0"/>
                <a:ea typeface="Calibri" panose="020F0502020204030204" pitchFamily="34" charset="0"/>
                <a:cs typeface="Times New Roman" panose="02020603050405020304" pitchFamily="18" charset="0"/>
              </a:rPr>
              <a:t>importance of placing in “readily accessible” locations; and</a:t>
            </a:r>
          </a:p>
          <a:p>
            <a:pPr marL="0" indent="0" defTabSz="401638">
              <a:spcBef>
                <a:spcPts val="0"/>
              </a:spcBef>
              <a:buNone/>
            </a:pPr>
            <a:r>
              <a:rPr lang="en-US" sz="1200" dirty="0" smtClean="0">
                <a:latin typeface="Calibri" panose="020F0502020204030204" pitchFamily="34" charset="0"/>
                <a:ea typeface="Calibri" panose="020F0502020204030204" pitchFamily="34" charset="0"/>
                <a:cs typeface="Times New Roman" panose="02020603050405020304" pitchFamily="18" charset="0"/>
              </a:rPr>
              <a:t>	The </a:t>
            </a:r>
            <a:r>
              <a:rPr lang="en-US" sz="1200" dirty="0">
                <a:latin typeface="Calibri" panose="020F0502020204030204" pitchFamily="34" charset="0"/>
                <a:ea typeface="Calibri" panose="020F0502020204030204" pitchFamily="34" charset="0"/>
                <a:cs typeface="Times New Roman" panose="02020603050405020304" pitchFamily="18" charset="0"/>
              </a:rPr>
              <a:t>need for following manufacturer’s recommendations for inspection and maintenance.</a:t>
            </a:r>
            <a:br>
              <a:rPr lang="en-US" sz="1200" dirty="0">
                <a:latin typeface="Calibri" panose="020F0502020204030204" pitchFamily="34" charset="0"/>
                <a:ea typeface="Calibri" panose="020F0502020204030204" pitchFamily="34" charset="0"/>
                <a:cs typeface="Times New Roman" panose="02020603050405020304" pitchFamily="18" charset="0"/>
              </a:rPr>
            </a:b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indent="0" defTabSz="401638">
              <a:spcBef>
                <a:spcPts val="0"/>
              </a:spcBef>
              <a:buNone/>
            </a:pPr>
            <a:r>
              <a:rPr lang="en-US" sz="1200" dirty="0" smtClean="0">
                <a:latin typeface="Calibri" panose="020F0502020204030204" pitchFamily="34" charset="0"/>
                <a:ea typeface="Calibri" panose="020F0502020204030204" pitchFamily="34" charset="0"/>
                <a:cs typeface="Times New Roman" panose="02020603050405020304" pitchFamily="18" charset="0"/>
              </a:rPr>
              <a:t>	2.2  Back-Fire </a:t>
            </a:r>
            <a:r>
              <a:rPr lang="en-US" sz="1200" dirty="0">
                <a:latin typeface="Calibri" panose="020F0502020204030204" pitchFamily="34" charset="0"/>
                <a:ea typeface="Calibri" panose="020F0502020204030204" pitchFamily="34" charset="0"/>
                <a:cs typeface="Times New Roman" panose="02020603050405020304" pitchFamily="18" charset="0"/>
              </a:rPr>
              <a:t>Flame Control Device</a:t>
            </a:r>
          </a:p>
          <a:p>
            <a:pPr marL="0" indent="0" defTabSz="401638">
              <a:spcBef>
                <a:spcPts val="0"/>
              </a:spcBef>
              <a:buNone/>
            </a:pPr>
            <a:r>
              <a:rPr lang="en-US" sz="1200" dirty="0" smtClean="0">
                <a:latin typeface="Calibri" panose="020F0502020204030204" pitchFamily="34" charset="0"/>
                <a:ea typeface="Calibri" panose="020F0502020204030204" pitchFamily="34" charset="0"/>
                <a:cs typeface="Times New Roman" panose="02020603050405020304" pitchFamily="18" charset="0"/>
              </a:rPr>
              <a:t>	Describe </a:t>
            </a:r>
            <a:r>
              <a:rPr lang="en-US" sz="1200" dirty="0">
                <a:latin typeface="Calibri" panose="020F0502020204030204" pitchFamily="34" charset="0"/>
                <a:ea typeface="Calibri" panose="020F0502020204030204" pitchFamily="34" charset="0"/>
                <a:cs typeface="Times New Roman" panose="02020603050405020304" pitchFamily="18" charset="0"/>
              </a:rPr>
              <a:t>the requirement, purpose and maintenance of a back-fire flame control   device.</a:t>
            </a:r>
          </a:p>
          <a:p>
            <a:pPr marL="0" indent="0" defTabSz="401638">
              <a:spcBef>
                <a:spcPts val="0"/>
              </a:spcBef>
              <a:buNone/>
            </a:pP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0" indent="0" defTabSz="401638">
              <a:spcBef>
                <a:spcPts val="0"/>
              </a:spcBef>
              <a:buNone/>
            </a:pPr>
            <a:r>
              <a:rPr lang="en-US" sz="1200" dirty="0" smtClean="0">
                <a:latin typeface="Calibri" panose="020F0502020204030204" pitchFamily="34" charset="0"/>
                <a:ea typeface="Calibri" panose="020F0502020204030204" pitchFamily="34" charset="0"/>
                <a:cs typeface="Times New Roman" panose="02020603050405020304" pitchFamily="18" charset="0"/>
              </a:rPr>
              <a:t>	2.3  Ventilation </a:t>
            </a:r>
            <a:r>
              <a:rPr lang="en-US" sz="1200" dirty="0">
                <a:latin typeface="Calibri" panose="020F0502020204030204" pitchFamily="34" charset="0"/>
                <a:ea typeface="Calibri" panose="020F0502020204030204" pitchFamily="34" charset="0"/>
                <a:cs typeface="Times New Roman" panose="02020603050405020304" pitchFamily="18" charset="0"/>
              </a:rPr>
              <a:t>Systems</a:t>
            </a:r>
          </a:p>
          <a:p>
            <a:pPr marL="0" indent="0" defTabSz="401638">
              <a:spcBef>
                <a:spcPts val="0"/>
              </a:spcBef>
              <a:buNone/>
            </a:pPr>
            <a:r>
              <a:rPr lang="en-US" sz="1200" dirty="0">
                <a:latin typeface="Calibri" panose="020F0502020204030204" pitchFamily="34" charset="0"/>
                <a:ea typeface="Calibri" panose="020F0502020204030204" pitchFamily="34" charset="0"/>
                <a:cs typeface="Times New Roman" panose="02020603050405020304" pitchFamily="18" charset="0"/>
              </a:rPr>
              <a:t>	Describe the purpose, requirements, and maintenance of ventilation systems.</a:t>
            </a:r>
          </a:p>
          <a:p>
            <a:pPr marL="0" lvl="0" indent="0" algn="l" rtl="0">
              <a:spcBef>
                <a:spcPts val="600"/>
              </a:spcBef>
              <a:spcAft>
                <a:spcPts val="0"/>
              </a:spcAft>
              <a:buNone/>
            </a:pPr>
            <a:endParaRPr sz="1200" b="1" dirty="0"/>
          </a:p>
        </p:txBody>
      </p:sp>
      <p:sp>
        <p:nvSpPr>
          <p:cNvPr id="524" name="Google Shape;524;p20"/>
          <p:cNvSpPr txBox="1">
            <a:spLocks noGrp="1"/>
          </p:cNvSpPr>
          <p:nvPr>
            <p:ph type="title"/>
          </p:nvPr>
        </p:nvSpPr>
        <p:spPr>
          <a:xfrm>
            <a:off x="1047750" y="133350"/>
            <a:ext cx="6996600" cy="71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EXAMPLE:  </a:t>
            </a:r>
            <a:r>
              <a:rPr lang="en" dirty="0" smtClean="0">
                <a:solidFill>
                  <a:srgbClr val="3C78D8"/>
                </a:solidFill>
              </a:rPr>
              <a:t>PLUS POWER DRAFT</a:t>
            </a:r>
            <a:endParaRPr dirty="0"/>
          </a:p>
        </p:txBody>
      </p:sp>
      <p:sp>
        <p:nvSpPr>
          <p:cNvPr id="526" name="Google Shape;526;p20"/>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1342"/>
            <a:ext cx="1776023" cy="621608"/>
          </a:xfrm>
          <a:prstGeom prst="rect">
            <a:avLst/>
          </a:prstGeom>
        </p:spPr>
      </p:pic>
    </p:spTree>
    <p:extLst>
      <p:ext uri="{BB962C8B-B14F-4D97-AF65-F5344CB8AC3E}">
        <p14:creationId xmlns:p14="http://schemas.microsoft.com/office/powerpoint/2010/main" val="38791393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0"/>
          <p:cNvSpPr txBox="1">
            <a:spLocks noGrp="1"/>
          </p:cNvSpPr>
          <p:nvPr>
            <p:ph type="body" idx="1"/>
          </p:nvPr>
        </p:nvSpPr>
        <p:spPr>
          <a:xfrm>
            <a:off x="1956132" y="819150"/>
            <a:ext cx="5105400" cy="3247200"/>
          </a:xfrm>
          <a:prstGeom prst="rect">
            <a:avLst/>
          </a:prstGeom>
        </p:spPr>
        <p:txBody>
          <a:bodyPr spcFirstLastPara="1" wrap="square" lIns="91425" tIns="91425" rIns="91425" bIns="91425" anchor="t" anchorCtr="0">
            <a:noAutofit/>
          </a:bodyPr>
          <a:lstStyle/>
          <a:p>
            <a:pPr marL="0" indent="0">
              <a:lnSpc>
                <a:spcPct val="150000"/>
              </a:lnSpc>
              <a:buNone/>
            </a:pPr>
            <a:r>
              <a:rPr lang="en-US" sz="1400" b="1" i="1" dirty="0" smtClean="0">
                <a:latin typeface="Calibri" panose="020F0502020204030204" pitchFamily="34" charset="0"/>
                <a:ea typeface="Calibri" panose="020F0502020204030204" pitchFamily="34" charset="0"/>
                <a:cs typeface="Calibri" panose="020F0502020204030204" pitchFamily="34" charset="0"/>
              </a:rPr>
              <a:t>Section Headers cover…</a:t>
            </a:r>
            <a:endParaRPr lang="en-US" sz="1400" b="1" i="1" dirty="0" smtClean="0"/>
          </a:p>
          <a:p>
            <a:pPr defTabSz="512763"/>
            <a:r>
              <a:rPr lang="en-US" sz="1400" dirty="0" smtClean="0"/>
              <a:t>1.0	Vessel </a:t>
            </a:r>
            <a:r>
              <a:rPr lang="en-US" sz="1400" dirty="0"/>
              <a:t>Registration/Documentation and Numbering</a:t>
            </a:r>
            <a:r>
              <a:rPr lang="en-US" sz="1400" dirty="0" smtClean="0"/>
              <a:t> </a:t>
            </a:r>
          </a:p>
          <a:p>
            <a:pPr defTabSz="512763"/>
            <a:r>
              <a:rPr lang="en-US" sz="1400" dirty="0" smtClean="0"/>
              <a:t>2.0	Equipment</a:t>
            </a:r>
          </a:p>
          <a:p>
            <a:pPr defTabSz="512763"/>
            <a:r>
              <a:rPr lang="en-US" sz="1400" dirty="0" smtClean="0"/>
              <a:t>3.0</a:t>
            </a:r>
            <a:r>
              <a:rPr lang="en-US" sz="1400" dirty="0"/>
              <a:t>	</a:t>
            </a:r>
            <a:r>
              <a:rPr lang="en-US" sz="1400" dirty="0" smtClean="0"/>
              <a:t>Preventative Maintenance</a:t>
            </a:r>
          </a:p>
          <a:p>
            <a:pPr defTabSz="512763"/>
            <a:r>
              <a:rPr lang="en-US" sz="1400" dirty="0" smtClean="0"/>
              <a:t>4.0</a:t>
            </a:r>
            <a:r>
              <a:rPr lang="en-US" sz="1400" dirty="0"/>
              <a:t>	</a:t>
            </a:r>
            <a:r>
              <a:rPr lang="en-US" sz="1400" dirty="0" smtClean="0"/>
              <a:t>Trailering</a:t>
            </a:r>
            <a:endParaRPr lang="en-US" sz="1400" dirty="0"/>
          </a:p>
          <a:p>
            <a:pPr defTabSz="512763"/>
            <a:r>
              <a:rPr lang="en-US" sz="1400" dirty="0" smtClean="0"/>
              <a:t>5.0</a:t>
            </a:r>
            <a:r>
              <a:rPr lang="en-US" sz="1400" dirty="0"/>
              <a:t>	</a:t>
            </a:r>
            <a:r>
              <a:rPr lang="en-US" sz="1400" dirty="0" smtClean="0"/>
              <a:t>Fueling</a:t>
            </a:r>
          </a:p>
          <a:p>
            <a:pPr defTabSz="512763"/>
            <a:r>
              <a:rPr lang="en-US" sz="1400" dirty="0" smtClean="0"/>
              <a:t>6.0	Anchoring</a:t>
            </a:r>
          </a:p>
          <a:p>
            <a:pPr defTabSz="512763"/>
            <a:r>
              <a:rPr lang="en-US" sz="1400" dirty="0" smtClean="0"/>
              <a:t>7.0	Maneuvering</a:t>
            </a:r>
          </a:p>
          <a:p>
            <a:pPr defTabSz="512763"/>
            <a:r>
              <a:rPr lang="en-US" sz="1400" dirty="0" smtClean="0"/>
              <a:t>8.0	Power </a:t>
            </a:r>
            <a:r>
              <a:rPr lang="en-US" sz="1400" dirty="0"/>
              <a:t>Boat </a:t>
            </a:r>
            <a:r>
              <a:rPr lang="en-US" sz="1400" dirty="0" smtClean="0"/>
              <a:t>Safety</a:t>
            </a:r>
          </a:p>
          <a:p>
            <a:pPr defTabSz="512763"/>
            <a:r>
              <a:rPr lang="en-US" sz="1400" dirty="0" smtClean="0"/>
              <a:t>9.0	Personal Watercraft</a:t>
            </a:r>
            <a:endParaRPr sz="1400" dirty="0"/>
          </a:p>
        </p:txBody>
      </p:sp>
      <p:sp>
        <p:nvSpPr>
          <p:cNvPr id="524" name="Google Shape;524;p20"/>
          <p:cNvSpPr txBox="1">
            <a:spLocks noGrp="1"/>
          </p:cNvSpPr>
          <p:nvPr>
            <p:ph type="title"/>
          </p:nvPr>
        </p:nvSpPr>
        <p:spPr>
          <a:xfrm>
            <a:off x="1047750" y="133350"/>
            <a:ext cx="6996600" cy="715800"/>
          </a:xfrm>
          <a:prstGeom prst="rect">
            <a:avLst/>
          </a:prstGeom>
        </p:spPr>
        <p:txBody>
          <a:bodyPr spcFirstLastPara="1" wrap="square" lIns="91425" tIns="91425" rIns="91425" bIns="91425" anchor="b" anchorCtr="0">
            <a:noAutofit/>
          </a:bodyPr>
          <a:lstStyle/>
          <a:p>
            <a:pPr lvl="0"/>
            <a:r>
              <a:rPr lang="en" dirty="0" smtClean="0"/>
              <a:t>EXAMPLE:  </a:t>
            </a:r>
            <a:r>
              <a:rPr lang="en" dirty="0">
                <a:solidFill>
                  <a:srgbClr val="3C78D8"/>
                </a:solidFill>
              </a:rPr>
              <a:t>PLUS POWER DRAFT</a:t>
            </a:r>
            <a:endParaRPr dirty="0"/>
          </a:p>
        </p:txBody>
      </p:sp>
      <p:sp>
        <p:nvSpPr>
          <p:cNvPr id="526" name="Google Shape;526;p20"/>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1342"/>
            <a:ext cx="1776023" cy="621608"/>
          </a:xfrm>
          <a:prstGeom prst="rect">
            <a:avLst/>
          </a:prstGeom>
        </p:spPr>
      </p:pic>
    </p:spTree>
    <p:extLst>
      <p:ext uri="{BB962C8B-B14F-4D97-AF65-F5344CB8AC3E}">
        <p14:creationId xmlns:p14="http://schemas.microsoft.com/office/powerpoint/2010/main" val="2056076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0"/>
          <p:cNvSpPr txBox="1">
            <a:spLocks noGrp="1"/>
          </p:cNvSpPr>
          <p:nvPr>
            <p:ph type="body" idx="1"/>
          </p:nvPr>
        </p:nvSpPr>
        <p:spPr>
          <a:xfrm>
            <a:off x="1066800" y="999938"/>
            <a:ext cx="3886200" cy="2867212"/>
          </a:xfrm>
          <a:prstGeom prst="rect">
            <a:avLst/>
          </a:prstGeom>
        </p:spPr>
        <p:txBody>
          <a:bodyPr spcFirstLastPara="1" wrap="square" lIns="91425" tIns="91425" rIns="91425" bIns="91425" anchor="t" anchorCtr="0">
            <a:noAutofit/>
          </a:bodyPr>
          <a:lstStyle/>
          <a:p>
            <a:pPr marL="114300" indent="0" defTabSz="401638">
              <a:buNone/>
            </a:pPr>
            <a:r>
              <a:rPr lang="en-US" sz="900" b="1" dirty="0" smtClean="0"/>
              <a:t>1.0   Vessel </a:t>
            </a:r>
            <a:r>
              <a:rPr lang="en-US" sz="900" b="1" dirty="0"/>
              <a:t>Registration/Documentation and Numbering</a:t>
            </a:r>
            <a:r>
              <a:rPr lang="en-US" sz="900" dirty="0" smtClean="0"/>
              <a:t> </a:t>
            </a:r>
            <a:br>
              <a:rPr lang="en-US" sz="900" dirty="0" smtClean="0"/>
            </a:br>
            <a:r>
              <a:rPr lang="en-US" sz="900" dirty="0"/>
              <a:t>	</a:t>
            </a:r>
            <a:r>
              <a:rPr lang="en-US" sz="900" dirty="0">
                <a:solidFill>
                  <a:srgbClr val="92D050"/>
                </a:solidFill>
              </a:rPr>
              <a:t> ► </a:t>
            </a:r>
            <a:r>
              <a:rPr lang="en-US" sz="900" dirty="0" smtClean="0"/>
              <a:t>1.1 </a:t>
            </a:r>
            <a:r>
              <a:rPr lang="en-US" sz="900" dirty="0"/>
              <a:t>Boat </a:t>
            </a:r>
            <a:r>
              <a:rPr lang="en-US" sz="900" dirty="0" smtClean="0"/>
              <a:t>Capacities</a:t>
            </a:r>
            <a:endParaRPr lang="en-US" sz="900" dirty="0"/>
          </a:p>
          <a:p>
            <a:pPr marL="114300" indent="0" defTabSz="401638">
              <a:buNone/>
            </a:pPr>
            <a:r>
              <a:rPr lang="en-US" sz="900" b="1" dirty="0" smtClean="0"/>
              <a:t>2.0   </a:t>
            </a:r>
            <a:r>
              <a:rPr lang="en-US" sz="900" b="1" dirty="0"/>
              <a:t>Boating Equipment</a:t>
            </a:r>
            <a:r>
              <a:rPr lang="en-US" sz="900" dirty="0"/>
              <a:t/>
            </a:r>
            <a:br>
              <a:rPr lang="en-US" sz="900" dirty="0"/>
            </a:br>
            <a:r>
              <a:rPr lang="en-US" sz="900" dirty="0"/>
              <a:t>	</a:t>
            </a:r>
            <a:r>
              <a:rPr lang="en-US" sz="900" dirty="0" smtClean="0"/>
              <a:t> </a:t>
            </a:r>
            <a:r>
              <a:rPr lang="en-US" sz="900" dirty="0" smtClean="0">
                <a:solidFill>
                  <a:srgbClr val="92D050"/>
                </a:solidFill>
              </a:rPr>
              <a:t>►</a:t>
            </a:r>
            <a:r>
              <a:rPr lang="en-US" sz="900" dirty="0" smtClean="0"/>
              <a:t>2.1 </a:t>
            </a:r>
            <a:r>
              <a:rPr lang="en-US" sz="900" dirty="0"/>
              <a:t>PFD’s</a:t>
            </a:r>
            <a:br>
              <a:rPr lang="en-US" sz="900" dirty="0"/>
            </a:br>
            <a:r>
              <a:rPr lang="en-US" sz="900" dirty="0"/>
              <a:t>	</a:t>
            </a:r>
            <a:r>
              <a:rPr lang="en-US" sz="900" dirty="0">
                <a:solidFill>
                  <a:srgbClr val="92D050"/>
                </a:solidFill>
              </a:rPr>
              <a:t> ► </a:t>
            </a:r>
            <a:r>
              <a:rPr lang="en-US" sz="900" dirty="0" smtClean="0"/>
              <a:t>2.2 PFD Availability </a:t>
            </a:r>
            <a:r>
              <a:rPr lang="en-US" sz="900" dirty="0"/>
              <a:t>and Sizing</a:t>
            </a:r>
            <a:br>
              <a:rPr lang="en-US" sz="900" dirty="0"/>
            </a:br>
            <a:r>
              <a:rPr lang="en-US" sz="900" dirty="0"/>
              <a:t>	</a:t>
            </a:r>
            <a:r>
              <a:rPr lang="en-US" sz="900" dirty="0">
                <a:solidFill>
                  <a:srgbClr val="92D050"/>
                </a:solidFill>
              </a:rPr>
              <a:t> ► </a:t>
            </a:r>
            <a:r>
              <a:rPr lang="en-US" sz="900" dirty="0" smtClean="0"/>
              <a:t>2.3 </a:t>
            </a:r>
            <a:r>
              <a:rPr lang="en-US" sz="900" dirty="0"/>
              <a:t>Wearing Life Jackets</a:t>
            </a:r>
            <a:br>
              <a:rPr lang="en-US" sz="900" dirty="0"/>
            </a:br>
            <a:r>
              <a:rPr lang="en-US" sz="900" dirty="0"/>
              <a:t>	</a:t>
            </a:r>
            <a:r>
              <a:rPr lang="en-US" sz="900" dirty="0">
                <a:solidFill>
                  <a:srgbClr val="92D050"/>
                </a:solidFill>
              </a:rPr>
              <a:t> ► </a:t>
            </a:r>
            <a:r>
              <a:rPr lang="en-US" sz="900" dirty="0" smtClean="0"/>
              <a:t>2.4 </a:t>
            </a:r>
            <a:r>
              <a:rPr lang="en-US" sz="900" dirty="0"/>
              <a:t>PFD Serviceability</a:t>
            </a:r>
            <a:br>
              <a:rPr lang="en-US" sz="900" dirty="0"/>
            </a:br>
            <a:r>
              <a:rPr lang="en-US" sz="900" dirty="0"/>
              <a:t>	</a:t>
            </a:r>
            <a:r>
              <a:rPr lang="en-US" sz="900" dirty="0">
                <a:solidFill>
                  <a:srgbClr val="00B0F0"/>
                </a:solidFill>
              </a:rPr>
              <a:t> ► </a:t>
            </a:r>
            <a:r>
              <a:rPr lang="en-US" sz="900" dirty="0" smtClean="0"/>
              <a:t>2.5 </a:t>
            </a:r>
            <a:r>
              <a:rPr lang="en-US" sz="900" dirty="0"/>
              <a:t>Fire Extinguisher Equipment </a:t>
            </a:r>
            <a:br>
              <a:rPr lang="en-US" sz="900" dirty="0"/>
            </a:br>
            <a:r>
              <a:rPr lang="en-US" sz="900" dirty="0"/>
              <a:t>	</a:t>
            </a:r>
            <a:r>
              <a:rPr lang="en-US" sz="900" dirty="0">
                <a:solidFill>
                  <a:srgbClr val="92D050"/>
                </a:solidFill>
              </a:rPr>
              <a:t> </a:t>
            </a:r>
            <a:r>
              <a:rPr lang="en-US" sz="900" dirty="0">
                <a:solidFill>
                  <a:srgbClr val="00B0F0"/>
                </a:solidFill>
              </a:rPr>
              <a:t>►</a:t>
            </a:r>
            <a:r>
              <a:rPr lang="en-US" sz="900" dirty="0">
                <a:solidFill>
                  <a:srgbClr val="92D050"/>
                </a:solidFill>
              </a:rPr>
              <a:t> </a:t>
            </a:r>
            <a:r>
              <a:rPr lang="en-US" sz="900" dirty="0" smtClean="0"/>
              <a:t>2.6 </a:t>
            </a:r>
            <a:r>
              <a:rPr lang="en-US" sz="900" dirty="0"/>
              <a:t>Back-Fire Flame Control Device</a:t>
            </a:r>
            <a:br>
              <a:rPr lang="en-US" sz="900" dirty="0"/>
            </a:br>
            <a:r>
              <a:rPr lang="en-US" sz="900" dirty="0"/>
              <a:t>	</a:t>
            </a:r>
            <a:r>
              <a:rPr lang="en-US" sz="900" dirty="0">
                <a:solidFill>
                  <a:srgbClr val="92D050"/>
                </a:solidFill>
              </a:rPr>
              <a:t> </a:t>
            </a:r>
            <a:r>
              <a:rPr lang="en-US" sz="900" dirty="0">
                <a:solidFill>
                  <a:srgbClr val="00B0F0"/>
                </a:solidFill>
              </a:rPr>
              <a:t>►</a:t>
            </a:r>
            <a:r>
              <a:rPr lang="en-US" sz="900" dirty="0">
                <a:solidFill>
                  <a:srgbClr val="92D050"/>
                </a:solidFill>
              </a:rPr>
              <a:t> </a:t>
            </a:r>
            <a:r>
              <a:rPr lang="en-US" sz="900" dirty="0" smtClean="0"/>
              <a:t>2.7 </a:t>
            </a:r>
            <a:r>
              <a:rPr lang="en-US" sz="900" dirty="0"/>
              <a:t>Ventilation Systems</a:t>
            </a:r>
            <a:br>
              <a:rPr lang="en-US" sz="900" dirty="0"/>
            </a:br>
            <a:r>
              <a:rPr lang="en-US" sz="900" dirty="0"/>
              <a:t>	</a:t>
            </a:r>
            <a:r>
              <a:rPr lang="en-US" sz="900" dirty="0">
                <a:solidFill>
                  <a:srgbClr val="92D050"/>
                </a:solidFill>
              </a:rPr>
              <a:t> ► </a:t>
            </a:r>
            <a:r>
              <a:rPr lang="en-US" sz="900" dirty="0" smtClean="0"/>
              <a:t>2.8 </a:t>
            </a:r>
            <a:r>
              <a:rPr lang="en-US" sz="900" dirty="0"/>
              <a:t>Navigation Light </a:t>
            </a:r>
            <a:r>
              <a:rPr lang="en-US" sz="900" dirty="0" smtClean="0"/>
              <a:t>Equipment</a:t>
            </a:r>
            <a:br>
              <a:rPr lang="en-US" sz="900" dirty="0" smtClean="0"/>
            </a:br>
            <a:r>
              <a:rPr lang="en-US" sz="900" dirty="0"/>
              <a:t>	</a:t>
            </a:r>
            <a:r>
              <a:rPr lang="en-US" sz="900" dirty="0">
                <a:solidFill>
                  <a:srgbClr val="92D050"/>
                </a:solidFill>
              </a:rPr>
              <a:t> ► </a:t>
            </a:r>
            <a:r>
              <a:rPr lang="en-US" sz="900" dirty="0" smtClean="0"/>
              <a:t>2.9 </a:t>
            </a:r>
            <a:r>
              <a:rPr lang="en-US" sz="900" dirty="0"/>
              <a:t>Sound Signaling Equipment </a:t>
            </a:r>
            <a:br>
              <a:rPr lang="en-US" sz="900" dirty="0"/>
            </a:br>
            <a:r>
              <a:rPr lang="en-US" sz="900" dirty="0"/>
              <a:t>	</a:t>
            </a:r>
            <a:r>
              <a:rPr lang="en-US" sz="900" dirty="0">
                <a:solidFill>
                  <a:srgbClr val="92D050"/>
                </a:solidFill>
              </a:rPr>
              <a:t> ► </a:t>
            </a:r>
            <a:r>
              <a:rPr lang="en-US" sz="900" dirty="0" smtClean="0"/>
              <a:t>2.10 </a:t>
            </a:r>
            <a:r>
              <a:rPr lang="en-US" sz="900" dirty="0"/>
              <a:t>Visual Distress Signal Equipment</a:t>
            </a:r>
            <a:r>
              <a:rPr lang="en-US" sz="900" dirty="0" smtClean="0"/>
              <a:t>	  </a:t>
            </a:r>
          </a:p>
          <a:p>
            <a:pPr marL="114300" indent="0" defTabSz="401638">
              <a:buNone/>
            </a:pPr>
            <a:r>
              <a:rPr lang="en-US" sz="900" b="1" dirty="0" smtClean="0"/>
              <a:t>3.0  Trip Planning  </a:t>
            </a:r>
            <a:r>
              <a:rPr lang="en-US" sz="900" b="1" dirty="0"/>
              <a:t>&amp;  Preparation</a:t>
            </a:r>
            <a:r>
              <a:rPr lang="en-US" sz="900" dirty="0"/>
              <a:t/>
            </a:r>
            <a:br>
              <a:rPr lang="en-US" sz="900" dirty="0"/>
            </a:br>
            <a:r>
              <a:rPr lang="en-US" sz="900" dirty="0"/>
              <a:t>	</a:t>
            </a:r>
            <a:r>
              <a:rPr lang="en-US" sz="900" dirty="0">
                <a:solidFill>
                  <a:srgbClr val="92D050"/>
                </a:solidFill>
              </a:rPr>
              <a:t> ► </a:t>
            </a:r>
            <a:r>
              <a:rPr lang="en-US" sz="900" dirty="0" smtClean="0"/>
              <a:t>3.1 </a:t>
            </a:r>
            <a:r>
              <a:rPr lang="en-US" sz="900" dirty="0"/>
              <a:t>Checking Local Weather and Water Conditions</a:t>
            </a:r>
            <a:br>
              <a:rPr lang="en-US" sz="900" dirty="0"/>
            </a:br>
            <a:r>
              <a:rPr lang="en-US" sz="900" dirty="0"/>
              <a:t>	</a:t>
            </a:r>
            <a:r>
              <a:rPr lang="en-US" sz="900" dirty="0">
                <a:solidFill>
                  <a:srgbClr val="92D050"/>
                </a:solidFill>
              </a:rPr>
              <a:t> ► </a:t>
            </a:r>
            <a:r>
              <a:rPr lang="en-US" sz="900" dirty="0" smtClean="0"/>
              <a:t>3.2 </a:t>
            </a:r>
            <a:r>
              <a:rPr lang="en-US" sz="900" dirty="0"/>
              <a:t>Checking Local Information</a:t>
            </a:r>
            <a:br>
              <a:rPr lang="en-US" sz="900" dirty="0"/>
            </a:br>
            <a:r>
              <a:rPr lang="en-US" sz="900" dirty="0"/>
              <a:t>	</a:t>
            </a:r>
            <a:r>
              <a:rPr lang="en-US" sz="900" dirty="0">
                <a:solidFill>
                  <a:srgbClr val="92D050"/>
                </a:solidFill>
              </a:rPr>
              <a:t> ► </a:t>
            </a:r>
            <a:r>
              <a:rPr lang="en-US" sz="900" dirty="0" smtClean="0"/>
              <a:t>3.3 </a:t>
            </a:r>
            <a:r>
              <a:rPr lang="en-US" sz="900" dirty="0"/>
              <a:t>Filing a Float Plan</a:t>
            </a:r>
            <a:br>
              <a:rPr lang="en-US" sz="900" dirty="0"/>
            </a:br>
            <a:r>
              <a:rPr lang="en-US" sz="900" dirty="0"/>
              <a:t>	</a:t>
            </a:r>
            <a:r>
              <a:rPr lang="en-US" sz="900" dirty="0">
                <a:solidFill>
                  <a:srgbClr val="00B0F0"/>
                </a:solidFill>
              </a:rPr>
              <a:t> ► </a:t>
            </a:r>
            <a:r>
              <a:rPr lang="en-US" sz="900" dirty="0" smtClean="0"/>
              <a:t>3.4 </a:t>
            </a:r>
            <a:r>
              <a:rPr lang="en-US" sz="900" dirty="0"/>
              <a:t>Boat Preventative Maintenance </a:t>
            </a:r>
            <a:br>
              <a:rPr lang="en-US" sz="900" dirty="0"/>
            </a:br>
            <a:r>
              <a:rPr lang="en-US" sz="900" dirty="0"/>
              <a:t>	</a:t>
            </a:r>
            <a:r>
              <a:rPr lang="en-US" sz="900" dirty="0">
                <a:solidFill>
                  <a:srgbClr val="92D050"/>
                </a:solidFill>
              </a:rPr>
              <a:t> </a:t>
            </a:r>
            <a:r>
              <a:rPr lang="en-US" sz="900" dirty="0">
                <a:solidFill>
                  <a:srgbClr val="00B0F0"/>
                </a:solidFill>
              </a:rPr>
              <a:t>►</a:t>
            </a:r>
            <a:r>
              <a:rPr lang="en-US" sz="900" dirty="0">
                <a:solidFill>
                  <a:srgbClr val="92D050"/>
                </a:solidFill>
              </a:rPr>
              <a:t> </a:t>
            </a:r>
            <a:r>
              <a:rPr lang="en-US" sz="900" dirty="0" smtClean="0"/>
              <a:t>3.5 </a:t>
            </a:r>
            <a:r>
              <a:rPr lang="en-US" sz="900" dirty="0"/>
              <a:t>Launching and Retrieving from a Trailer</a:t>
            </a:r>
            <a:br>
              <a:rPr lang="en-US" sz="900" dirty="0"/>
            </a:br>
            <a:r>
              <a:rPr lang="en-US" sz="900" dirty="0"/>
              <a:t>	</a:t>
            </a:r>
            <a:r>
              <a:rPr lang="en-US" sz="900" dirty="0">
                <a:solidFill>
                  <a:srgbClr val="92D050"/>
                </a:solidFill>
              </a:rPr>
              <a:t> </a:t>
            </a:r>
            <a:r>
              <a:rPr lang="en-US" sz="900" dirty="0">
                <a:solidFill>
                  <a:srgbClr val="00B0F0"/>
                </a:solidFill>
              </a:rPr>
              <a:t>►</a:t>
            </a:r>
            <a:r>
              <a:rPr lang="en-US" sz="900" dirty="0">
                <a:solidFill>
                  <a:srgbClr val="92D050"/>
                </a:solidFill>
              </a:rPr>
              <a:t> </a:t>
            </a:r>
            <a:r>
              <a:rPr lang="en-US" sz="900" dirty="0" smtClean="0"/>
              <a:t>3.6 </a:t>
            </a:r>
            <a:r>
              <a:rPr lang="en-US" sz="900" dirty="0"/>
              <a:t>Fueling Procedures</a:t>
            </a:r>
            <a:br>
              <a:rPr lang="en-US" sz="900" dirty="0"/>
            </a:br>
            <a:r>
              <a:rPr lang="en-US" sz="900" dirty="0"/>
              <a:t>	</a:t>
            </a:r>
            <a:r>
              <a:rPr lang="en-US" sz="900" dirty="0">
                <a:solidFill>
                  <a:srgbClr val="92D050"/>
                </a:solidFill>
              </a:rPr>
              <a:t> </a:t>
            </a:r>
            <a:r>
              <a:rPr lang="en-US" sz="900" dirty="0" smtClean="0">
                <a:solidFill>
                  <a:srgbClr val="92D050"/>
                </a:solidFill>
              </a:rPr>
              <a:t>►</a:t>
            </a:r>
            <a:r>
              <a:rPr lang="en-US" sz="900" dirty="0">
                <a:solidFill>
                  <a:srgbClr val="92D050"/>
                </a:solidFill>
              </a:rPr>
              <a:t> </a:t>
            </a:r>
            <a:r>
              <a:rPr lang="en-US" sz="900" dirty="0" smtClean="0"/>
              <a:t>3.7 </a:t>
            </a:r>
            <a:r>
              <a:rPr lang="en-US" sz="900" dirty="0"/>
              <a:t>Pre-Departure Checklist and Passenger </a:t>
            </a:r>
            <a:r>
              <a:rPr lang="en-US" sz="900" dirty="0" smtClean="0"/>
              <a:t>Communication</a:t>
            </a:r>
            <a:endParaRPr lang="en-US" sz="900" dirty="0"/>
          </a:p>
        </p:txBody>
      </p:sp>
      <p:sp>
        <p:nvSpPr>
          <p:cNvPr id="524" name="Google Shape;524;p20"/>
          <p:cNvSpPr txBox="1">
            <a:spLocks noGrp="1"/>
          </p:cNvSpPr>
          <p:nvPr>
            <p:ph type="title"/>
          </p:nvPr>
        </p:nvSpPr>
        <p:spPr>
          <a:xfrm>
            <a:off x="1047750" y="133350"/>
            <a:ext cx="6996600" cy="715800"/>
          </a:xfrm>
          <a:prstGeom prst="rect">
            <a:avLst/>
          </a:prstGeom>
        </p:spPr>
        <p:txBody>
          <a:bodyPr spcFirstLastPara="1" wrap="square" lIns="91425" tIns="91425" rIns="91425" bIns="91425" anchor="b" anchorCtr="0">
            <a:noAutofit/>
          </a:bodyPr>
          <a:lstStyle/>
          <a:p>
            <a:pPr lvl="0"/>
            <a:r>
              <a:rPr lang="en" dirty="0" smtClean="0">
                <a:solidFill>
                  <a:srgbClr val="0070C0"/>
                </a:solidFill>
              </a:rPr>
              <a:t>CURRENT STANDARD</a:t>
            </a:r>
            <a:endParaRPr dirty="0">
              <a:solidFill>
                <a:srgbClr val="0070C0"/>
              </a:solidFill>
            </a:endParaRPr>
          </a:p>
        </p:txBody>
      </p:sp>
      <p:sp>
        <p:nvSpPr>
          <p:cNvPr id="526" name="Google Shape;526;p20"/>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27</a:t>
            </a:fld>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1342"/>
            <a:ext cx="1776023" cy="621608"/>
          </a:xfrm>
          <a:prstGeom prst="rect">
            <a:avLst/>
          </a:prstGeom>
        </p:spPr>
      </p:pic>
      <p:sp>
        <p:nvSpPr>
          <p:cNvPr id="3" name="TextBox 2"/>
          <p:cNvSpPr txBox="1"/>
          <p:nvPr/>
        </p:nvSpPr>
        <p:spPr>
          <a:xfrm>
            <a:off x="4953000" y="1123950"/>
            <a:ext cx="3124200" cy="3416320"/>
          </a:xfrm>
          <a:prstGeom prst="rect">
            <a:avLst/>
          </a:prstGeom>
          <a:noFill/>
        </p:spPr>
        <p:txBody>
          <a:bodyPr wrap="square" rtlCol="0">
            <a:spAutoFit/>
          </a:bodyPr>
          <a:lstStyle/>
          <a:p>
            <a:r>
              <a:rPr lang="en-US" sz="900" b="1" dirty="0">
                <a:solidFill>
                  <a:schemeClr val="accent1">
                    <a:lumMod val="50000"/>
                  </a:schemeClr>
                </a:solidFill>
                <a:latin typeface="Source Sans Pro" panose="020B0604020202020204" charset="0"/>
              </a:rPr>
              <a:t>4.0   Safe Boat </a:t>
            </a:r>
            <a:r>
              <a:rPr lang="en-US" sz="900" b="1" dirty="0" smtClean="0">
                <a:solidFill>
                  <a:schemeClr val="accent1">
                    <a:lumMod val="50000"/>
                  </a:schemeClr>
                </a:solidFill>
                <a:latin typeface="Source Sans Pro" panose="020B0604020202020204" charset="0"/>
              </a:rPr>
              <a:t>Operation</a:t>
            </a:r>
          </a:p>
          <a:p>
            <a:pPr defTabSz="284163"/>
            <a:r>
              <a:rPr lang="en-US" sz="900" dirty="0">
                <a:solidFill>
                  <a:schemeClr val="accent1">
                    <a:lumMod val="50000"/>
                  </a:schemeClr>
                </a:solidFill>
                <a:latin typeface="Source Sans Pro" panose="020B0604020202020204" charset="0"/>
              </a:rPr>
              <a:t>	</a:t>
            </a:r>
            <a:r>
              <a:rPr lang="en-US" sz="900" dirty="0">
                <a:solidFill>
                  <a:srgbClr val="92D050"/>
                </a:solidFill>
              </a:rPr>
              <a:t> ► </a:t>
            </a:r>
            <a:r>
              <a:rPr lang="en-US" sz="900" dirty="0" smtClean="0">
                <a:solidFill>
                  <a:schemeClr val="accent1">
                    <a:lumMod val="50000"/>
                  </a:schemeClr>
                </a:solidFill>
                <a:latin typeface="Source Sans Pro" panose="020B0604020202020204" charset="0"/>
              </a:rPr>
              <a:t>4.1 </a:t>
            </a:r>
            <a:r>
              <a:rPr lang="en-US" sz="900" dirty="0">
                <a:solidFill>
                  <a:schemeClr val="accent1">
                    <a:lumMod val="50000"/>
                  </a:schemeClr>
                </a:solidFill>
                <a:latin typeface="Source Sans Pro" panose="020B0604020202020204" charset="0"/>
              </a:rPr>
              <a:t>Operator Responsibilities</a:t>
            </a:r>
            <a:br>
              <a:rPr lang="en-US" sz="900" dirty="0">
                <a:solidFill>
                  <a:schemeClr val="accent1">
                    <a:lumMod val="50000"/>
                  </a:schemeClr>
                </a:solidFill>
                <a:latin typeface="Source Sans Pro" panose="020B0604020202020204" charset="0"/>
              </a:rPr>
            </a:br>
            <a:r>
              <a:rPr lang="en-US" sz="900" dirty="0">
                <a:solidFill>
                  <a:schemeClr val="accent1">
                    <a:lumMod val="50000"/>
                  </a:schemeClr>
                </a:solidFill>
                <a:latin typeface="Source Sans Pro" panose="020B0604020202020204" charset="0"/>
              </a:rPr>
              <a:t>	</a:t>
            </a:r>
            <a:r>
              <a:rPr lang="en-US" sz="900" dirty="0">
                <a:solidFill>
                  <a:srgbClr val="92D050"/>
                </a:solidFill>
              </a:rPr>
              <a:t> ► </a:t>
            </a:r>
            <a:r>
              <a:rPr lang="en-US" sz="900" dirty="0" smtClean="0">
                <a:solidFill>
                  <a:schemeClr val="accent1">
                    <a:lumMod val="50000"/>
                  </a:schemeClr>
                </a:solidFill>
                <a:latin typeface="Source Sans Pro" panose="020B0604020202020204" charset="0"/>
              </a:rPr>
              <a:t>4.2 </a:t>
            </a:r>
            <a:r>
              <a:rPr lang="en-US" sz="900" dirty="0">
                <a:solidFill>
                  <a:schemeClr val="accent1">
                    <a:lumMod val="50000"/>
                  </a:schemeClr>
                </a:solidFill>
                <a:latin typeface="Source Sans Pro" panose="020B0604020202020204" charset="0"/>
              </a:rPr>
              <a:t>Influence of Drugs and Alcohol </a:t>
            </a:r>
            <a:br>
              <a:rPr lang="en-US" sz="900" dirty="0">
                <a:solidFill>
                  <a:schemeClr val="accent1">
                    <a:lumMod val="50000"/>
                  </a:schemeClr>
                </a:solidFill>
                <a:latin typeface="Source Sans Pro" panose="020B0604020202020204" charset="0"/>
              </a:rPr>
            </a:br>
            <a:r>
              <a:rPr lang="en-US" sz="900" dirty="0">
                <a:solidFill>
                  <a:schemeClr val="accent1">
                    <a:lumMod val="50000"/>
                  </a:schemeClr>
                </a:solidFill>
                <a:latin typeface="Source Sans Pro" panose="020B0604020202020204" charset="0"/>
              </a:rPr>
              <a:t>	</a:t>
            </a:r>
            <a:r>
              <a:rPr lang="en-US" sz="900" dirty="0">
                <a:solidFill>
                  <a:srgbClr val="92D050"/>
                </a:solidFill>
              </a:rPr>
              <a:t> ► </a:t>
            </a:r>
            <a:r>
              <a:rPr lang="en-US" sz="900" dirty="0" smtClean="0">
                <a:solidFill>
                  <a:schemeClr val="accent1">
                    <a:lumMod val="50000"/>
                  </a:schemeClr>
                </a:solidFill>
                <a:latin typeface="Source Sans Pro" panose="020B0604020202020204" charset="0"/>
              </a:rPr>
              <a:t>4.3 </a:t>
            </a:r>
            <a:r>
              <a:rPr lang="en-US" sz="900" dirty="0">
                <a:solidFill>
                  <a:schemeClr val="accent1">
                    <a:lumMod val="50000"/>
                  </a:schemeClr>
                </a:solidFill>
                <a:latin typeface="Source Sans Pro" panose="020B0604020202020204" charset="0"/>
              </a:rPr>
              <a:t>Navigation Rules</a:t>
            </a:r>
            <a:br>
              <a:rPr lang="en-US" sz="900" dirty="0">
                <a:solidFill>
                  <a:schemeClr val="accent1">
                    <a:lumMod val="50000"/>
                  </a:schemeClr>
                </a:solidFill>
                <a:latin typeface="Source Sans Pro" panose="020B0604020202020204" charset="0"/>
              </a:rPr>
            </a:br>
            <a:r>
              <a:rPr lang="en-US" sz="900" dirty="0">
                <a:solidFill>
                  <a:schemeClr val="accent1">
                    <a:lumMod val="50000"/>
                  </a:schemeClr>
                </a:solidFill>
                <a:latin typeface="Source Sans Pro" panose="020B0604020202020204" charset="0"/>
              </a:rPr>
              <a:t>	</a:t>
            </a:r>
            <a:r>
              <a:rPr lang="en-US" sz="900" dirty="0">
                <a:solidFill>
                  <a:srgbClr val="92D050"/>
                </a:solidFill>
              </a:rPr>
              <a:t> ► </a:t>
            </a:r>
            <a:r>
              <a:rPr lang="en-US" sz="900" dirty="0" smtClean="0">
                <a:solidFill>
                  <a:schemeClr val="accent1">
                    <a:lumMod val="50000"/>
                  </a:schemeClr>
                </a:solidFill>
                <a:latin typeface="Source Sans Pro" panose="020B0604020202020204" charset="0"/>
              </a:rPr>
              <a:t>4.4 </a:t>
            </a:r>
            <a:r>
              <a:rPr lang="en-US" sz="900" dirty="0">
                <a:solidFill>
                  <a:schemeClr val="accent1">
                    <a:lumMod val="50000"/>
                  </a:schemeClr>
                </a:solidFill>
                <a:latin typeface="Source Sans Pro" panose="020B0604020202020204" charset="0"/>
              </a:rPr>
              <a:t>Aids to Navigation</a:t>
            </a:r>
            <a:br>
              <a:rPr lang="en-US" sz="900" dirty="0">
                <a:solidFill>
                  <a:schemeClr val="accent1">
                    <a:lumMod val="50000"/>
                  </a:schemeClr>
                </a:solidFill>
                <a:latin typeface="Source Sans Pro" panose="020B0604020202020204" charset="0"/>
              </a:rPr>
            </a:br>
            <a:r>
              <a:rPr lang="en-US" sz="900" dirty="0">
                <a:solidFill>
                  <a:schemeClr val="accent1">
                    <a:lumMod val="50000"/>
                  </a:schemeClr>
                </a:solidFill>
                <a:latin typeface="Source Sans Pro" panose="020B0604020202020204" charset="0"/>
              </a:rPr>
              <a:t>	</a:t>
            </a:r>
            <a:r>
              <a:rPr lang="en-US" sz="900" dirty="0">
                <a:solidFill>
                  <a:srgbClr val="00B0F0"/>
                </a:solidFill>
              </a:rPr>
              <a:t> ► </a:t>
            </a:r>
            <a:r>
              <a:rPr lang="en-US" sz="900" dirty="0" smtClean="0">
                <a:solidFill>
                  <a:schemeClr val="accent1">
                    <a:lumMod val="50000"/>
                  </a:schemeClr>
                </a:solidFill>
                <a:latin typeface="Source Sans Pro" panose="020B0604020202020204" charset="0"/>
              </a:rPr>
              <a:t>4.5 </a:t>
            </a:r>
            <a:r>
              <a:rPr lang="en-US" sz="900" dirty="0">
                <a:solidFill>
                  <a:schemeClr val="accent1">
                    <a:lumMod val="50000"/>
                  </a:schemeClr>
                </a:solidFill>
                <a:latin typeface="Source Sans Pro" panose="020B0604020202020204" charset="0"/>
              </a:rPr>
              <a:t>Docking and Mooring</a:t>
            </a:r>
            <a:br>
              <a:rPr lang="en-US" sz="900" dirty="0">
                <a:solidFill>
                  <a:schemeClr val="accent1">
                    <a:lumMod val="50000"/>
                  </a:schemeClr>
                </a:solidFill>
                <a:latin typeface="Source Sans Pro" panose="020B0604020202020204" charset="0"/>
              </a:rPr>
            </a:br>
            <a:r>
              <a:rPr lang="en-US" sz="900" dirty="0">
                <a:solidFill>
                  <a:schemeClr val="accent1">
                    <a:lumMod val="50000"/>
                  </a:schemeClr>
                </a:solidFill>
                <a:latin typeface="Source Sans Pro" panose="020B0604020202020204" charset="0"/>
              </a:rPr>
              <a:t>	</a:t>
            </a:r>
            <a:r>
              <a:rPr lang="en-US" sz="900" dirty="0">
                <a:solidFill>
                  <a:srgbClr val="00B0F0"/>
                </a:solidFill>
              </a:rPr>
              <a:t> ► </a:t>
            </a:r>
            <a:r>
              <a:rPr lang="en-US" sz="900" dirty="0" smtClean="0">
                <a:solidFill>
                  <a:schemeClr val="accent1">
                    <a:lumMod val="50000"/>
                  </a:schemeClr>
                </a:solidFill>
                <a:latin typeface="Source Sans Pro" panose="020B0604020202020204" charset="0"/>
              </a:rPr>
              <a:t>4.6 </a:t>
            </a:r>
            <a:r>
              <a:rPr lang="en-US" sz="900" dirty="0">
                <a:solidFill>
                  <a:schemeClr val="accent1">
                    <a:lumMod val="50000"/>
                  </a:schemeClr>
                </a:solidFill>
                <a:latin typeface="Source Sans Pro" panose="020B0604020202020204" charset="0"/>
              </a:rPr>
              <a:t>Anchoring</a:t>
            </a:r>
            <a:br>
              <a:rPr lang="en-US" sz="900" dirty="0">
                <a:solidFill>
                  <a:schemeClr val="accent1">
                    <a:lumMod val="50000"/>
                  </a:schemeClr>
                </a:solidFill>
                <a:latin typeface="Source Sans Pro" panose="020B0604020202020204" charset="0"/>
              </a:rPr>
            </a:br>
            <a:r>
              <a:rPr lang="en-US" sz="900" dirty="0">
                <a:solidFill>
                  <a:schemeClr val="accent1">
                    <a:lumMod val="50000"/>
                  </a:schemeClr>
                </a:solidFill>
                <a:latin typeface="Source Sans Pro" panose="020B0604020202020204" charset="0"/>
              </a:rPr>
              <a:t>	</a:t>
            </a:r>
            <a:r>
              <a:rPr lang="en-US" sz="900" dirty="0">
                <a:solidFill>
                  <a:srgbClr val="92D050"/>
                </a:solidFill>
              </a:rPr>
              <a:t> </a:t>
            </a:r>
            <a:r>
              <a:rPr lang="en-US" sz="900" dirty="0">
                <a:solidFill>
                  <a:srgbClr val="00B0F0"/>
                </a:solidFill>
              </a:rPr>
              <a:t>►</a:t>
            </a:r>
            <a:r>
              <a:rPr lang="en-US" sz="900" dirty="0">
                <a:solidFill>
                  <a:srgbClr val="92D050"/>
                </a:solidFill>
              </a:rPr>
              <a:t> </a:t>
            </a:r>
            <a:r>
              <a:rPr lang="en-US" sz="900" dirty="0" smtClean="0">
                <a:solidFill>
                  <a:schemeClr val="accent1">
                    <a:lumMod val="50000"/>
                  </a:schemeClr>
                </a:solidFill>
                <a:latin typeface="Source Sans Pro" panose="020B0604020202020204" charset="0"/>
              </a:rPr>
              <a:t>4.7 </a:t>
            </a:r>
            <a:r>
              <a:rPr lang="en-US" sz="900" dirty="0">
                <a:solidFill>
                  <a:schemeClr val="accent1">
                    <a:lumMod val="50000"/>
                  </a:schemeClr>
                </a:solidFill>
                <a:latin typeface="Source Sans Pro" panose="020B0604020202020204" charset="0"/>
              </a:rPr>
              <a:t>Carbon Monoxide</a:t>
            </a:r>
            <a:br>
              <a:rPr lang="en-US" sz="900" dirty="0">
                <a:solidFill>
                  <a:schemeClr val="accent1">
                    <a:lumMod val="50000"/>
                  </a:schemeClr>
                </a:solidFill>
                <a:latin typeface="Source Sans Pro" panose="020B0604020202020204" charset="0"/>
              </a:rPr>
            </a:br>
            <a:r>
              <a:rPr lang="en-US" sz="900" dirty="0">
                <a:solidFill>
                  <a:schemeClr val="accent1">
                    <a:lumMod val="50000"/>
                  </a:schemeClr>
                </a:solidFill>
                <a:latin typeface="Source Sans Pro" panose="020B0604020202020204" charset="0"/>
              </a:rPr>
              <a:t>	</a:t>
            </a:r>
            <a:r>
              <a:rPr lang="en-US" sz="900" dirty="0">
                <a:solidFill>
                  <a:srgbClr val="92D050"/>
                </a:solidFill>
              </a:rPr>
              <a:t> </a:t>
            </a:r>
            <a:r>
              <a:rPr lang="en-US" sz="900" dirty="0">
                <a:solidFill>
                  <a:srgbClr val="00B0F0"/>
                </a:solidFill>
              </a:rPr>
              <a:t>►</a:t>
            </a:r>
            <a:r>
              <a:rPr lang="en-US" sz="900" dirty="0">
                <a:solidFill>
                  <a:srgbClr val="92D050"/>
                </a:solidFill>
              </a:rPr>
              <a:t> </a:t>
            </a:r>
            <a:r>
              <a:rPr lang="en-US" sz="900" dirty="0" smtClean="0">
                <a:solidFill>
                  <a:schemeClr val="accent1">
                    <a:lumMod val="50000"/>
                  </a:schemeClr>
                </a:solidFill>
                <a:latin typeface="Source Sans Pro" panose="020B0604020202020204" charset="0"/>
              </a:rPr>
              <a:t>4.8 </a:t>
            </a:r>
            <a:r>
              <a:rPr lang="en-US" sz="900" dirty="0">
                <a:solidFill>
                  <a:schemeClr val="accent1">
                    <a:lumMod val="50000"/>
                  </a:schemeClr>
                </a:solidFill>
                <a:latin typeface="Source Sans Pro" panose="020B0604020202020204" charset="0"/>
              </a:rPr>
              <a:t>Propeller Intervention &amp; </a:t>
            </a:r>
            <a:r>
              <a:rPr lang="en-US" sz="900" dirty="0" smtClean="0">
                <a:solidFill>
                  <a:schemeClr val="accent1">
                    <a:lumMod val="50000"/>
                  </a:schemeClr>
                </a:solidFill>
                <a:latin typeface="Source Sans Pro" panose="020B0604020202020204" charset="0"/>
              </a:rPr>
              <a:t>Awareness</a:t>
            </a:r>
          </a:p>
          <a:p>
            <a:endParaRPr lang="en-US" sz="900" dirty="0">
              <a:solidFill>
                <a:schemeClr val="accent1">
                  <a:lumMod val="50000"/>
                </a:schemeClr>
              </a:solidFill>
              <a:latin typeface="Source Sans Pro" panose="020B0604020202020204" charset="0"/>
            </a:endParaRPr>
          </a:p>
          <a:p>
            <a:pPr defTabSz="284163"/>
            <a:r>
              <a:rPr lang="en-US" sz="900" b="1" dirty="0">
                <a:solidFill>
                  <a:schemeClr val="accent1">
                    <a:lumMod val="50000"/>
                  </a:schemeClr>
                </a:solidFill>
                <a:latin typeface="Source Sans Pro" panose="020B0604020202020204" charset="0"/>
              </a:rPr>
              <a:t>5.0   Emergency </a:t>
            </a:r>
            <a:r>
              <a:rPr lang="en-US" sz="900" b="1" dirty="0" smtClean="0">
                <a:solidFill>
                  <a:schemeClr val="accent1">
                    <a:lumMod val="50000"/>
                  </a:schemeClr>
                </a:solidFill>
                <a:latin typeface="Source Sans Pro" panose="020B0604020202020204" charset="0"/>
              </a:rPr>
              <a:t>Preparedness</a:t>
            </a:r>
            <a:r>
              <a:rPr lang="en-US" sz="900" dirty="0" smtClean="0">
                <a:solidFill>
                  <a:schemeClr val="accent1">
                    <a:lumMod val="50000"/>
                  </a:schemeClr>
                </a:solidFill>
                <a:latin typeface="Source Sans Pro" panose="020B0604020202020204" charset="0"/>
              </a:rPr>
              <a:t/>
            </a:r>
            <a:br>
              <a:rPr lang="en-US" sz="900" dirty="0" smtClean="0">
                <a:solidFill>
                  <a:schemeClr val="accent1">
                    <a:lumMod val="50000"/>
                  </a:schemeClr>
                </a:solidFill>
                <a:latin typeface="Source Sans Pro" panose="020B0604020202020204" charset="0"/>
              </a:rPr>
            </a:br>
            <a:r>
              <a:rPr lang="en-US" sz="900" dirty="0">
                <a:solidFill>
                  <a:schemeClr val="accent1">
                    <a:lumMod val="50000"/>
                  </a:schemeClr>
                </a:solidFill>
                <a:latin typeface="Source Sans Pro" panose="020B0604020202020204" charset="0"/>
              </a:rPr>
              <a:t>	</a:t>
            </a:r>
            <a:r>
              <a:rPr lang="en-US" sz="900" dirty="0">
                <a:solidFill>
                  <a:srgbClr val="92D050"/>
                </a:solidFill>
              </a:rPr>
              <a:t> ► </a:t>
            </a:r>
            <a:r>
              <a:rPr lang="en-US" sz="900" dirty="0" smtClean="0">
                <a:solidFill>
                  <a:schemeClr val="accent1">
                    <a:lumMod val="50000"/>
                  </a:schemeClr>
                </a:solidFill>
                <a:latin typeface="Source Sans Pro" panose="020B0604020202020204" charset="0"/>
              </a:rPr>
              <a:t>5.1 </a:t>
            </a:r>
            <a:r>
              <a:rPr lang="en-US" sz="900" dirty="0">
                <a:solidFill>
                  <a:schemeClr val="accent1">
                    <a:lumMod val="50000"/>
                  </a:schemeClr>
                </a:solidFill>
                <a:latin typeface="Source Sans Pro" panose="020B0604020202020204" charset="0"/>
              </a:rPr>
              <a:t>Rendering Assistance </a:t>
            </a:r>
            <a:br>
              <a:rPr lang="en-US" sz="900" dirty="0">
                <a:solidFill>
                  <a:schemeClr val="accent1">
                    <a:lumMod val="50000"/>
                  </a:schemeClr>
                </a:solidFill>
                <a:latin typeface="Source Sans Pro" panose="020B0604020202020204" charset="0"/>
              </a:rPr>
            </a:br>
            <a:r>
              <a:rPr lang="en-US" sz="900" dirty="0">
                <a:solidFill>
                  <a:schemeClr val="accent1">
                    <a:lumMod val="50000"/>
                  </a:schemeClr>
                </a:solidFill>
                <a:latin typeface="Source Sans Pro" panose="020B0604020202020204" charset="0"/>
              </a:rPr>
              <a:t>	</a:t>
            </a:r>
            <a:r>
              <a:rPr lang="en-US" sz="900" dirty="0">
                <a:solidFill>
                  <a:srgbClr val="92D050"/>
                </a:solidFill>
              </a:rPr>
              <a:t> ► </a:t>
            </a:r>
            <a:r>
              <a:rPr lang="en-US" sz="900" dirty="0" smtClean="0">
                <a:solidFill>
                  <a:schemeClr val="accent1">
                    <a:lumMod val="50000"/>
                  </a:schemeClr>
                </a:solidFill>
                <a:latin typeface="Source Sans Pro" panose="020B0604020202020204" charset="0"/>
              </a:rPr>
              <a:t>5.2 </a:t>
            </a:r>
            <a:r>
              <a:rPr lang="en-US" sz="900" dirty="0">
                <a:solidFill>
                  <a:schemeClr val="accent1">
                    <a:lumMod val="50000"/>
                  </a:schemeClr>
                </a:solidFill>
                <a:latin typeface="Source Sans Pro" panose="020B0604020202020204" charset="0"/>
              </a:rPr>
              <a:t>Capsizing/Falls Overboard</a:t>
            </a:r>
            <a:br>
              <a:rPr lang="en-US" sz="900" dirty="0">
                <a:solidFill>
                  <a:schemeClr val="accent1">
                    <a:lumMod val="50000"/>
                  </a:schemeClr>
                </a:solidFill>
                <a:latin typeface="Source Sans Pro" panose="020B0604020202020204" charset="0"/>
              </a:rPr>
            </a:br>
            <a:r>
              <a:rPr lang="en-US" sz="900" dirty="0">
                <a:solidFill>
                  <a:schemeClr val="accent1">
                    <a:lumMod val="50000"/>
                  </a:schemeClr>
                </a:solidFill>
                <a:latin typeface="Source Sans Pro" panose="020B0604020202020204" charset="0"/>
              </a:rPr>
              <a:t>	</a:t>
            </a:r>
            <a:r>
              <a:rPr lang="en-US" sz="900" dirty="0">
                <a:solidFill>
                  <a:srgbClr val="92D050"/>
                </a:solidFill>
              </a:rPr>
              <a:t> ► </a:t>
            </a:r>
            <a:r>
              <a:rPr lang="en-US" sz="900" dirty="0" smtClean="0">
                <a:solidFill>
                  <a:schemeClr val="accent1">
                    <a:lumMod val="50000"/>
                  </a:schemeClr>
                </a:solidFill>
                <a:latin typeface="Source Sans Pro" panose="020B0604020202020204" charset="0"/>
              </a:rPr>
              <a:t>5.3 </a:t>
            </a:r>
            <a:r>
              <a:rPr lang="en-US" sz="900" dirty="0">
                <a:solidFill>
                  <a:schemeClr val="accent1">
                    <a:lumMod val="50000"/>
                  </a:schemeClr>
                </a:solidFill>
                <a:latin typeface="Source Sans Pro" panose="020B0604020202020204" charset="0"/>
              </a:rPr>
              <a:t>Cold Water Immersion</a:t>
            </a:r>
            <a:br>
              <a:rPr lang="en-US" sz="900" dirty="0">
                <a:solidFill>
                  <a:schemeClr val="accent1">
                    <a:lumMod val="50000"/>
                  </a:schemeClr>
                </a:solidFill>
                <a:latin typeface="Source Sans Pro" panose="020B0604020202020204" charset="0"/>
              </a:rPr>
            </a:br>
            <a:r>
              <a:rPr lang="en-US" sz="900" dirty="0">
                <a:solidFill>
                  <a:schemeClr val="accent1">
                    <a:lumMod val="50000"/>
                  </a:schemeClr>
                </a:solidFill>
                <a:latin typeface="Source Sans Pro" panose="020B0604020202020204" charset="0"/>
              </a:rPr>
              <a:t>	</a:t>
            </a:r>
            <a:r>
              <a:rPr lang="en-US" sz="900" dirty="0">
                <a:solidFill>
                  <a:srgbClr val="92D050"/>
                </a:solidFill>
              </a:rPr>
              <a:t> </a:t>
            </a:r>
            <a:r>
              <a:rPr lang="en-US" sz="900" dirty="0">
                <a:solidFill>
                  <a:srgbClr val="00B0F0"/>
                </a:solidFill>
              </a:rPr>
              <a:t>►</a:t>
            </a:r>
            <a:r>
              <a:rPr lang="en-US" sz="900" dirty="0">
                <a:solidFill>
                  <a:srgbClr val="92D050"/>
                </a:solidFill>
              </a:rPr>
              <a:t> </a:t>
            </a:r>
            <a:r>
              <a:rPr lang="en-US" sz="900" dirty="0" smtClean="0">
                <a:solidFill>
                  <a:schemeClr val="accent1">
                    <a:lumMod val="50000"/>
                  </a:schemeClr>
                </a:solidFill>
                <a:latin typeface="Source Sans Pro" panose="020B0604020202020204" charset="0"/>
              </a:rPr>
              <a:t>5.4 </a:t>
            </a:r>
            <a:r>
              <a:rPr lang="en-US" sz="900" dirty="0">
                <a:solidFill>
                  <a:schemeClr val="accent1">
                    <a:lumMod val="50000"/>
                  </a:schemeClr>
                </a:solidFill>
                <a:latin typeface="Source Sans Pro" panose="020B0604020202020204" charset="0"/>
              </a:rPr>
              <a:t>Fire Emergency Preparedness</a:t>
            </a:r>
            <a:br>
              <a:rPr lang="en-US" sz="900" dirty="0">
                <a:solidFill>
                  <a:schemeClr val="accent1">
                    <a:lumMod val="50000"/>
                  </a:schemeClr>
                </a:solidFill>
                <a:latin typeface="Source Sans Pro" panose="020B0604020202020204" charset="0"/>
              </a:rPr>
            </a:br>
            <a:r>
              <a:rPr lang="en-US" sz="900" dirty="0">
                <a:solidFill>
                  <a:schemeClr val="accent1">
                    <a:lumMod val="50000"/>
                  </a:schemeClr>
                </a:solidFill>
                <a:latin typeface="Source Sans Pro" panose="020B0604020202020204" charset="0"/>
              </a:rPr>
              <a:t>	</a:t>
            </a:r>
            <a:r>
              <a:rPr lang="en-US" sz="900" dirty="0">
                <a:solidFill>
                  <a:srgbClr val="92D050"/>
                </a:solidFill>
              </a:rPr>
              <a:t> </a:t>
            </a:r>
            <a:r>
              <a:rPr lang="en-US" sz="900" dirty="0">
                <a:solidFill>
                  <a:srgbClr val="00B0F0"/>
                </a:solidFill>
              </a:rPr>
              <a:t>►</a:t>
            </a:r>
            <a:r>
              <a:rPr lang="en-US" sz="900" dirty="0">
                <a:solidFill>
                  <a:srgbClr val="92D050"/>
                </a:solidFill>
              </a:rPr>
              <a:t> </a:t>
            </a:r>
            <a:r>
              <a:rPr lang="en-US" sz="900" dirty="0" smtClean="0">
                <a:solidFill>
                  <a:schemeClr val="accent1">
                    <a:lumMod val="50000"/>
                  </a:schemeClr>
                </a:solidFill>
                <a:latin typeface="Source Sans Pro" panose="020B0604020202020204" charset="0"/>
              </a:rPr>
              <a:t>5.5 </a:t>
            </a:r>
            <a:r>
              <a:rPr lang="en-US" sz="900" dirty="0">
                <a:solidFill>
                  <a:schemeClr val="accent1">
                    <a:lumMod val="50000"/>
                  </a:schemeClr>
                </a:solidFill>
                <a:latin typeface="Source Sans Pro" panose="020B0604020202020204" charset="0"/>
              </a:rPr>
              <a:t>Running Aground Prevention and Response </a:t>
            </a:r>
          </a:p>
          <a:p>
            <a:pPr defTabSz="284163"/>
            <a:endParaRPr lang="en-US" sz="900" b="1" dirty="0" smtClean="0">
              <a:solidFill>
                <a:schemeClr val="accent1">
                  <a:lumMod val="50000"/>
                </a:schemeClr>
              </a:solidFill>
              <a:latin typeface="Source Sans Pro" panose="020B0604020202020204" charset="0"/>
            </a:endParaRPr>
          </a:p>
          <a:p>
            <a:pPr defTabSz="284163"/>
            <a:r>
              <a:rPr lang="en-US" sz="900" b="1" dirty="0" smtClean="0">
                <a:solidFill>
                  <a:schemeClr val="accent1">
                    <a:lumMod val="50000"/>
                  </a:schemeClr>
                </a:solidFill>
                <a:latin typeface="Source Sans Pro" panose="020B0604020202020204" charset="0"/>
              </a:rPr>
              <a:t>6.0   </a:t>
            </a:r>
            <a:r>
              <a:rPr lang="en-US" sz="900" b="1" dirty="0">
                <a:solidFill>
                  <a:schemeClr val="accent1">
                    <a:lumMod val="50000"/>
                  </a:schemeClr>
                </a:solidFill>
                <a:latin typeface="Source Sans Pro" panose="020B0604020202020204" charset="0"/>
              </a:rPr>
              <a:t>Other Water Activities</a:t>
            </a:r>
            <a:r>
              <a:rPr lang="en-US" sz="900" dirty="0">
                <a:solidFill>
                  <a:schemeClr val="accent1">
                    <a:lumMod val="50000"/>
                  </a:schemeClr>
                </a:solidFill>
                <a:latin typeface="Source Sans Pro" panose="020B0604020202020204" charset="0"/>
              </a:rPr>
              <a:t/>
            </a:r>
            <a:br>
              <a:rPr lang="en-US" sz="900" dirty="0">
                <a:solidFill>
                  <a:schemeClr val="accent1">
                    <a:lumMod val="50000"/>
                  </a:schemeClr>
                </a:solidFill>
                <a:latin typeface="Source Sans Pro" panose="020B0604020202020204" charset="0"/>
              </a:rPr>
            </a:br>
            <a:r>
              <a:rPr lang="en-US" sz="900" dirty="0">
                <a:solidFill>
                  <a:schemeClr val="accent1">
                    <a:lumMod val="50000"/>
                  </a:schemeClr>
                </a:solidFill>
                <a:latin typeface="Source Sans Pro" panose="020B0604020202020204" charset="0"/>
              </a:rPr>
              <a:t>	</a:t>
            </a:r>
            <a:r>
              <a:rPr lang="en-US" sz="900" dirty="0">
                <a:solidFill>
                  <a:srgbClr val="00B0F0"/>
                </a:solidFill>
              </a:rPr>
              <a:t> ► </a:t>
            </a:r>
            <a:r>
              <a:rPr lang="en-US" sz="900" dirty="0" smtClean="0">
                <a:solidFill>
                  <a:schemeClr val="accent1">
                    <a:lumMod val="50000"/>
                  </a:schemeClr>
                </a:solidFill>
                <a:latin typeface="Source Sans Pro" panose="020B0604020202020204" charset="0"/>
              </a:rPr>
              <a:t>6.1 </a:t>
            </a:r>
            <a:r>
              <a:rPr lang="en-US" sz="900" dirty="0">
                <a:solidFill>
                  <a:schemeClr val="accent1">
                    <a:lumMod val="50000"/>
                  </a:schemeClr>
                </a:solidFill>
                <a:latin typeface="Source Sans Pro" panose="020B0604020202020204" charset="0"/>
              </a:rPr>
              <a:t>Water-Jet Propelled Watercraft</a:t>
            </a:r>
            <a:br>
              <a:rPr lang="en-US" sz="900" dirty="0">
                <a:solidFill>
                  <a:schemeClr val="accent1">
                    <a:lumMod val="50000"/>
                  </a:schemeClr>
                </a:solidFill>
                <a:latin typeface="Source Sans Pro" panose="020B0604020202020204" charset="0"/>
              </a:rPr>
            </a:br>
            <a:r>
              <a:rPr lang="en-US" sz="900" dirty="0">
                <a:solidFill>
                  <a:schemeClr val="accent1">
                    <a:lumMod val="50000"/>
                  </a:schemeClr>
                </a:solidFill>
                <a:latin typeface="Source Sans Pro" panose="020B0604020202020204" charset="0"/>
              </a:rPr>
              <a:t>	</a:t>
            </a:r>
            <a:r>
              <a:rPr lang="en-US" sz="900" dirty="0">
                <a:solidFill>
                  <a:srgbClr val="00B0F0"/>
                </a:solidFill>
              </a:rPr>
              <a:t> ► </a:t>
            </a:r>
            <a:r>
              <a:rPr lang="en-US" sz="900" dirty="0" smtClean="0">
                <a:solidFill>
                  <a:schemeClr val="accent1">
                    <a:lumMod val="50000"/>
                  </a:schemeClr>
                </a:solidFill>
                <a:latin typeface="Source Sans Pro" panose="020B0604020202020204" charset="0"/>
              </a:rPr>
              <a:t>6.2 </a:t>
            </a:r>
            <a:r>
              <a:rPr lang="en-US" sz="900" dirty="0">
                <a:solidFill>
                  <a:schemeClr val="accent1">
                    <a:lumMod val="50000"/>
                  </a:schemeClr>
                </a:solidFill>
                <a:latin typeface="Source Sans Pro" panose="020B0604020202020204" charset="0"/>
              </a:rPr>
              <a:t>Water Skiing, Towed Devices and Wake Sports</a:t>
            </a:r>
            <a:br>
              <a:rPr lang="en-US" sz="900" dirty="0">
                <a:solidFill>
                  <a:schemeClr val="accent1">
                    <a:lumMod val="50000"/>
                  </a:schemeClr>
                </a:solidFill>
                <a:latin typeface="Source Sans Pro" panose="020B0604020202020204" charset="0"/>
              </a:rPr>
            </a:br>
            <a:r>
              <a:rPr lang="en-US" sz="900" dirty="0">
                <a:solidFill>
                  <a:schemeClr val="accent1">
                    <a:lumMod val="50000"/>
                  </a:schemeClr>
                </a:solidFill>
                <a:latin typeface="Source Sans Pro" panose="020B0604020202020204" charset="0"/>
              </a:rPr>
              <a:t>	</a:t>
            </a:r>
            <a:r>
              <a:rPr lang="en-US" sz="900" dirty="0">
                <a:solidFill>
                  <a:srgbClr val="92D050"/>
                </a:solidFill>
              </a:rPr>
              <a:t> ► </a:t>
            </a:r>
            <a:r>
              <a:rPr lang="en-US" sz="900" dirty="0" smtClean="0">
                <a:solidFill>
                  <a:schemeClr val="accent1">
                    <a:lumMod val="50000"/>
                  </a:schemeClr>
                </a:solidFill>
                <a:latin typeface="Source Sans Pro" panose="020B0604020202020204" charset="0"/>
              </a:rPr>
              <a:t>6.3 </a:t>
            </a:r>
            <a:r>
              <a:rPr lang="en-US" sz="900" dirty="0">
                <a:solidFill>
                  <a:schemeClr val="accent1">
                    <a:lumMod val="50000"/>
                  </a:schemeClr>
                </a:solidFill>
                <a:latin typeface="Source Sans Pro" panose="020B0604020202020204" charset="0"/>
              </a:rPr>
              <a:t>Diving and </a:t>
            </a:r>
            <a:r>
              <a:rPr lang="en-US" sz="900" dirty="0" smtClean="0">
                <a:solidFill>
                  <a:schemeClr val="accent1">
                    <a:lumMod val="50000"/>
                  </a:schemeClr>
                </a:solidFill>
                <a:latin typeface="Source Sans Pro" panose="020B0604020202020204" charset="0"/>
              </a:rPr>
              <a:t>Snorkeling</a:t>
            </a:r>
            <a:br>
              <a:rPr lang="en-US" sz="900" dirty="0" smtClean="0">
                <a:solidFill>
                  <a:schemeClr val="accent1">
                    <a:lumMod val="50000"/>
                  </a:schemeClr>
                </a:solidFill>
                <a:latin typeface="Source Sans Pro" panose="020B0604020202020204" charset="0"/>
              </a:rPr>
            </a:br>
            <a:r>
              <a:rPr lang="en-US" sz="900" dirty="0">
                <a:solidFill>
                  <a:schemeClr val="accent1">
                    <a:lumMod val="50000"/>
                  </a:schemeClr>
                </a:solidFill>
                <a:latin typeface="Source Sans Pro" panose="020B0604020202020204" charset="0"/>
              </a:rPr>
              <a:t>	</a:t>
            </a:r>
            <a:r>
              <a:rPr lang="en-US" sz="900" dirty="0">
                <a:solidFill>
                  <a:srgbClr val="92D050"/>
                </a:solidFill>
              </a:rPr>
              <a:t> ► </a:t>
            </a:r>
            <a:r>
              <a:rPr lang="en-US" sz="900" dirty="0" smtClean="0">
                <a:solidFill>
                  <a:schemeClr val="accent1">
                    <a:lumMod val="50000"/>
                  </a:schemeClr>
                </a:solidFill>
                <a:latin typeface="Source Sans Pro" panose="020B0604020202020204" charset="0"/>
              </a:rPr>
              <a:t>6.4 </a:t>
            </a:r>
            <a:r>
              <a:rPr lang="en-US" sz="900" dirty="0">
                <a:solidFill>
                  <a:schemeClr val="accent1">
                    <a:lumMod val="50000"/>
                  </a:schemeClr>
                </a:solidFill>
                <a:latin typeface="Source Sans Pro" panose="020B0604020202020204" charset="0"/>
              </a:rPr>
              <a:t>Hunting and Fishing</a:t>
            </a:r>
            <a:br>
              <a:rPr lang="en-US" sz="900" dirty="0">
                <a:solidFill>
                  <a:schemeClr val="accent1">
                    <a:lumMod val="50000"/>
                  </a:schemeClr>
                </a:solidFill>
                <a:latin typeface="Source Sans Pro" panose="020B0604020202020204" charset="0"/>
              </a:rPr>
            </a:br>
            <a:r>
              <a:rPr lang="en-US" sz="900" dirty="0">
                <a:solidFill>
                  <a:schemeClr val="accent1">
                    <a:lumMod val="50000"/>
                  </a:schemeClr>
                </a:solidFill>
                <a:latin typeface="Source Sans Pro" panose="020B0604020202020204" charset="0"/>
              </a:rPr>
              <a:t>	</a:t>
            </a:r>
            <a:r>
              <a:rPr lang="en-US" sz="900" dirty="0">
                <a:solidFill>
                  <a:srgbClr val="92D050"/>
                </a:solidFill>
              </a:rPr>
              <a:t> ► </a:t>
            </a:r>
            <a:r>
              <a:rPr lang="en-US" sz="900" dirty="0" smtClean="0">
                <a:solidFill>
                  <a:schemeClr val="accent1">
                    <a:lumMod val="50000"/>
                  </a:schemeClr>
                </a:solidFill>
                <a:latin typeface="Source Sans Pro" panose="020B0604020202020204" charset="0"/>
              </a:rPr>
              <a:t>6.5 </a:t>
            </a:r>
            <a:r>
              <a:rPr lang="en-US" sz="900" dirty="0">
                <a:solidFill>
                  <a:schemeClr val="accent1">
                    <a:lumMod val="50000"/>
                  </a:schemeClr>
                </a:solidFill>
                <a:latin typeface="Source Sans Pro" panose="020B0604020202020204" charset="0"/>
              </a:rPr>
              <a:t>Small Boats</a:t>
            </a:r>
          </a:p>
          <a:p>
            <a:endParaRPr lang="en-US" sz="900" dirty="0">
              <a:solidFill>
                <a:schemeClr val="accent1">
                  <a:lumMod val="50000"/>
                </a:schemeClr>
              </a:solidFill>
              <a:latin typeface="Source Sans Pro" panose="020B0604020202020204" charset="0"/>
            </a:endParaRPr>
          </a:p>
        </p:txBody>
      </p:sp>
      <p:sp>
        <p:nvSpPr>
          <p:cNvPr id="8" name="Google Shape;767;p37"/>
          <p:cNvSpPr txBox="1">
            <a:spLocks/>
          </p:cNvSpPr>
          <p:nvPr/>
        </p:nvSpPr>
        <p:spPr>
          <a:xfrm>
            <a:off x="2819400" y="666749"/>
            <a:ext cx="3352800" cy="3810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28324A"/>
              </a:buClr>
              <a:buSzPts val="2000"/>
              <a:buFont typeface="Source Sans Pro"/>
              <a:buChar char="◉"/>
              <a:defRPr sz="2000" b="0" i="0" u="none" strike="noStrike" cap="none">
                <a:solidFill>
                  <a:srgbClr val="28324A"/>
                </a:solidFill>
                <a:latin typeface="Source Sans Pro"/>
                <a:ea typeface="Source Sans Pro"/>
                <a:cs typeface="Source Sans Pro"/>
                <a:sym typeface="Source Sans Pro"/>
              </a:defRPr>
            </a:lvl1pPr>
            <a:lvl2pPr marL="914400" marR="0" lvl="1"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2pPr>
            <a:lvl3pPr marL="1371600" marR="0" lvl="2"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9pPr>
          </a:lstStyle>
          <a:p>
            <a:pPr marL="0" indent="0" algn="ctr">
              <a:buFont typeface="Source Sans Pro"/>
              <a:buNone/>
            </a:pPr>
            <a:r>
              <a:rPr lang="en-US" sz="1400" b="1" dirty="0" smtClean="0">
                <a:solidFill>
                  <a:srgbClr val="92D050"/>
                </a:solidFill>
              </a:rPr>
              <a:t>►Draft Core</a:t>
            </a:r>
            <a:r>
              <a:rPr lang="en-US" sz="1400" b="1" dirty="0"/>
              <a:t> </a:t>
            </a:r>
            <a:r>
              <a:rPr lang="en-US" sz="1400" b="1" dirty="0" smtClean="0"/>
              <a:t>       </a:t>
            </a:r>
            <a:r>
              <a:rPr lang="en-US" sz="1400" b="1" dirty="0" smtClean="0">
                <a:solidFill>
                  <a:srgbClr val="00B0F0"/>
                </a:solidFill>
              </a:rPr>
              <a:t>►Draft Plus Power</a:t>
            </a:r>
          </a:p>
          <a:p>
            <a:pPr marL="0" indent="0" algn="ctr">
              <a:buFont typeface="Source Sans Pro"/>
              <a:buNone/>
            </a:pPr>
            <a:endParaRPr lang="en-US" sz="1400" b="1" dirty="0"/>
          </a:p>
        </p:txBody>
      </p:sp>
    </p:spTree>
    <p:extLst>
      <p:ext uri="{BB962C8B-B14F-4D97-AF65-F5344CB8AC3E}">
        <p14:creationId xmlns:p14="http://schemas.microsoft.com/office/powerpoint/2010/main" val="17405511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36"/>
          <p:cNvSpPr/>
          <p:nvPr/>
        </p:nvSpPr>
        <p:spPr>
          <a:xfrm>
            <a:off x="4073423" y="1047226"/>
            <a:ext cx="4632560" cy="3606500"/>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28324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759" name="Google Shape;759;p36"/>
          <p:cNvSpPr/>
          <p:nvPr/>
        </p:nvSpPr>
        <p:spPr>
          <a:xfrm>
            <a:off x="4267277" y="1238744"/>
            <a:ext cx="4244700" cy="2710500"/>
          </a:xfrm>
          <a:prstGeom prst="rect">
            <a:avLst/>
          </a:prstGeom>
          <a:solidFill>
            <a:srgbClr val="F3F3F3"/>
          </a:solidFill>
          <a:ln w="9525" cap="flat" cmpd="sng">
            <a:solidFill>
              <a:srgbClr val="283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latin typeface="Source Sans Pro"/>
                <a:ea typeface="Source Sans Pro"/>
                <a:cs typeface="Source Sans Pro"/>
                <a:sym typeface="Source Sans Pro"/>
              </a:rPr>
              <a:t>Place your screenshot here</a:t>
            </a:r>
            <a:endParaRPr sz="1000">
              <a:solidFill>
                <a:srgbClr val="999999"/>
              </a:solidFill>
              <a:latin typeface="Source Sans Pro"/>
              <a:ea typeface="Source Sans Pro"/>
              <a:cs typeface="Source Sans Pro"/>
              <a:sym typeface="Source Sans Pro"/>
            </a:endParaRPr>
          </a:p>
        </p:txBody>
      </p:sp>
      <p:sp>
        <p:nvSpPr>
          <p:cNvPr id="760" name="Google Shape;760;p36"/>
          <p:cNvSpPr txBox="1">
            <a:spLocks noGrp="1"/>
          </p:cNvSpPr>
          <p:nvPr>
            <p:ph type="body" idx="4294967295"/>
          </p:nvPr>
        </p:nvSpPr>
        <p:spPr>
          <a:xfrm>
            <a:off x="457200" y="2852025"/>
            <a:ext cx="3575400" cy="1396125"/>
          </a:xfrm>
          <a:prstGeom prst="rect">
            <a:avLst/>
          </a:prstGeom>
        </p:spPr>
        <p:txBody>
          <a:bodyPr spcFirstLastPara="1" wrap="square" lIns="91425" tIns="91425" rIns="91425" bIns="91425" anchor="b" anchorCtr="0">
            <a:noAutofit/>
          </a:bodyPr>
          <a:lstStyle/>
          <a:p>
            <a:pPr marL="0" lvl="0" indent="0" algn="l" rtl="0">
              <a:lnSpc>
                <a:spcPct val="150000"/>
              </a:lnSpc>
              <a:spcBef>
                <a:spcPts val="600"/>
              </a:spcBef>
              <a:spcAft>
                <a:spcPts val="0"/>
              </a:spcAft>
              <a:buNone/>
            </a:pPr>
            <a:r>
              <a:rPr lang="en-US" b="1" dirty="0" smtClean="0">
                <a:solidFill>
                  <a:srgbClr val="FFFFFF"/>
                </a:solidFill>
                <a:latin typeface="Oswald"/>
                <a:ea typeface="Oswald"/>
                <a:cs typeface="Oswald"/>
                <a:sym typeface="Oswald"/>
              </a:rPr>
              <a:t>HOW TO COMMENT</a:t>
            </a:r>
            <a:r>
              <a:rPr lang="en-US" b="1" dirty="0">
                <a:solidFill>
                  <a:srgbClr val="FFFFFF"/>
                </a:solidFill>
                <a:latin typeface="Oswald"/>
                <a:ea typeface="Oswald"/>
                <a:cs typeface="Oswald"/>
                <a:sym typeface="Oswald"/>
              </a:rPr>
              <a:t/>
            </a:r>
            <a:br>
              <a:rPr lang="en-US" b="1" dirty="0">
                <a:solidFill>
                  <a:srgbClr val="FFFFFF"/>
                </a:solidFill>
                <a:latin typeface="Oswald"/>
                <a:ea typeface="Oswald"/>
                <a:cs typeface="Oswald"/>
                <a:sym typeface="Oswald"/>
              </a:rPr>
            </a:br>
            <a:r>
              <a:rPr lang="en-US" b="1" dirty="0" smtClean="0">
                <a:solidFill>
                  <a:schemeClr val="accent1">
                    <a:lumMod val="75000"/>
                  </a:schemeClr>
                </a:solidFill>
              </a:rPr>
              <a:t>https</a:t>
            </a:r>
            <a:r>
              <a:rPr lang="en-US" b="1" dirty="0">
                <a:solidFill>
                  <a:schemeClr val="accent1">
                    <a:lumMod val="75000"/>
                  </a:schemeClr>
                </a:solidFill>
              </a:rPr>
              <a:t>://esp.nasbla.org/esp</a:t>
            </a:r>
          </a:p>
        </p:txBody>
      </p:sp>
      <p:sp>
        <p:nvSpPr>
          <p:cNvPr id="761" name="Google Shape;761;p36"/>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28</a:t>
            </a:fld>
            <a:endParaRPr/>
          </a:p>
        </p:txBody>
      </p:sp>
      <p:pic>
        <p:nvPicPr>
          <p:cNvPr id="2050" name="Picture 2" descr="C:\Users\jdadamo\Desktop\comp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77" y="1238745"/>
            <a:ext cx="4244700" cy="271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112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6"/>
          <p:cNvSpPr txBox="1">
            <a:spLocks noGrp="1"/>
          </p:cNvSpPr>
          <p:nvPr>
            <p:ph type="ctrTitle"/>
          </p:nvPr>
        </p:nvSpPr>
        <p:spPr>
          <a:xfrm>
            <a:off x="1219200" y="3031150"/>
            <a:ext cx="630475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smtClean="0"/>
              <a:t>Additional Updates on Boating Standards</a:t>
            </a:r>
            <a:endParaRPr dirty="0"/>
          </a:p>
        </p:txBody>
      </p:sp>
      <p:sp>
        <p:nvSpPr>
          <p:cNvPr id="486" name="Google Shape;486;p16"/>
          <p:cNvSpPr txBox="1">
            <a:spLocks noGrp="1"/>
          </p:cNvSpPr>
          <p:nvPr>
            <p:ph type="subTitle" idx="1"/>
          </p:nvPr>
        </p:nvSpPr>
        <p:spPr>
          <a:xfrm>
            <a:off x="2309441" y="4059250"/>
            <a:ext cx="5214600" cy="78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dirty="0" smtClean="0"/>
              <a:t>Implementing the Standards.</a:t>
            </a:r>
            <a:endParaRPr dirty="0"/>
          </a:p>
        </p:txBody>
      </p:sp>
      <p:sp>
        <p:nvSpPr>
          <p:cNvPr id="487" name="Google Shape;487;p16"/>
          <p:cNvSpPr txBox="1"/>
          <p:nvPr/>
        </p:nvSpPr>
        <p:spPr>
          <a:xfrm>
            <a:off x="7416725" y="3661925"/>
            <a:ext cx="1760400" cy="1204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2000" b="1" dirty="0">
                <a:solidFill>
                  <a:srgbClr val="3C78D8"/>
                </a:solidFill>
                <a:latin typeface="Oswald"/>
                <a:sym typeface="Oswald"/>
              </a:rPr>
              <a:t>4</a:t>
            </a:r>
            <a:endParaRPr sz="12000" dirty="0">
              <a:solidFill>
                <a:srgbClr val="3C78D8"/>
              </a:solidFill>
            </a:endParaRPr>
          </a:p>
        </p:txBody>
      </p:sp>
      <p:sp>
        <p:nvSpPr>
          <p:cNvPr id="488" name="Google Shape;488;p16"/>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29</a:t>
            </a:fld>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1342"/>
            <a:ext cx="1776023" cy="621608"/>
          </a:xfrm>
          <a:prstGeom prst="rect">
            <a:avLst/>
          </a:prstGeom>
        </p:spPr>
      </p:pic>
    </p:spTree>
    <p:extLst>
      <p:ext uri="{BB962C8B-B14F-4D97-AF65-F5344CB8AC3E}">
        <p14:creationId xmlns:p14="http://schemas.microsoft.com/office/powerpoint/2010/main" val="643694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6" name="Google Shape;501;p18"/>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8" name="Content Placeholder 2"/>
          <p:cNvSpPr txBox="1">
            <a:spLocks/>
          </p:cNvSpPr>
          <p:nvPr/>
        </p:nvSpPr>
        <p:spPr>
          <a:xfrm>
            <a:off x="894729" y="742950"/>
            <a:ext cx="8229600" cy="1671066"/>
          </a:xfrm>
          <a:prstGeom prst="rect">
            <a:avLst/>
          </a:prstGeom>
        </p:spPr>
        <p:txBody>
          <a:bodyPr>
            <a:noAutofit/>
          </a:bodyPr>
          <a:lstStyle>
            <a:lvl1pPr marL="0" indent="0" algn="l" defTabSz="457200" rtl="0" eaLnBrk="1" latinLnBrk="0" hangingPunct="1">
              <a:spcBef>
                <a:spcPct val="20000"/>
              </a:spcBef>
              <a:buFont typeface="Arial"/>
              <a:buNone/>
              <a:defRPr sz="2400" kern="1200" baseline="0">
                <a:ln>
                  <a:noFill/>
                </a:ln>
                <a:solidFill>
                  <a:schemeClr val="tx1"/>
                </a:solidFill>
                <a:latin typeface="+mn-lt"/>
                <a:ea typeface="+mn-ea"/>
                <a:cs typeface="+mn-cs"/>
              </a:defRPr>
            </a:lvl1pPr>
            <a:lvl2pPr marL="800100" indent="-342900"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a:latin typeface="Helvetica" charset="0"/>
                <a:ea typeface="Helvetica" charset="0"/>
                <a:cs typeface="Helvetica" charset="0"/>
              </a:rPr>
              <a:t>Submit questions via the IBWSS app!</a:t>
            </a:r>
          </a:p>
          <a:p>
            <a:pPr algn="ctr"/>
            <a:endParaRPr lang="en-US" sz="2000" b="1" dirty="0">
              <a:latin typeface="Helvetica" charset="0"/>
              <a:ea typeface="Helvetica" charset="0"/>
              <a:cs typeface="Helvetica" charset="0"/>
            </a:endParaRPr>
          </a:p>
          <a:p>
            <a:pPr marL="457200" indent="-457200">
              <a:buFont typeface="Arial"/>
              <a:buAutoNum type="arabicPeriod"/>
            </a:pPr>
            <a:r>
              <a:rPr lang="en-US" sz="2000" dirty="0">
                <a:latin typeface="Helvetica" charset="0"/>
                <a:ea typeface="Helvetica" charset="0"/>
                <a:cs typeface="Helvetica" charset="0"/>
              </a:rPr>
              <a:t>Open the </a:t>
            </a:r>
            <a:r>
              <a:rPr lang="en-US" sz="2000" dirty="0" err="1">
                <a:latin typeface="Helvetica" charset="0"/>
                <a:ea typeface="Helvetica" charset="0"/>
                <a:cs typeface="Helvetica" charset="0"/>
              </a:rPr>
              <a:t>Attendify</a:t>
            </a:r>
            <a:r>
              <a:rPr lang="en-US" sz="2000" dirty="0">
                <a:latin typeface="Helvetica" charset="0"/>
                <a:ea typeface="Helvetica" charset="0"/>
                <a:cs typeface="Helvetica" charset="0"/>
              </a:rPr>
              <a:t> app</a:t>
            </a:r>
          </a:p>
          <a:p>
            <a:pPr marL="457200" indent="-457200">
              <a:buFont typeface="Arial"/>
              <a:buAutoNum type="arabicPeriod"/>
            </a:pPr>
            <a:r>
              <a:rPr lang="en-US" sz="2000" dirty="0">
                <a:latin typeface="Helvetica" charset="0"/>
                <a:ea typeface="Helvetica" charset="0"/>
                <a:cs typeface="Helvetica" charset="0"/>
              </a:rPr>
              <a:t>Click on “Activity Stream” in the menu</a:t>
            </a:r>
          </a:p>
          <a:p>
            <a:pPr marL="457200" indent="-457200">
              <a:buFont typeface="Arial"/>
              <a:buAutoNum type="arabicPeriod"/>
            </a:pPr>
            <a:r>
              <a:rPr lang="en-US" sz="2000" dirty="0">
                <a:latin typeface="Helvetica" charset="0"/>
                <a:ea typeface="Helvetica" charset="0"/>
                <a:cs typeface="Helvetica" charset="0"/>
              </a:rPr>
              <a:t>Click on “What’s on your mind?” at the bottom</a:t>
            </a:r>
          </a:p>
          <a:p>
            <a:pPr marL="457200" indent="-457200">
              <a:buFont typeface="Arial"/>
              <a:buAutoNum type="arabicPeriod"/>
            </a:pPr>
            <a:r>
              <a:rPr lang="en-US" sz="2000" dirty="0">
                <a:latin typeface="Helvetica" charset="0"/>
                <a:ea typeface="Helvetica" charset="0"/>
                <a:cs typeface="Helvetica" charset="0"/>
              </a:rPr>
              <a:t>Type @IBWSS2019 then your question</a:t>
            </a:r>
            <a:r>
              <a:rPr lang="en-US" sz="2000" b="1" dirty="0">
                <a:latin typeface="Helvetica" charset="0"/>
                <a:ea typeface="Helvetica" charset="0"/>
                <a:cs typeface="Helvetica" charset="0"/>
              </a:rPr>
              <a:t/>
            </a:r>
            <a:br>
              <a:rPr lang="en-US" sz="2000" b="1" dirty="0">
                <a:latin typeface="Helvetica" charset="0"/>
                <a:ea typeface="Helvetica" charset="0"/>
                <a:cs typeface="Helvetica" charset="0"/>
              </a:rPr>
            </a:br>
            <a:endParaRPr lang="en-US" sz="2000" b="1" dirty="0">
              <a:latin typeface="Helvetica" charset="0"/>
              <a:ea typeface="Helvetica" charset="0"/>
              <a:cs typeface="Helvetica" charset="0"/>
            </a:endParaRPr>
          </a:p>
          <a:p>
            <a:pPr algn="ctr"/>
            <a:r>
              <a:rPr lang="en-US" sz="1800" b="1" dirty="0">
                <a:latin typeface="Helvetica" charset="0"/>
                <a:ea typeface="Helvetica" charset="0"/>
                <a:cs typeface="Helvetica" charset="0"/>
              </a:rPr>
              <a:t>*All attendees received instructions to download the app in their email.</a:t>
            </a:r>
          </a:p>
        </p:txBody>
      </p:sp>
    </p:spTree>
    <p:extLst>
      <p:ext uri="{BB962C8B-B14F-4D97-AF65-F5344CB8AC3E}">
        <p14:creationId xmlns:p14="http://schemas.microsoft.com/office/powerpoint/2010/main" val="31060576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540" y="438150"/>
            <a:ext cx="6996600" cy="715800"/>
          </a:xfrm>
        </p:spPr>
        <p:txBody>
          <a:bodyPr/>
          <a:lstStyle/>
          <a:p>
            <a:r>
              <a:rPr lang="en-US" sz="2400" dirty="0" smtClean="0"/>
              <a:t>On-Water Skills Standards</a:t>
            </a:r>
            <a:endParaRPr lang="en-US" sz="2400" dirty="0"/>
          </a:p>
        </p:txBody>
      </p:sp>
      <p:sp>
        <p:nvSpPr>
          <p:cNvPr id="3" name="Text Placeholder 2"/>
          <p:cNvSpPr>
            <a:spLocks noGrp="1"/>
          </p:cNvSpPr>
          <p:nvPr>
            <p:ph type="body" idx="1"/>
          </p:nvPr>
        </p:nvSpPr>
        <p:spPr>
          <a:xfrm>
            <a:off x="838200" y="1200150"/>
            <a:ext cx="7467600" cy="1922100"/>
          </a:xfrm>
        </p:spPr>
        <p:txBody>
          <a:bodyPr/>
          <a:lstStyle/>
          <a:p>
            <a:pPr lvl="0"/>
            <a:r>
              <a:rPr lang="en-US" sz="2800" dirty="0" smtClean="0"/>
              <a:t>EDU-1 </a:t>
            </a:r>
            <a:r>
              <a:rPr lang="en-US" sz="2800" dirty="0"/>
              <a:t>On-Water Power Standard </a:t>
            </a:r>
          </a:p>
          <a:p>
            <a:pPr lvl="0"/>
            <a:r>
              <a:rPr lang="en-US" sz="2800" dirty="0" smtClean="0"/>
              <a:t>EDU-2 </a:t>
            </a:r>
            <a:r>
              <a:rPr lang="en-US" sz="2800" dirty="0"/>
              <a:t>On-Water Human-Propelled Standard</a:t>
            </a:r>
          </a:p>
          <a:p>
            <a:pPr lvl="0"/>
            <a:r>
              <a:rPr lang="en-US" sz="2800" dirty="0" smtClean="0"/>
              <a:t>EDU-3 </a:t>
            </a:r>
            <a:r>
              <a:rPr lang="en-US" sz="2800" dirty="0"/>
              <a:t>On-Water Sail Standard </a:t>
            </a:r>
            <a:endParaRPr lang="en-US" sz="2800" dirty="0" smtClean="0"/>
          </a:p>
          <a:p>
            <a:pPr lvl="0"/>
            <a:r>
              <a:rPr lang="en-US" sz="2800" dirty="0" smtClean="0"/>
              <a:t>EDU-4 Instructional Approach</a:t>
            </a:r>
            <a:endParaRPr lang="en-US" sz="2800" dirty="0"/>
          </a:p>
          <a:p>
            <a:pPr marL="101600" indent="0">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
        <p:nvSpPr>
          <p:cNvPr id="10" name="TextBox 9"/>
          <p:cNvSpPr txBox="1"/>
          <p:nvPr/>
        </p:nvSpPr>
        <p:spPr>
          <a:xfrm>
            <a:off x="5334000" y="3638550"/>
            <a:ext cx="3236784" cy="523220"/>
          </a:xfrm>
          <a:prstGeom prst="rect">
            <a:avLst/>
          </a:prstGeom>
          <a:noFill/>
        </p:spPr>
        <p:txBody>
          <a:bodyPr wrap="none" rtlCol="0">
            <a:spAutoFit/>
          </a:bodyPr>
          <a:lstStyle/>
          <a:p>
            <a:pPr fontAlgn="base">
              <a:spcBef>
                <a:spcPct val="0"/>
              </a:spcBef>
              <a:spcAft>
                <a:spcPct val="0"/>
              </a:spcAft>
            </a:pPr>
            <a:r>
              <a:rPr lang="en-US" sz="2800" b="1" dirty="0" smtClean="0">
                <a:solidFill>
                  <a:srgbClr val="FF9900"/>
                </a:solidFill>
                <a:latin typeface="Arial" charset="0"/>
                <a:ea typeface="ＭＳ Ｐゴシック" charset="0"/>
                <a:hlinkClick r:id="rId3"/>
              </a:rPr>
              <a:t>www.usnows.org</a:t>
            </a:r>
            <a:r>
              <a:rPr lang="en-US" sz="2800" b="1" dirty="0" smtClean="0">
                <a:solidFill>
                  <a:srgbClr val="FF9900"/>
                </a:solidFill>
                <a:latin typeface="Arial" charset="0"/>
                <a:ea typeface="ＭＳ Ｐゴシック" charset="0"/>
              </a:rPr>
              <a:t> </a:t>
            </a:r>
            <a:endParaRPr lang="en-US" sz="2800" b="1" dirty="0">
              <a:solidFill>
                <a:srgbClr val="FF9900"/>
              </a:solidFill>
              <a:latin typeface="Arial" charset="0"/>
              <a:ea typeface="ＭＳ Ｐゴシック" charset="0"/>
            </a:endParaRPr>
          </a:p>
        </p:txBody>
      </p:sp>
      <p:pic>
        <p:nvPicPr>
          <p:cNvPr id="11" name="Picture 2"/>
          <p:cNvPicPr>
            <a:picLocks noChangeAspect="1" noChangeArrowheads="1"/>
          </p:cNvPicPr>
          <p:nvPr/>
        </p:nvPicPr>
        <p:blipFill>
          <a:blip r:embed="rId4" cstate="print"/>
          <a:srcRect/>
          <a:stretch>
            <a:fillRect/>
          </a:stretch>
        </p:blipFill>
        <p:spPr bwMode="auto">
          <a:xfrm>
            <a:off x="2743200" y="3481910"/>
            <a:ext cx="2042160" cy="836500"/>
          </a:xfrm>
          <a:prstGeom prst="rect">
            <a:avLst/>
          </a:prstGeom>
          <a:noFill/>
          <a:ln w="9525">
            <a:noFill/>
            <a:miter lim="800000"/>
            <a:headEnd/>
            <a:tailEnd/>
          </a:ln>
        </p:spPr>
      </p:pic>
    </p:spTree>
    <p:extLst>
      <p:ext uri="{BB962C8B-B14F-4D97-AF65-F5344CB8AC3E}">
        <p14:creationId xmlns:p14="http://schemas.microsoft.com/office/powerpoint/2010/main" val="42621836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604" y="475028"/>
            <a:ext cx="7674060" cy="715800"/>
          </a:xfrm>
        </p:spPr>
        <p:txBody>
          <a:bodyPr/>
          <a:lstStyle/>
          <a:p>
            <a:r>
              <a:rPr lang="en-US" sz="2400" dirty="0" smtClean="0"/>
              <a:t>Third Party On-Water Skills Course Conformity Assessment </a:t>
            </a:r>
            <a:endParaRPr lang="en-US" sz="2400" dirty="0"/>
          </a:p>
        </p:txBody>
      </p:sp>
      <p:sp>
        <p:nvSpPr>
          <p:cNvPr id="3" name="Text Placeholder 2"/>
          <p:cNvSpPr>
            <a:spLocks noGrp="1"/>
          </p:cNvSpPr>
          <p:nvPr>
            <p:ph type="body" idx="1"/>
          </p:nvPr>
        </p:nvSpPr>
        <p:spPr>
          <a:xfrm>
            <a:off x="739834" y="1276350"/>
            <a:ext cx="7467600" cy="1922100"/>
          </a:xfrm>
        </p:spPr>
        <p:txBody>
          <a:bodyPr/>
          <a:lstStyle/>
          <a:p>
            <a:pPr marL="101600" lvl="0" indent="0">
              <a:buNone/>
            </a:pPr>
            <a:r>
              <a:rPr lang="en-US" sz="2800" b="1" dirty="0" smtClean="0"/>
              <a:t>Verified Course </a:t>
            </a:r>
            <a:r>
              <a:rPr lang="en-US" sz="2800" dirty="0" smtClean="0"/>
              <a:t>Process based on….</a:t>
            </a:r>
          </a:p>
          <a:p>
            <a:pPr marL="101600" lvl="0" indent="0">
              <a:buNone/>
            </a:pPr>
            <a:endParaRPr lang="en-US" sz="2800" dirty="0" smtClean="0"/>
          </a:p>
          <a:p>
            <a:pPr lvl="0"/>
            <a:r>
              <a:rPr lang="en-US" sz="2800" dirty="0" smtClean="0"/>
              <a:t>EDU-1 </a:t>
            </a:r>
            <a:r>
              <a:rPr lang="en-US" sz="2800" dirty="0"/>
              <a:t>On-Water Power Standard </a:t>
            </a:r>
          </a:p>
          <a:p>
            <a:pPr lvl="0"/>
            <a:r>
              <a:rPr lang="en-US" sz="2800" dirty="0" smtClean="0"/>
              <a:t>EDU-2 </a:t>
            </a:r>
            <a:r>
              <a:rPr lang="en-US" sz="2800" dirty="0"/>
              <a:t>On-Water Human-Propelled Standard</a:t>
            </a:r>
          </a:p>
          <a:p>
            <a:pPr lvl="0"/>
            <a:r>
              <a:rPr lang="en-US" sz="2800" dirty="0" smtClean="0"/>
              <a:t>EDU-3 </a:t>
            </a:r>
            <a:r>
              <a:rPr lang="en-US" sz="2800" dirty="0"/>
              <a:t>On-Water Sail Standard </a:t>
            </a:r>
          </a:p>
          <a:p>
            <a:pPr marL="101600" indent="0">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extLst>
      <p:ext uri="{BB962C8B-B14F-4D97-AF65-F5344CB8AC3E}">
        <p14:creationId xmlns:p14="http://schemas.microsoft.com/office/powerpoint/2010/main" val="38597843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540" y="438150"/>
            <a:ext cx="6996600" cy="715800"/>
          </a:xfrm>
        </p:spPr>
        <p:txBody>
          <a:bodyPr/>
          <a:lstStyle/>
          <a:p>
            <a:r>
              <a:rPr lang="en-US" sz="2400" dirty="0" smtClean="0"/>
              <a:t>On-Water Skills Course Conformity Assessment</a:t>
            </a:r>
            <a:endParaRPr lang="en-US" sz="2400" dirty="0"/>
          </a:p>
        </p:txBody>
      </p:sp>
      <p:sp>
        <p:nvSpPr>
          <p:cNvPr id="3" name="Text Placeholder 2"/>
          <p:cNvSpPr>
            <a:spLocks noGrp="1"/>
          </p:cNvSpPr>
          <p:nvPr>
            <p:ph type="body" idx="1"/>
          </p:nvPr>
        </p:nvSpPr>
        <p:spPr>
          <a:xfrm>
            <a:off x="813565" y="1153950"/>
            <a:ext cx="7467600" cy="1922100"/>
          </a:xfrm>
        </p:spPr>
        <p:txBody>
          <a:bodyPr/>
          <a:lstStyle/>
          <a:p>
            <a:r>
              <a:rPr lang="en-US" dirty="0" smtClean="0"/>
              <a:t>No-cost Verified Course Process (application deadline 7/1/2019)</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143" y="1869750"/>
            <a:ext cx="2164080" cy="18288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1869750"/>
            <a:ext cx="2164080" cy="18288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6982" y="1869750"/>
            <a:ext cx="2164080" cy="1828800"/>
          </a:xfrm>
          <a:prstGeom prst="rect">
            <a:avLst/>
          </a:prstGeom>
        </p:spPr>
      </p:pic>
      <p:sp>
        <p:nvSpPr>
          <p:cNvPr id="10" name="TextBox 9"/>
          <p:cNvSpPr txBox="1"/>
          <p:nvPr/>
        </p:nvSpPr>
        <p:spPr>
          <a:xfrm>
            <a:off x="1496145" y="3808468"/>
            <a:ext cx="6215163" cy="523220"/>
          </a:xfrm>
          <a:prstGeom prst="rect">
            <a:avLst/>
          </a:prstGeom>
          <a:noFill/>
        </p:spPr>
        <p:txBody>
          <a:bodyPr wrap="none" rtlCol="0">
            <a:spAutoFit/>
          </a:bodyPr>
          <a:lstStyle/>
          <a:p>
            <a:pPr fontAlgn="base">
              <a:spcBef>
                <a:spcPct val="0"/>
              </a:spcBef>
              <a:spcAft>
                <a:spcPct val="0"/>
              </a:spcAft>
            </a:pPr>
            <a:r>
              <a:rPr lang="en-US" sz="2800" b="1" dirty="0" smtClean="0">
                <a:solidFill>
                  <a:srgbClr val="FF9900"/>
                </a:solidFill>
                <a:latin typeface="Arial" charset="0"/>
                <a:ea typeface="ＭＳ Ｐゴシック" charset="0"/>
                <a:hlinkClick r:id="rId6"/>
              </a:rPr>
              <a:t>www.nasbla.org/education/verified</a:t>
            </a:r>
            <a:r>
              <a:rPr lang="en-US" sz="2800" b="1" dirty="0" smtClean="0">
                <a:solidFill>
                  <a:srgbClr val="FF9900"/>
                </a:solidFill>
                <a:latin typeface="Arial" charset="0"/>
                <a:ea typeface="ＭＳ Ｐゴシック" charset="0"/>
              </a:rPr>
              <a:t> </a:t>
            </a:r>
            <a:endParaRPr lang="en-US" sz="2800" b="1" dirty="0">
              <a:solidFill>
                <a:srgbClr val="FF9900"/>
              </a:solidFill>
              <a:latin typeface="Arial" charset="0"/>
              <a:ea typeface="ＭＳ Ｐゴシック" charset="0"/>
            </a:endParaRPr>
          </a:p>
        </p:txBody>
      </p:sp>
    </p:spTree>
    <p:extLst>
      <p:ext uri="{BB962C8B-B14F-4D97-AF65-F5344CB8AC3E}">
        <p14:creationId xmlns:p14="http://schemas.microsoft.com/office/powerpoint/2010/main" val="1191038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pic>
        <p:nvPicPr>
          <p:cNvPr id="3" name="Picture 2"/>
          <p:cNvPicPr>
            <a:picLocks noChangeAspect="1"/>
          </p:cNvPicPr>
          <p:nvPr/>
        </p:nvPicPr>
        <p:blipFill>
          <a:blip r:embed="rId3"/>
          <a:stretch>
            <a:fillRect/>
          </a:stretch>
        </p:blipFill>
        <p:spPr>
          <a:xfrm>
            <a:off x="3124200" y="0"/>
            <a:ext cx="4791318" cy="5143500"/>
          </a:xfrm>
          <a:prstGeom prst="rect">
            <a:avLst/>
          </a:prstGeom>
        </p:spPr>
      </p:pic>
      <p:sp>
        <p:nvSpPr>
          <p:cNvPr id="5" name="Title 1"/>
          <p:cNvSpPr txBox="1">
            <a:spLocks/>
          </p:cNvSpPr>
          <p:nvPr/>
        </p:nvSpPr>
        <p:spPr>
          <a:xfrm>
            <a:off x="609600" y="438150"/>
            <a:ext cx="2362200" cy="2819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smtClean="0">
                <a:solidFill>
                  <a:srgbClr val="00CEF6"/>
                </a:solidFill>
                <a:latin typeface="Oswald" panose="020B0604020202020204" charset="0"/>
              </a:rPr>
              <a:t>On-Water Skills Verified Courses</a:t>
            </a:r>
          </a:p>
          <a:p>
            <a:endParaRPr lang="en-US" sz="2400" b="1" dirty="0">
              <a:solidFill>
                <a:srgbClr val="00CEF6"/>
              </a:solidFill>
              <a:latin typeface="Oswald" panose="020B0604020202020204" charset="0"/>
            </a:endParaRPr>
          </a:p>
          <a:p>
            <a:r>
              <a:rPr lang="en-US" sz="2000" b="1" dirty="0"/>
              <a:t>“</a:t>
            </a:r>
            <a:r>
              <a:rPr lang="en-US" sz="1600" b="1" dirty="0"/>
              <a:t>The content of this course conforms to the American National Standard for on-water skills as verified through an independent third-party assessment process.”</a:t>
            </a:r>
            <a:endParaRPr lang="en-US" sz="1600" b="1" dirty="0">
              <a:solidFill>
                <a:srgbClr val="00CEF6"/>
              </a:solidFill>
              <a:latin typeface="Oswald" panose="020B0604020202020204" charset="0"/>
            </a:endParaRPr>
          </a:p>
        </p:txBody>
      </p:sp>
    </p:spTree>
    <p:extLst>
      <p:ext uri="{BB962C8B-B14F-4D97-AF65-F5344CB8AC3E}">
        <p14:creationId xmlns:p14="http://schemas.microsoft.com/office/powerpoint/2010/main" val="1129405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37"/>
          <p:cNvSpPr txBox="1">
            <a:spLocks noGrp="1"/>
          </p:cNvSpPr>
          <p:nvPr>
            <p:ph type="ctrTitle" idx="4294967295"/>
          </p:nvPr>
        </p:nvSpPr>
        <p:spPr>
          <a:xfrm>
            <a:off x="1275150" y="1581150"/>
            <a:ext cx="65937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0000" dirty="0"/>
              <a:t>THANKS!</a:t>
            </a:r>
            <a:endParaRPr sz="10000" dirty="0"/>
          </a:p>
        </p:txBody>
      </p:sp>
      <p:sp>
        <p:nvSpPr>
          <p:cNvPr id="767" name="Google Shape;767;p37"/>
          <p:cNvSpPr txBox="1">
            <a:spLocks noGrp="1"/>
          </p:cNvSpPr>
          <p:nvPr>
            <p:ph type="subTitle" idx="4294967295"/>
          </p:nvPr>
        </p:nvSpPr>
        <p:spPr>
          <a:xfrm>
            <a:off x="1275150" y="2628349"/>
            <a:ext cx="6593700" cy="16809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600" b="1" dirty="0" smtClean="0"/>
              <a:t>Discussion &amp; </a:t>
            </a:r>
            <a:r>
              <a:rPr lang="en" sz="3600" b="1" dirty="0"/>
              <a:t>Q</a:t>
            </a:r>
            <a:r>
              <a:rPr lang="en" sz="3600" b="1" dirty="0" smtClean="0"/>
              <a:t>uestions</a:t>
            </a:r>
            <a:r>
              <a:rPr lang="en" sz="3600" b="1" dirty="0"/>
              <a:t>?</a:t>
            </a:r>
            <a:endParaRPr sz="3600" b="1" dirty="0"/>
          </a:p>
          <a:p>
            <a:pPr marL="0" lvl="0" indent="0" algn="ctr" rtl="0">
              <a:spcBef>
                <a:spcPts val="600"/>
              </a:spcBef>
              <a:spcAft>
                <a:spcPts val="0"/>
              </a:spcAft>
              <a:buNone/>
            </a:pPr>
            <a:endParaRPr sz="3600" b="1" dirty="0"/>
          </a:p>
        </p:txBody>
      </p:sp>
      <p:sp>
        <p:nvSpPr>
          <p:cNvPr id="768" name="Google Shape;768;p37"/>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34</a:t>
            </a:fld>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1342"/>
            <a:ext cx="1776023" cy="62160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18"/>
          <p:cNvSpPr txBox="1">
            <a:spLocks noGrp="1"/>
          </p:cNvSpPr>
          <p:nvPr>
            <p:ph type="title"/>
          </p:nvPr>
        </p:nvSpPr>
        <p:spPr>
          <a:xfrm>
            <a:off x="762000" y="331950"/>
            <a:ext cx="7620000" cy="56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2019 NATIONAL BOATING EDUCATION STANDARDS PANEL MEMBERS</a:t>
            </a:r>
            <a:endParaRPr dirty="0">
              <a:solidFill>
                <a:srgbClr val="3C78D8"/>
              </a:solidFill>
            </a:endParaRPr>
          </a:p>
        </p:txBody>
      </p:sp>
      <p:sp>
        <p:nvSpPr>
          <p:cNvPr id="501" name="Google Shape;501;p18"/>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graphicFrame>
        <p:nvGraphicFramePr>
          <p:cNvPr id="7" name="Content Placeholder 3"/>
          <p:cNvGraphicFramePr>
            <a:graphicFrameLocks/>
          </p:cNvGraphicFramePr>
          <p:nvPr>
            <p:extLst>
              <p:ext uri="{D42A27DB-BD31-4B8C-83A1-F6EECF244321}">
                <p14:modId xmlns:p14="http://schemas.microsoft.com/office/powerpoint/2010/main" val="2613560001"/>
              </p:ext>
            </p:extLst>
          </p:nvPr>
        </p:nvGraphicFramePr>
        <p:xfrm>
          <a:off x="1447800" y="971550"/>
          <a:ext cx="7162800" cy="2963136"/>
        </p:xfrm>
        <a:graphic>
          <a:graphicData uri="http://schemas.openxmlformats.org/drawingml/2006/table">
            <a:tbl>
              <a:tblPr>
                <a:tableStyleId>{5C22544A-7EE6-4342-B048-85BDC9FD1C3A}</a:tableStyleId>
              </a:tblPr>
              <a:tblGrid>
                <a:gridCol w="1355782"/>
                <a:gridCol w="1158818"/>
                <a:gridCol w="1905000"/>
                <a:gridCol w="2743200"/>
              </a:tblGrid>
              <a:tr h="242796">
                <a:tc>
                  <a:txBody>
                    <a:bodyPr/>
                    <a:lstStyle/>
                    <a:p>
                      <a:pPr algn="l" fontAlgn="ctr"/>
                      <a:r>
                        <a:rPr lang="en-US" sz="1000" b="1" u="none" strike="noStrike" dirty="0">
                          <a:solidFill>
                            <a:srgbClr val="FF0000"/>
                          </a:solidFill>
                          <a:effectLst/>
                        </a:rPr>
                        <a:t>Last Name</a:t>
                      </a:r>
                      <a:endParaRPr lang="en-US" sz="1000" b="1" i="0" u="none" strike="noStrike" dirty="0">
                        <a:solidFill>
                          <a:srgbClr val="FF0000"/>
                        </a:solidFill>
                        <a:effectLst/>
                        <a:latin typeface="Arial Narrow" panose="020B0606020202030204" pitchFamily="34" charset="0"/>
                      </a:endParaRPr>
                    </a:p>
                  </a:txBody>
                  <a:tcPr marL="7620" marR="7620" marT="7620" marB="0" anchor="ctr">
                    <a:noFill/>
                  </a:tcPr>
                </a:tc>
                <a:tc>
                  <a:txBody>
                    <a:bodyPr/>
                    <a:lstStyle/>
                    <a:p>
                      <a:pPr algn="l" fontAlgn="ctr"/>
                      <a:r>
                        <a:rPr lang="en-US" sz="1000" b="1" u="none" strike="noStrike" dirty="0">
                          <a:solidFill>
                            <a:srgbClr val="FF0000"/>
                          </a:solidFill>
                          <a:effectLst/>
                        </a:rPr>
                        <a:t>First Name</a:t>
                      </a:r>
                      <a:endParaRPr lang="en-US" sz="1000" b="1" i="0" u="none" strike="noStrike" dirty="0">
                        <a:solidFill>
                          <a:srgbClr val="FF0000"/>
                        </a:solidFill>
                        <a:effectLst/>
                        <a:latin typeface="Arial Narrow" panose="020B0606020202030204" pitchFamily="34" charset="0"/>
                      </a:endParaRPr>
                    </a:p>
                  </a:txBody>
                  <a:tcPr marL="7620" marR="7620" marT="7620" marB="0" anchor="ctr">
                    <a:noFill/>
                  </a:tcPr>
                </a:tc>
                <a:tc>
                  <a:txBody>
                    <a:bodyPr/>
                    <a:lstStyle/>
                    <a:p>
                      <a:pPr algn="l" fontAlgn="ctr"/>
                      <a:r>
                        <a:rPr lang="en-US" sz="1000" b="1" u="none" strike="noStrike" dirty="0">
                          <a:solidFill>
                            <a:srgbClr val="FF0000"/>
                          </a:solidFill>
                          <a:effectLst/>
                        </a:rPr>
                        <a:t>City, State/ </a:t>
                      </a:r>
                      <a:r>
                        <a:rPr lang="en-US" sz="1000" b="1" u="none" strike="noStrike" dirty="0" smtClean="0">
                          <a:solidFill>
                            <a:srgbClr val="FF0000"/>
                          </a:solidFill>
                          <a:effectLst/>
                        </a:rPr>
                        <a:t>District </a:t>
                      </a:r>
                      <a:r>
                        <a:rPr lang="en-US" sz="1000" b="1" u="none" strike="noStrike" dirty="0">
                          <a:solidFill>
                            <a:srgbClr val="FF0000"/>
                          </a:solidFill>
                          <a:effectLst/>
                        </a:rPr>
                        <a:t>/ Province</a:t>
                      </a:r>
                      <a:endParaRPr lang="en-US" sz="1000" b="1" i="0" u="none" strike="noStrike" dirty="0">
                        <a:solidFill>
                          <a:srgbClr val="FF0000"/>
                        </a:solidFill>
                        <a:effectLst/>
                        <a:latin typeface="Arial Narrow" panose="020B0606020202030204" pitchFamily="34" charset="0"/>
                      </a:endParaRPr>
                    </a:p>
                  </a:txBody>
                  <a:tcPr marL="7620" marR="7620" marT="7620" marB="0" anchor="ctr">
                    <a:noFill/>
                  </a:tcPr>
                </a:tc>
                <a:tc>
                  <a:txBody>
                    <a:bodyPr/>
                    <a:lstStyle/>
                    <a:p>
                      <a:pPr algn="l" fontAlgn="ctr"/>
                      <a:r>
                        <a:rPr lang="en-US" sz="1000" b="1" u="none" strike="noStrike" dirty="0">
                          <a:solidFill>
                            <a:srgbClr val="FF0000"/>
                          </a:solidFill>
                          <a:effectLst/>
                        </a:rPr>
                        <a:t>Interest Category</a:t>
                      </a:r>
                      <a:endParaRPr lang="en-US" sz="1000" b="1" i="0" u="none" strike="noStrike" dirty="0">
                        <a:solidFill>
                          <a:srgbClr val="FF0000"/>
                        </a:solidFill>
                        <a:effectLst/>
                        <a:latin typeface="Arial Narrow" panose="020B0606020202030204" pitchFamily="34" charset="0"/>
                      </a:endParaRPr>
                    </a:p>
                  </a:txBody>
                  <a:tcPr marL="7620" marR="7620" marT="7620" marB="0" anchor="ctr">
                    <a:noFill/>
                  </a:tcPr>
                </a:tc>
              </a:tr>
              <a:tr h="157605">
                <a:tc>
                  <a:txBody>
                    <a:bodyPr/>
                    <a:lstStyle/>
                    <a:p>
                      <a:pPr algn="l" fontAlgn="b"/>
                      <a:r>
                        <a:rPr lang="en-US" sz="1000" b="1" u="none" strike="noStrike" dirty="0">
                          <a:solidFill>
                            <a:schemeClr val="accent1">
                              <a:lumMod val="50000"/>
                            </a:schemeClr>
                          </a:solidFill>
                          <a:effectLst/>
                        </a:rPr>
                        <a:t>Beck</a:t>
                      </a:r>
                      <a:endParaRPr lang="en-US" sz="1000" b="1" i="0" u="none" strike="noStrike" dirty="0">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b="1" u="none" strike="noStrike">
                          <a:solidFill>
                            <a:schemeClr val="accent1">
                              <a:lumMod val="50000"/>
                            </a:schemeClr>
                          </a:solidFill>
                          <a:effectLst/>
                        </a:rPr>
                        <a:t>Bob</a:t>
                      </a:r>
                      <a:endParaRPr lang="en-US" sz="1000" b="1" i="0" u="none" strike="noStrike">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a:solidFill>
                            <a:schemeClr val="accent1">
                              <a:lumMod val="50000"/>
                            </a:schemeClr>
                          </a:solidFill>
                          <a:effectLst/>
                        </a:rPr>
                        <a:t>Bentonville, AR</a:t>
                      </a:r>
                      <a:endParaRPr lang="en-US" sz="1000" b="0" i="0" u="none" strike="noStrike">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a:solidFill>
                            <a:schemeClr val="accent1">
                              <a:lumMod val="50000"/>
                            </a:schemeClr>
                          </a:solidFill>
                          <a:effectLst/>
                        </a:rPr>
                        <a:t>Commercial</a:t>
                      </a:r>
                      <a:endParaRPr lang="en-US" sz="1000" b="0" i="0" u="none" strike="noStrike">
                        <a:solidFill>
                          <a:schemeClr val="accent1">
                            <a:lumMod val="50000"/>
                          </a:schemeClr>
                        </a:solidFill>
                        <a:effectLst/>
                        <a:latin typeface="Calibri" panose="020F0502020204030204" pitchFamily="34" charset="0"/>
                      </a:endParaRPr>
                    </a:p>
                  </a:txBody>
                  <a:tcPr marL="7620" marR="7620" marT="7620" marB="0" anchor="b">
                    <a:noFill/>
                  </a:tcPr>
                </a:tc>
              </a:tr>
              <a:tr h="157605">
                <a:tc>
                  <a:txBody>
                    <a:bodyPr/>
                    <a:lstStyle/>
                    <a:p>
                      <a:pPr algn="l" fontAlgn="b"/>
                      <a:r>
                        <a:rPr lang="en-US" sz="1000" b="1" u="none" strike="noStrike" dirty="0">
                          <a:solidFill>
                            <a:schemeClr val="accent1">
                              <a:lumMod val="50000"/>
                            </a:schemeClr>
                          </a:solidFill>
                          <a:effectLst/>
                        </a:rPr>
                        <a:t>Belmore</a:t>
                      </a:r>
                      <a:endParaRPr lang="en-US" sz="1000" b="1" i="0" u="none" strike="noStrike" dirty="0">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b="1" u="none" strike="noStrike">
                          <a:solidFill>
                            <a:schemeClr val="accent1">
                              <a:lumMod val="50000"/>
                            </a:schemeClr>
                          </a:solidFill>
                          <a:effectLst/>
                        </a:rPr>
                        <a:t>Carolyn</a:t>
                      </a:r>
                      <a:endParaRPr lang="en-US" sz="1000" b="1" i="0" u="none" strike="noStrike">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a:solidFill>
                            <a:schemeClr val="accent1">
                              <a:lumMod val="50000"/>
                            </a:schemeClr>
                          </a:solidFill>
                          <a:effectLst/>
                        </a:rPr>
                        <a:t>East Falmouth, MA</a:t>
                      </a:r>
                      <a:endParaRPr lang="en-US" sz="1000" b="0" i="0" u="none" strike="noStrike">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a:solidFill>
                            <a:schemeClr val="accent1">
                              <a:lumMod val="50000"/>
                            </a:schemeClr>
                          </a:solidFill>
                          <a:effectLst/>
                        </a:rPr>
                        <a:t>NGO/Nonprofit</a:t>
                      </a:r>
                      <a:endParaRPr lang="en-US" sz="1000" b="0" i="0" u="none" strike="noStrike">
                        <a:solidFill>
                          <a:schemeClr val="accent1">
                            <a:lumMod val="50000"/>
                          </a:schemeClr>
                        </a:solidFill>
                        <a:effectLst/>
                        <a:latin typeface="Calibri" panose="020F0502020204030204" pitchFamily="34" charset="0"/>
                      </a:endParaRPr>
                    </a:p>
                  </a:txBody>
                  <a:tcPr marL="7620" marR="7620" marT="7620" marB="0" anchor="b">
                    <a:noFill/>
                  </a:tcPr>
                </a:tc>
              </a:tr>
              <a:tr h="157605">
                <a:tc>
                  <a:txBody>
                    <a:bodyPr/>
                    <a:lstStyle/>
                    <a:p>
                      <a:pPr algn="l" fontAlgn="b"/>
                      <a:r>
                        <a:rPr lang="en-US" sz="1000" b="1" u="none" strike="noStrike" dirty="0">
                          <a:solidFill>
                            <a:schemeClr val="accent1">
                              <a:lumMod val="50000"/>
                            </a:schemeClr>
                          </a:solidFill>
                          <a:effectLst/>
                        </a:rPr>
                        <a:t>Boivin</a:t>
                      </a:r>
                      <a:endParaRPr lang="en-US" sz="1000" b="1" i="0" u="none" strike="noStrike" dirty="0">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b="1" u="none" strike="noStrike" dirty="0">
                          <a:solidFill>
                            <a:schemeClr val="accent1">
                              <a:lumMod val="50000"/>
                            </a:schemeClr>
                          </a:solidFill>
                          <a:effectLst/>
                        </a:rPr>
                        <a:t>Gordon</a:t>
                      </a:r>
                      <a:endParaRPr lang="en-US" sz="1000" b="1" i="0" u="none" strike="noStrike" dirty="0">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a:solidFill>
                            <a:schemeClr val="accent1">
                              <a:lumMod val="50000"/>
                            </a:schemeClr>
                          </a:solidFill>
                          <a:effectLst/>
                        </a:rPr>
                        <a:t>Huntington Beach, CA</a:t>
                      </a:r>
                      <a:endParaRPr lang="en-US" sz="1000" b="0" i="0" u="none" strike="noStrike">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a:solidFill>
                            <a:schemeClr val="accent1">
                              <a:lumMod val="50000"/>
                            </a:schemeClr>
                          </a:solidFill>
                          <a:effectLst/>
                        </a:rPr>
                        <a:t>Public</a:t>
                      </a:r>
                      <a:endParaRPr lang="en-US" sz="1000" b="0" i="0" u="none" strike="noStrike">
                        <a:solidFill>
                          <a:schemeClr val="accent1">
                            <a:lumMod val="50000"/>
                          </a:schemeClr>
                        </a:solidFill>
                        <a:effectLst/>
                        <a:latin typeface="Calibri" panose="020F0502020204030204" pitchFamily="34" charset="0"/>
                      </a:endParaRPr>
                    </a:p>
                  </a:txBody>
                  <a:tcPr marL="7620" marR="7620" marT="7620" marB="0" anchor="b">
                    <a:noFill/>
                  </a:tcPr>
                </a:tc>
              </a:tr>
              <a:tr h="157605">
                <a:tc>
                  <a:txBody>
                    <a:bodyPr/>
                    <a:lstStyle/>
                    <a:p>
                      <a:pPr algn="l" fontAlgn="b"/>
                      <a:r>
                        <a:rPr lang="en-US" sz="1000" b="1" u="none" strike="noStrike">
                          <a:solidFill>
                            <a:schemeClr val="accent1">
                              <a:lumMod val="50000"/>
                            </a:schemeClr>
                          </a:solidFill>
                          <a:effectLst/>
                        </a:rPr>
                        <a:t>Brandenstein</a:t>
                      </a:r>
                      <a:endParaRPr lang="en-US" sz="1000" b="1" i="0" u="none" strike="noStrike">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b="1" u="none" strike="noStrike" dirty="0">
                          <a:solidFill>
                            <a:schemeClr val="accent1">
                              <a:lumMod val="50000"/>
                            </a:schemeClr>
                          </a:solidFill>
                          <a:effectLst/>
                        </a:rPr>
                        <a:t>Bob</a:t>
                      </a:r>
                      <a:endParaRPr lang="en-US" sz="1000" b="1" i="0" u="none" strike="noStrike" dirty="0">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dirty="0">
                          <a:solidFill>
                            <a:schemeClr val="accent1">
                              <a:lumMod val="50000"/>
                            </a:schemeClr>
                          </a:solidFill>
                          <a:effectLst/>
                        </a:rPr>
                        <a:t>Freedom, PA</a:t>
                      </a:r>
                      <a:endParaRPr lang="en-US" sz="1000" b="0" i="0" u="none" strike="noStrike" dirty="0">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a:solidFill>
                            <a:schemeClr val="accent1">
                              <a:lumMod val="50000"/>
                            </a:schemeClr>
                          </a:solidFill>
                          <a:effectLst/>
                        </a:rPr>
                        <a:t>NGO/Nonprofit</a:t>
                      </a:r>
                      <a:endParaRPr lang="en-US" sz="1000" b="0" i="0" u="none" strike="noStrike">
                        <a:solidFill>
                          <a:schemeClr val="accent1">
                            <a:lumMod val="50000"/>
                          </a:schemeClr>
                        </a:solidFill>
                        <a:effectLst/>
                        <a:latin typeface="Calibri" panose="020F0502020204030204" pitchFamily="34" charset="0"/>
                      </a:endParaRPr>
                    </a:p>
                  </a:txBody>
                  <a:tcPr marL="7620" marR="7620" marT="7620" marB="0" anchor="b">
                    <a:noFill/>
                  </a:tcPr>
                </a:tc>
              </a:tr>
              <a:tr h="157605">
                <a:tc>
                  <a:txBody>
                    <a:bodyPr/>
                    <a:lstStyle/>
                    <a:p>
                      <a:pPr algn="l" fontAlgn="b"/>
                      <a:r>
                        <a:rPr lang="en-US" sz="1000" b="1" u="none" strike="noStrike">
                          <a:solidFill>
                            <a:schemeClr val="accent1">
                              <a:lumMod val="50000"/>
                            </a:schemeClr>
                          </a:solidFill>
                          <a:effectLst/>
                        </a:rPr>
                        <a:t>Cossette</a:t>
                      </a:r>
                      <a:endParaRPr lang="en-US" sz="1000" b="1" i="0" u="none" strike="noStrike">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b="1" u="none" strike="noStrike" dirty="0">
                          <a:solidFill>
                            <a:schemeClr val="accent1">
                              <a:lumMod val="50000"/>
                            </a:schemeClr>
                          </a:solidFill>
                          <a:effectLst/>
                        </a:rPr>
                        <a:t>Edward</a:t>
                      </a:r>
                      <a:endParaRPr lang="en-US" sz="1000" b="1" i="0" u="none" strike="noStrike" dirty="0">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dirty="0">
                          <a:solidFill>
                            <a:schemeClr val="accent1">
                              <a:lumMod val="50000"/>
                            </a:schemeClr>
                          </a:solidFill>
                          <a:effectLst/>
                        </a:rPr>
                        <a:t>Dallas, TX</a:t>
                      </a:r>
                      <a:endParaRPr lang="en-US" sz="1000" b="0" i="0" u="none" strike="noStrike" dirty="0">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a:solidFill>
                            <a:schemeClr val="accent1">
                              <a:lumMod val="50000"/>
                            </a:schemeClr>
                          </a:solidFill>
                          <a:effectLst/>
                        </a:rPr>
                        <a:t>Commercial</a:t>
                      </a:r>
                      <a:endParaRPr lang="en-US" sz="1000" b="0" i="0" u="none" strike="noStrike">
                        <a:solidFill>
                          <a:schemeClr val="accent1">
                            <a:lumMod val="50000"/>
                          </a:schemeClr>
                        </a:solidFill>
                        <a:effectLst/>
                        <a:latin typeface="Calibri" panose="020F0502020204030204" pitchFamily="34" charset="0"/>
                      </a:endParaRPr>
                    </a:p>
                  </a:txBody>
                  <a:tcPr marL="7620" marR="7620" marT="7620" marB="0" anchor="b">
                    <a:noFill/>
                  </a:tcPr>
                </a:tc>
              </a:tr>
              <a:tr h="157605">
                <a:tc>
                  <a:txBody>
                    <a:bodyPr/>
                    <a:lstStyle/>
                    <a:p>
                      <a:pPr algn="l" fontAlgn="b"/>
                      <a:r>
                        <a:rPr lang="en-US" sz="1000" b="1" u="none" strike="noStrike">
                          <a:solidFill>
                            <a:schemeClr val="accent1">
                              <a:lumMod val="50000"/>
                            </a:schemeClr>
                          </a:solidFill>
                          <a:effectLst/>
                        </a:rPr>
                        <a:t>Jackson</a:t>
                      </a:r>
                      <a:endParaRPr lang="en-US" sz="1000" b="1" i="0" u="none" strike="noStrike">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b="1" u="none" strike="noStrike">
                          <a:solidFill>
                            <a:schemeClr val="accent1">
                              <a:lumMod val="50000"/>
                            </a:schemeClr>
                          </a:solidFill>
                          <a:effectLst/>
                        </a:rPr>
                        <a:t>Kim</a:t>
                      </a:r>
                      <a:endParaRPr lang="en-US" sz="1000" b="1" i="0" u="none" strike="noStrike">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dirty="0">
                          <a:solidFill>
                            <a:schemeClr val="accent1">
                              <a:lumMod val="50000"/>
                            </a:schemeClr>
                          </a:solidFill>
                          <a:effectLst/>
                        </a:rPr>
                        <a:t>Anthem, AZ</a:t>
                      </a:r>
                      <a:endParaRPr lang="en-US" sz="1000" b="0" i="0" u="none" strike="noStrike" dirty="0">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a:solidFill>
                            <a:schemeClr val="accent1">
                              <a:lumMod val="50000"/>
                            </a:schemeClr>
                          </a:solidFill>
                          <a:effectLst/>
                        </a:rPr>
                        <a:t>State Boating Agency</a:t>
                      </a:r>
                      <a:endParaRPr lang="en-US" sz="1000" b="0" i="0" u="none" strike="noStrike">
                        <a:solidFill>
                          <a:schemeClr val="accent1">
                            <a:lumMod val="50000"/>
                          </a:schemeClr>
                        </a:solidFill>
                        <a:effectLst/>
                        <a:latin typeface="Calibri" panose="020F0502020204030204" pitchFamily="34" charset="0"/>
                      </a:endParaRPr>
                    </a:p>
                  </a:txBody>
                  <a:tcPr marL="7620" marR="7620" marT="7620" marB="0" anchor="b">
                    <a:noFill/>
                  </a:tcPr>
                </a:tc>
              </a:tr>
              <a:tr h="157605">
                <a:tc>
                  <a:txBody>
                    <a:bodyPr/>
                    <a:lstStyle/>
                    <a:p>
                      <a:pPr algn="l" fontAlgn="b"/>
                      <a:r>
                        <a:rPr lang="en-US" sz="1000" b="1" u="none" strike="noStrike" dirty="0">
                          <a:solidFill>
                            <a:schemeClr val="accent1">
                              <a:lumMod val="50000"/>
                            </a:schemeClr>
                          </a:solidFill>
                          <a:effectLst/>
                        </a:rPr>
                        <a:t>Lentz</a:t>
                      </a:r>
                      <a:endParaRPr lang="en-US" sz="1000" b="1" i="0" u="none" strike="noStrike" dirty="0">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b="1" u="none" strike="noStrike">
                          <a:solidFill>
                            <a:schemeClr val="accent1">
                              <a:lumMod val="50000"/>
                            </a:schemeClr>
                          </a:solidFill>
                          <a:effectLst/>
                        </a:rPr>
                        <a:t>Ernie</a:t>
                      </a:r>
                      <a:endParaRPr lang="en-US" sz="1000" b="1" i="0" u="none" strike="noStrike">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dirty="0">
                          <a:solidFill>
                            <a:schemeClr val="accent1">
                              <a:lumMod val="50000"/>
                            </a:schemeClr>
                          </a:solidFill>
                          <a:effectLst/>
                        </a:rPr>
                        <a:t>Coldwater, MS </a:t>
                      </a:r>
                      <a:endParaRPr lang="en-US" sz="1000" b="0" i="0" u="none" strike="noStrike" dirty="0">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a:solidFill>
                            <a:schemeClr val="accent1">
                              <a:lumMod val="50000"/>
                            </a:schemeClr>
                          </a:solidFill>
                          <a:effectLst/>
                        </a:rPr>
                        <a:t>Federal Boating Agency</a:t>
                      </a:r>
                      <a:endParaRPr lang="en-US" sz="1000" b="0" i="0" u="none" strike="noStrike">
                        <a:solidFill>
                          <a:schemeClr val="accent1">
                            <a:lumMod val="50000"/>
                          </a:schemeClr>
                        </a:solidFill>
                        <a:effectLst/>
                        <a:latin typeface="Calibri" panose="020F0502020204030204" pitchFamily="34" charset="0"/>
                      </a:endParaRPr>
                    </a:p>
                  </a:txBody>
                  <a:tcPr marL="7620" marR="7620" marT="7620" marB="0" anchor="b">
                    <a:noFill/>
                  </a:tcPr>
                </a:tc>
              </a:tr>
              <a:tr h="157605">
                <a:tc>
                  <a:txBody>
                    <a:bodyPr/>
                    <a:lstStyle/>
                    <a:p>
                      <a:pPr algn="l" fontAlgn="b"/>
                      <a:r>
                        <a:rPr lang="en-US" sz="1000" b="1" u="none" strike="noStrike">
                          <a:solidFill>
                            <a:schemeClr val="accent1">
                              <a:lumMod val="50000"/>
                            </a:schemeClr>
                          </a:solidFill>
                          <a:effectLst/>
                        </a:rPr>
                        <a:t>McCullough</a:t>
                      </a:r>
                      <a:endParaRPr lang="en-US" sz="1000" b="1" i="0" u="none" strike="noStrike">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b="1" u="none" strike="noStrike">
                          <a:solidFill>
                            <a:schemeClr val="accent1">
                              <a:lumMod val="50000"/>
                            </a:schemeClr>
                          </a:solidFill>
                          <a:effectLst/>
                        </a:rPr>
                        <a:t>Joe</a:t>
                      </a:r>
                      <a:endParaRPr lang="en-US" sz="1000" b="1" i="0" u="none" strike="noStrike">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dirty="0">
                          <a:solidFill>
                            <a:schemeClr val="accent1">
                              <a:lumMod val="50000"/>
                            </a:schemeClr>
                          </a:solidFill>
                          <a:effectLst/>
                        </a:rPr>
                        <a:t>Anchorage, AK</a:t>
                      </a:r>
                      <a:endParaRPr lang="en-US" sz="1000" b="0" i="0" u="none" strike="noStrike" dirty="0">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a:solidFill>
                            <a:schemeClr val="accent1">
                              <a:lumMod val="50000"/>
                            </a:schemeClr>
                          </a:solidFill>
                          <a:effectLst/>
                        </a:rPr>
                        <a:t>State Boating Agency</a:t>
                      </a:r>
                      <a:endParaRPr lang="en-US" sz="1000" b="0" i="0" u="none" strike="noStrike">
                        <a:solidFill>
                          <a:schemeClr val="accent1">
                            <a:lumMod val="50000"/>
                          </a:schemeClr>
                        </a:solidFill>
                        <a:effectLst/>
                        <a:latin typeface="Calibri" panose="020F0502020204030204" pitchFamily="34" charset="0"/>
                      </a:endParaRPr>
                    </a:p>
                  </a:txBody>
                  <a:tcPr marL="7620" marR="7620" marT="7620" marB="0" anchor="b">
                    <a:noFill/>
                  </a:tcPr>
                </a:tc>
              </a:tr>
              <a:tr h="157605">
                <a:tc>
                  <a:txBody>
                    <a:bodyPr/>
                    <a:lstStyle/>
                    <a:p>
                      <a:pPr algn="l" fontAlgn="b"/>
                      <a:r>
                        <a:rPr lang="en-US" sz="1000" b="1" u="none" strike="noStrike">
                          <a:solidFill>
                            <a:schemeClr val="accent1">
                              <a:lumMod val="50000"/>
                            </a:schemeClr>
                          </a:solidFill>
                          <a:effectLst/>
                        </a:rPr>
                        <a:t>Munns</a:t>
                      </a:r>
                      <a:endParaRPr lang="en-US" sz="1000" b="1" i="0" u="none" strike="noStrike">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b="1" u="none" strike="noStrike" dirty="0">
                          <a:solidFill>
                            <a:schemeClr val="accent1">
                              <a:lumMod val="50000"/>
                            </a:schemeClr>
                          </a:solidFill>
                          <a:effectLst/>
                        </a:rPr>
                        <a:t>Harry</a:t>
                      </a:r>
                      <a:endParaRPr lang="en-US" sz="1000" b="1" i="0" u="none" strike="noStrike" dirty="0">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dirty="0">
                          <a:solidFill>
                            <a:schemeClr val="accent1">
                              <a:lumMod val="50000"/>
                            </a:schemeClr>
                          </a:solidFill>
                          <a:effectLst/>
                        </a:rPr>
                        <a:t>Hermosa Beach, CA</a:t>
                      </a:r>
                      <a:endParaRPr lang="en-US" sz="1000" b="0" i="0" u="none" strike="noStrike" dirty="0">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a:solidFill>
                            <a:schemeClr val="accent1">
                              <a:lumMod val="50000"/>
                            </a:schemeClr>
                          </a:solidFill>
                          <a:effectLst/>
                        </a:rPr>
                        <a:t>Public</a:t>
                      </a:r>
                      <a:endParaRPr lang="en-US" sz="1000" b="0" i="0" u="none" strike="noStrike">
                        <a:solidFill>
                          <a:schemeClr val="accent1">
                            <a:lumMod val="50000"/>
                          </a:schemeClr>
                        </a:solidFill>
                        <a:effectLst/>
                        <a:latin typeface="Calibri" panose="020F0502020204030204" pitchFamily="34" charset="0"/>
                      </a:endParaRPr>
                    </a:p>
                  </a:txBody>
                  <a:tcPr marL="7620" marR="7620" marT="7620" marB="0" anchor="b">
                    <a:noFill/>
                  </a:tcPr>
                </a:tc>
              </a:tr>
              <a:tr h="157605">
                <a:tc>
                  <a:txBody>
                    <a:bodyPr/>
                    <a:lstStyle/>
                    <a:p>
                      <a:pPr algn="l" fontAlgn="b"/>
                      <a:r>
                        <a:rPr lang="en-US" sz="1000" b="1" u="none" strike="noStrike">
                          <a:solidFill>
                            <a:schemeClr val="accent1">
                              <a:lumMod val="50000"/>
                            </a:schemeClr>
                          </a:solidFill>
                          <a:effectLst/>
                        </a:rPr>
                        <a:t>Perez</a:t>
                      </a:r>
                      <a:endParaRPr lang="en-US" sz="1000" b="1" i="0" u="none" strike="noStrike">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b="1" u="none" strike="noStrike">
                          <a:solidFill>
                            <a:schemeClr val="accent1">
                              <a:lumMod val="50000"/>
                            </a:schemeClr>
                          </a:solidFill>
                          <a:effectLst/>
                        </a:rPr>
                        <a:t>Amanda</a:t>
                      </a:r>
                      <a:endParaRPr lang="en-US" sz="1000" b="1" i="0" u="none" strike="noStrike">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dirty="0">
                          <a:solidFill>
                            <a:schemeClr val="accent1">
                              <a:lumMod val="50000"/>
                            </a:schemeClr>
                          </a:solidFill>
                          <a:effectLst/>
                        </a:rPr>
                        <a:t>Annapolis, MD</a:t>
                      </a:r>
                      <a:endParaRPr lang="en-US" sz="1000" b="0" i="0" u="none" strike="noStrike" dirty="0">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a:solidFill>
                            <a:schemeClr val="accent1">
                              <a:lumMod val="50000"/>
                            </a:schemeClr>
                          </a:solidFill>
                          <a:effectLst/>
                        </a:rPr>
                        <a:t>Commercial</a:t>
                      </a:r>
                      <a:endParaRPr lang="en-US" sz="1000" b="0" i="0" u="none" strike="noStrike">
                        <a:solidFill>
                          <a:schemeClr val="accent1">
                            <a:lumMod val="50000"/>
                          </a:schemeClr>
                        </a:solidFill>
                        <a:effectLst/>
                        <a:latin typeface="Calibri" panose="020F0502020204030204" pitchFamily="34" charset="0"/>
                      </a:endParaRPr>
                    </a:p>
                  </a:txBody>
                  <a:tcPr marL="7620" marR="7620" marT="7620" marB="0" anchor="b">
                    <a:noFill/>
                  </a:tcPr>
                </a:tc>
              </a:tr>
              <a:tr h="157605">
                <a:tc>
                  <a:txBody>
                    <a:bodyPr/>
                    <a:lstStyle/>
                    <a:p>
                      <a:pPr algn="l" fontAlgn="b"/>
                      <a:r>
                        <a:rPr lang="en-US" sz="1000" b="1" u="none" strike="noStrike" dirty="0" smtClean="0">
                          <a:solidFill>
                            <a:schemeClr val="accent1">
                              <a:lumMod val="50000"/>
                            </a:schemeClr>
                          </a:solidFill>
                          <a:effectLst/>
                        </a:rPr>
                        <a:t>Chanski</a:t>
                      </a:r>
                      <a:endParaRPr lang="en-US" sz="1000" b="1" i="0" u="none" strike="noStrike" dirty="0">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b="1" u="none" strike="noStrike" dirty="0" smtClean="0">
                          <a:solidFill>
                            <a:schemeClr val="accent1">
                              <a:lumMod val="50000"/>
                            </a:schemeClr>
                          </a:solidFill>
                          <a:effectLst/>
                        </a:rPr>
                        <a:t>Mark</a:t>
                      </a:r>
                      <a:endParaRPr lang="en-US" sz="1000" b="1" i="0" u="none" strike="noStrike" dirty="0">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dirty="0" smtClean="0">
                          <a:solidFill>
                            <a:schemeClr val="accent1">
                              <a:lumMod val="50000"/>
                            </a:schemeClr>
                          </a:solidFill>
                          <a:effectLst/>
                        </a:rPr>
                        <a:t>Mystic, CT</a:t>
                      </a:r>
                      <a:endParaRPr lang="en-US" sz="1000" b="0" i="0" u="none" strike="noStrike" dirty="0">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dirty="0" smtClean="0">
                          <a:solidFill>
                            <a:schemeClr val="accent1">
                              <a:lumMod val="50000"/>
                            </a:schemeClr>
                          </a:solidFill>
                          <a:effectLst/>
                        </a:rPr>
                        <a:t>Public</a:t>
                      </a:r>
                      <a:endParaRPr lang="en-US" sz="1000" b="0" i="0" u="none" strike="noStrike" dirty="0">
                        <a:solidFill>
                          <a:schemeClr val="accent1">
                            <a:lumMod val="50000"/>
                          </a:schemeClr>
                        </a:solidFill>
                        <a:effectLst/>
                        <a:latin typeface="Calibri" panose="020F0502020204030204" pitchFamily="34" charset="0"/>
                      </a:endParaRPr>
                    </a:p>
                  </a:txBody>
                  <a:tcPr marL="7620" marR="7620" marT="7620" marB="0" anchor="b">
                    <a:noFill/>
                  </a:tcPr>
                </a:tc>
              </a:tr>
              <a:tr h="157605">
                <a:tc>
                  <a:txBody>
                    <a:bodyPr/>
                    <a:lstStyle/>
                    <a:p>
                      <a:pPr algn="l" fontAlgn="b"/>
                      <a:r>
                        <a:rPr lang="en-US" sz="1000" b="1" u="none" strike="noStrike">
                          <a:solidFill>
                            <a:schemeClr val="accent1">
                              <a:lumMod val="50000"/>
                            </a:schemeClr>
                          </a:solidFill>
                          <a:effectLst/>
                        </a:rPr>
                        <a:t>Spice</a:t>
                      </a:r>
                      <a:endParaRPr lang="en-US" sz="1000" b="1" i="0" u="none" strike="noStrike">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b="1" u="none" strike="noStrike">
                          <a:solidFill>
                            <a:schemeClr val="accent1">
                              <a:lumMod val="50000"/>
                            </a:schemeClr>
                          </a:solidFill>
                          <a:effectLst/>
                        </a:rPr>
                        <a:t>Tim</a:t>
                      </a:r>
                      <a:endParaRPr lang="en-US" sz="1000" b="1" i="0" u="none" strike="noStrike">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a:solidFill>
                            <a:schemeClr val="accent1">
                              <a:lumMod val="50000"/>
                            </a:schemeClr>
                          </a:solidFill>
                          <a:effectLst/>
                        </a:rPr>
                        <a:t>Smithville, TX</a:t>
                      </a:r>
                      <a:endParaRPr lang="en-US" sz="1000" b="0" i="0" u="none" strike="noStrike">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dirty="0">
                          <a:solidFill>
                            <a:schemeClr val="accent1">
                              <a:lumMod val="50000"/>
                            </a:schemeClr>
                          </a:solidFill>
                          <a:effectLst/>
                        </a:rPr>
                        <a:t>State Boating Agency</a:t>
                      </a:r>
                      <a:endParaRPr lang="en-US" sz="1000" b="0" i="0" u="none" strike="noStrike" dirty="0">
                        <a:solidFill>
                          <a:schemeClr val="accent1">
                            <a:lumMod val="50000"/>
                          </a:schemeClr>
                        </a:solidFill>
                        <a:effectLst/>
                        <a:latin typeface="Calibri" panose="020F0502020204030204" pitchFamily="34" charset="0"/>
                      </a:endParaRPr>
                    </a:p>
                  </a:txBody>
                  <a:tcPr marL="7620" marR="7620" marT="7620" marB="0" anchor="b">
                    <a:noFill/>
                  </a:tcPr>
                </a:tc>
              </a:tr>
              <a:tr h="157605">
                <a:tc>
                  <a:txBody>
                    <a:bodyPr/>
                    <a:lstStyle/>
                    <a:p>
                      <a:pPr algn="l" fontAlgn="b"/>
                      <a:r>
                        <a:rPr lang="en-US" sz="1000" b="1" u="none" strike="noStrike">
                          <a:solidFill>
                            <a:schemeClr val="accent1">
                              <a:lumMod val="50000"/>
                            </a:schemeClr>
                          </a:solidFill>
                          <a:effectLst/>
                        </a:rPr>
                        <a:t>Taylor</a:t>
                      </a:r>
                      <a:endParaRPr lang="en-US" sz="1000" b="1" i="0" u="none" strike="noStrike">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b="1" u="none" strike="noStrike">
                          <a:solidFill>
                            <a:schemeClr val="accent1">
                              <a:lumMod val="50000"/>
                            </a:schemeClr>
                          </a:solidFill>
                          <a:effectLst/>
                        </a:rPr>
                        <a:t>Walt</a:t>
                      </a:r>
                      <a:endParaRPr lang="en-US" sz="1000" b="1" i="0" u="none" strike="noStrike">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a:solidFill>
                            <a:schemeClr val="accent1">
                              <a:lumMod val="50000"/>
                            </a:schemeClr>
                          </a:solidFill>
                          <a:effectLst/>
                        </a:rPr>
                        <a:t>Boston, MA</a:t>
                      </a:r>
                      <a:endParaRPr lang="en-US" sz="1000" b="0" i="0" u="none" strike="noStrike">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dirty="0">
                          <a:solidFill>
                            <a:schemeClr val="accent1">
                              <a:lumMod val="50000"/>
                            </a:schemeClr>
                          </a:solidFill>
                          <a:effectLst/>
                        </a:rPr>
                        <a:t>Federal Boating Agency</a:t>
                      </a:r>
                      <a:endParaRPr lang="en-US" sz="1000" b="0" i="0" u="none" strike="noStrike" dirty="0">
                        <a:solidFill>
                          <a:schemeClr val="accent1">
                            <a:lumMod val="50000"/>
                          </a:schemeClr>
                        </a:solidFill>
                        <a:effectLst/>
                        <a:latin typeface="Calibri" panose="020F0502020204030204" pitchFamily="34" charset="0"/>
                      </a:endParaRPr>
                    </a:p>
                  </a:txBody>
                  <a:tcPr marL="7620" marR="7620" marT="7620" marB="0" anchor="b">
                    <a:noFill/>
                  </a:tcPr>
                </a:tc>
              </a:tr>
              <a:tr h="157605">
                <a:tc>
                  <a:txBody>
                    <a:bodyPr/>
                    <a:lstStyle/>
                    <a:p>
                      <a:pPr algn="l" fontAlgn="b"/>
                      <a:r>
                        <a:rPr lang="en-US" sz="1000" b="1" u="none" strike="noStrike">
                          <a:solidFill>
                            <a:schemeClr val="accent1">
                              <a:lumMod val="50000"/>
                            </a:schemeClr>
                          </a:solidFill>
                          <a:effectLst/>
                        </a:rPr>
                        <a:t>Underwood</a:t>
                      </a:r>
                      <a:endParaRPr lang="en-US" sz="1000" b="1" i="0" u="none" strike="noStrike">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b="1" u="none" strike="noStrike">
                          <a:solidFill>
                            <a:schemeClr val="accent1">
                              <a:lumMod val="50000"/>
                            </a:schemeClr>
                          </a:solidFill>
                          <a:effectLst/>
                        </a:rPr>
                        <a:t>Joshua</a:t>
                      </a:r>
                      <a:endParaRPr lang="en-US" sz="1000" b="1" i="0" u="none" strike="noStrike">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dirty="0">
                          <a:solidFill>
                            <a:schemeClr val="accent1">
                              <a:lumMod val="50000"/>
                            </a:schemeClr>
                          </a:solidFill>
                          <a:effectLst/>
                        </a:rPr>
                        <a:t>St. Augustine, FL</a:t>
                      </a:r>
                      <a:endParaRPr lang="en-US" sz="1000" b="0" i="0" u="none" strike="noStrike" dirty="0">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dirty="0">
                          <a:solidFill>
                            <a:schemeClr val="accent1">
                              <a:lumMod val="50000"/>
                            </a:schemeClr>
                          </a:solidFill>
                          <a:effectLst/>
                        </a:rPr>
                        <a:t>State Boating Agency</a:t>
                      </a:r>
                      <a:endParaRPr lang="en-US" sz="1000" b="0" i="0" u="none" strike="noStrike" dirty="0">
                        <a:solidFill>
                          <a:schemeClr val="accent1">
                            <a:lumMod val="50000"/>
                          </a:schemeClr>
                        </a:solidFill>
                        <a:effectLst/>
                        <a:latin typeface="Calibri" panose="020F0502020204030204" pitchFamily="34" charset="0"/>
                      </a:endParaRPr>
                    </a:p>
                  </a:txBody>
                  <a:tcPr marL="7620" marR="7620" marT="7620" marB="0" anchor="b">
                    <a:noFill/>
                  </a:tcPr>
                </a:tc>
              </a:tr>
              <a:tr h="157605">
                <a:tc>
                  <a:txBody>
                    <a:bodyPr/>
                    <a:lstStyle/>
                    <a:p>
                      <a:pPr algn="l" fontAlgn="b"/>
                      <a:r>
                        <a:rPr lang="en-US" sz="1000" b="1" u="none" strike="noStrike">
                          <a:solidFill>
                            <a:schemeClr val="accent1">
                              <a:lumMod val="50000"/>
                            </a:schemeClr>
                          </a:solidFill>
                          <a:effectLst/>
                        </a:rPr>
                        <a:t>Wheeler</a:t>
                      </a:r>
                      <a:endParaRPr lang="en-US" sz="1000" b="1" i="0" u="none" strike="noStrike">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b="1" u="none" strike="noStrike" dirty="0">
                          <a:solidFill>
                            <a:schemeClr val="accent1">
                              <a:lumMod val="50000"/>
                            </a:schemeClr>
                          </a:solidFill>
                          <a:effectLst/>
                        </a:rPr>
                        <a:t>Jeff</a:t>
                      </a:r>
                      <a:endParaRPr lang="en-US" sz="1000" b="1" i="0" u="none" strike="noStrike" dirty="0">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a:solidFill>
                            <a:schemeClr val="accent1">
                              <a:lumMod val="50000"/>
                            </a:schemeClr>
                          </a:solidFill>
                          <a:effectLst/>
                        </a:rPr>
                        <a:t>Washington, DC</a:t>
                      </a:r>
                      <a:endParaRPr lang="en-US" sz="1000" b="0" i="0" u="none" strike="noStrike">
                        <a:solidFill>
                          <a:schemeClr val="accent1">
                            <a:lumMod val="50000"/>
                          </a:schemeClr>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dirty="0">
                          <a:solidFill>
                            <a:schemeClr val="accent1">
                              <a:lumMod val="50000"/>
                            </a:schemeClr>
                          </a:solidFill>
                          <a:effectLst/>
                        </a:rPr>
                        <a:t>Federal Boating Agency</a:t>
                      </a:r>
                      <a:endParaRPr lang="en-US" sz="1000" b="0" i="0" u="none" strike="noStrike" dirty="0">
                        <a:solidFill>
                          <a:schemeClr val="accent1">
                            <a:lumMod val="50000"/>
                          </a:schemeClr>
                        </a:solidFill>
                        <a:effectLst/>
                        <a:latin typeface="Calibri" panose="020F0502020204030204" pitchFamily="34" charset="0"/>
                      </a:endParaRPr>
                    </a:p>
                  </a:txBody>
                  <a:tcPr marL="7620" marR="7620" marT="7620" marB="0" anchor="b">
                    <a:noFill/>
                  </a:tcPr>
                </a:tc>
              </a:tr>
              <a:tr h="157605">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20" marR="7620" marT="7620" marB="0" anchor="b">
                    <a:noFill/>
                  </a:tcPr>
                </a:tc>
              </a:tr>
              <a:tr h="157605">
                <a:tc>
                  <a:txBody>
                    <a:bodyPr/>
                    <a:lstStyle/>
                    <a:p>
                      <a:pPr algn="l" fontAlgn="b"/>
                      <a:r>
                        <a:rPr lang="en-US" sz="1000" u="none" strike="noStrike">
                          <a:solidFill>
                            <a:schemeClr val="accent3"/>
                          </a:solidFill>
                          <a:effectLst/>
                        </a:rPr>
                        <a:t>Dillon</a:t>
                      </a:r>
                      <a:endParaRPr lang="en-US" sz="1000" b="0" i="0" u="none" strike="noStrike">
                        <a:solidFill>
                          <a:schemeClr val="accent3"/>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dirty="0">
                          <a:solidFill>
                            <a:schemeClr val="accent3"/>
                          </a:solidFill>
                          <a:effectLst/>
                        </a:rPr>
                        <a:t>Pam</a:t>
                      </a:r>
                      <a:endParaRPr lang="en-US" sz="1000" b="0" i="0" u="none" strike="noStrike" dirty="0">
                        <a:solidFill>
                          <a:schemeClr val="accent3"/>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a:solidFill>
                            <a:schemeClr val="accent3"/>
                          </a:solidFill>
                          <a:effectLst/>
                        </a:rPr>
                        <a:t>Lexington, KY</a:t>
                      </a:r>
                      <a:endParaRPr lang="en-US" sz="1000" b="0" i="0" u="none" strike="noStrike">
                        <a:solidFill>
                          <a:schemeClr val="accent3"/>
                        </a:solidFill>
                        <a:effectLst/>
                        <a:latin typeface="Calibri" panose="020F0502020204030204" pitchFamily="34" charset="0"/>
                      </a:endParaRPr>
                    </a:p>
                  </a:txBody>
                  <a:tcPr marL="7620" marR="7620" marT="7620" marB="0" anchor="b">
                    <a:noFill/>
                  </a:tcPr>
                </a:tc>
                <a:tc>
                  <a:txBody>
                    <a:bodyPr/>
                    <a:lstStyle/>
                    <a:p>
                      <a:pPr algn="l" fontAlgn="b"/>
                      <a:r>
                        <a:rPr lang="en-US" sz="1000" u="none" strike="noStrike" dirty="0">
                          <a:solidFill>
                            <a:schemeClr val="accent3"/>
                          </a:solidFill>
                          <a:effectLst/>
                        </a:rPr>
                        <a:t>NASBLA ESP Staff</a:t>
                      </a:r>
                      <a:endParaRPr lang="en-US" sz="1000" b="0" i="0" u="none" strike="noStrike" dirty="0">
                        <a:solidFill>
                          <a:schemeClr val="accent3"/>
                        </a:solidFill>
                        <a:effectLst/>
                        <a:latin typeface="Calibri" panose="020F0502020204030204" pitchFamily="34" charset="0"/>
                      </a:endParaRPr>
                    </a:p>
                  </a:txBody>
                  <a:tcPr marL="7620" marR="7620" marT="7620" marB="0" anchor="b">
                    <a:noFill/>
                  </a:tcPr>
                </a:tc>
              </a:tr>
            </a:tbl>
          </a:graphicData>
        </a:graphic>
      </p:graphicFrame>
    </p:spTree>
    <p:extLst>
      <p:ext uri="{BB962C8B-B14F-4D97-AF65-F5344CB8AC3E}">
        <p14:creationId xmlns:p14="http://schemas.microsoft.com/office/powerpoint/2010/main" val="473512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6"/>
          <p:cNvSpPr txBox="1">
            <a:spLocks noGrp="1"/>
          </p:cNvSpPr>
          <p:nvPr>
            <p:ph type="ctrTitle"/>
          </p:nvPr>
        </p:nvSpPr>
        <p:spPr>
          <a:xfrm>
            <a:off x="2309350" y="3031150"/>
            <a:ext cx="521460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smtClean="0"/>
              <a:t>WHY IS THIS IMPORTANT?</a:t>
            </a:r>
            <a:endParaRPr dirty="0"/>
          </a:p>
        </p:txBody>
      </p:sp>
      <p:sp>
        <p:nvSpPr>
          <p:cNvPr id="486" name="Google Shape;486;p16"/>
          <p:cNvSpPr txBox="1">
            <a:spLocks noGrp="1"/>
          </p:cNvSpPr>
          <p:nvPr>
            <p:ph type="subTitle" idx="1"/>
          </p:nvPr>
        </p:nvSpPr>
        <p:spPr>
          <a:xfrm>
            <a:off x="2309441" y="4059250"/>
            <a:ext cx="5214600" cy="78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dirty="0" smtClean="0"/>
              <a:t>Let’s look at the numbers.</a:t>
            </a:r>
            <a:endParaRPr dirty="0"/>
          </a:p>
        </p:txBody>
      </p:sp>
      <p:sp>
        <p:nvSpPr>
          <p:cNvPr id="487" name="Google Shape;487;p16"/>
          <p:cNvSpPr txBox="1"/>
          <p:nvPr/>
        </p:nvSpPr>
        <p:spPr>
          <a:xfrm>
            <a:off x="7416725" y="3661925"/>
            <a:ext cx="1760400" cy="1204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2000" b="1">
                <a:solidFill>
                  <a:srgbClr val="3C78D8"/>
                </a:solidFill>
                <a:latin typeface="Oswald"/>
                <a:ea typeface="Oswald"/>
                <a:cs typeface="Oswald"/>
                <a:sym typeface="Oswald"/>
              </a:rPr>
              <a:t>1</a:t>
            </a:r>
            <a:endParaRPr sz="12000">
              <a:solidFill>
                <a:srgbClr val="3C78D8"/>
              </a:solidFill>
            </a:endParaRPr>
          </a:p>
        </p:txBody>
      </p:sp>
      <p:sp>
        <p:nvSpPr>
          <p:cNvPr id="488" name="Google Shape;488;p16"/>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1342"/>
            <a:ext cx="1776023" cy="62160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17"/>
          <p:cNvSpPr txBox="1">
            <a:spLocks noGrp="1"/>
          </p:cNvSpPr>
          <p:nvPr>
            <p:ph type="body" idx="1"/>
          </p:nvPr>
        </p:nvSpPr>
        <p:spPr>
          <a:xfrm>
            <a:off x="457200" y="1599450"/>
            <a:ext cx="8229600" cy="819900"/>
          </a:xfrm>
          <a:prstGeom prst="rect">
            <a:avLst/>
          </a:prstGeom>
        </p:spPr>
        <p:txBody>
          <a:bodyPr spcFirstLastPara="1" wrap="square" lIns="91425" tIns="91425" rIns="91425" bIns="91425" anchor="ctr" anchorCtr="0">
            <a:noAutofit/>
          </a:bodyPr>
          <a:lstStyle/>
          <a:p>
            <a:pPr marL="0" lvl="0" indent="0">
              <a:buNone/>
            </a:pPr>
            <a:r>
              <a:rPr lang="en-US" dirty="0"/>
              <a:t>States have reported over 5 million course certificates issued based on the National Boating Education Power Standard </a:t>
            </a:r>
            <a:r>
              <a:rPr lang="en-US" dirty="0" smtClean="0"/>
              <a:t>2007 - 2017!</a:t>
            </a:r>
            <a:endParaRPr lang="en-US" dirty="0"/>
          </a:p>
        </p:txBody>
      </p:sp>
      <p:sp>
        <p:nvSpPr>
          <p:cNvPr id="494" name="Google Shape;494;p17"/>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graphicFrame>
        <p:nvGraphicFramePr>
          <p:cNvPr id="3" name="Chart 2"/>
          <p:cNvGraphicFramePr/>
          <p:nvPr>
            <p:extLst>
              <p:ext uri="{D42A27DB-BD31-4B8C-83A1-F6EECF244321}">
                <p14:modId xmlns:p14="http://schemas.microsoft.com/office/powerpoint/2010/main" val="766778718"/>
              </p:ext>
            </p:extLst>
          </p:nvPr>
        </p:nvGraphicFramePr>
        <p:xfrm>
          <a:off x="1333500" y="2800350"/>
          <a:ext cx="6705600" cy="13716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Arrow Connector 7"/>
          <p:cNvCxnSpPr/>
          <p:nvPr/>
        </p:nvCxnSpPr>
        <p:spPr>
          <a:xfrm flipV="1">
            <a:off x="1905000" y="3028950"/>
            <a:ext cx="4953000" cy="838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21342"/>
            <a:ext cx="1776023" cy="62160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6"/>
          <p:cNvSpPr txBox="1">
            <a:spLocks noGrp="1"/>
          </p:cNvSpPr>
          <p:nvPr>
            <p:ph type="ctrTitle"/>
          </p:nvPr>
        </p:nvSpPr>
        <p:spPr>
          <a:xfrm>
            <a:off x="1219200" y="3031150"/>
            <a:ext cx="630475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smtClean="0"/>
              <a:t>EVOLUTION OF DEVELOPMENT</a:t>
            </a:r>
            <a:endParaRPr dirty="0"/>
          </a:p>
        </p:txBody>
      </p:sp>
      <p:sp>
        <p:nvSpPr>
          <p:cNvPr id="486" name="Google Shape;486;p16"/>
          <p:cNvSpPr txBox="1">
            <a:spLocks noGrp="1"/>
          </p:cNvSpPr>
          <p:nvPr>
            <p:ph type="subTitle" idx="1"/>
          </p:nvPr>
        </p:nvSpPr>
        <p:spPr>
          <a:xfrm>
            <a:off x="2309441" y="4059250"/>
            <a:ext cx="5214600" cy="78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dirty="0" smtClean="0"/>
              <a:t>Timeline.</a:t>
            </a:r>
            <a:endParaRPr dirty="0"/>
          </a:p>
        </p:txBody>
      </p:sp>
      <p:sp>
        <p:nvSpPr>
          <p:cNvPr id="487" name="Google Shape;487;p16"/>
          <p:cNvSpPr txBox="1"/>
          <p:nvPr/>
        </p:nvSpPr>
        <p:spPr>
          <a:xfrm>
            <a:off x="7416725" y="3661925"/>
            <a:ext cx="1760400" cy="1204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2000" b="1" dirty="0">
                <a:solidFill>
                  <a:srgbClr val="3C78D8"/>
                </a:solidFill>
                <a:latin typeface="Oswald"/>
                <a:sym typeface="Oswald"/>
              </a:rPr>
              <a:t>2</a:t>
            </a:r>
            <a:endParaRPr sz="12000" dirty="0">
              <a:solidFill>
                <a:srgbClr val="3C78D8"/>
              </a:solidFill>
            </a:endParaRPr>
          </a:p>
        </p:txBody>
      </p:sp>
      <p:sp>
        <p:nvSpPr>
          <p:cNvPr id="488" name="Google Shape;488;p16"/>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1342"/>
            <a:ext cx="1776023" cy="621608"/>
          </a:xfrm>
          <a:prstGeom prst="rect">
            <a:avLst/>
          </a:prstGeom>
        </p:spPr>
      </p:pic>
    </p:spTree>
    <p:extLst>
      <p:ext uri="{BB962C8B-B14F-4D97-AF65-F5344CB8AC3E}">
        <p14:creationId xmlns:p14="http://schemas.microsoft.com/office/powerpoint/2010/main" val="3100513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18"/>
          <p:cNvSpPr txBox="1">
            <a:spLocks noGrp="1"/>
          </p:cNvSpPr>
          <p:nvPr>
            <p:ph type="title"/>
          </p:nvPr>
        </p:nvSpPr>
        <p:spPr>
          <a:xfrm>
            <a:off x="1066800" y="331950"/>
            <a:ext cx="6996600" cy="56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EVOLUTION OF </a:t>
            </a:r>
            <a:r>
              <a:rPr lang="en" dirty="0" smtClean="0">
                <a:solidFill>
                  <a:srgbClr val="3C78D8"/>
                </a:solidFill>
              </a:rPr>
              <a:t>DEVELOPMENT</a:t>
            </a:r>
            <a:endParaRPr dirty="0">
              <a:solidFill>
                <a:srgbClr val="3C78D8"/>
              </a:solidFill>
            </a:endParaRPr>
          </a:p>
        </p:txBody>
      </p:sp>
      <p:sp>
        <p:nvSpPr>
          <p:cNvPr id="501" name="Google Shape;501;p18"/>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grpSp>
        <p:nvGrpSpPr>
          <p:cNvPr id="16" name="Google Shape;208;p29"/>
          <p:cNvGrpSpPr/>
          <p:nvPr/>
        </p:nvGrpSpPr>
        <p:grpSpPr>
          <a:xfrm>
            <a:off x="159526" y="1712311"/>
            <a:ext cx="2528470" cy="838614"/>
            <a:chOff x="1047099" y="1768599"/>
            <a:chExt cx="5459954" cy="1810894"/>
          </a:xfrm>
        </p:grpSpPr>
        <p:sp>
          <p:nvSpPr>
            <p:cNvPr id="17" name="Google Shape;209;p29"/>
            <p:cNvSpPr/>
            <p:nvPr/>
          </p:nvSpPr>
          <p:spPr>
            <a:xfrm rot="2700000">
              <a:off x="2286374" y="984597"/>
              <a:ext cx="561726" cy="3040275"/>
            </a:xfrm>
            <a:prstGeom prst="roundRect">
              <a:avLst>
                <a:gd name="adj" fmla="val 50000"/>
              </a:avLst>
            </a:prstGeom>
            <a:gradFill>
              <a:gsLst>
                <a:gs pos="0">
                  <a:srgbClr val="FF8700"/>
                </a:gs>
                <a:gs pos="100000">
                  <a:srgbClr val="FFD90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0;p29"/>
            <p:cNvSpPr/>
            <p:nvPr/>
          </p:nvSpPr>
          <p:spPr>
            <a:xfrm>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666666"/>
                </a:solidFill>
                <a:latin typeface="Montserrat ExtraBold"/>
                <a:ea typeface="Montserrat ExtraBold"/>
                <a:cs typeface="Montserrat ExtraBold"/>
                <a:sym typeface="Montserrat ExtraBold"/>
              </a:endParaRPr>
            </a:p>
          </p:txBody>
        </p:sp>
        <p:sp>
          <p:nvSpPr>
            <p:cNvPr id="19" name="Google Shape;211;p29"/>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100" dirty="0" smtClean="0">
                  <a:solidFill>
                    <a:srgbClr val="FFFFFF"/>
                  </a:solidFill>
                  <a:latin typeface="Montserrat ExtraBold"/>
                  <a:ea typeface="Montserrat ExtraBold"/>
                  <a:cs typeface="Montserrat ExtraBold"/>
                  <a:sym typeface="Montserrat ExtraBold"/>
                </a:rPr>
                <a:t>1987 – ‘98</a:t>
              </a:r>
              <a:endParaRPr sz="1100" dirty="0">
                <a:solidFill>
                  <a:srgbClr val="FFFFFF"/>
                </a:solidFill>
                <a:latin typeface="Montserrat ExtraBold"/>
                <a:ea typeface="Montserrat ExtraBold"/>
                <a:cs typeface="Montserrat ExtraBold"/>
                <a:sym typeface="Montserrat ExtraBold"/>
              </a:endParaRPr>
            </a:p>
          </p:txBody>
        </p:sp>
        <p:sp>
          <p:nvSpPr>
            <p:cNvPr id="20" name="Google Shape;212;p29"/>
            <p:cNvSpPr txBox="1"/>
            <p:nvPr/>
          </p:nvSpPr>
          <p:spPr>
            <a:xfrm rot="18900000">
              <a:off x="1421701" y="1768599"/>
              <a:ext cx="5085352" cy="1047373"/>
            </a:xfrm>
            <a:prstGeom prst="rect">
              <a:avLst/>
            </a:prstGeom>
            <a:noFill/>
            <a:ln>
              <a:noFill/>
            </a:ln>
          </p:spPr>
          <p:txBody>
            <a:bodyPr spcFirstLastPara="1" wrap="square" lIns="91425" tIns="91425" rIns="91425" bIns="91425" anchor="t" anchorCtr="0">
              <a:noAutofit/>
            </a:bodyPr>
            <a:lstStyle/>
            <a:p>
              <a:r>
                <a:rPr lang="en-US" sz="800" dirty="0">
                  <a:solidFill>
                    <a:schemeClr val="accent1">
                      <a:lumMod val="50000"/>
                    </a:schemeClr>
                  </a:solidFill>
                </a:rPr>
                <a:t>NASBLA standards evolved via work of committees (LE and Education</a:t>
              </a:r>
              <a:r>
                <a:rPr lang="en-US" sz="800" dirty="0" smtClean="0">
                  <a:solidFill>
                    <a:schemeClr val="accent1">
                      <a:lumMod val="50000"/>
                    </a:schemeClr>
                  </a:solidFill>
                </a:rPr>
                <a:t>) and RBS Community</a:t>
              </a:r>
              <a:endParaRPr lang="en-US" sz="800" dirty="0">
                <a:solidFill>
                  <a:schemeClr val="accent1">
                    <a:lumMod val="50000"/>
                  </a:schemeClr>
                </a:solidFill>
              </a:endParaRPr>
            </a:p>
          </p:txBody>
        </p:sp>
      </p:grpSp>
      <p:pic>
        <p:nvPicPr>
          <p:cNvPr id="78" name="Picture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1342"/>
            <a:ext cx="1776023" cy="62160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18"/>
          <p:cNvSpPr txBox="1">
            <a:spLocks noGrp="1"/>
          </p:cNvSpPr>
          <p:nvPr>
            <p:ph type="title"/>
          </p:nvPr>
        </p:nvSpPr>
        <p:spPr>
          <a:xfrm>
            <a:off x="1066800" y="331950"/>
            <a:ext cx="6996600" cy="56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EVOLUTION OF </a:t>
            </a:r>
            <a:r>
              <a:rPr lang="en" dirty="0" smtClean="0">
                <a:solidFill>
                  <a:srgbClr val="3C78D8"/>
                </a:solidFill>
              </a:rPr>
              <a:t>DEVELOPMENT</a:t>
            </a:r>
            <a:endParaRPr dirty="0">
              <a:solidFill>
                <a:srgbClr val="3C78D8"/>
              </a:solidFill>
            </a:endParaRPr>
          </a:p>
        </p:txBody>
      </p:sp>
      <p:sp>
        <p:nvSpPr>
          <p:cNvPr id="501" name="Google Shape;501;p18"/>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grpSp>
        <p:nvGrpSpPr>
          <p:cNvPr id="16" name="Google Shape;208;p29"/>
          <p:cNvGrpSpPr/>
          <p:nvPr/>
        </p:nvGrpSpPr>
        <p:grpSpPr>
          <a:xfrm>
            <a:off x="159526" y="1712311"/>
            <a:ext cx="2528470" cy="838614"/>
            <a:chOff x="1047099" y="1768599"/>
            <a:chExt cx="5459954" cy="1810894"/>
          </a:xfrm>
        </p:grpSpPr>
        <p:sp>
          <p:nvSpPr>
            <p:cNvPr id="17" name="Google Shape;209;p29"/>
            <p:cNvSpPr/>
            <p:nvPr/>
          </p:nvSpPr>
          <p:spPr>
            <a:xfrm rot="2700000">
              <a:off x="2286374" y="984597"/>
              <a:ext cx="561726" cy="3040275"/>
            </a:xfrm>
            <a:prstGeom prst="roundRect">
              <a:avLst>
                <a:gd name="adj" fmla="val 50000"/>
              </a:avLst>
            </a:prstGeom>
            <a:gradFill>
              <a:gsLst>
                <a:gs pos="0">
                  <a:srgbClr val="FF8700"/>
                </a:gs>
                <a:gs pos="100000">
                  <a:srgbClr val="FFD90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0;p29"/>
            <p:cNvSpPr/>
            <p:nvPr/>
          </p:nvSpPr>
          <p:spPr>
            <a:xfrm>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666666"/>
                </a:solidFill>
                <a:latin typeface="Montserrat ExtraBold"/>
                <a:ea typeface="Montserrat ExtraBold"/>
                <a:cs typeface="Montserrat ExtraBold"/>
                <a:sym typeface="Montserrat ExtraBold"/>
              </a:endParaRPr>
            </a:p>
          </p:txBody>
        </p:sp>
        <p:sp>
          <p:nvSpPr>
            <p:cNvPr id="19" name="Google Shape;211;p29"/>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100" dirty="0" smtClean="0">
                  <a:solidFill>
                    <a:srgbClr val="FFFFFF"/>
                  </a:solidFill>
                  <a:latin typeface="Montserrat ExtraBold"/>
                  <a:ea typeface="Montserrat ExtraBold"/>
                  <a:cs typeface="Montserrat ExtraBold"/>
                  <a:sym typeface="Montserrat ExtraBold"/>
                </a:rPr>
                <a:t>1987 – ‘98</a:t>
              </a:r>
              <a:endParaRPr sz="1100" dirty="0">
                <a:solidFill>
                  <a:srgbClr val="FFFFFF"/>
                </a:solidFill>
                <a:latin typeface="Montserrat ExtraBold"/>
                <a:ea typeface="Montserrat ExtraBold"/>
                <a:cs typeface="Montserrat ExtraBold"/>
                <a:sym typeface="Montserrat ExtraBold"/>
              </a:endParaRPr>
            </a:p>
          </p:txBody>
        </p:sp>
        <p:sp>
          <p:nvSpPr>
            <p:cNvPr id="20" name="Google Shape;212;p29"/>
            <p:cNvSpPr txBox="1"/>
            <p:nvPr/>
          </p:nvSpPr>
          <p:spPr>
            <a:xfrm rot="18900000">
              <a:off x="1421701" y="1768599"/>
              <a:ext cx="5085352" cy="1047373"/>
            </a:xfrm>
            <a:prstGeom prst="rect">
              <a:avLst/>
            </a:prstGeom>
            <a:noFill/>
            <a:ln>
              <a:noFill/>
            </a:ln>
          </p:spPr>
          <p:txBody>
            <a:bodyPr spcFirstLastPara="1" wrap="square" lIns="91425" tIns="91425" rIns="91425" bIns="91425" anchor="t" anchorCtr="0">
              <a:noAutofit/>
            </a:bodyPr>
            <a:lstStyle/>
            <a:p>
              <a:r>
                <a:rPr lang="en-US" sz="800" dirty="0">
                  <a:solidFill>
                    <a:schemeClr val="accent1">
                      <a:lumMod val="50000"/>
                    </a:schemeClr>
                  </a:solidFill>
                </a:rPr>
                <a:t>NASBLA standards evolved via work of committees (LE and Education</a:t>
              </a:r>
              <a:r>
                <a:rPr lang="en-US" sz="800" dirty="0" smtClean="0">
                  <a:solidFill>
                    <a:schemeClr val="accent1">
                      <a:lumMod val="50000"/>
                    </a:schemeClr>
                  </a:solidFill>
                </a:rPr>
                <a:t>) and RBS Community</a:t>
              </a:r>
              <a:endParaRPr lang="en-US" sz="800" dirty="0">
                <a:solidFill>
                  <a:schemeClr val="accent1">
                    <a:lumMod val="50000"/>
                  </a:schemeClr>
                </a:solidFill>
              </a:endParaRPr>
            </a:p>
          </p:txBody>
        </p:sp>
      </p:grpSp>
      <p:grpSp>
        <p:nvGrpSpPr>
          <p:cNvPr id="21" name="Google Shape;213;p29"/>
          <p:cNvGrpSpPr/>
          <p:nvPr/>
        </p:nvGrpSpPr>
        <p:grpSpPr>
          <a:xfrm>
            <a:off x="1665267" y="1771634"/>
            <a:ext cx="2308176" cy="721786"/>
            <a:chOff x="2957320" y="2020877"/>
            <a:chExt cx="4984254" cy="1558616"/>
          </a:xfrm>
        </p:grpSpPr>
        <p:sp>
          <p:nvSpPr>
            <p:cNvPr id="22" name="Google Shape;214;p29"/>
            <p:cNvSpPr/>
            <p:nvPr/>
          </p:nvSpPr>
          <p:spPr>
            <a:xfrm rot="2700000">
              <a:off x="4196595" y="1011412"/>
              <a:ext cx="561726" cy="3040276"/>
            </a:xfrm>
            <a:prstGeom prst="roundRect">
              <a:avLst>
                <a:gd name="adj" fmla="val 50000"/>
              </a:avLst>
            </a:prstGeom>
            <a:gradFill>
              <a:gsLst>
                <a:gs pos="0">
                  <a:srgbClr val="46E180"/>
                </a:gs>
                <a:gs pos="100000">
                  <a:srgbClr val="B8DF3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5;p29"/>
            <p:cNvSpPr/>
            <p:nvPr/>
          </p:nvSpPr>
          <p:spPr>
            <a:xfrm>
              <a:off x="3420974"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666666"/>
                </a:solidFill>
                <a:latin typeface="Montserrat ExtraBold"/>
                <a:ea typeface="Montserrat ExtraBold"/>
                <a:cs typeface="Montserrat ExtraBold"/>
                <a:sym typeface="Montserrat ExtraBold"/>
              </a:endParaRPr>
            </a:p>
          </p:txBody>
        </p:sp>
        <p:sp>
          <p:nvSpPr>
            <p:cNvPr id="24" name="Google Shape;216;p29"/>
            <p:cNvSpPr txBox="1"/>
            <p:nvPr/>
          </p:nvSpPr>
          <p:spPr>
            <a:xfrm rot="-2700000">
              <a:off x="3410687" y="2240903"/>
              <a:ext cx="2333877"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100" dirty="0" smtClean="0">
                  <a:solidFill>
                    <a:srgbClr val="FFFFFF"/>
                  </a:solidFill>
                  <a:latin typeface="Montserrat ExtraBold"/>
                  <a:ea typeface="Montserrat ExtraBold"/>
                  <a:cs typeface="Montserrat ExtraBold"/>
                  <a:sym typeface="Montserrat ExtraBold"/>
                </a:rPr>
                <a:t>1999</a:t>
              </a:r>
              <a:endParaRPr sz="1100" dirty="0">
                <a:solidFill>
                  <a:srgbClr val="FFFFFF"/>
                </a:solidFill>
                <a:latin typeface="Montserrat ExtraBold"/>
                <a:ea typeface="Montserrat ExtraBold"/>
                <a:cs typeface="Montserrat ExtraBold"/>
                <a:sym typeface="Montserrat ExtraBold"/>
              </a:endParaRPr>
            </a:p>
          </p:txBody>
        </p:sp>
        <p:sp>
          <p:nvSpPr>
            <p:cNvPr id="25" name="Google Shape;217;p29"/>
            <p:cNvSpPr txBox="1"/>
            <p:nvPr/>
          </p:nvSpPr>
          <p:spPr>
            <a:xfrm rot="18900000">
              <a:off x="3182957" y="2020877"/>
              <a:ext cx="4758617" cy="507420"/>
            </a:xfrm>
            <a:prstGeom prst="rect">
              <a:avLst/>
            </a:prstGeom>
            <a:noFill/>
            <a:ln>
              <a:noFill/>
            </a:ln>
          </p:spPr>
          <p:txBody>
            <a:bodyPr spcFirstLastPara="1" wrap="square" lIns="91425" tIns="91425" rIns="91425" bIns="91425" anchor="t" anchorCtr="0">
              <a:noAutofit/>
            </a:bodyPr>
            <a:lstStyle/>
            <a:p>
              <a:pPr lvl="0">
                <a:spcAft>
                  <a:spcPts val="1600"/>
                </a:spcAft>
              </a:pPr>
              <a:r>
                <a:rPr lang="en-US" sz="800" dirty="0">
                  <a:solidFill>
                    <a:schemeClr val="accent1">
                      <a:lumMod val="50000"/>
                    </a:schemeClr>
                  </a:solidFill>
                </a:rPr>
                <a:t>Standard accepted/recognized by NASBLA membership for reciprocity concerns</a:t>
              </a:r>
              <a:endParaRPr sz="800" b="1" dirty="0">
                <a:solidFill>
                  <a:srgbClr val="666666"/>
                </a:solidFill>
                <a:latin typeface="Montserrat"/>
                <a:ea typeface="Montserrat"/>
                <a:cs typeface="Montserrat"/>
                <a:sym typeface="Montserrat"/>
              </a:endParaRPr>
            </a:p>
          </p:txBody>
        </p:sp>
      </p:gr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1342"/>
            <a:ext cx="1776023" cy="621608"/>
          </a:xfrm>
          <a:prstGeom prst="rect">
            <a:avLst/>
          </a:prstGeom>
        </p:spPr>
      </p:pic>
    </p:spTree>
    <p:extLst>
      <p:ext uri="{BB962C8B-B14F-4D97-AF65-F5344CB8AC3E}">
        <p14:creationId xmlns:p14="http://schemas.microsoft.com/office/powerpoint/2010/main" val="1089902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Quinc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1927</TotalTime>
  <Words>967</Words>
  <Application>Microsoft Macintosh PowerPoint</Application>
  <PresentationFormat>On-screen Show (16:9)</PresentationFormat>
  <Paragraphs>321</Paragraphs>
  <Slides>34</Slides>
  <Notes>34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Times New Roman</vt:lpstr>
      <vt:lpstr>Oswald</vt:lpstr>
      <vt:lpstr>Montserrat</vt:lpstr>
      <vt:lpstr>Helvetica</vt:lpstr>
      <vt:lpstr>Arial</vt:lpstr>
      <vt:lpstr>Calibri</vt:lpstr>
      <vt:lpstr>Montserrat ExtraBold</vt:lpstr>
      <vt:lpstr>Arial Narrow</vt:lpstr>
      <vt:lpstr>Source Sans Pro</vt:lpstr>
      <vt:lpstr>ＭＳ Ｐゴシック</vt:lpstr>
      <vt:lpstr>Quince template</vt:lpstr>
      <vt:lpstr>The Next Generation of  Boating Education Standards</vt:lpstr>
      <vt:lpstr>PRESENTED BY:</vt:lpstr>
      <vt:lpstr>PowerPoint Presentation</vt:lpstr>
      <vt:lpstr>2019 NATIONAL BOATING EDUCATION STANDARDS PANEL MEMBERS</vt:lpstr>
      <vt:lpstr>WHY IS THIS IMPORTANT?</vt:lpstr>
      <vt:lpstr>PowerPoint Presentation</vt:lpstr>
      <vt:lpstr>EVOLUTION OF DEVELOPMENT</vt:lpstr>
      <vt:lpstr>EVOLUTION OF DEVELOPMENT</vt:lpstr>
      <vt:lpstr>EVOLUTION OF DEVELOPMENT</vt:lpstr>
      <vt:lpstr>EVOLUTION OF DEVELOPMENT</vt:lpstr>
      <vt:lpstr>EVOLUTION OF DEVELOPMENT</vt:lpstr>
      <vt:lpstr>EVOLUTION OF DEVELOPMENT</vt:lpstr>
      <vt:lpstr>EVOLUTION OF DEVELOPMENT</vt:lpstr>
      <vt:lpstr>EVOLUTION OF DEVELOPMENT</vt:lpstr>
      <vt:lpstr>CORE &amp; CORE PLUS</vt:lpstr>
      <vt:lpstr>WHAT IS CORE &amp; CORE PLUS?</vt:lpstr>
      <vt:lpstr>WHAT IS CORE &amp; CORE PLUS?</vt:lpstr>
      <vt:lpstr>PLUS</vt:lpstr>
      <vt:lpstr>WHAT IS CORE &amp; CORE PLUS?</vt:lpstr>
      <vt:lpstr>CORE CONCEPT DRAFT</vt:lpstr>
      <vt:lpstr>EXAMPLE:  CORE CONCEPT DRAFT</vt:lpstr>
      <vt:lpstr>EXAMPLE:  CORE CONCEPT DRAFT</vt:lpstr>
      <vt:lpstr>EXAMPLE:  CORE CONCEPT DRAFT</vt:lpstr>
      <vt:lpstr>PLUS POWER…</vt:lpstr>
      <vt:lpstr>EXAMPLE:  PLUS POWER DRAFT</vt:lpstr>
      <vt:lpstr>EXAMPLE:  PLUS POWER DRAFT</vt:lpstr>
      <vt:lpstr>CURRENT STANDARD</vt:lpstr>
      <vt:lpstr>PowerPoint Presentation</vt:lpstr>
      <vt:lpstr>Additional Updates on Boating Standards</vt:lpstr>
      <vt:lpstr>On-Water Skills Standards</vt:lpstr>
      <vt:lpstr>Third Party On-Water Skills Course Conformity Assessment </vt:lpstr>
      <vt:lpstr>On-Water Skills Course Conformity Assessment</vt:lpstr>
      <vt:lpstr>PowerPoint Presentation</vt:lpstr>
      <vt:lpstr>THANKS!</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Next Generation of  Boating Education Standards</dc:title>
  <dc:creator>Jennifer Dadamo</dc:creator>
  <cp:lastModifiedBy>Yvonne Pentz</cp:lastModifiedBy>
  <cp:revision>40</cp:revision>
  <cp:lastPrinted>2019-03-20T18:57:55Z</cp:lastPrinted>
  <dcterms:modified xsi:type="dcterms:W3CDTF">2019-03-25T11:39:20Z</dcterms:modified>
</cp:coreProperties>
</file>