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4" r:id="rId3"/>
    <p:sldId id="305" r:id="rId4"/>
    <p:sldId id="306" r:id="rId5"/>
    <p:sldId id="298" r:id="rId6"/>
    <p:sldId id="307" r:id="rId7"/>
    <p:sldId id="308" r:id="rId8"/>
    <p:sldId id="309" r:id="rId9"/>
    <p:sldId id="310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06"/>
    <p:restoredTop sz="94646"/>
  </p:normalViewPr>
  <p:slideViewPr>
    <p:cSldViewPr snapToGrid="0" snapToObjects="1">
      <p:cViewPr varScale="1">
        <p:scale>
          <a:sx n="50" d="100"/>
          <a:sy n="50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32491-B329-A448-96D8-DE7E7B46AB6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E4E0-7ECE-6447-BE2B-E56CE5CC3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7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795D7-93DA-3143-8465-1A11423C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49E328-8728-6D41-87C1-271D2179C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C0FDE8-38F8-3B46-BD13-7EA8A82D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38F86C-B0F1-174B-9FEB-81834ED6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C9F1E-5DEC-B04B-A39D-53E3457A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5F4BF-28EE-7540-BCC7-F0BBCC5B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7B8FF6-1B6F-C044-A003-D0E033D78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907F73-AE7F-2D45-AF2D-A46F819F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32CB96-1726-3241-9BFD-F2C48052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BF3404-6D15-1848-B766-03F3D06B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3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93A9DB-9C4D-2B41-BA74-8694D9FC6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79B9F6-AFE0-A843-BD71-B38405F3D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9F18F8-95DB-DF4A-9C75-29147198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9C386-0B93-604D-8EF1-D340EFBB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392ED4-AD4C-8C41-8C8D-91DB0A75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FEA03-E955-FC45-9F2E-DC6747EE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0A1555-02EE-EB45-A670-F74099A5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D9777C-CD37-1543-8533-110F9D7B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266FE5-D42A-174F-9D2D-5A9B2185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749BC-0261-5C45-81EF-46C0D777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1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55B79-0F60-D54E-8C9D-9C1568F1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5BDCDE-B82C-BE4D-8037-E34028CD8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B114DB-5898-5C49-BE8C-016CFF70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314E0-1936-B34B-86AC-8510832C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6105E3-EF56-914B-A46C-00F14564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85A6E-09DE-F44B-883F-28109D5F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4ED9F-E3B9-AD47-9174-12C57FA43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AF654D-BC6F-0E47-B2A1-81AA05347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1A7BDF-569E-6444-8B93-2FE5A55F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846CD1-A2EC-9143-8EF9-1F4A1DF3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56422C-50CF-834B-9D30-077FC578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48ECC-1776-DB45-A6EC-11F53869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59651A-4809-D240-97E5-586C0E297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7F7DB9-7AF3-B14A-A8C9-7ED421171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2B3626-FEA2-324D-AA40-4F25DA9F2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FBDAF6-8D7F-1D46-80D6-9072AC85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2EF5F5-2891-F644-82EB-485857F6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A73AFB-38EB-2A4A-9E11-8961973F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F5926E-44C0-2D48-97FE-778B398F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62914-0BB5-2145-A809-86DA8798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9D9892-4855-DD47-A0C0-F0C23299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2693BD-6E17-0048-BDEE-46DE3B22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814351-24E1-084D-B314-E29834F7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A6BA88-16B7-EC4C-9549-A7384392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469139-7904-8B40-B46C-C0F29E3A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35E859-0724-2840-B819-0423EE4E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1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67CA9-0917-364B-B005-BD10A781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F47A8A-F764-3444-914C-AE6BB2D3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1AA6BD-92C1-E048-AE0F-2A3B030CF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39C423-4125-2543-9D7D-C5173B1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A65D36-35E2-4247-AAE3-9F565AC3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5B9F06-A8B0-F94F-A9DC-1E800B81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E6E1A-DAD1-A242-BB97-76EF4BAF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FD895F-EDE4-A645-8A71-EE37768DB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10E9FB-341E-5945-97C5-9F18577B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6F617B-9E7B-A949-B723-B6446AD7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DC702-7F65-EE4C-B4F8-17726D97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095013-4AAF-A94A-B03C-FBD209A8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4D130A-43A0-424E-AE7A-6D8433ED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99D1EC-51B3-2746-843B-195B0364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799446-686E-E443-8FC4-D97F8CB82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590F-C4D7-9345-934A-CF54B845305C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7C23FF-AC70-3A47-A274-665280255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3F8FFA-59AB-1144-B9E3-4210CA613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7307-EF1D-6A4B-8DAB-D0617D2D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EAEDCB-EDBC-A14E-8A89-82D66399F076}"/>
              </a:ext>
            </a:extLst>
          </p:cNvPr>
          <p:cNvSpPr txBox="1"/>
          <p:nvPr/>
        </p:nvSpPr>
        <p:spPr>
          <a:xfrm>
            <a:off x="981307" y="871538"/>
            <a:ext cx="1006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BUI Enforcement:</a:t>
            </a:r>
          </a:p>
          <a:p>
            <a:pPr algn="ctr"/>
            <a:r>
              <a:rPr lang="en-US" sz="5400" b="1" dirty="0"/>
              <a:t>Present and 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947E2E-DEB6-D343-9791-B9C3BDC28B98}"/>
              </a:ext>
            </a:extLst>
          </p:cNvPr>
          <p:cNvSpPr txBox="1"/>
          <p:nvPr/>
        </p:nvSpPr>
        <p:spPr>
          <a:xfrm>
            <a:off x="714375" y="5386388"/>
            <a:ext cx="481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Presented by:  Major Richard Moore (FWC ret.)</a:t>
            </a:r>
          </a:p>
          <a:p>
            <a:r>
              <a:rPr lang="en-US" b="1" dirty="0"/>
              <a:t>	         NASBLA BUI Program Manager</a:t>
            </a:r>
          </a:p>
          <a:p>
            <a:r>
              <a:rPr lang="en-US" b="1" dirty="0"/>
              <a:t>	         March 25,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FD0251-98C6-F94A-8198-EE6683997551}"/>
              </a:ext>
            </a:extLst>
          </p:cNvPr>
          <p:cNvSpPr txBox="1"/>
          <p:nvPr/>
        </p:nvSpPr>
        <p:spPr>
          <a:xfrm>
            <a:off x="2051824" y="3052018"/>
            <a:ext cx="789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Presentation for the</a:t>
            </a:r>
          </a:p>
          <a:p>
            <a:pPr algn="ctr"/>
            <a:r>
              <a:rPr lang="en-US" sz="2800" b="1" dirty="0"/>
              <a:t>International Boating and Water Safety Summit</a:t>
            </a:r>
          </a:p>
        </p:txBody>
      </p:sp>
    </p:spTree>
    <p:extLst>
      <p:ext uri="{BB962C8B-B14F-4D97-AF65-F5344CB8AC3E}">
        <p14:creationId xmlns:p14="http://schemas.microsoft.com/office/powerpoint/2010/main" val="76967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227CFF-2844-B64E-BEA7-B846D6F36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5000"/>
          </a:blip>
          <a:srcRect l="2388" t="4543" r="2367" b="4076"/>
          <a:stretch/>
        </p:blipFill>
        <p:spPr>
          <a:xfrm>
            <a:off x="600075" y="4378990"/>
            <a:ext cx="2809875" cy="1894377"/>
          </a:xfrm>
          <a:prstGeom prst="rect">
            <a:avLst/>
          </a:prstGeom>
          <a:noFill/>
          <a:effectLst>
            <a:softEdge rad="38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BC73D-E17A-F047-BDC6-8B0737F4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What’s On The Horizon?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C27430-D72C-8440-9383-65207672E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2198146"/>
            <a:ext cx="7019925" cy="2888204"/>
          </a:xfrm>
        </p:spPr>
        <p:txBody>
          <a:bodyPr>
            <a:noAutofit/>
          </a:bodyPr>
          <a:lstStyle/>
          <a:p>
            <a:r>
              <a:rPr lang="en-US" dirty="0"/>
              <a:t>Expanding use of the Seated SFSTs to include all states and territories</a:t>
            </a:r>
          </a:p>
          <a:p>
            <a:r>
              <a:rPr lang="en-US" dirty="0"/>
              <a:t>Instructor credentialing and currency improvements</a:t>
            </a:r>
          </a:p>
          <a:p>
            <a:r>
              <a:rPr lang="en-US" dirty="0"/>
              <a:t>Better prepare officers to deal with marijuana-impaired operators</a:t>
            </a:r>
          </a:p>
        </p:txBody>
      </p:sp>
    </p:spTree>
    <p:extLst>
      <p:ext uri="{BB962C8B-B14F-4D97-AF65-F5344CB8AC3E}">
        <p14:creationId xmlns:p14="http://schemas.microsoft.com/office/powerpoint/2010/main" val="19373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69F40B-DC32-0143-B290-5A2F90553F25}"/>
              </a:ext>
            </a:extLst>
          </p:cNvPr>
          <p:cNvSpPr txBox="1"/>
          <p:nvPr/>
        </p:nvSpPr>
        <p:spPr>
          <a:xfrm>
            <a:off x="2771776" y="2586038"/>
            <a:ext cx="6129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626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3C344C-FB72-8E48-80F7-0BACC2E6A45A}"/>
              </a:ext>
            </a:extLst>
          </p:cNvPr>
          <p:cNvSpPr txBox="1"/>
          <p:nvPr/>
        </p:nvSpPr>
        <p:spPr>
          <a:xfrm>
            <a:off x="2520176" y="1215483"/>
            <a:ext cx="698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Why are we 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0D4FFE-3EB8-C441-BE1C-1458B1D778A4}"/>
              </a:ext>
            </a:extLst>
          </p:cNvPr>
          <p:cNvSpPr txBox="1"/>
          <p:nvPr/>
        </p:nvSpPr>
        <p:spPr>
          <a:xfrm>
            <a:off x="1873405" y="2832410"/>
            <a:ext cx="8151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…to make our waterways safer.</a:t>
            </a:r>
          </a:p>
        </p:txBody>
      </p:sp>
    </p:spTree>
    <p:extLst>
      <p:ext uri="{BB962C8B-B14F-4D97-AF65-F5344CB8AC3E}">
        <p14:creationId xmlns:p14="http://schemas.microsoft.com/office/powerpoint/2010/main" val="121842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5D431C-1B6F-B34C-B3D3-30406EE7B944}"/>
              </a:ext>
            </a:extLst>
          </p:cNvPr>
          <p:cNvSpPr txBox="1"/>
          <p:nvPr/>
        </p:nvSpPr>
        <p:spPr>
          <a:xfrm>
            <a:off x="1628078" y="1561171"/>
            <a:ext cx="879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From a recreational boating safety perspective, just how significant is the problem with alcohol/drug use?</a:t>
            </a:r>
          </a:p>
        </p:txBody>
      </p:sp>
    </p:spTree>
    <p:extLst>
      <p:ext uri="{BB962C8B-B14F-4D97-AF65-F5344CB8AC3E}">
        <p14:creationId xmlns:p14="http://schemas.microsoft.com/office/powerpoint/2010/main" val="38160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C1EDED-20C2-8C4E-9AD7-9FFDB22023E7}"/>
              </a:ext>
            </a:extLst>
          </p:cNvPr>
          <p:cNvSpPr txBox="1"/>
          <p:nvPr/>
        </p:nvSpPr>
        <p:spPr>
          <a:xfrm>
            <a:off x="1530854" y="1107107"/>
            <a:ext cx="91990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Segoe Print" panose="02000800000000000000" pitchFamily="2" charset="0"/>
              </a:rPr>
              <a:t>WHO</a:t>
            </a:r>
          </a:p>
          <a:p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Segoe Print" panose="02000800000000000000" pitchFamily="2" charset="0"/>
              </a:rPr>
              <a:t>    REALLY</a:t>
            </a:r>
          </a:p>
          <a:p>
            <a:pPr algn="ctr"/>
            <a:r>
              <a:rPr lang="en-US" sz="8800" b="1" i="1" dirty="0">
                <a:solidFill>
                  <a:schemeClr val="accent1">
                    <a:lumMod val="50000"/>
                  </a:schemeClr>
                </a:solidFill>
                <a:latin typeface="Segoe Print" panose="02000800000000000000" pitchFamily="2" charset="0"/>
              </a:rPr>
              <a:t>      KNOWS?</a:t>
            </a:r>
          </a:p>
        </p:txBody>
      </p:sp>
    </p:spTree>
    <p:extLst>
      <p:ext uri="{BB962C8B-B14F-4D97-AF65-F5344CB8AC3E}">
        <p14:creationId xmlns:p14="http://schemas.microsoft.com/office/powerpoint/2010/main" val="172130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F2BD2-7B62-DA42-892A-C1649976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PRESENT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AE13A-960C-DC45-B52F-9D01C288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73" y="2553589"/>
            <a:ext cx="6434254" cy="2977415"/>
          </a:xfrm>
        </p:spPr>
        <p:txBody>
          <a:bodyPr/>
          <a:lstStyle/>
          <a:p>
            <a:r>
              <a:rPr lang="en-US" sz="3600" dirty="0"/>
              <a:t>   </a:t>
            </a:r>
            <a:r>
              <a:rPr lang="en-US" dirty="0"/>
              <a:t>     </a:t>
            </a:r>
            <a:r>
              <a:rPr lang="en-US" sz="3600" dirty="0"/>
              <a:t>Casualty Statistics</a:t>
            </a:r>
          </a:p>
          <a:p>
            <a:r>
              <a:rPr lang="en-US" sz="3600" dirty="0"/>
              <a:t>	Officer/Investigator Training</a:t>
            </a:r>
          </a:p>
          <a:p>
            <a:r>
              <a:rPr lang="en-US" sz="3600" dirty="0"/>
              <a:t>       Operation Dry Water</a:t>
            </a:r>
          </a:p>
          <a:p>
            <a:r>
              <a:rPr lang="en-US" sz="3600" dirty="0"/>
              <a:t>       Changes in State Laws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F2BD2-7B62-DA42-892A-C1649976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PRESENT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AE13A-960C-DC45-B52F-9D01C288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73" y="2553589"/>
            <a:ext cx="6434254" cy="2977415"/>
          </a:xfrm>
        </p:spPr>
        <p:txBody>
          <a:bodyPr/>
          <a:lstStyle/>
          <a:p>
            <a:r>
              <a:rPr lang="en-US" sz="3600" dirty="0"/>
              <a:t>   </a:t>
            </a:r>
            <a:r>
              <a:rPr lang="en-US" dirty="0"/>
              <a:t>     </a:t>
            </a:r>
            <a:r>
              <a:rPr lang="en-US" sz="3600" dirty="0"/>
              <a:t>Casualty Statistics</a:t>
            </a:r>
          </a:p>
          <a:p>
            <a:pPr marL="0" indent="0">
              <a:buNone/>
            </a:pPr>
            <a:r>
              <a:rPr lang="en-US" dirty="0"/>
              <a:t>“Alcohol use is the leading known contributing factor in fatal boating accidents; where the primary cause was known, it was listed as the leading factor in 19% of deaths.” </a:t>
            </a:r>
            <a:r>
              <a:rPr lang="en-US" sz="1800" dirty="0"/>
              <a:t>(2017 report)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7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F2BD2-7B62-DA42-892A-C1649976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PRESENT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AE13A-960C-DC45-B52F-9D01C288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73" y="2553589"/>
            <a:ext cx="6434254" cy="2977415"/>
          </a:xfrm>
        </p:spPr>
        <p:txBody>
          <a:bodyPr/>
          <a:lstStyle/>
          <a:p>
            <a:r>
              <a:rPr lang="en-US" sz="3600" dirty="0"/>
              <a:t>   </a:t>
            </a:r>
            <a:r>
              <a:rPr lang="en-US" dirty="0"/>
              <a:t>     </a:t>
            </a:r>
            <a:r>
              <a:rPr lang="en-US" sz="3600" dirty="0"/>
              <a:t>Casualty Statistics</a:t>
            </a:r>
          </a:p>
          <a:p>
            <a:r>
              <a:rPr lang="en-US" sz="3600" dirty="0"/>
              <a:t>	Officer/Investigator Training</a:t>
            </a:r>
          </a:p>
          <a:p>
            <a:pPr marL="0" indent="0">
              <a:buNone/>
            </a:pPr>
            <a:r>
              <a:rPr lang="en-US" dirty="0"/>
              <a:t>Boating Accident Investigation</a:t>
            </a:r>
          </a:p>
          <a:p>
            <a:pPr marL="0" indent="0">
              <a:buNone/>
            </a:pPr>
            <a:r>
              <a:rPr lang="en-US" dirty="0"/>
              <a:t>BUI Detection and Enforcement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6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F2BD2-7B62-DA42-892A-C1649976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PRESENT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AE13A-960C-DC45-B52F-9D01C288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73" y="2553589"/>
            <a:ext cx="6434254" cy="3445767"/>
          </a:xfrm>
        </p:spPr>
        <p:txBody>
          <a:bodyPr>
            <a:normAutofit/>
          </a:bodyPr>
          <a:lstStyle/>
          <a:p>
            <a:r>
              <a:rPr lang="en-US" sz="3600" dirty="0"/>
              <a:t>   </a:t>
            </a:r>
            <a:r>
              <a:rPr lang="en-US" dirty="0"/>
              <a:t>     </a:t>
            </a:r>
            <a:r>
              <a:rPr lang="en-US" sz="3600" dirty="0"/>
              <a:t>Casualty Statistics</a:t>
            </a:r>
          </a:p>
          <a:p>
            <a:r>
              <a:rPr lang="en-US" sz="3600" dirty="0"/>
              <a:t>	Officer/Investigator Training</a:t>
            </a:r>
          </a:p>
          <a:p>
            <a:r>
              <a:rPr lang="en-US" sz="3600" dirty="0"/>
              <a:t>       Operation Dry Water</a:t>
            </a:r>
          </a:p>
          <a:p>
            <a:pPr marL="0" indent="0">
              <a:buNone/>
            </a:pPr>
            <a:r>
              <a:rPr lang="en-US" sz="3000" dirty="0"/>
              <a:t>Launched in 2009 with the goal of deterring boaters from operating under the influence of alcohol or other drugs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2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F2BD2-7B62-DA42-892A-C1649976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+mn-lt"/>
              </a:rPr>
              <a:t>PRESENT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AE13A-960C-DC45-B52F-9D01C288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73" y="2553589"/>
            <a:ext cx="6434254" cy="3668791"/>
          </a:xfrm>
        </p:spPr>
        <p:txBody>
          <a:bodyPr/>
          <a:lstStyle/>
          <a:p>
            <a:r>
              <a:rPr lang="en-US" sz="3600" dirty="0"/>
              <a:t>   </a:t>
            </a:r>
            <a:r>
              <a:rPr lang="en-US" dirty="0"/>
              <a:t>     </a:t>
            </a:r>
            <a:r>
              <a:rPr lang="en-US" sz="3600" dirty="0"/>
              <a:t>Casualty Statistics</a:t>
            </a:r>
          </a:p>
          <a:p>
            <a:r>
              <a:rPr lang="en-US" sz="3600" dirty="0"/>
              <a:t>	Officer/Investigator Training</a:t>
            </a:r>
          </a:p>
          <a:p>
            <a:r>
              <a:rPr lang="en-US" sz="3600" dirty="0"/>
              <a:t>       Operation Dry Water</a:t>
            </a:r>
          </a:p>
          <a:p>
            <a:r>
              <a:rPr lang="en-US" sz="3600" dirty="0"/>
              <a:t>       Changes in State Laws</a:t>
            </a:r>
          </a:p>
          <a:p>
            <a:pPr marL="0" indent="0">
              <a:buNone/>
            </a:pPr>
            <a:r>
              <a:rPr lang="en-US" dirty="0"/>
              <a:t>Legalized use of marijuana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6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156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Segoe Print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PRESENT SITUATION</vt:lpstr>
      <vt:lpstr>PRESENT SITUATION</vt:lpstr>
      <vt:lpstr>PRESENT SITUATION</vt:lpstr>
      <vt:lpstr>PRESENT SITUATION</vt:lpstr>
      <vt:lpstr>PRESENT SITUATION</vt:lpstr>
      <vt:lpstr>What’s On The Horizon?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Moore</dc:creator>
  <cp:lastModifiedBy>Yvonne Pentz</cp:lastModifiedBy>
  <cp:revision>23</cp:revision>
  <dcterms:created xsi:type="dcterms:W3CDTF">2018-10-13T15:28:07Z</dcterms:created>
  <dcterms:modified xsi:type="dcterms:W3CDTF">2019-03-27T19:55:03Z</dcterms:modified>
</cp:coreProperties>
</file>