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xls" ContentType="application/vnd.ms-excel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85" r:id="rId3"/>
    <p:sldId id="386" r:id="rId4"/>
    <p:sldId id="387" r:id="rId5"/>
    <p:sldId id="388" r:id="rId6"/>
    <p:sldId id="389" r:id="rId7"/>
    <p:sldId id="393" r:id="rId8"/>
    <p:sldId id="396" r:id="rId9"/>
    <p:sldId id="397" r:id="rId10"/>
    <p:sldId id="398" r:id="rId11"/>
    <p:sldId id="399" r:id="rId12"/>
    <p:sldId id="400" r:id="rId13"/>
    <p:sldId id="390" r:id="rId14"/>
    <p:sldId id="391" r:id="rId15"/>
    <p:sldId id="392" r:id="rId16"/>
    <p:sldId id="402" r:id="rId17"/>
    <p:sldId id="403" r:id="rId18"/>
    <p:sldId id="401" r:id="rId19"/>
    <p:sldId id="404" r:id="rId20"/>
    <p:sldId id="405" r:id="rId21"/>
    <p:sldId id="406" r:id="rId22"/>
    <p:sldId id="408" r:id="rId23"/>
    <p:sldId id="407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6" r:id="rId32"/>
    <p:sldId id="417" r:id="rId33"/>
    <p:sldId id="418" r:id="rId34"/>
    <p:sldId id="419" r:id="rId35"/>
    <p:sldId id="420" r:id="rId36"/>
    <p:sldId id="421" r:id="rId37"/>
    <p:sldId id="422" r:id="rId38"/>
    <p:sldId id="424" r:id="rId39"/>
    <p:sldId id="423" r:id="rId40"/>
    <p:sldId id="384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E48"/>
    <a:srgbClr val="77B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416" y="-1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hPercent val="92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Makes me sexier</c:v>
                </c:pt>
              </c:strCache>
            </c:strRef>
          </c:tx>
          <c:spPr>
            <a:solidFill>
              <a:srgbClr val="35434C"/>
            </a:solidFill>
          </c:spPr>
          <c:invertIfNegative val="0"/>
          <c:cat>
            <c:strRef>
              <c:f>Sheet1!$B$1:$D$1</c:f>
              <c:strCache>
                <c:ptCount val="3"/>
                <c:pt idx="0">
                  <c:v>Abstainers</c:v>
                </c:pt>
                <c:pt idx="1">
                  <c:v>Drinkers</c:v>
                </c:pt>
                <c:pt idx="2">
                  <c:v>Bingers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4.4</c:v>
                </c:pt>
                <c:pt idx="1">
                  <c:v>13.3</c:v>
                </c:pt>
                <c:pt idx="2">
                  <c:v>22.4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Sexual opportunities</c:v>
                </c:pt>
              </c:strCache>
            </c:strRef>
          </c:tx>
          <c:spPr>
            <a:solidFill>
              <a:srgbClr val="77BC1F"/>
            </a:solidFill>
          </c:spPr>
          <c:invertIfNegative val="0"/>
          <c:cat>
            <c:strRef>
              <c:f>Sheet1!$B$1:$D$1</c:f>
              <c:strCache>
                <c:ptCount val="3"/>
                <c:pt idx="0">
                  <c:v>Abstainers</c:v>
                </c:pt>
                <c:pt idx="1">
                  <c:v>Drinkers</c:v>
                </c:pt>
                <c:pt idx="2">
                  <c:v>Bingers</c:v>
                </c:pt>
              </c:strCache>
            </c:strRef>
          </c:cat>
          <c:val>
            <c:numRef>
              <c:f>Sheet1!$B$3:$D$3</c:f>
              <c:numCache>
                <c:formatCode>General</c:formatCode>
                <c:ptCount val="3"/>
                <c:pt idx="0">
                  <c:v>53.8</c:v>
                </c:pt>
                <c:pt idx="1">
                  <c:v>62.3</c:v>
                </c:pt>
                <c:pt idx="2">
                  <c:v>73.0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-2140221048"/>
        <c:axId val="-2041508072"/>
        <c:axId val="0"/>
      </c:bar3DChart>
      <c:catAx>
        <c:axId val="-214022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txPr>
          <a:bodyPr rot="0" vert="horz"/>
          <a:lstStyle/>
          <a:p>
            <a:pPr>
              <a:defRPr sz="900">
                <a:solidFill>
                  <a:srgbClr val="35434C"/>
                </a:solidFill>
              </a:defRPr>
            </a:pPr>
            <a:endParaRPr lang="en-US"/>
          </a:p>
        </c:txPr>
        <c:crossAx val="-2041508072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-20415080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 rot="0" vert="horz"/>
          <a:lstStyle/>
          <a:p>
            <a:pPr>
              <a:defRPr sz="1000">
                <a:solidFill>
                  <a:srgbClr val="35434C"/>
                </a:solidFill>
              </a:defRPr>
            </a:pPr>
            <a:endParaRPr lang="en-US"/>
          </a:p>
        </c:txPr>
        <c:crossAx val="-21402210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200">
                <a:solidFill>
                  <a:srgbClr val="35434C"/>
                </a:solidFill>
              </a:defRPr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77BC1F"/>
              </a:solidFill>
            </c:spPr>
          </c:dPt>
          <c:dPt>
            <c:idx val="1"/>
            <c:bubble3D val="0"/>
            <c:spPr>
              <a:solidFill>
                <a:srgbClr val="333E48"/>
              </a:solidFill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Wearing</c:v>
                </c:pt>
                <c:pt idx="1">
                  <c:v>Not wearing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0.47</c:v>
                </c:pt>
                <c:pt idx="1">
                  <c:v>0.53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77BC1F"/>
              </a:solidFill>
            </c:spPr>
          </c:dPt>
          <c:dPt>
            <c:idx val="1"/>
            <c:bubble3D val="0"/>
            <c:spPr>
              <a:solidFill>
                <a:srgbClr val="333E48"/>
              </a:solidFill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Wearing</c:v>
                </c:pt>
                <c:pt idx="1">
                  <c:v>Not wearing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0.07</c:v>
                </c:pt>
                <c:pt idx="1">
                  <c:v>0.93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555C0E1-0ADD-204F-9523-C2305F768AD6}" type="datetimeFigureOut">
              <a:rPr lang="en-US"/>
              <a:pPr>
                <a:defRPr/>
              </a:pPr>
              <a:t>3/20/19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717B912-7EE5-8246-AE52-68173AC2C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10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F1FFD7-BC2F-EF45-922C-65341771F021}" type="slidenum">
              <a:rPr lang="en-US"/>
              <a:pPr/>
              <a:t>4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249cdc7d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249cdc7d5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5249cdc7d5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24c1615c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24c1615c9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524c1615c9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2636d4330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2636d4330_0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52636d4330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24c1615c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24c1615c9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524c1615c9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2636d4330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2636d4330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52636d4330_0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24c1615c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24c1615c9_0_2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524c1615c9_0_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1eff9b2f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1eff9b2f0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51eff9b2f0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0A4BD8-E2C5-5349-A7C0-45B790767EE3}" type="slidenum">
              <a:rPr lang="en-US"/>
              <a:pPr/>
              <a:t>5</a:t>
            </a:fld>
            <a:endParaRPr lang="en-US"/>
          </a:p>
        </p:txBody>
      </p:sp>
      <p:sp>
        <p:nvSpPr>
          <p:cNvPr id="3717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17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72F335-C67F-BD4C-928A-2A374CCEF74A}" type="slidenum">
              <a:rPr lang="en-US"/>
              <a:pPr/>
              <a:t>6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32994" indent="-281921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7684" indent="-225537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8757" indent="-225537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29831" indent="-225537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80904" indent="-225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31978" indent="-225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83051" indent="-225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34125" indent="-225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6F11019D-D752-8C4B-BFE1-307CC653B1CB}" type="slidenum">
              <a:rPr lang="en-US">
                <a:ea typeface="ＭＳ Ｐゴシック" charset="0"/>
                <a:cs typeface="ＭＳ Ｐゴシック" charset="0"/>
              </a:rPr>
              <a:pPr eaLnBrk="1" hangingPunct="1"/>
              <a:t>8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8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32994" indent="-281921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27684" indent="-225537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578757" indent="-225537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29831" indent="-225537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480904" indent="-225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31978" indent="-225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383051" indent="-225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34125" indent="-225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5E91F84C-7027-EB4E-B442-3C7C624A28D6}" type="slidenum">
              <a:rPr lang="en-US">
                <a:ea typeface="ＭＳ Ｐゴシック" charset="0"/>
                <a:cs typeface="ＭＳ Ｐゴシック" charset="0"/>
              </a:rPr>
              <a:pPr eaLnBrk="1" hangingPunct="1"/>
              <a:t>9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248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A75486-4891-DB45-BA22-00855543C280}" type="slidenum">
              <a:rPr lang="en-US"/>
              <a:pPr/>
              <a:t>10</a:t>
            </a:fld>
            <a:endParaRPr lang="en-US"/>
          </a:p>
        </p:txBody>
      </p:sp>
      <p:sp>
        <p:nvSpPr>
          <p:cNvPr id="25293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443f762b2a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443f762b2a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FUN: focusing on GOOD FEELINGS of getting empathetic help to get covered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EASY: reducing INVESTMENT / COGNITIVE LOAD (time needed to figure everything out), increasing SKILLS AND EFFICACY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POPULAR; leveraging LOSS AVERSION.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24c1615c9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24c1615c9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524c1615c9_0_2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61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4/9/18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08888" y="6486525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FLASH | SM-M4C - Building Code Study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3688" y="6502400"/>
            <a:ext cx="46831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C8E9F7E-6171-364F-A8D6-F6FA20F4C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7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4/9/18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08888" y="6486525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FLASH | SM-M4C - Building Code Study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3688" y="6502400"/>
            <a:ext cx="46831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A58A04E-78D2-684D-9C64-C9E453F33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4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Liner">
  <p:cSld name="One Lin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831743" y="2550388"/>
            <a:ext cx="10528516" cy="626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7BC1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7BC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9pPr>
          </a:lstStyle>
          <a:p>
            <a:endParaRPr/>
          </a:p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76963"/>
            <a:ext cx="12192000" cy="690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ngle Column Content" type="obj">
  <p:cSld name="Title and Single Column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418454" y="442618"/>
            <a:ext cx="113550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7BC1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7BC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838200" y="1515662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76963"/>
            <a:ext cx="12192000" cy="690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425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 Content">
  <p:cSld name="Title and 2 Column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18454" y="442618"/>
            <a:ext cx="113550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7BC1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77BC1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8201" y="1515662"/>
            <a:ext cx="4834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8" name="Google Shape;48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76963"/>
            <a:ext cx="12192000" cy="69016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6293604" y="1515662"/>
            <a:ext cx="4834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0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25" y="1825625"/>
            <a:ext cx="11259401" cy="43513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4025" y="259312"/>
            <a:ext cx="11259402" cy="1325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7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215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64025" y="259312"/>
            <a:ext cx="11259402" cy="1325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907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64025" y="259312"/>
            <a:ext cx="11259402" cy="13255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6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75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43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4/9/18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08888" y="6486525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FLASH | SM-M4C - Building Code Study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723688" y="6502400"/>
            <a:ext cx="46831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AF68C6-7D9D-D142-BF28-9D3831259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10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4/9/18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08888" y="6486525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FLASH | SM-M4C - Building Code Study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723688" y="6502400"/>
            <a:ext cx="468312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2F6DCF-ECAE-734E-AB0A-AF53DCE63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5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6963"/>
            <a:ext cx="1219200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63550" y="258763"/>
            <a:ext cx="1126013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3550" y="1825625"/>
            <a:ext cx="112601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77BC1F"/>
          </a:solidFill>
          <a:latin typeface="Arial" charset="0"/>
          <a:ea typeface="ＭＳ Ｐゴシック" charset="0"/>
          <a:cs typeface="Arial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7BC1F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7BC1F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7BC1F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7BC1F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7BC1F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7BC1F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7BC1F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77BC1F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9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20.emf"/><Relationship Id="rId8" Type="http://schemas.openxmlformats.org/officeDocument/2006/relationships/oleObject" Target="../embeddings/Microsoft_Excel_97_-_2004_Worksheet2.xls"/><Relationship Id="rId9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ctrTitle" idx="4294967295"/>
          </p:nvPr>
        </p:nvSpPr>
        <p:spPr>
          <a:xfrm>
            <a:off x="2586813" y="1979613"/>
            <a:ext cx="5492749" cy="1414462"/>
          </a:xfrm>
        </p:spPr>
        <p:txBody>
          <a:bodyPr/>
          <a:lstStyle/>
          <a:p>
            <a:pPr algn="ctr"/>
            <a:r>
              <a:rPr lang="en-GB" b="0" dirty="0" smtClean="0">
                <a:solidFill>
                  <a:schemeClr val="bg1"/>
                </a:solidFill>
              </a:rPr>
              <a:t>Social Influences on Boating Safety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717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158581" y="3578225"/>
            <a:ext cx="31908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197;p45"/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04" r="-5012"/>
          <a:stretch/>
        </p:blipFill>
        <p:spPr>
          <a:xfrm>
            <a:off x="10073988" y="5272987"/>
            <a:ext cx="1820176" cy="6833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58274" y="4111625"/>
            <a:ext cx="5521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International Boating and Water Safety Summit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March 2019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0824" y="6181209"/>
            <a:ext cx="3108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Learn more at: </a:t>
            </a:r>
            <a:r>
              <a:rPr lang="en-US" sz="1400" dirty="0" err="1" smtClean="0">
                <a:solidFill>
                  <a:srgbClr val="FFFFFF"/>
                </a:solidFill>
                <a:latin typeface="Arial"/>
                <a:cs typeface="Arial"/>
              </a:rPr>
              <a:t>FunEasyPopular.com</a:t>
            </a:r>
            <a:r>
              <a:rPr lang="en-US" sz="14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191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112188"/>
              </p:ext>
            </p:extLst>
          </p:nvPr>
        </p:nvGraphicFramePr>
        <p:xfrm>
          <a:off x="8720645" y="1388536"/>
          <a:ext cx="1879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Worksheet" r:id="rId4" imgW="33147000" imgH="17018000" progId="Excel.Sheet.8">
                  <p:embed/>
                </p:oleObj>
              </mc:Choice>
              <mc:Fallback>
                <p:oleObj name="Worksheet" r:id="rId4" imgW="33147000" imgH="17018000" progId="Excel.Shee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22" t="3915" r="26982" b="2121"/>
                      <a:stretch>
                        <a:fillRect/>
                      </a:stretch>
                    </p:blipFill>
                    <p:spPr bwMode="auto">
                      <a:xfrm>
                        <a:off x="8720645" y="1388536"/>
                        <a:ext cx="18796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190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831949"/>
              </p:ext>
            </p:extLst>
          </p:nvPr>
        </p:nvGraphicFramePr>
        <p:xfrm>
          <a:off x="1574804" y="1346199"/>
          <a:ext cx="1879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Worksheet" r:id="rId6" imgW="33147000" imgH="17018000" progId="Excel.Sheet.8">
                  <p:embed/>
                </p:oleObj>
              </mc:Choice>
              <mc:Fallback>
                <p:oleObj name="Worksheet" r:id="rId6" imgW="33147000" imgH="17018000" progId="Excel.Shee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22" t="3915" r="26982" b="2121"/>
                      <a:stretch>
                        <a:fillRect/>
                      </a:stretch>
                    </p:blipFill>
                    <p:spPr bwMode="auto">
                      <a:xfrm>
                        <a:off x="1574804" y="1346199"/>
                        <a:ext cx="18796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19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31958"/>
              </p:ext>
            </p:extLst>
          </p:nvPr>
        </p:nvGraphicFramePr>
        <p:xfrm>
          <a:off x="5096928" y="1336361"/>
          <a:ext cx="1879600" cy="183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Worksheet" r:id="rId8" imgW="33147000" imgH="17018000" progId="Excel.Sheet.8">
                  <p:embed/>
                </p:oleObj>
              </mc:Choice>
              <mc:Fallback>
                <p:oleObj name="Worksheet" r:id="rId8" imgW="33147000" imgH="17018000" progId="Excel.Sheet.8">
                  <p:embed/>
                  <p:pic>
                    <p:nvPicPr>
                      <p:cNvPr id="0" name="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22" t="3915" r="26982" b="2121"/>
                      <a:stretch>
                        <a:fillRect/>
                      </a:stretch>
                    </p:blipFill>
                    <p:spPr bwMode="auto">
                      <a:xfrm>
                        <a:off x="5096928" y="1336361"/>
                        <a:ext cx="1879600" cy="183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1908" name="Rectangle 4"/>
          <p:cNvSpPr>
            <a:spLocks noGrp="1" noChangeArrowheads="1"/>
          </p:cNvSpPr>
          <p:nvPr>
            <p:ph type="title"/>
          </p:nvPr>
        </p:nvSpPr>
        <p:spPr>
          <a:xfrm>
            <a:off x="558800" y="152400"/>
            <a:ext cx="11030949" cy="685800"/>
          </a:xfrm>
          <a:noFill/>
          <a:ln/>
        </p:spPr>
        <p:txBody>
          <a:bodyPr/>
          <a:lstStyle/>
          <a:p>
            <a:pPr algn="ctr"/>
            <a:r>
              <a:rPr lang="en-US" sz="3200" dirty="0"/>
              <a:t>Three types of people when it comes to relationships</a:t>
            </a:r>
          </a:p>
        </p:txBody>
      </p:sp>
      <p:sp>
        <p:nvSpPr>
          <p:cNvPr id="251909" name="Oval 5"/>
          <p:cNvSpPr>
            <a:spLocks noChangeArrowheads="1"/>
          </p:cNvSpPr>
          <p:nvPr/>
        </p:nvSpPr>
        <p:spPr bwMode="auto">
          <a:xfrm>
            <a:off x="4707461" y="1177076"/>
            <a:ext cx="2641603" cy="2286000"/>
          </a:xfrm>
          <a:prstGeom prst="ellipse">
            <a:avLst/>
          </a:prstGeom>
          <a:noFill/>
          <a:ln w="31750">
            <a:solidFill>
              <a:srgbClr val="1F4B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/>
          <a:p>
            <a:endParaRPr lang="en-US"/>
          </a:p>
        </p:txBody>
      </p:sp>
      <p:sp>
        <p:nvSpPr>
          <p:cNvPr id="251910" name="Oval 6"/>
          <p:cNvSpPr>
            <a:spLocks noChangeArrowheads="1"/>
          </p:cNvSpPr>
          <p:nvPr/>
        </p:nvSpPr>
        <p:spPr bwMode="auto">
          <a:xfrm>
            <a:off x="8380951" y="1193799"/>
            <a:ext cx="2557980" cy="2286000"/>
          </a:xfrm>
          <a:prstGeom prst="ellipse">
            <a:avLst/>
          </a:prstGeom>
          <a:noFill/>
          <a:ln w="31750">
            <a:solidFill>
              <a:srgbClr val="1F4B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/>
          <a:p>
            <a:endParaRPr lang="en-US"/>
          </a:p>
        </p:txBody>
      </p:sp>
      <p:sp>
        <p:nvSpPr>
          <p:cNvPr id="251911" name="Text Box 7"/>
          <p:cNvSpPr txBox="1">
            <a:spLocks noChangeArrowheads="1"/>
          </p:cNvSpPr>
          <p:nvPr/>
        </p:nvSpPr>
        <p:spPr bwMode="auto">
          <a:xfrm>
            <a:off x="711207" y="3591274"/>
            <a:ext cx="3511271" cy="216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US" sz="1500" b="1" dirty="0">
                <a:solidFill>
                  <a:srgbClr val="1F4B8C"/>
                </a:solidFill>
              </a:rPr>
              <a:t>Magical Thinking</a:t>
            </a:r>
            <a:endParaRPr lang="en-US" sz="1500" dirty="0"/>
          </a:p>
          <a:p>
            <a:pPr>
              <a:buFontTx/>
              <a:buChar char="•"/>
            </a:pPr>
            <a:r>
              <a:rPr lang="en-US" sz="1500" dirty="0"/>
              <a:t> It is unlikely that a married couple that falls out of love can fall back in love.</a:t>
            </a:r>
          </a:p>
          <a:p>
            <a:pPr>
              <a:buFontTx/>
              <a:buChar char="•"/>
            </a:pPr>
            <a:r>
              <a:rPr lang="en-US" sz="1500" dirty="0"/>
              <a:t> Working on your relationship means your marriage is in trouble</a:t>
            </a:r>
          </a:p>
          <a:p>
            <a:pPr>
              <a:buFontTx/>
              <a:buChar char="•"/>
            </a:pPr>
            <a:r>
              <a:rPr lang="en-US" sz="1500" dirty="0"/>
              <a:t> As long as a married couple truly love each other everything else should work out.</a:t>
            </a:r>
          </a:p>
          <a:p>
            <a:endParaRPr lang="en-US" sz="1500" dirty="0"/>
          </a:p>
        </p:txBody>
      </p:sp>
      <p:sp>
        <p:nvSpPr>
          <p:cNvPr id="251912" name="Text Box 8"/>
          <p:cNvSpPr txBox="1">
            <a:spLocks noChangeArrowheads="1"/>
          </p:cNvSpPr>
          <p:nvPr/>
        </p:nvSpPr>
        <p:spPr bwMode="auto">
          <a:xfrm>
            <a:off x="4364971" y="3591271"/>
            <a:ext cx="3284736" cy="193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US" sz="1500" b="1" dirty="0">
                <a:solidFill>
                  <a:srgbClr val="1F4B8C"/>
                </a:solidFill>
              </a:rPr>
              <a:t>Help Seeking</a:t>
            </a:r>
            <a:endParaRPr lang="en-US" sz="1500" dirty="0"/>
          </a:p>
          <a:p>
            <a:pPr>
              <a:buFontTx/>
              <a:buChar char="•"/>
            </a:pPr>
            <a:r>
              <a:rPr lang="en-US" sz="1500" dirty="0"/>
              <a:t> Married couples who regularly talk about their relationship are more likely to be happy than those that don</a:t>
            </a:r>
            <a:r>
              <a:rPr lang="ja-JP" altLang="en-US" sz="1500" dirty="0"/>
              <a:t>’</a:t>
            </a:r>
            <a:r>
              <a:rPr lang="en-US" sz="1500" dirty="0"/>
              <a:t>t talk regularly </a:t>
            </a:r>
          </a:p>
          <a:p>
            <a:pPr>
              <a:buFontTx/>
              <a:buChar char="•"/>
            </a:pPr>
            <a:r>
              <a:rPr lang="en-US" sz="1500" dirty="0"/>
              <a:t> I would be interested in learning more about creating a stronger relationship</a:t>
            </a:r>
          </a:p>
        </p:txBody>
      </p:sp>
      <p:sp>
        <p:nvSpPr>
          <p:cNvPr id="251913" name="Text Box 9"/>
          <p:cNvSpPr txBox="1">
            <a:spLocks noChangeArrowheads="1"/>
          </p:cNvSpPr>
          <p:nvPr/>
        </p:nvSpPr>
        <p:spPr bwMode="auto">
          <a:xfrm>
            <a:off x="7804338" y="3593211"/>
            <a:ext cx="3964337" cy="193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28" tIns="45718" rIns="91428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b="1" dirty="0">
                <a:solidFill>
                  <a:srgbClr val="1F4B8C"/>
                </a:solidFill>
              </a:rPr>
              <a:t>Rule Followers</a:t>
            </a:r>
            <a:endParaRPr lang="en-US" sz="1500" dirty="0"/>
          </a:p>
          <a:p>
            <a:pPr>
              <a:buFontTx/>
              <a:buChar char="•"/>
            </a:pPr>
            <a:r>
              <a:rPr lang="en-US" sz="1500" dirty="0"/>
              <a:t> A child needs a home with both a mother and a father to grow up happily</a:t>
            </a:r>
          </a:p>
          <a:p>
            <a:pPr>
              <a:buFontTx/>
              <a:buChar char="•"/>
            </a:pPr>
            <a:r>
              <a:rPr lang="en-US" sz="1500" dirty="0"/>
              <a:t> If a man and a woman plan to spend the rest of their lives together as couple, they should legally get married</a:t>
            </a:r>
          </a:p>
          <a:p>
            <a:pPr>
              <a:buFontTx/>
              <a:buChar char="•"/>
            </a:pPr>
            <a:r>
              <a:rPr lang="en-US" sz="1500" dirty="0"/>
              <a:t> When an unmarried man and woman have a child together, they should legally marry</a:t>
            </a:r>
          </a:p>
        </p:txBody>
      </p:sp>
      <p:sp>
        <p:nvSpPr>
          <p:cNvPr id="251915" name="Oval 11"/>
          <p:cNvSpPr>
            <a:spLocks noChangeArrowheads="1"/>
          </p:cNvSpPr>
          <p:nvPr/>
        </p:nvSpPr>
        <p:spPr bwMode="auto">
          <a:xfrm>
            <a:off x="1151473" y="1193799"/>
            <a:ext cx="2641603" cy="2286000"/>
          </a:xfrm>
          <a:prstGeom prst="ellipse">
            <a:avLst/>
          </a:prstGeom>
          <a:noFill/>
          <a:ln w="31750">
            <a:solidFill>
              <a:srgbClr val="1F4B8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428" tIns="45718" rIns="91428" bIns="45718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36137" y="1203878"/>
            <a:ext cx="2567571" cy="38471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lIns="91428" tIns="45718" rIns="91428" bIns="45718" rtlCol="0">
            <a:spAutoFit/>
          </a:bodyPr>
          <a:lstStyle/>
          <a:p>
            <a:r>
              <a:rPr lang="en-US" dirty="0" smtClean="0"/>
              <a:t>MAGICAL THINKERS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4549" y="1193806"/>
            <a:ext cx="2035523" cy="38471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lIns="91428" tIns="45718" rIns="91428" bIns="45718" rtlCol="0">
            <a:spAutoFit/>
          </a:bodyPr>
          <a:lstStyle/>
          <a:p>
            <a:r>
              <a:rPr lang="en-US" dirty="0" smtClean="0"/>
              <a:t>HELP SEEKERS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513709" y="1236146"/>
            <a:ext cx="2432179" cy="38471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lIns="91428" tIns="45718" rIns="91428" bIns="45718" rtlCol="0">
            <a:spAutoFit/>
          </a:bodyPr>
          <a:lstStyle/>
          <a:p>
            <a:r>
              <a:rPr lang="en-US" dirty="0" smtClean="0"/>
              <a:t>RULE FOLLOWERS</a:t>
            </a:r>
            <a:endParaRPr lang="en-US" dirty="0"/>
          </a:p>
        </p:txBody>
      </p:sp>
      <p:sp>
        <p:nvSpPr>
          <p:cNvPr id="3" name="Up Arrow 2"/>
          <p:cNvSpPr/>
          <p:nvPr/>
        </p:nvSpPr>
        <p:spPr>
          <a:xfrm>
            <a:off x="1017483" y="5431862"/>
            <a:ext cx="2860260" cy="731879"/>
          </a:xfrm>
          <a:prstGeom prst="upArrow">
            <a:avLst>
              <a:gd name="adj1" fmla="val 70129"/>
              <a:gd name="adj2" fmla="val 61569"/>
            </a:avLst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8" rIns="91428" bIns="45718" spcCol="0" rtlCol="0" anchor="ctr"/>
          <a:lstStyle/>
          <a:p>
            <a:pPr algn="ctr"/>
            <a:r>
              <a:rPr lang="en-US" dirty="0" smtClean="0"/>
              <a:t>Doomed</a:t>
            </a:r>
          </a:p>
          <a:p>
            <a:pPr algn="ctr"/>
            <a:endParaRPr lang="en-US" dirty="0"/>
          </a:p>
        </p:txBody>
      </p:sp>
      <p:sp>
        <p:nvSpPr>
          <p:cNvPr id="16" name="Up Arrow 15"/>
          <p:cNvSpPr/>
          <p:nvPr/>
        </p:nvSpPr>
        <p:spPr>
          <a:xfrm>
            <a:off x="4353347" y="5431862"/>
            <a:ext cx="2860260" cy="731879"/>
          </a:xfrm>
          <a:prstGeom prst="upArrow">
            <a:avLst>
              <a:gd name="adj1" fmla="val 70129"/>
              <a:gd name="adj2" fmla="val 61569"/>
            </a:avLst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8" rIns="91428" bIns="45718" spcCol="0" rtlCol="0" anchor="ctr"/>
          <a:lstStyle/>
          <a:p>
            <a:pPr algn="ctr"/>
            <a:r>
              <a:rPr lang="en-US" dirty="0" smtClean="0"/>
              <a:t>Stay Together </a:t>
            </a:r>
          </a:p>
          <a:p>
            <a:pPr algn="ctr"/>
            <a:endParaRPr lang="en-US" dirty="0"/>
          </a:p>
        </p:txBody>
      </p:sp>
      <p:sp>
        <p:nvSpPr>
          <p:cNvPr id="17" name="Up Arrow 16"/>
          <p:cNvSpPr/>
          <p:nvPr/>
        </p:nvSpPr>
        <p:spPr>
          <a:xfrm>
            <a:off x="8052003" y="5431862"/>
            <a:ext cx="2860260" cy="731879"/>
          </a:xfrm>
          <a:prstGeom prst="upArrow">
            <a:avLst>
              <a:gd name="adj1" fmla="val 70129"/>
              <a:gd name="adj2" fmla="val 61569"/>
            </a:avLst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8" rIns="91428" bIns="45718" spcCol="0" rtlCol="0" anchor="ctr"/>
          <a:lstStyle/>
          <a:p>
            <a:pPr algn="ctr"/>
            <a:r>
              <a:rPr lang="en-US" dirty="0" smtClean="0"/>
              <a:t>Steady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1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1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5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51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51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251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519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51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251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251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51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9" grpId="0" animBg="1"/>
      <p:bldP spid="251909" grpId="1" animBg="1"/>
      <p:bldP spid="251910" grpId="0" animBg="1"/>
      <p:bldP spid="251910" grpId="1" animBg="1"/>
      <p:bldP spid="251911" grpId="0"/>
      <p:bldP spid="251912" grpId="0"/>
      <p:bldP spid="251912" grpId="1"/>
      <p:bldP spid="251913" grpId="0"/>
      <p:bldP spid="251913" grpId="1"/>
      <p:bldP spid="251915" grpId="0" animBg="1"/>
      <p:bldP spid="2" grpId="0" animBg="1"/>
      <p:bldP spid="13" grpId="0" animBg="1"/>
      <p:bldP spid="13" grpId="1" animBg="1"/>
      <p:bldP spid="14" grpId="0" animBg="1"/>
      <p:bldP spid="14" grpId="1" animBg="1"/>
      <p:bldP spid="3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ppiestCoupS.mo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5591" y="922865"/>
            <a:ext cx="6704012" cy="4525963"/>
          </a:xfrm>
        </p:spPr>
      </p:pic>
    </p:spTree>
    <p:extLst>
      <p:ext uri="{BB962C8B-B14F-4D97-AF65-F5344CB8AC3E}">
        <p14:creationId xmlns:p14="http://schemas.microsoft.com/office/powerpoint/2010/main" val="259209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2-01 at 11.38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3" y="182039"/>
            <a:ext cx="10924196" cy="601556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413455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67300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b="0" dirty="0" smtClean="0">
                <a:solidFill>
                  <a:srgbClr val="77BC1F"/>
                </a:solidFill>
              </a:rPr>
              <a:t>What should I be doing? Why? </a:t>
            </a:r>
            <a:endParaRPr lang="en-US" b="0" dirty="0">
              <a:solidFill>
                <a:srgbClr val="77BC1F"/>
              </a:solidFill>
            </a:endParaRPr>
          </a:p>
        </p:txBody>
      </p:sp>
      <p:pic>
        <p:nvPicPr>
          <p:cNvPr id="411652" name="Picture 4" descr="nutrition_barenecess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8" y="812807"/>
            <a:ext cx="10339917" cy="40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67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3-20 at 11.58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74" y="655984"/>
            <a:ext cx="10277475" cy="48812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5108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3-20 at 12.02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4" y="698500"/>
            <a:ext cx="5109967" cy="4642803"/>
          </a:xfrm>
          <a:prstGeom prst="rect">
            <a:avLst/>
          </a:prstGeom>
        </p:spPr>
      </p:pic>
      <p:pic>
        <p:nvPicPr>
          <p:cNvPr id="3" name="Picture 2" descr="Screen Shot 2019-03-20 at 12.02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99" y="698500"/>
            <a:ext cx="5109967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83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93727"/>
            <a:ext cx="12192000" cy="76358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b="0" dirty="0" smtClean="0">
                <a:solidFill>
                  <a:srgbClr val="77BC1F"/>
                </a:solidFill>
              </a:rPr>
              <a:t>Marketing is an exchange</a:t>
            </a:r>
            <a:endParaRPr lang="en-US" sz="3200" b="0" dirty="0">
              <a:solidFill>
                <a:srgbClr val="77BC1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607397" y="2138571"/>
            <a:ext cx="2713555" cy="2475068"/>
          </a:xfrm>
          <a:prstGeom prst="ellipse">
            <a:avLst/>
          </a:prstGeom>
          <a:solidFill>
            <a:srgbClr val="35434C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r>
              <a:rPr lang="en-US" sz="2400" dirty="0" smtClean="0"/>
              <a:t>Seller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1201789" y="2138571"/>
            <a:ext cx="2713555" cy="2475068"/>
          </a:xfrm>
          <a:prstGeom prst="ellipse">
            <a:avLst/>
          </a:prstGeom>
          <a:solidFill>
            <a:srgbClr val="35434C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r>
              <a:rPr lang="en-US" sz="2400" dirty="0" smtClean="0"/>
              <a:t>Buyer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03750" y="2979228"/>
            <a:ext cx="3238500" cy="0"/>
          </a:xfrm>
          <a:prstGeom prst="line">
            <a:avLst/>
          </a:prstGeom>
          <a:ln w="38100" cmpd="sng">
            <a:solidFill>
              <a:srgbClr val="44546A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603750" y="3512628"/>
            <a:ext cx="3238500" cy="0"/>
          </a:xfrm>
          <a:prstGeom prst="line">
            <a:avLst/>
          </a:prstGeom>
          <a:ln w="38100" cmpd="sng">
            <a:solidFill>
              <a:srgbClr val="44546A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62500" y="2598228"/>
            <a:ext cx="236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If you give me that </a:t>
            </a:r>
            <a:r>
              <a:rPr lang="mr-IN" dirty="0" smtClean="0">
                <a:latin typeface="Arial"/>
                <a:cs typeface="Arial"/>
              </a:rPr>
              <a:t>…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23261" y="3512628"/>
            <a:ext cx="210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 smtClean="0">
                <a:latin typeface="Arial"/>
                <a:cs typeface="Arial"/>
              </a:rPr>
              <a:t>…</a:t>
            </a:r>
            <a:r>
              <a:rPr lang="en-US" dirty="0" smtClean="0">
                <a:latin typeface="Arial"/>
                <a:cs typeface="Arial"/>
              </a:rPr>
              <a:t> I’ll give you this.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Up Arrow 17"/>
          <p:cNvSpPr/>
          <p:nvPr/>
        </p:nvSpPr>
        <p:spPr>
          <a:xfrm>
            <a:off x="6492875" y="4105639"/>
            <a:ext cx="349250" cy="498111"/>
          </a:xfrm>
          <a:prstGeom prst="upArrow">
            <a:avLst>
              <a:gd name="adj1" fmla="val 45833"/>
              <a:gd name="adj2" fmla="val 50000"/>
            </a:avLst>
          </a:prstGeom>
          <a:solidFill>
            <a:srgbClr val="77BC1F"/>
          </a:solidFill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81244" y="4613639"/>
            <a:ext cx="2143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7BC1F"/>
                </a:solidFill>
                <a:latin typeface="Arial"/>
                <a:cs typeface="Arial"/>
              </a:rPr>
              <a:t>If we want change, we have to offer something in return</a:t>
            </a:r>
            <a:endParaRPr lang="en-US" dirty="0">
              <a:solidFill>
                <a:srgbClr val="77BC1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29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93749" y="593727"/>
            <a:ext cx="11223625" cy="763588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3200" b="0" dirty="0" smtClean="0">
                <a:solidFill>
                  <a:srgbClr val="77BC1F"/>
                </a:solidFill>
              </a:rPr>
              <a:t>Behavior change is all about understanding this exchange: </a:t>
            </a:r>
            <a:r>
              <a:rPr lang="en-US" sz="3200" b="0" dirty="0" smtClean="0">
                <a:solidFill>
                  <a:srgbClr val="333E48"/>
                </a:solidFill>
              </a:rPr>
              <a:t>Connecting the change we want with the needs they feel.</a:t>
            </a:r>
            <a:endParaRPr lang="en-US" sz="3200" b="0" dirty="0">
              <a:solidFill>
                <a:srgbClr val="333E48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607397" y="2138571"/>
            <a:ext cx="2713555" cy="2475068"/>
          </a:xfrm>
          <a:prstGeom prst="ellipse">
            <a:avLst/>
          </a:prstGeom>
          <a:solidFill>
            <a:srgbClr val="35434C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r>
              <a:rPr lang="en-US" sz="2400" dirty="0" smtClean="0"/>
              <a:t>What we want people to do 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1201789" y="2138571"/>
            <a:ext cx="2713555" cy="2475068"/>
          </a:xfrm>
          <a:prstGeom prst="ellipse">
            <a:avLst/>
          </a:prstGeom>
          <a:solidFill>
            <a:srgbClr val="35434C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r>
              <a:rPr lang="en-US" sz="2400" dirty="0" smtClean="0"/>
              <a:t>What people want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889739" y="3353878"/>
            <a:ext cx="872761" cy="0"/>
          </a:xfrm>
          <a:prstGeom prst="line">
            <a:avLst/>
          </a:prstGeom>
          <a:ln w="38100" cmpd="sng">
            <a:solidFill>
              <a:srgbClr val="44546A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794625" y="3353878"/>
            <a:ext cx="812772" cy="0"/>
          </a:xfrm>
          <a:prstGeom prst="line">
            <a:avLst/>
          </a:prstGeom>
          <a:ln w="38100" cmpd="sng">
            <a:solidFill>
              <a:srgbClr val="44546A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/>
          <p:cNvSpPr/>
          <p:nvPr/>
        </p:nvSpPr>
        <p:spPr>
          <a:xfrm>
            <a:off x="4265707" y="1921457"/>
            <a:ext cx="4113748" cy="2692179"/>
          </a:xfrm>
          <a:prstGeom prst="triangle">
            <a:avLst>
              <a:gd name="adj" fmla="val 49942"/>
            </a:avLst>
          </a:prstGeom>
          <a:solidFill>
            <a:srgbClr val="77BC1F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What’s the connection?</a:t>
            </a:r>
            <a:endParaRPr lang="en-US" sz="2400" dirty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9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93727"/>
            <a:ext cx="12192000" cy="76358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b="0" dirty="0" smtClean="0">
                <a:solidFill>
                  <a:srgbClr val="77BC1F"/>
                </a:solidFill>
              </a:rPr>
              <a:t>The behavioral determinant makes that link</a:t>
            </a:r>
            <a:endParaRPr lang="en-US" sz="3200" b="0" dirty="0">
              <a:solidFill>
                <a:srgbClr val="77BC1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8607397" y="2138571"/>
            <a:ext cx="2713555" cy="2475068"/>
          </a:xfrm>
          <a:prstGeom prst="ellipse">
            <a:avLst/>
          </a:prstGeom>
          <a:solidFill>
            <a:srgbClr val="35434C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r>
              <a:rPr lang="en-US" sz="2400" dirty="0" smtClean="0"/>
              <a:t>Target Behavior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1201789" y="2138571"/>
            <a:ext cx="2713555" cy="2475068"/>
          </a:xfrm>
          <a:prstGeom prst="ellipse">
            <a:avLst/>
          </a:prstGeom>
          <a:solidFill>
            <a:srgbClr val="35434C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r>
              <a:rPr lang="en-US" sz="2400" dirty="0" smtClean="0"/>
              <a:t>Needs State</a:t>
            </a:r>
            <a:endParaRPr lang="en-US" sz="2400" dirty="0"/>
          </a:p>
        </p:txBody>
      </p:sp>
      <p:cxnSp>
        <p:nvCxnSpPr>
          <p:cNvPr id="6" name="Straight Connector 5"/>
          <p:cNvCxnSpPr>
            <a:stCxn id="4" idx="6"/>
            <a:endCxn id="3" idx="2"/>
          </p:cNvCxnSpPr>
          <p:nvPr/>
        </p:nvCxnSpPr>
        <p:spPr>
          <a:xfrm>
            <a:off x="3915343" y="3376103"/>
            <a:ext cx="4692052" cy="0"/>
          </a:xfrm>
          <a:prstGeom prst="line">
            <a:avLst/>
          </a:prstGeom>
          <a:ln>
            <a:solidFill>
              <a:srgbClr val="4454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/>
          <p:cNvSpPr/>
          <p:nvPr/>
        </p:nvSpPr>
        <p:spPr>
          <a:xfrm>
            <a:off x="4265707" y="1921457"/>
            <a:ext cx="4113748" cy="2692179"/>
          </a:xfrm>
          <a:prstGeom prst="triangle">
            <a:avLst>
              <a:gd name="adj" fmla="val 49942"/>
            </a:avLst>
          </a:prstGeom>
          <a:solidFill>
            <a:srgbClr val="77BC1F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400" dirty="0" smtClean="0"/>
              <a:t>Behavioral Determinant </a:t>
            </a:r>
          </a:p>
          <a:p>
            <a:pPr algn="ctr"/>
            <a:r>
              <a:rPr lang="en-US" sz="2000" dirty="0"/>
              <a:t>(Fun-Easy-Popular)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8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63"/>
          <p:cNvSpPr txBox="1">
            <a:spLocks noGrp="1"/>
          </p:cNvSpPr>
          <p:nvPr>
            <p:ph type="body" idx="1"/>
          </p:nvPr>
        </p:nvSpPr>
        <p:spPr>
          <a:xfrm>
            <a:off x="428625" y="1794997"/>
            <a:ext cx="7321575" cy="4522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609585" indent="-495288">
              <a:spcBef>
                <a:spcPts val="400"/>
              </a:spcBef>
              <a:buSzPts val="3000"/>
            </a:pPr>
            <a:r>
              <a:rPr lang="en-US" sz="2700" b="1" dirty="0">
                <a:solidFill>
                  <a:srgbClr val="77BC1F"/>
                </a:solidFill>
                <a:latin typeface="Arial"/>
                <a:ea typeface="Proxima Nova"/>
                <a:cs typeface="Arial"/>
                <a:sym typeface="Proxima Nova"/>
              </a:rPr>
              <a:t>FUN</a:t>
            </a:r>
            <a:r>
              <a:rPr lang="en-US" sz="2000" b="1" dirty="0">
                <a:solidFill>
                  <a:schemeClr val="lt2"/>
                </a:solidFill>
                <a:latin typeface="Arial"/>
                <a:ea typeface="Proxima Nova"/>
                <a:cs typeface="Arial"/>
                <a:sym typeface="Proxima Nova"/>
              </a:rPr>
              <a:t>:</a:t>
            </a:r>
            <a:r>
              <a:rPr lang="en-US" sz="2000" dirty="0">
                <a:latin typeface="Arial"/>
                <a:ea typeface="Proxima Nova"/>
                <a:cs typeface="Arial"/>
                <a:sym typeface="Proxima Nova"/>
              </a:rPr>
              <a:t> </a:t>
            </a:r>
            <a:r>
              <a:rPr lang="en-US" sz="2400" dirty="0" smtClean="0">
                <a:latin typeface="Arial"/>
                <a:ea typeface="Proxima Nova"/>
                <a:cs typeface="Arial"/>
                <a:sym typeface="Proxima Nova"/>
              </a:rPr>
              <a:t>Make it more </a:t>
            </a:r>
            <a:r>
              <a:rPr lang="en-US" sz="2400" b="1" dirty="0">
                <a:latin typeface="Arial"/>
                <a:ea typeface="Proxima Nova"/>
                <a:cs typeface="Arial"/>
                <a:sym typeface="Proxima Nova"/>
              </a:rPr>
              <a:t>rewarding</a:t>
            </a:r>
            <a:r>
              <a:rPr lang="en-US" sz="2400" dirty="0">
                <a:latin typeface="Arial"/>
                <a:ea typeface="Proxima Nova"/>
                <a:cs typeface="Arial"/>
                <a:sym typeface="Proxima Nova"/>
              </a:rPr>
              <a:t> </a:t>
            </a:r>
            <a:r>
              <a:rPr lang="en-US" sz="2400" dirty="0" smtClean="0">
                <a:latin typeface="Arial"/>
                <a:ea typeface="Proxima Nova"/>
                <a:cs typeface="Arial"/>
                <a:sym typeface="Proxima Nova"/>
              </a:rPr>
              <a:t>– </a:t>
            </a:r>
            <a:r>
              <a:rPr lang="en-US" sz="2400" dirty="0">
                <a:latin typeface="Arial"/>
                <a:ea typeface="Proxima Nova"/>
                <a:cs typeface="Arial"/>
                <a:sym typeface="Proxima Nova"/>
              </a:rPr>
              <a:t>or </a:t>
            </a:r>
            <a:r>
              <a:rPr lang="en-US" sz="2400" b="1" dirty="0">
                <a:latin typeface="Arial"/>
                <a:ea typeface="Proxima Nova"/>
                <a:cs typeface="Arial"/>
                <a:sym typeface="Proxima Nova"/>
              </a:rPr>
              <a:t>add a </a:t>
            </a:r>
            <a:r>
              <a:rPr lang="en-US" sz="2400" b="1" dirty="0" smtClean="0">
                <a:latin typeface="Arial"/>
                <a:ea typeface="Proxima Nova"/>
                <a:cs typeface="Arial"/>
                <a:sym typeface="Proxima Nova"/>
              </a:rPr>
              <a:t>punishment. </a:t>
            </a:r>
            <a:r>
              <a:rPr lang="en-US" sz="2400" dirty="0" smtClean="0">
                <a:latin typeface="Arial"/>
                <a:ea typeface="Proxima Nova"/>
                <a:cs typeface="Arial"/>
                <a:sym typeface="Proxima Nova"/>
              </a:rPr>
              <a:t>Play to people’s </a:t>
            </a:r>
            <a:r>
              <a:rPr lang="en-US" sz="2400" b="1" dirty="0" smtClean="0">
                <a:latin typeface="Arial"/>
                <a:ea typeface="Proxima Nova"/>
                <a:cs typeface="Arial"/>
                <a:sym typeface="Proxima Nova"/>
              </a:rPr>
              <a:t>emotions</a:t>
            </a:r>
            <a:r>
              <a:rPr lang="en-US" sz="2400" dirty="0" smtClean="0">
                <a:latin typeface="Arial"/>
                <a:ea typeface="Proxima Nova"/>
                <a:cs typeface="Arial"/>
                <a:sym typeface="Proxima Nova"/>
              </a:rPr>
              <a:t> and </a:t>
            </a:r>
            <a:r>
              <a:rPr lang="en-US" sz="2400" b="1" dirty="0" smtClean="0">
                <a:latin typeface="Arial"/>
                <a:ea typeface="Proxima Nova"/>
                <a:cs typeface="Arial"/>
                <a:sym typeface="Proxima Nova"/>
              </a:rPr>
              <a:t>biases</a:t>
            </a:r>
            <a:r>
              <a:rPr lang="en-US" sz="2400" dirty="0" smtClean="0">
                <a:latin typeface="Arial"/>
                <a:ea typeface="Proxima Nova"/>
                <a:cs typeface="Arial"/>
                <a:sym typeface="Proxima Nova"/>
              </a:rPr>
              <a:t>. Clarify </a:t>
            </a:r>
            <a:r>
              <a:rPr lang="en-US" sz="2400" b="1" dirty="0" smtClean="0">
                <a:latin typeface="Arial"/>
                <a:ea typeface="Proxima Nova"/>
                <a:cs typeface="Arial"/>
                <a:sym typeface="Proxima Nova"/>
              </a:rPr>
              <a:t>risk. </a:t>
            </a:r>
            <a:endParaRPr sz="2400" b="1" dirty="0">
              <a:latin typeface="Arial"/>
              <a:ea typeface="Proxima Nova"/>
              <a:cs typeface="Arial"/>
              <a:sym typeface="Proxima Nova"/>
            </a:endParaRPr>
          </a:p>
          <a:p>
            <a:pPr marL="609585" indent="0">
              <a:spcBef>
                <a:spcPts val="400"/>
              </a:spcBef>
              <a:buNone/>
            </a:pPr>
            <a:endParaRPr sz="2700" b="1" dirty="0">
              <a:latin typeface="Arial"/>
              <a:ea typeface="Proxima Nova"/>
              <a:cs typeface="Arial"/>
              <a:sym typeface="Proxima Nova"/>
            </a:endParaRPr>
          </a:p>
          <a:p>
            <a:pPr marL="609585" indent="-495288">
              <a:spcBef>
                <a:spcPts val="400"/>
              </a:spcBef>
              <a:buSzPts val="3000"/>
            </a:pPr>
            <a:r>
              <a:rPr lang="en-US" sz="2700" b="1" dirty="0">
                <a:solidFill>
                  <a:srgbClr val="77BC1F"/>
                </a:solidFill>
                <a:latin typeface="Arial"/>
                <a:ea typeface="Proxima Nova"/>
                <a:cs typeface="Arial"/>
                <a:sym typeface="Proxima Nova"/>
              </a:rPr>
              <a:t>EASY</a:t>
            </a:r>
            <a:r>
              <a:rPr lang="en-US" sz="2700" b="1" dirty="0">
                <a:solidFill>
                  <a:schemeClr val="lt2"/>
                </a:solidFill>
                <a:latin typeface="Arial"/>
                <a:ea typeface="Proxima Nova"/>
                <a:cs typeface="Arial"/>
                <a:sym typeface="Proxima Nova"/>
              </a:rPr>
              <a:t>:</a:t>
            </a:r>
            <a:r>
              <a:rPr lang="en-US" sz="2700" dirty="0">
                <a:latin typeface="Arial"/>
                <a:ea typeface="Proxima Nova"/>
                <a:cs typeface="Arial"/>
                <a:sym typeface="Proxima Nova"/>
              </a:rPr>
              <a:t> </a:t>
            </a:r>
            <a:r>
              <a:rPr lang="en-US" sz="2400" b="1" dirty="0">
                <a:latin typeface="Arial"/>
                <a:ea typeface="Proxima Nova"/>
                <a:cs typeface="Arial"/>
                <a:sym typeface="Proxima Nova"/>
              </a:rPr>
              <a:t>Simpler</a:t>
            </a:r>
            <a:r>
              <a:rPr lang="en-US" sz="2400" dirty="0">
                <a:latin typeface="Arial"/>
                <a:ea typeface="Proxima Nova"/>
                <a:cs typeface="Arial"/>
                <a:sym typeface="Proxima Nova"/>
              </a:rPr>
              <a:t> or </a:t>
            </a:r>
            <a:r>
              <a:rPr lang="en-US" sz="2400" b="1" dirty="0">
                <a:latin typeface="Arial"/>
                <a:ea typeface="Proxima Nova"/>
                <a:cs typeface="Arial"/>
                <a:sym typeface="Proxima Nova"/>
              </a:rPr>
              <a:t>less costly</a:t>
            </a:r>
            <a:r>
              <a:rPr lang="en-US" sz="2400" dirty="0">
                <a:latin typeface="Arial"/>
                <a:ea typeface="Proxima Nova"/>
                <a:cs typeface="Arial"/>
                <a:sym typeface="Proxima Nova"/>
              </a:rPr>
              <a:t>; build </a:t>
            </a:r>
            <a:r>
              <a:rPr lang="en-US" sz="2400" b="1" dirty="0">
                <a:latin typeface="Arial"/>
                <a:ea typeface="Proxima Nova"/>
                <a:cs typeface="Arial"/>
                <a:sym typeface="Proxima Nova"/>
              </a:rPr>
              <a:t>skills</a:t>
            </a:r>
            <a:r>
              <a:rPr lang="en-US" sz="2400" dirty="0">
                <a:latin typeface="Arial"/>
                <a:ea typeface="Proxima Nova"/>
                <a:cs typeface="Arial"/>
                <a:sym typeface="Proxima Nova"/>
              </a:rPr>
              <a:t> and </a:t>
            </a:r>
            <a:r>
              <a:rPr lang="en-US" sz="2400" b="1" dirty="0" smtClean="0">
                <a:latin typeface="Arial"/>
                <a:ea typeface="Proxima Nova"/>
                <a:cs typeface="Arial"/>
                <a:sym typeface="Proxima Nova"/>
              </a:rPr>
              <a:t>efficacy. </a:t>
            </a:r>
            <a:r>
              <a:rPr lang="en-US" sz="2400" dirty="0" smtClean="0">
                <a:latin typeface="Arial"/>
                <a:ea typeface="Proxima Nova"/>
                <a:cs typeface="Arial"/>
                <a:sym typeface="Proxima Nova"/>
              </a:rPr>
              <a:t>Improve the</a:t>
            </a:r>
            <a:r>
              <a:rPr lang="en-US" sz="2400" b="1" dirty="0" smtClean="0">
                <a:latin typeface="Arial"/>
                <a:ea typeface="Proxima Nova"/>
                <a:cs typeface="Arial"/>
                <a:sym typeface="Proxima Nova"/>
              </a:rPr>
              <a:t> environment. </a:t>
            </a:r>
            <a:r>
              <a:rPr lang="en-US" sz="2400" dirty="0" smtClean="0">
                <a:latin typeface="Arial"/>
                <a:ea typeface="Proxima Nova"/>
                <a:cs typeface="Arial"/>
                <a:sym typeface="Proxima Nova"/>
              </a:rPr>
              <a:t>Give people more</a:t>
            </a:r>
            <a:r>
              <a:rPr lang="en-US" sz="2400" b="1" dirty="0" smtClean="0">
                <a:latin typeface="Arial"/>
                <a:ea typeface="Proxima Nova"/>
                <a:cs typeface="Arial"/>
                <a:sym typeface="Proxima Nova"/>
              </a:rPr>
              <a:t> control. </a:t>
            </a:r>
            <a:endParaRPr sz="2400" b="1" dirty="0">
              <a:latin typeface="Arial"/>
              <a:ea typeface="Proxima Nova"/>
              <a:cs typeface="Arial"/>
              <a:sym typeface="Proxima Nova"/>
            </a:endParaRPr>
          </a:p>
          <a:p>
            <a:pPr marL="609585" indent="0">
              <a:spcBef>
                <a:spcPts val="400"/>
              </a:spcBef>
              <a:buNone/>
            </a:pPr>
            <a:endParaRPr sz="2700" b="1" dirty="0">
              <a:latin typeface="Arial"/>
              <a:ea typeface="Proxima Nova"/>
              <a:cs typeface="Arial"/>
              <a:sym typeface="Proxima Nova"/>
            </a:endParaRPr>
          </a:p>
          <a:p>
            <a:pPr marL="609585" indent="-495288">
              <a:spcBef>
                <a:spcPts val="400"/>
              </a:spcBef>
              <a:buSzPts val="3000"/>
            </a:pPr>
            <a:r>
              <a:rPr lang="en-US" sz="2700" b="1" dirty="0">
                <a:solidFill>
                  <a:srgbClr val="77BC1F"/>
                </a:solidFill>
                <a:latin typeface="Arial"/>
                <a:ea typeface="Proxima Nova"/>
                <a:cs typeface="Arial"/>
                <a:sym typeface="Proxima Nova"/>
              </a:rPr>
              <a:t>POPULAR</a:t>
            </a:r>
            <a:r>
              <a:rPr lang="en-US" sz="2700" b="1" dirty="0">
                <a:solidFill>
                  <a:schemeClr val="lt2"/>
                </a:solidFill>
                <a:latin typeface="Arial"/>
                <a:ea typeface="Proxima Nova"/>
                <a:cs typeface="Arial"/>
                <a:sym typeface="Proxima Nova"/>
              </a:rPr>
              <a:t>:</a:t>
            </a:r>
            <a:r>
              <a:rPr lang="en-US" sz="2700" dirty="0">
                <a:latin typeface="Arial"/>
                <a:ea typeface="Proxima Nova"/>
                <a:cs typeface="Arial"/>
                <a:sym typeface="Proxima Nova"/>
              </a:rPr>
              <a:t> </a:t>
            </a:r>
            <a:r>
              <a:rPr lang="en-US" sz="2400" b="1" dirty="0">
                <a:latin typeface="Arial"/>
                <a:ea typeface="Proxima Nova"/>
                <a:cs typeface="Arial"/>
                <a:sym typeface="Proxima Nova"/>
              </a:rPr>
              <a:t>Social norms, social identity</a:t>
            </a:r>
            <a:r>
              <a:rPr lang="en-US" sz="2400" dirty="0">
                <a:latin typeface="Arial"/>
                <a:ea typeface="Proxima Nova"/>
                <a:cs typeface="Arial"/>
                <a:sym typeface="Proxima Nova"/>
              </a:rPr>
              <a:t>,</a:t>
            </a:r>
            <a:r>
              <a:rPr lang="en-US" sz="2400" b="1" dirty="0">
                <a:latin typeface="Arial"/>
                <a:ea typeface="Proxima Nova"/>
                <a:cs typeface="Arial"/>
                <a:sym typeface="Proxima Nova"/>
              </a:rPr>
              <a:t> </a:t>
            </a:r>
            <a:r>
              <a:rPr lang="en-US" sz="2400" b="1" dirty="0" smtClean="0">
                <a:latin typeface="Arial"/>
                <a:ea typeface="Proxima Nova"/>
                <a:cs typeface="Arial"/>
                <a:sym typeface="Proxima Nova"/>
              </a:rPr>
              <a:t>self-standards, attachment.</a:t>
            </a:r>
            <a:endParaRPr sz="2400" dirty="0">
              <a:latin typeface="Arial"/>
              <a:ea typeface="Proxima Nova"/>
              <a:cs typeface="Arial"/>
              <a:sym typeface="Proxima Nova"/>
            </a:endParaRPr>
          </a:p>
        </p:txBody>
      </p:sp>
      <p:sp>
        <p:nvSpPr>
          <p:cNvPr id="870" name="Google Shape;870;p163"/>
          <p:cNvSpPr txBox="1">
            <a:spLocks noGrp="1"/>
          </p:cNvSpPr>
          <p:nvPr>
            <p:ph type="sldNum" idx="4294967295"/>
          </p:nvPr>
        </p:nvSpPr>
        <p:spPr>
          <a:xfrm>
            <a:off x="10953813" y="6349689"/>
            <a:ext cx="731700" cy="5247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19</a:t>
            </a:fld>
            <a:endParaRPr/>
          </a:p>
        </p:txBody>
      </p:sp>
      <p:pic>
        <p:nvPicPr>
          <p:cNvPr id="871" name="Google Shape;871;p163" descr="14-factors-image.jpg" title="14-factors-image.jpg"/>
          <p:cNvPicPr preferRelativeResize="0"/>
          <p:nvPr/>
        </p:nvPicPr>
        <p:blipFill rotWithShape="1">
          <a:blip r:embed="rId3">
            <a:alphaModFix/>
          </a:blip>
          <a:srcRect l="10285"/>
          <a:stretch/>
        </p:blipFill>
        <p:spPr>
          <a:xfrm>
            <a:off x="7750199" y="1827414"/>
            <a:ext cx="3737149" cy="32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163"/>
          <p:cNvSpPr txBox="1"/>
          <p:nvPr/>
        </p:nvSpPr>
        <p:spPr>
          <a:xfrm>
            <a:off x="7750200" y="4740701"/>
            <a:ext cx="3705399" cy="13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300"/>
              </a:spcAft>
            </a:pPr>
            <a:r>
              <a:rPr lang="en-US" sz="2000" dirty="0">
                <a:solidFill>
                  <a:srgbClr val="77BC1F"/>
                </a:solidFill>
                <a:latin typeface="Arial"/>
                <a:ea typeface="Proxima Nova"/>
                <a:cs typeface="Arial"/>
                <a:sym typeface="Proxima Nova"/>
              </a:rPr>
              <a:t>What Makes People Tick?</a:t>
            </a:r>
            <a:endParaRPr sz="2000" dirty="0">
              <a:solidFill>
                <a:srgbClr val="77BC1F"/>
              </a:solidFill>
              <a:latin typeface="Arial"/>
              <a:ea typeface="Proxima Nova"/>
              <a:cs typeface="Arial"/>
              <a:sym typeface="Proxima Nov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3D3D3D"/>
                </a:solidFill>
                <a:latin typeface="Arial"/>
                <a:ea typeface="Proxima Nova"/>
                <a:cs typeface="Arial"/>
                <a:sym typeface="Proxima Nova"/>
              </a:rPr>
              <a:t>14 common factors </a:t>
            </a:r>
            <a:r>
              <a:rPr lang="en-US" sz="1600" dirty="0" smtClean="0">
                <a:solidFill>
                  <a:srgbClr val="3D3D3D"/>
                </a:solidFill>
                <a:latin typeface="Arial"/>
                <a:ea typeface="Proxima Nova"/>
                <a:cs typeface="Arial"/>
                <a:sym typeface="Proxima Nova"/>
              </a:rPr>
              <a:t>that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3D3D3D"/>
                </a:solidFill>
                <a:latin typeface="Arial"/>
                <a:ea typeface="Proxima Nova"/>
                <a:cs typeface="Arial"/>
                <a:sym typeface="Proxima Nova"/>
              </a:rPr>
              <a:t> </a:t>
            </a:r>
            <a:r>
              <a:rPr lang="en-US" sz="1600" dirty="0">
                <a:solidFill>
                  <a:srgbClr val="3D3D3D"/>
                </a:solidFill>
                <a:latin typeface="Arial"/>
                <a:ea typeface="Proxima Nova"/>
                <a:cs typeface="Arial"/>
                <a:sym typeface="Proxima Nova"/>
              </a:rPr>
              <a:t>influence </a:t>
            </a:r>
            <a:r>
              <a:rPr lang="en-US" sz="1600" dirty="0" smtClean="0">
                <a:solidFill>
                  <a:srgbClr val="3D3D3D"/>
                </a:solidFill>
                <a:latin typeface="Arial"/>
                <a:ea typeface="Proxima Nova"/>
                <a:cs typeface="Arial"/>
                <a:sym typeface="Proxima Nova"/>
              </a:rPr>
              <a:t>human behavior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3D3D3D"/>
              </a:solidFill>
              <a:latin typeface="Arial"/>
              <a:ea typeface="Proxima Nova"/>
              <a:cs typeface="Arial"/>
              <a:sym typeface="Proxima Nova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3D3D3D"/>
                </a:solidFill>
                <a:latin typeface="Arial"/>
                <a:ea typeface="Proxima Nova"/>
                <a:cs typeface="Arial"/>
                <a:sym typeface="Proxima Nova"/>
              </a:rPr>
              <a:t>Available at: </a:t>
            </a:r>
            <a:r>
              <a:rPr lang="en-US" sz="1600" i="1" dirty="0" err="1" smtClean="0">
                <a:solidFill>
                  <a:srgbClr val="3D3D3D"/>
                </a:solidFill>
                <a:latin typeface="Arial"/>
                <a:ea typeface="Proxima Nova"/>
                <a:cs typeface="Arial"/>
                <a:sym typeface="Proxima Nova"/>
              </a:rPr>
              <a:t>FunEasyPopular.com</a:t>
            </a:r>
            <a:endParaRPr sz="1600" i="1" dirty="0">
              <a:solidFill>
                <a:srgbClr val="3D3D3D"/>
              </a:solidFill>
              <a:latin typeface="Arial"/>
              <a:ea typeface="Proxima Nova"/>
              <a:cs typeface="Arial"/>
              <a:sym typeface="Proxima Nova"/>
            </a:endParaRPr>
          </a:p>
        </p:txBody>
      </p:sp>
      <p:sp>
        <p:nvSpPr>
          <p:cNvPr id="873" name="Google Shape;873;p163"/>
          <p:cNvSpPr txBox="1">
            <a:spLocks noGrp="1"/>
          </p:cNvSpPr>
          <p:nvPr>
            <p:ph type="title"/>
          </p:nvPr>
        </p:nvSpPr>
        <p:spPr>
          <a:xfrm>
            <a:off x="2378705" y="559918"/>
            <a:ext cx="9203695" cy="7095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0" dirty="0" smtClean="0">
                <a:solidFill>
                  <a:srgbClr val="82C14D"/>
                </a:solidFill>
              </a:rPr>
              <a:t>Behavioral determinants for the rest of us</a:t>
            </a:r>
            <a:r>
              <a:rPr lang="en-US" sz="4300" dirty="0" smtClean="0">
                <a:solidFill>
                  <a:srgbClr val="82C14D"/>
                </a:solidFill>
              </a:rPr>
              <a:t/>
            </a:r>
            <a:br>
              <a:rPr lang="en-US" sz="4300" dirty="0" smtClean="0">
                <a:solidFill>
                  <a:srgbClr val="82C14D"/>
                </a:solidFill>
              </a:rPr>
            </a:br>
            <a:r>
              <a:rPr lang="en-US" b="0" dirty="0" smtClean="0">
                <a:solidFill>
                  <a:srgbClr val="82C14D"/>
                </a:solidFill>
              </a:rPr>
              <a:t>People </a:t>
            </a:r>
            <a:r>
              <a:rPr lang="en-US" b="0" dirty="0">
                <a:solidFill>
                  <a:srgbClr val="82C14D"/>
                </a:solidFill>
              </a:rPr>
              <a:t>do what’s fun, easy and popular.</a:t>
            </a:r>
            <a:endParaRPr b="0" dirty="0">
              <a:solidFill>
                <a:srgbClr val="3E4B5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317500" y="0"/>
            <a:ext cx="2061205" cy="1380543"/>
          </a:xfrm>
          <a:prstGeom prst="triangle">
            <a:avLst>
              <a:gd name="adj" fmla="val 49942"/>
            </a:avLst>
          </a:prstGeom>
          <a:solidFill>
            <a:srgbClr val="77BC1F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en-US" dirty="0" smtClean="0"/>
          </a:p>
          <a:p>
            <a:pPr algn="ctr"/>
            <a:endParaRPr lang="en-US" sz="1600" dirty="0" smtClean="0"/>
          </a:p>
          <a:p>
            <a:pPr algn="ctr"/>
            <a:r>
              <a:rPr lang="en-US" sz="1200" dirty="0" smtClean="0"/>
              <a:t>Behavioral Determinant 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54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290763"/>
            <a:ext cx="11260138" cy="1325562"/>
          </a:xfrm>
        </p:spPr>
        <p:txBody>
          <a:bodyPr/>
          <a:lstStyle/>
          <a:p>
            <a:pPr algn="ctr"/>
            <a:r>
              <a:rPr lang="en-US" b="0" dirty="0" smtClean="0"/>
              <a:t>How can we make the world a better place?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9977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7" y="2406912"/>
            <a:ext cx="9681891" cy="321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28"/>
          <p:cNvSpPr txBox="1">
            <a:spLocks/>
          </p:cNvSpPr>
          <p:nvPr/>
        </p:nvSpPr>
        <p:spPr bwMode="auto">
          <a:xfrm>
            <a:off x="1351335" y="630400"/>
            <a:ext cx="9164271" cy="84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4" tIns="32146" rIns="64284" bIns="32146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en-US" sz="2400" dirty="0">
                <a:solidFill>
                  <a:srgbClr val="98D82F"/>
                </a:solidFill>
                <a:latin typeface="Arial"/>
                <a:cs typeface="Arial"/>
                <a:sym typeface="Helvetica Neue Light" charset="0"/>
              </a:rPr>
              <a:t>Smoking prevention message (circa mid-1990s)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: </a:t>
            </a:r>
          </a:p>
          <a:p>
            <a:pPr eaLnBrk="1" hangingPunct="1">
              <a:spcBef>
                <a:spcPct val="10000"/>
              </a:spcBef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Hey junior, if you don</a:t>
            </a:r>
            <a:r>
              <a:rPr lang="ja-JP" altLang="en-US" sz="2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’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t smoke, you can live to be old - just like us! </a:t>
            </a:r>
          </a:p>
        </p:txBody>
      </p:sp>
      <p:sp>
        <p:nvSpPr>
          <p:cNvPr id="7" name="Text Box 1029"/>
          <p:cNvSpPr txBox="1">
            <a:spLocks/>
          </p:cNvSpPr>
          <p:nvPr/>
        </p:nvSpPr>
        <p:spPr bwMode="auto">
          <a:xfrm>
            <a:off x="1202269" y="2068250"/>
            <a:ext cx="8050579" cy="409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4" tIns="32146" rIns="64284" bIns="32146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10000"/>
              </a:spcBef>
            </a:pPr>
            <a:r>
              <a:rPr lang="en-US" sz="2400" dirty="0">
                <a:solidFill>
                  <a:srgbClr val="98D82F"/>
                </a:solidFill>
                <a:latin typeface="Arial"/>
                <a:cs typeface="Arial"/>
                <a:sym typeface="Helvetica Neue Light" charset="0"/>
              </a:rPr>
              <a:t>Better Offer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: </a:t>
            </a:r>
          </a:p>
          <a:p>
            <a:pPr eaLnBrk="1" hangingPunct="1">
              <a:spcBef>
                <a:spcPct val="10000"/>
              </a:spcBef>
            </a:pPr>
            <a:endParaRPr lang="en-US" sz="2400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eaLnBrk="1" hangingPunct="1">
              <a:spcBef>
                <a:spcPct val="10000"/>
              </a:spcBef>
            </a:pPr>
            <a:endParaRPr lang="en-US" sz="2400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eaLnBrk="1" hangingPunct="1">
              <a:spcBef>
                <a:spcPct val="10000"/>
              </a:spcBef>
            </a:pPr>
            <a:endParaRPr lang="en-US" sz="2400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eaLnBrk="1" hangingPunct="1">
              <a:spcBef>
                <a:spcPct val="10000"/>
              </a:spcBef>
            </a:pPr>
            <a:endParaRPr lang="en-US" sz="2400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eaLnBrk="1" hangingPunct="1">
              <a:spcBef>
                <a:spcPct val="10000"/>
              </a:spcBef>
            </a:pPr>
            <a:endParaRPr lang="en-US" sz="2400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eaLnBrk="1" hangingPunct="1">
              <a:spcBef>
                <a:spcPct val="10000"/>
              </a:spcBef>
            </a:pPr>
            <a:endParaRPr lang="en-US" sz="2400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eaLnBrk="1" hangingPunct="1">
              <a:spcBef>
                <a:spcPct val="10000"/>
              </a:spcBef>
            </a:pPr>
            <a:endParaRPr lang="en-US" sz="2400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eaLnBrk="1" hangingPunct="1">
              <a:spcBef>
                <a:spcPct val="10000"/>
              </a:spcBef>
            </a:pPr>
            <a:endParaRPr lang="en-US" sz="2400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eaLnBrk="1" hangingPunct="1">
              <a:spcBef>
                <a:spcPct val="10000"/>
              </a:spcBef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Rebel against adults like us - only even more evil! </a:t>
            </a:r>
          </a:p>
        </p:txBody>
      </p:sp>
    </p:spTree>
    <p:extLst>
      <p:ext uri="{BB962C8B-B14F-4D97-AF65-F5344CB8AC3E}">
        <p14:creationId xmlns:p14="http://schemas.microsoft.com/office/powerpoint/2010/main" val="247839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73595"/>
            <a:ext cx="12192000" cy="763588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0" dirty="0">
                <a:solidFill>
                  <a:srgbClr val="77BC1F"/>
                </a:solidFill>
              </a:rPr>
              <a:t>truth campaign</a:t>
            </a:r>
          </a:p>
        </p:txBody>
      </p:sp>
      <p:sp>
        <p:nvSpPr>
          <p:cNvPr id="3" name="Oval 2"/>
          <p:cNvSpPr/>
          <p:nvPr/>
        </p:nvSpPr>
        <p:spPr>
          <a:xfrm>
            <a:off x="8607397" y="1850711"/>
            <a:ext cx="2713555" cy="2475068"/>
          </a:xfrm>
          <a:prstGeom prst="ellipse">
            <a:avLst/>
          </a:prstGeom>
          <a:solidFill>
            <a:srgbClr val="35434C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Target Behavior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01789" y="1850711"/>
            <a:ext cx="2713555" cy="2475068"/>
          </a:xfrm>
          <a:prstGeom prst="ellipse">
            <a:avLst/>
          </a:prstGeom>
          <a:solidFill>
            <a:srgbClr val="35434C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r>
              <a:rPr lang="en-US" sz="2400" dirty="0" smtClean="0">
                <a:latin typeface="Arial"/>
                <a:cs typeface="Arial"/>
              </a:rPr>
              <a:t>Needs State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>
            <a:stCxn id="4" idx="6"/>
            <a:endCxn id="3" idx="2"/>
          </p:cNvCxnSpPr>
          <p:nvPr/>
        </p:nvCxnSpPr>
        <p:spPr>
          <a:xfrm>
            <a:off x="3915343" y="3088243"/>
            <a:ext cx="4692052" cy="0"/>
          </a:xfrm>
          <a:prstGeom prst="line">
            <a:avLst/>
          </a:prstGeom>
          <a:ln>
            <a:solidFill>
              <a:srgbClr val="44546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Isosceles Triangle 14"/>
          <p:cNvSpPr/>
          <p:nvPr/>
        </p:nvSpPr>
        <p:spPr>
          <a:xfrm>
            <a:off x="4265707" y="1633597"/>
            <a:ext cx="4113748" cy="2692179"/>
          </a:xfrm>
          <a:prstGeom prst="triangle">
            <a:avLst>
              <a:gd name="adj" fmla="val 49942"/>
            </a:avLst>
          </a:prstGeom>
          <a:solidFill>
            <a:srgbClr val="77BC1F"/>
          </a:solidFill>
          <a:ln>
            <a:solidFill>
              <a:srgbClr val="4454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sz="2400" dirty="0" smtClean="0">
                <a:latin typeface="Arial"/>
                <a:cs typeface="Arial"/>
              </a:rPr>
              <a:t>Behavioral Determinant </a:t>
            </a:r>
          </a:p>
          <a:p>
            <a:pPr algn="ctr"/>
            <a:r>
              <a:rPr lang="en-US" sz="1600" dirty="0"/>
              <a:t>(Fun-Easy-Popular)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6346" y="4685399"/>
            <a:ext cx="3368236" cy="923326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Teenager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I want to be independent 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(and cool </a:t>
            </a:r>
            <a:r>
              <a:rPr lang="mr-IN" dirty="0" smtClean="0">
                <a:latin typeface="Arial"/>
                <a:cs typeface="Arial"/>
              </a:rPr>
              <a:t>…</a:t>
            </a:r>
            <a:r>
              <a:rPr lang="en-US" dirty="0" smtClean="0">
                <a:latin typeface="Arial"/>
                <a:cs typeface="Arial"/>
              </a:rPr>
              <a:t> really, really cool)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78968" y="4685399"/>
            <a:ext cx="2156426" cy="1200325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en-US" b="1" u="sng" dirty="0" smtClean="0">
                <a:latin typeface="Arial"/>
                <a:cs typeface="Arial"/>
              </a:rPr>
              <a:t>What to deliver</a:t>
            </a:r>
          </a:p>
          <a:p>
            <a:pPr marL="285717" indent="-285717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Control</a:t>
            </a:r>
          </a:p>
          <a:p>
            <a:pPr marL="285717" indent="-285717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Norms</a:t>
            </a:r>
          </a:p>
          <a:p>
            <a:pPr marL="285717" indent="-285717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Self-Standard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37601" y="4900843"/>
            <a:ext cx="2583351" cy="923326"/>
          </a:xfrm>
          <a:prstGeom prst="rect">
            <a:avLst/>
          </a:prstGeom>
          <a:noFill/>
        </p:spPr>
        <p:txBody>
          <a:bodyPr wrap="square" lIns="91430" tIns="45718" rIns="91430" bIns="45718" rtlCol="0">
            <a:spAutoFit/>
          </a:bodyPr>
          <a:lstStyle/>
          <a:p>
            <a:r>
              <a:rPr lang="en-US" b="1" u="sng" dirty="0" smtClean="0">
                <a:latin typeface="Arial"/>
                <a:cs typeface="Arial"/>
              </a:rPr>
              <a:t>Teenager’s Action</a:t>
            </a:r>
          </a:p>
          <a:p>
            <a:pPr marL="285717" indent="-285717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Refuse a cigarette from a friend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038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#BevRev Big Red C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72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urinal30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3625" y="6339959"/>
            <a:ext cx="228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this an ad for?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1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00" y="332835"/>
            <a:ext cx="11360800" cy="763600"/>
          </a:xfrm>
        </p:spPr>
        <p:txBody>
          <a:bodyPr/>
          <a:lstStyle/>
          <a:p>
            <a:r>
              <a:rPr lang="en-US" b="0" dirty="0" smtClean="0"/>
              <a:t>Example: Doer</a:t>
            </a:r>
            <a:r>
              <a:rPr lang="en-US" b="0" dirty="0"/>
              <a:t>/</a:t>
            </a:r>
            <a:r>
              <a:rPr lang="en-US" b="0" dirty="0" smtClean="0"/>
              <a:t>Non-Doer Analysis</a:t>
            </a:r>
            <a:endParaRPr lang="en-US" b="0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442495"/>
              </p:ext>
            </p:extLst>
          </p:nvPr>
        </p:nvGraphicFramePr>
        <p:xfrm>
          <a:off x="5242588" y="1617484"/>
          <a:ext cx="5622485" cy="4374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41375" y="5206344"/>
            <a:ext cx="772000" cy="307773"/>
          </a:xfrm>
          <a:prstGeom prst="rect">
            <a:avLst/>
          </a:prstGeom>
          <a:noFill/>
        </p:spPr>
        <p:txBody>
          <a:bodyPr wrap="none" lIns="121904" tIns="60952" rIns="121904" bIns="60952" rtlCol="0">
            <a:spAutoFit/>
          </a:bodyPr>
          <a:lstStyle/>
          <a:p>
            <a:r>
              <a:rPr lang="en-US" sz="1200" dirty="0"/>
              <a:t>Drinkers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585687" y="5291007"/>
            <a:ext cx="3093452" cy="3077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68305" y="5244838"/>
            <a:ext cx="742079" cy="369329"/>
          </a:xfrm>
          <a:prstGeom prst="rect">
            <a:avLst/>
          </a:prstGeom>
          <a:noFill/>
        </p:spPr>
        <p:txBody>
          <a:bodyPr wrap="none" lIns="121904" tIns="60952" rIns="121904" bIns="60952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Doers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4068" y="1855472"/>
            <a:ext cx="4504501" cy="344708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r>
              <a:rPr lang="en-US" sz="2400" b="1" dirty="0">
                <a:latin typeface="Arial"/>
                <a:cs typeface="Arial"/>
              </a:rPr>
              <a:t>Binge Drinking Research 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Do you believe that alcohol has the following effect?</a:t>
            </a:r>
          </a:p>
          <a:p>
            <a:pPr marL="380944" indent="-380944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Makes me sexier</a:t>
            </a:r>
          </a:p>
          <a:p>
            <a:pPr marL="380944" indent="-380944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Facilitates sexual opportunities 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90540" y="5291125"/>
            <a:ext cx="3131441" cy="3077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4" tIns="60952" rIns="121904" bIns="60952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72137" y="5251163"/>
            <a:ext cx="1145800" cy="369328"/>
          </a:xfrm>
          <a:prstGeom prst="rect">
            <a:avLst/>
          </a:prstGeom>
          <a:noFill/>
        </p:spPr>
        <p:txBody>
          <a:bodyPr wrap="none" lIns="121904" tIns="60952" rIns="121904" bIns="60952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Non-Doers</a:t>
            </a:r>
          </a:p>
        </p:txBody>
      </p:sp>
    </p:spTree>
    <p:extLst>
      <p:ext uri="{BB962C8B-B14F-4D97-AF65-F5344CB8AC3E}">
        <p14:creationId xmlns:p14="http://schemas.microsoft.com/office/powerpoint/2010/main" val="327833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926" y="0"/>
            <a:ext cx="11603159" cy="6393168"/>
          </a:xfrm>
          <a:prstGeom prst="rect">
            <a:avLst/>
          </a:prstGeom>
          <a:ln w="317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584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inkstockPhotos-768011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92"/>
          <a:stretch/>
        </p:blipFill>
        <p:spPr>
          <a:xfrm>
            <a:off x="0" y="16934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267" y="377335"/>
            <a:ext cx="3877733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200" b="1" dirty="0" smtClean="0"/>
              <a:t>ONE MORE THING</a:t>
            </a:r>
            <a:r>
              <a:rPr lang="en-US" sz="3200" dirty="0" smtClean="0"/>
              <a:t>: </a:t>
            </a:r>
            <a:r>
              <a:rPr lang="en-US" sz="3200" dirty="0"/>
              <a:t>STOP PERSUADING</a:t>
            </a:r>
          </a:p>
        </p:txBody>
      </p:sp>
    </p:spTree>
    <p:extLst>
      <p:ext uri="{BB962C8B-B14F-4D97-AF65-F5344CB8AC3E}">
        <p14:creationId xmlns:p14="http://schemas.microsoft.com/office/powerpoint/2010/main" val="2811350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7" y="526803"/>
            <a:ext cx="5080000" cy="5317067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866" y="526803"/>
            <a:ext cx="5054004" cy="53170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4202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475"/>
            <a:ext cx="10972800" cy="1143000"/>
          </a:xfrm>
        </p:spPr>
        <p:txBody>
          <a:bodyPr/>
          <a:lstStyle/>
          <a:p>
            <a:r>
              <a:rPr lang="en-US" b="0" dirty="0" smtClean="0"/>
              <a:t>The Persuasion Assumption: They just don’t get it</a:t>
            </a: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3179096" y="5633707"/>
            <a:ext cx="2210605" cy="429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5839" tIns="67920" rIns="135839" bIns="67920" rtlCol="0">
            <a:spAutoFit/>
          </a:bodyPr>
          <a:lstStyle/>
          <a:p>
            <a:pPr algn="ctr"/>
            <a:r>
              <a:rPr lang="en-US" sz="1900" dirty="0"/>
              <a:t>Tastes good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7825" y="4873141"/>
            <a:ext cx="2989032" cy="429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5839" tIns="67920" rIns="135839" bIns="67920" rtlCol="0">
            <a:spAutoFit/>
          </a:bodyPr>
          <a:lstStyle/>
          <a:p>
            <a:pPr algn="ctr"/>
            <a:r>
              <a:rPr lang="en-US" sz="1900" dirty="0"/>
              <a:t>Refreshed/energized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9097" y="4141915"/>
            <a:ext cx="2237921" cy="429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5839" tIns="67920" rIns="135839" bIns="67920" rtlCol="0">
            <a:spAutoFit/>
          </a:bodyPr>
          <a:lstStyle/>
          <a:p>
            <a:pPr algn="ctr"/>
            <a:r>
              <a:rPr lang="en-US" sz="1900" dirty="0"/>
              <a:t>Kids are happy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77824" y="3078262"/>
            <a:ext cx="2989032" cy="721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5839" tIns="67920" rIns="135839" bIns="67920" rtlCol="0">
            <a:spAutoFit/>
          </a:bodyPr>
          <a:lstStyle/>
          <a:p>
            <a:pPr algn="ctr"/>
            <a:r>
              <a:rPr lang="en-US" sz="1900" dirty="0"/>
              <a:t>Doing my job as a parent (accomplishment)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33035" y="3844711"/>
            <a:ext cx="3411" cy="220019"/>
          </a:xfrm>
          <a:prstGeom prst="straightConnector1">
            <a:avLst/>
          </a:prstGeom>
          <a:ln w="476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63190" y="2444684"/>
            <a:ext cx="1696131" cy="5386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>
                <a:solidFill>
                  <a:srgbClr val="63AF34"/>
                </a:solidFill>
              </a:rPr>
              <a:t>Happiness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64329" y="5651054"/>
            <a:ext cx="3010715" cy="429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5839" tIns="67920" rIns="135839" bIns="67920" rtlCol="0">
            <a:spAutoFit/>
          </a:bodyPr>
          <a:lstStyle/>
          <a:p>
            <a:pPr algn="ctr"/>
            <a:r>
              <a:rPr lang="en-US" sz="1900" dirty="0"/>
              <a:t>Unhealthy ingredients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8063" y="4873141"/>
            <a:ext cx="3529944" cy="429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5839" tIns="67920" rIns="135839" bIns="67920" rtlCol="0">
            <a:spAutoFit/>
          </a:bodyPr>
          <a:lstStyle/>
          <a:p>
            <a:pPr algn="ctr"/>
            <a:r>
              <a:rPr lang="en-US" sz="1900" dirty="0"/>
              <a:t>Cavities, hyperactive, habit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64329" y="4202915"/>
            <a:ext cx="3010715" cy="429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5839" tIns="67920" rIns="135839" bIns="67920" rtlCol="0">
            <a:spAutoFit/>
          </a:bodyPr>
          <a:lstStyle/>
          <a:p>
            <a:pPr algn="ctr"/>
            <a:r>
              <a:rPr lang="en-US" sz="1900" dirty="0"/>
              <a:t>Kids are less healthy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98063" y="3078262"/>
            <a:ext cx="3529944" cy="7219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5839" tIns="67920" rIns="135839" bIns="67920" rtlCol="0">
            <a:spAutoFit/>
          </a:bodyPr>
          <a:lstStyle/>
          <a:p>
            <a:pPr algn="ctr"/>
            <a:r>
              <a:rPr lang="en-US" sz="1900" u="sng" dirty="0"/>
              <a:t>NOT</a:t>
            </a:r>
            <a:r>
              <a:rPr lang="en-US" sz="1900" dirty="0"/>
              <a:t> doing my job as a parent </a:t>
            </a:r>
          </a:p>
          <a:p>
            <a:pPr algn="ctr"/>
            <a:r>
              <a:rPr lang="en-US" sz="1900" dirty="0"/>
              <a:t>(no accomplishment)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91178" y="2464271"/>
            <a:ext cx="949372" cy="5334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2700" dirty="0">
                <a:solidFill>
                  <a:srgbClr val="63AF34"/>
                </a:solidFill>
              </a:rPr>
              <a:t>Guilt</a:t>
            </a:r>
          </a:p>
        </p:txBody>
      </p:sp>
      <p:pic>
        <p:nvPicPr>
          <p:cNvPr id="24" name="Picture 23" descr="shutterstock_7662520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076" y="1161079"/>
            <a:ext cx="1724195" cy="1349992"/>
          </a:xfrm>
          <a:prstGeom prst="rect">
            <a:avLst/>
          </a:prstGeom>
        </p:spPr>
      </p:pic>
      <p:pic>
        <p:nvPicPr>
          <p:cNvPr id="25" name="Picture 24" descr="shutterstock_216739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045" y="1138299"/>
            <a:ext cx="1948348" cy="1259436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V="1">
            <a:off x="7858175" y="4631927"/>
            <a:ext cx="0" cy="236869"/>
          </a:xfrm>
          <a:prstGeom prst="straightConnector1">
            <a:avLst/>
          </a:prstGeom>
          <a:ln w="476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854764" y="3879795"/>
            <a:ext cx="3411" cy="220019"/>
          </a:xfrm>
          <a:prstGeom prst="straightConnector1">
            <a:avLst/>
          </a:prstGeom>
          <a:ln w="476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858177" y="5390167"/>
            <a:ext cx="22665" cy="295971"/>
          </a:xfrm>
          <a:prstGeom prst="straightConnector1">
            <a:avLst/>
          </a:prstGeom>
          <a:ln w="476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Callout 39"/>
          <p:cNvSpPr/>
          <p:nvPr/>
        </p:nvSpPr>
        <p:spPr>
          <a:xfrm>
            <a:off x="9778230" y="3147438"/>
            <a:ext cx="2238044" cy="917291"/>
          </a:xfrm>
          <a:prstGeom prst="wedgeEllipseCallout">
            <a:avLst>
              <a:gd name="adj1" fmla="val -28150"/>
              <a:gd name="adj2" fmla="val 74409"/>
            </a:avLst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/>
              <a:t>“moderation”</a:t>
            </a:r>
            <a:endParaRPr lang="en-US" dirty="0"/>
          </a:p>
        </p:txBody>
      </p:sp>
      <p:sp>
        <p:nvSpPr>
          <p:cNvPr id="41" name="Oval Callout 40"/>
          <p:cNvSpPr/>
          <p:nvPr/>
        </p:nvSpPr>
        <p:spPr>
          <a:xfrm>
            <a:off x="8970788" y="1685120"/>
            <a:ext cx="2799619" cy="917291"/>
          </a:xfrm>
          <a:prstGeom prst="wedgeEllipseCallout">
            <a:avLst>
              <a:gd name="adj1" fmla="val -28150"/>
              <a:gd name="adj2" fmla="val 74409"/>
            </a:avLst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/>
              <a:t>“don’t want to make it taboo”</a:t>
            </a:r>
            <a:endParaRPr lang="en-US" dirty="0"/>
          </a:p>
        </p:txBody>
      </p:sp>
      <p:sp>
        <p:nvSpPr>
          <p:cNvPr id="42" name="Oval Callout 41"/>
          <p:cNvSpPr/>
          <p:nvPr/>
        </p:nvSpPr>
        <p:spPr>
          <a:xfrm>
            <a:off x="463571" y="3061371"/>
            <a:ext cx="2131199" cy="1080544"/>
          </a:xfrm>
          <a:prstGeom prst="wedgeEllipseCallout">
            <a:avLst>
              <a:gd name="adj1" fmla="val 30163"/>
              <a:gd name="adj2" fmla="val 92100"/>
            </a:avLst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/>
              <a:t>“going to drink it anyway”</a:t>
            </a:r>
            <a:endParaRPr lang="en-US" dirty="0"/>
          </a:p>
        </p:txBody>
      </p:sp>
      <p:sp>
        <p:nvSpPr>
          <p:cNvPr id="43" name="Oval Callout 42"/>
          <p:cNvSpPr/>
          <p:nvPr/>
        </p:nvSpPr>
        <p:spPr>
          <a:xfrm>
            <a:off x="254527" y="1377429"/>
            <a:ext cx="2340243" cy="917291"/>
          </a:xfrm>
          <a:prstGeom prst="wedgeEllipseCallout">
            <a:avLst>
              <a:gd name="adj1" fmla="val 18535"/>
              <a:gd name="adj2" fmla="val 86318"/>
            </a:avLst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dirty="0" smtClean="0"/>
              <a:t>“picking my battles”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4317717" y="4580443"/>
            <a:ext cx="3411" cy="220019"/>
          </a:xfrm>
          <a:prstGeom prst="straightConnector1">
            <a:avLst/>
          </a:prstGeom>
          <a:ln w="476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4331375" y="5317795"/>
            <a:ext cx="3411" cy="220019"/>
          </a:xfrm>
          <a:prstGeom prst="straightConnector1">
            <a:avLst/>
          </a:prstGeom>
          <a:ln w="47625"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766857" y="1925292"/>
            <a:ext cx="483247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dirty="0" smtClean="0"/>
              <a:t>VS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41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/>
      <p:bldP spid="15" grpId="0" animBg="1"/>
      <p:bldP spid="16" grpId="0" animBg="1"/>
      <p:bldP spid="17" grpId="0" animBg="1"/>
      <p:bldP spid="18" grpId="0" animBg="1"/>
      <p:bldP spid="22" grpId="0"/>
      <p:bldP spid="40" grpId="0" animBg="1"/>
      <p:bldP spid="41" grpId="0" animBg="1"/>
      <p:bldP spid="42" grpId="0" animBg="1"/>
      <p:bldP spid="43" grpId="0" animBg="1"/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eter -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82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290763"/>
            <a:ext cx="11260138" cy="1325562"/>
          </a:xfrm>
        </p:spPr>
        <p:txBody>
          <a:bodyPr/>
          <a:lstStyle/>
          <a:p>
            <a:pPr algn="ctr"/>
            <a:r>
              <a:rPr lang="en-US" b="0" dirty="0" smtClean="0"/>
              <a:t>Let’s make what’s good</a:t>
            </a:r>
            <a:br>
              <a:rPr lang="en-US" b="0" dirty="0" smtClean="0"/>
            </a:br>
            <a:r>
              <a:rPr lang="en-US" b="0" dirty="0" smtClean="0"/>
              <a:t>more fun, easy and popular.</a:t>
            </a: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7969250" y="4333875"/>
            <a:ext cx="2571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E48"/>
                </a:solidFill>
              </a:rPr>
              <a:t>This is our mission at Marketing for Change Co.</a:t>
            </a:r>
            <a:endParaRPr lang="en-US" dirty="0">
              <a:solidFill>
                <a:srgbClr val="333E48"/>
              </a:solidFill>
            </a:endParaRPr>
          </a:p>
        </p:txBody>
      </p:sp>
      <p:cxnSp>
        <p:nvCxnSpPr>
          <p:cNvPr id="7" name="Curved Connector 6"/>
          <p:cNvCxnSpPr>
            <a:stCxn id="5" idx="1"/>
            <a:endCxn id="2" idx="2"/>
          </p:cNvCxnSpPr>
          <p:nvPr/>
        </p:nvCxnSpPr>
        <p:spPr>
          <a:xfrm rot="10800000">
            <a:off x="6093620" y="3616325"/>
            <a:ext cx="1875631" cy="1040716"/>
          </a:xfrm>
          <a:prstGeom prst="curvedConnector2">
            <a:avLst/>
          </a:prstGeom>
          <a:ln>
            <a:solidFill>
              <a:srgbClr val="333E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4109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831743" y="560139"/>
            <a:ext cx="10528500" cy="626700"/>
          </a:xfrm>
          <a:prstGeom prst="rect">
            <a:avLst/>
          </a:prstGeom>
        </p:spPr>
        <p:txBody>
          <a:bodyPr spcFirstLastPara="1" wrap="square" lIns="91423" tIns="45699" rIns="91423" bIns="45699" anchor="ctr" anchorCtr="0">
            <a:noAutofit/>
          </a:bodyPr>
          <a:lstStyle/>
          <a:p>
            <a:r>
              <a:rPr lang="en-US" dirty="0" smtClean="0"/>
              <a:t>Okay, lets talk about </a:t>
            </a:r>
            <a:r>
              <a:rPr lang="mr-IN" dirty="0" smtClean="0"/>
              <a:t>…</a:t>
            </a:r>
            <a:r>
              <a:rPr lang="en-US" dirty="0" smtClean="0"/>
              <a:t> boat safety. Finally!</a:t>
            </a:r>
            <a:endParaRPr dirty="0"/>
          </a:p>
        </p:txBody>
      </p:sp>
      <p:pic>
        <p:nvPicPr>
          <p:cNvPr id="2" name="Picture 1" descr="PeterMitchell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47" y="1458352"/>
            <a:ext cx="3810000" cy="3810000"/>
          </a:xfrm>
          <a:prstGeom prst="rect">
            <a:avLst/>
          </a:prstGeom>
        </p:spPr>
      </p:pic>
      <p:pic>
        <p:nvPicPr>
          <p:cNvPr id="5" name="Google Shape;85;p12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0254" y="4001390"/>
            <a:ext cx="1857385" cy="192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713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831742" y="406063"/>
            <a:ext cx="105285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7BC1F"/>
              </a:buClr>
              <a:buSzPts val="2800"/>
              <a:buFont typeface="Arial"/>
              <a:buNone/>
            </a:pPr>
            <a:r>
              <a:rPr lang="en-US" dirty="0" smtClean="0"/>
              <a:t>Let’s apply this fun-easy-popular idea to life jackets</a:t>
            </a:r>
            <a:endParaRPr sz="2800" b="0" i="0" u="none" strike="noStrike" cap="none" dirty="0">
              <a:solidFill>
                <a:srgbClr val="77BC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2925" y="1412646"/>
            <a:ext cx="3048000" cy="1714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" name="Google Shape;85;p12"/>
          <p:cNvPicPr preferRelativeResize="0"/>
          <p:nvPr/>
        </p:nvPicPr>
        <p:blipFill rotWithShape="1">
          <a:blip r:embed="rId4">
            <a:alphaModFix/>
          </a:blip>
          <a:srcRect l="10130" t="11084" r="33461" b="38873"/>
          <a:stretch/>
        </p:blipFill>
        <p:spPr>
          <a:xfrm>
            <a:off x="7297150" y="1412650"/>
            <a:ext cx="3048001" cy="1714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" name="Google Shape;86;p12"/>
          <p:cNvSpPr txBox="1"/>
          <p:nvPr/>
        </p:nvSpPr>
        <p:spPr>
          <a:xfrm>
            <a:off x="1713250" y="3127150"/>
            <a:ext cx="34398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Teen passengers and drivers </a:t>
            </a:r>
            <a:r>
              <a:rPr lang="en-US" sz="1600" dirty="0"/>
              <a:t>(age 13-17) on motorboats under 21 feet</a:t>
            </a:r>
            <a:r>
              <a:rPr lang="en-US" sz="1400" dirty="0"/>
              <a:t>			      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/>
              <a:t>Target Action</a:t>
            </a:r>
            <a:r>
              <a:rPr lang="en-US" sz="1400" dirty="0"/>
              <a:t>: Put on life jacket after boarding boat (currently 47%)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Relevant needs states (assumed):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Peer approval (seem cool)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Control, empowerment - act like an adult, make your own choices 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Fun - seeking stimulus, excitement </a:t>
            </a:r>
            <a:br>
              <a:rPr lang="en-US" sz="1400" dirty="0"/>
            </a:b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		       </a:t>
            </a:r>
            <a:endParaRPr sz="1400" dirty="0"/>
          </a:p>
        </p:txBody>
      </p:sp>
      <p:sp>
        <p:nvSpPr>
          <p:cNvPr id="87" name="Google Shape;87;p12"/>
          <p:cNvSpPr txBox="1"/>
          <p:nvPr/>
        </p:nvSpPr>
        <p:spPr>
          <a:xfrm>
            <a:off x="7211600" y="3127150"/>
            <a:ext cx="3821525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/>
              <a:t>Parents (age 29 - 49) on motorboats </a:t>
            </a:r>
            <a:r>
              <a:rPr lang="en-US" sz="1600" dirty="0"/>
              <a:t>under 21 feet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			      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 dirty="0"/>
              <a:t>Target Action</a:t>
            </a:r>
            <a:r>
              <a:rPr lang="en-US" sz="1400" dirty="0"/>
              <a:t>: Put on life jacket after boarding boat (currently 7%)	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Relevant needs states (assumed):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Leave behind worries and hassles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Appear competent and avoid problems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Find fun and relaxation, entertain kids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400" dirty="0"/>
              <a:t>Show off and experience boat’s best attributes (Varies by boat: Could be speed, appearance, on-board conveniences, </a:t>
            </a:r>
            <a:r>
              <a:rPr lang="en-US" sz="1400" dirty="0" err="1"/>
              <a:t>etc</a:t>
            </a:r>
            <a:r>
              <a:rPr lang="en-US" sz="1400" dirty="0"/>
              <a:t>)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		       </a:t>
            </a:r>
            <a:endParaRPr sz="1400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99388257"/>
              </p:ext>
            </p:extLst>
          </p:nvPr>
        </p:nvGraphicFramePr>
        <p:xfrm>
          <a:off x="3886200" y="2253791"/>
          <a:ext cx="1301775" cy="131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90767" y="2694314"/>
            <a:ext cx="1274808" cy="369332"/>
          </a:xfrm>
          <a:prstGeom prst="rect">
            <a:avLst/>
          </a:prstGeom>
          <a:solidFill>
            <a:srgbClr val="333E48">
              <a:alpha val="4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47% DOERS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415777969"/>
              </p:ext>
            </p:extLst>
          </p:nvPr>
        </p:nvGraphicFramePr>
        <p:xfrm>
          <a:off x="9372600" y="2333166"/>
          <a:ext cx="1301775" cy="1317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77167" y="2694314"/>
            <a:ext cx="1159292" cy="369332"/>
          </a:xfrm>
          <a:prstGeom prst="rect">
            <a:avLst/>
          </a:prstGeom>
          <a:solidFill>
            <a:srgbClr val="333E48">
              <a:alpha val="4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7% DOERS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17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4"/>
          <p:cNvSpPr txBox="1">
            <a:spLocks noGrp="1"/>
          </p:cNvSpPr>
          <p:nvPr>
            <p:ph type="title"/>
          </p:nvPr>
        </p:nvSpPr>
        <p:spPr>
          <a:xfrm>
            <a:off x="418454" y="442618"/>
            <a:ext cx="11355000" cy="62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else have we seen a rise in a safety-related behavior?</a:t>
            </a:r>
            <a:endParaRPr/>
          </a:p>
        </p:txBody>
      </p:sp>
      <p:pic>
        <p:nvPicPr>
          <p:cNvPr id="112" name="Google Shape;112;p1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475" y="2239550"/>
            <a:ext cx="4744626" cy="2933757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9075" y="1157950"/>
            <a:ext cx="2348476" cy="154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4625" y="2239537"/>
            <a:ext cx="4744626" cy="2933772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5" name="Google Shape;11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30574" y="1491426"/>
            <a:ext cx="1610750" cy="112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4"/>
          <p:cNvSpPr txBox="1"/>
          <p:nvPr/>
        </p:nvSpPr>
        <p:spPr>
          <a:xfrm>
            <a:off x="6434625" y="5272600"/>
            <a:ext cx="47445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Belt use is up 55% since 1994</a:t>
            </a:r>
            <a:endParaRPr sz="1800"/>
          </a:p>
        </p:txBody>
      </p:sp>
      <p:sp>
        <p:nvSpPr>
          <p:cNvPr id="117" name="Google Shape;117;p14"/>
          <p:cNvSpPr txBox="1"/>
          <p:nvPr/>
        </p:nvSpPr>
        <p:spPr>
          <a:xfrm>
            <a:off x="1083538" y="5249500"/>
            <a:ext cx="47445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Helmet use is up about 23% since 2002*</a:t>
            </a:r>
            <a:endParaRPr sz="1800"/>
          </a:p>
        </p:txBody>
      </p:sp>
      <p:sp>
        <p:nvSpPr>
          <p:cNvPr id="118" name="Google Shape;118;p14"/>
          <p:cNvSpPr txBox="1"/>
          <p:nvPr/>
        </p:nvSpPr>
        <p:spPr>
          <a:xfrm>
            <a:off x="0" y="6090375"/>
            <a:ext cx="80076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 (*) Note: Lots of caveats due to measurement issues and other trends (older bikers replacing younger ones) 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89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5"/>
          <p:cNvSpPr txBox="1">
            <a:spLocks noGrp="1"/>
          </p:cNvSpPr>
          <p:nvPr>
            <p:ph type="title"/>
          </p:nvPr>
        </p:nvSpPr>
        <p:spPr>
          <a:xfrm>
            <a:off x="418454" y="442618"/>
            <a:ext cx="11355000" cy="62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the change? </a:t>
            </a:r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body" idx="1"/>
          </p:nvPr>
        </p:nvSpPr>
        <p:spPr>
          <a:xfrm>
            <a:off x="838201" y="1515662"/>
            <a:ext cx="4834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WHAT CHANGED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Penalties - Laws requiring compliance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Environment - Equipment easier to use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New Reminders / Triggers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rgbClr val="77BC1F"/>
                </a:solidFill>
              </a:rPr>
              <a:t>Norms - Expectations of behavior triggered and amplified by campaigns</a:t>
            </a:r>
            <a:r>
              <a:rPr lang="en-US"/>
              <a:t> </a:t>
            </a:r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2"/>
          </p:nvPr>
        </p:nvSpPr>
        <p:spPr>
          <a:xfrm>
            <a:off x="6293604" y="1515662"/>
            <a:ext cx="4834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WHAT DIDN’T CHANGE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Risk of dying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925" y="3757800"/>
            <a:ext cx="2186549" cy="218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86300" y="2061725"/>
            <a:ext cx="2878100" cy="411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749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418454" y="442618"/>
            <a:ext cx="11355000" cy="62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 are influencing motivation</a:t>
            </a:r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body" idx="1"/>
          </p:nvPr>
        </p:nvSpPr>
        <p:spPr>
          <a:xfrm>
            <a:off x="667550" y="1500150"/>
            <a:ext cx="29478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i="1"/>
              <a:t>Why aren’t more people doing the behavior?</a:t>
            </a:r>
            <a:endParaRPr b="1" i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It’s not rewarding</a:t>
            </a:r>
            <a:endParaRPr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77BC1F"/>
              </a:buClr>
              <a:buSzPts val="1800"/>
              <a:buChar char="❏"/>
            </a:pPr>
            <a:r>
              <a:rPr lang="en-US">
                <a:solidFill>
                  <a:srgbClr val="77BC1F"/>
                </a:solidFill>
              </a:rPr>
              <a:t>It’s not what’s expected or what people like me do</a:t>
            </a:r>
            <a:endParaRPr>
              <a:solidFill>
                <a:srgbClr val="77BC1F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-US"/>
              <a:t>It’s not easy enough to do</a:t>
            </a:r>
            <a:endParaRPr/>
          </a:p>
        </p:txBody>
      </p:sp>
      <p:sp>
        <p:nvSpPr>
          <p:cNvPr id="171" name="Google Shape;171;p20"/>
          <p:cNvSpPr txBox="1"/>
          <p:nvPr/>
        </p:nvSpPr>
        <p:spPr>
          <a:xfrm>
            <a:off x="5089075" y="2735275"/>
            <a:ext cx="6066900" cy="11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/>
              <a:t>Make it feel </a:t>
            </a:r>
            <a:r>
              <a:rPr lang="en-US" b="1"/>
              <a:t>normal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/>
              <a:t>Align the behavior with the person’s </a:t>
            </a:r>
            <a:r>
              <a:rPr lang="en-US" b="1"/>
              <a:t>self-standards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Align the behavior with the person’s </a:t>
            </a:r>
            <a:r>
              <a:rPr lang="en-US" b="1"/>
              <a:t>social identity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Connect the behavior to the person’s existing </a:t>
            </a:r>
            <a:r>
              <a:rPr lang="en-US" b="1"/>
              <a:t>commitments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Frame the consequence of non-compliance as a </a:t>
            </a:r>
            <a:r>
              <a:rPr lang="en-US" b="1"/>
              <a:t>potential loss</a:t>
            </a:r>
            <a:endParaRPr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2" name="Google Shape;172;p20"/>
          <p:cNvCxnSpPr>
            <a:endCxn id="173" idx="1"/>
          </p:cNvCxnSpPr>
          <p:nvPr/>
        </p:nvCxnSpPr>
        <p:spPr>
          <a:xfrm rot="10800000" flipH="1">
            <a:off x="3165175" y="3334375"/>
            <a:ext cx="1923900" cy="69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" name="Google Shape;173;p20"/>
          <p:cNvSpPr/>
          <p:nvPr/>
        </p:nvSpPr>
        <p:spPr>
          <a:xfrm>
            <a:off x="5089075" y="2837875"/>
            <a:ext cx="93000" cy="993000"/>
          </a:xfrm>
          <a:prstGeom prst="leftBrace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8251200" y="4965775"/>
            <a:ext cx="1961700" cy="525300"/>
          </a:xfrm>
          <a:prstGeom prst="homePlate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rgbClr val="77BC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</a:rPr>
              <a:t>Intent</a:t>
            </a:r>
            <a:endParaRPr sz="1800">
              <a:solidFill>
                <a:srgbClr val="FFFFFF"/>
              </a:solidFill>
            </a:endParaRPr>
          </a:p>
        </p:txBody>
      </p:sp>
      <p:cxnSp>
        <p:nvCxnSpPr>
          <p:cNvPr id="175" name="Google Shape;175;p20"/>
          <p:cNvCxnSpPr>
            <a:stCxn id="171" idx="2"/>
            <a:endCxn id="174" idx="0"/>
          </p:cNvCxnSpPr>
          <p:nvPr/>
        </p:nvCxnSpPr>
        <p:spPr>
          <a:xfrm rot="-5400000" flipH="1">
            <a:off x="8090275" y="3955225"/>
            <a:ext cx="1042800" cy="9783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366082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1" name="Google Shape;181;p21"/>
          <p:cNvCxnSpPr/>
          <p:nvPr/>
        </p:nvCxnSpPr>
        <p:spPr>
          <a:xfrm rot="10800000" flipH="1">
            <a:off x="3708025" y="2659950"/>
            <a:ext cx="2349600" cy="9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" name="Google Shape;182;p21"/>
          <p:cNvSpPr txBox="1">
            <a:spLocks noGrp="1"/>
          </p:cNvSpPr>
          <p:nvPr>
            <p:ph type="title"/>
          </p:nvPr>
        </p:nvSpPr>
        <p:spPr>
          <a:xfrm>
            <a:off x="418454" y="442618"/>
            <a:ext cx="11355000" cy="62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Issue #1: The need to REPOSITION life jackets*</a:t>
            </a:r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body" idx="1"/>
          </p:nvPr>
        </p:nvSpPr>
        <p:spPr>
          <a:xfrm>
            <a:off x="838201" y="1515662"/>
            <a:ext cx="4834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 dirty="0"/>
              <a:t>Perception: Whose does NOT wear as PFD</a:t>
            </a:r>
            <a:endParaRPr u="sng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Experienced </a:t>
            </a:r>
            <a:r>
              <a:rPr lang="en-US" dirty="0" smtClean="0"/>
              <a:t>boaters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Strong </a:t>
            </a:r>
            <a:r>
              <a:rPr lang="en-US" dirty="0" smtClean="0"/>
              <a:t>swimmers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Sporty people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2"/>
          </p:nvPr>
        </p:nvSpPr>
        <p:spPr>
          <a:xfrm>
            <a:off x="6293600" y="1515650"/>
            <a:ext cx="53283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u="sng" dirty="0"/>
              <a:t>Who DOES wear a PFD</a:t>
            </a:r>
            <a:endParaRPr u="sng" dirty="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Newbies, the inexperienced or </a:t>
            </a:r>
            <a:r>
              <a:rPr lang="en-US" dirty="0" smtClean="0"/>
              <a:t>uncomfortable</a:t>
            </a: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Weak </a:t>
            </a:r>
            <a:r>
              <a:rPr lang="en-US" dirty="0" smtClean="0"/>
              <a:t>swimmers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Nerdy people </a:t>
            </a:r>
            <a:endParaRPr dirty="0"/>
          </a:p>
        </p:txBody>
      </p:sp>
      <p:sp>
        <p:nvSpPr>
          <p:cNvPr id="185" name="Google Shape;185;p21"/>
          <p:cNvSpPr txBox="1"/>
          <p:nvPr/>
        </p:nvSpPr>
        <p:spPr>
          <a:xfrm>
            <a:off x="6993275" y="5975750"/>
            <a:ext cx="53283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(*) Our working assumption. Not all from research.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6" name="Google Shape;186;p21"/>
          <p:cNvCxnSpPr/>
          <p:nvPr/>
        </p:nvCxnSpPr>
        <p:spPr>
          <a:xfrm rot="10800000" flipH="1">
            <a:off x="3755650" y="2107600"/>
            <a:ext cx="2469900" cy="1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stealth" w="med" len="med"/>
            <a:tailEnd type="triangle" w="med" len="med"/>
          </a:ln>
        </p:spPr>
      </p:cxnSp>
      <p:cxnSp>
        <p:nvCxnSpPr>
          <p:cNvPr id="187" name="Google Shape;187;p21"/>
          <p:cNvCxnSpPr/>
          <p:nvPr/>
        </p:nvCxnSpPr>
        <p:spPr>
          <a:xfrm rot="10800000" flipH="1">
            <a:off x="3570625" y="3220000"/>
            <a:ext cx="2469900" cy="18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stealth" w="med" len="med"/>
            <a:tailEnd type="triangle" w="med" len="med"/>
          </a:ln>
        </p:spPr>
      </p:cxnSp>
      <p:sp>
        <p:nvSpPr>
          <p:cNvPr id="188" name="Google Shape;188;p21"/>
          <p:cNvSpPr txBox="1"/>
          <p:nvPr/>
        </p:nvSpPr>
        <p:spPr>
          <a:xfrm>
            <a:off x="4673600" y="1936925"/>
            <a:ext cx="882650" cy="27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[swap]</a:t>
            </a:r>
            <a:endParaRPr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1"/>
          <p:cNvSpPr txBox="1"/>
          <p:nvPr/>
        </p:nvSpPr>
        <p:spPr>
          <a:xfrm>
            <a:off x="3939750" y="2527338"/>
            <a:ext cx="1960650" cy="27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[eliminate this factor]</a:t>
            </a:r>
            <a:endParaRPr sz="14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1"/>
          <p:cNvSpPr txBox="1"/>
          <p:nvPr/>
        </p:nvSpPr>
        <p:spPr>
          <a:xfrm>
            <a:off x="4458424" y="3139650"/>
            <a:ext cx="1028951" cy="21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[swap]</a:t>
            </a:r>
            <a:endParaRPr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8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418454" y="442618"/>
            <a:ext cx="11355000" cy="62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Key to any norms approach: Fulfilling audience needs states</a:t>
            </a:r>
            <a:endParaRPr/>
          </a:p>
        </p:txBody>
      </p:sp>
      <p:pic>
        <p:nvPicPr>
          <p:cNvPr id="210" name="Google Shape;210;p2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625" y="1595143"/>
            <a:ext cx="6267465" cy="3875383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1" name="Google Shape;211;p23"/>
          <p:cNvPicPr preferRelativeResize="0"/>
          <p:nvPr/>
        </p:nvPicPr>
        <p:blipFill rotWithShape="1">
          <a:blip r:embed="rId4">
            <a:alphaModFix/>
          </a:blip>
          <a:srcRect l="10893" t="17002" r="8714" b="49087"/>
          <a:stretch/>
        </p:blipFill>
        <p:spPr>
          <a:xfrm>
            <a:off x="237525" y="1678650"/>
            <a:ext cx="4438176" cy="1446696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2" name="Google Shape;21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925" y="3319496"/>
            <a:ext cx="3524250" cy="2352675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6028827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4"/>
          <p:cNvSpPr txBox="1">
            <a:spLocks noGrp="1"/>
          </p:cNvSpPr>
          <p:nvPr>
            <p:ph type="title"/>
          </p:nvPr>
        </p:nvSpPr>
        <p:spPr>
          <a:xfrm>
            <a:off x="418454" y="290218"/>
            <a:ext cx="11355000" cy="62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Norming efforts: The source of the message is critical</a:t>
            </a:r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9297" y="1605977"/>
            <a:ext cx="2904700" cy="364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4"/>
          <p:cNvSpPr txBox="1"/>
          <p:nvPr/>
        </p:nvSpPr>
        <p:spPr>
          <a:xfrm>
            <a:off x="4142350" y="2858100"/>
            <a:ext cx="14181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VS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5300" y="1839118"/>
            <a:ext cx="6098148" cy="31797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381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418454" y="442618"/>
            <a:ext cx="11355000" cy="626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Issue #2: We’re not the most authentic source to do that</a:t>
            </a:r>
            <a:endParaRPr/>
          </a:p>
        </p:txBody>
      </p:sp>
      <p:pic>
        <p:nvPicPr>
          <p:cNvPr id="197" name="Google Shape;19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3850" y="1613133"/>
            <a:ext cx="1608025" cy="16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6325" y="2284752"/>
            <a:ext cx="1271425" cy="127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2"/>
          <p:cNvSpPr/>
          <p:nvPr/>
        </p:nvSpPr>
        <p:spPr>
          <a:xfrm>
            <a:off x="3829650" y="1295050"/>
            <a:ext cx="2266200" cy="823200"/>
          </a:xfrm>
          <a:prstGeom prst="wedgeRoundRectCallout">
            <a:avLst>
              <a:gd name="adj1" fmla="val -43876"/>
              <a:gd name="adj2" fmla="val 81475"/>
              <a:gd name="adj3" fmla="val 0"/>
            </a:avLst>
          </a:prstGeom>
          <a:solidFill>
            <a:srgbClr val="323E4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Life jackets are cool!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0" name="Google Shape;200;p22"/>
          <p:cNvSpPr/>
          <p:nvPr/>
        </p:nvSpPr>
        <p:spPr>
          <a:xfrm>
            <a:off x="4629575" y="2343975"/>
            <a:ext cx="2266200" cy="823200"/>
          </a:xfrm>
          <a:prstGeom prst="wedgeRoundRectCallout">
            <a:avLst>
              <a:gd name="adj1" fmla="val 64916"/>
              <a:gd name="adj2" fmla="val 16983"/>
              <a:gd name="adj3" fmla="val 0"/>
            </a:avLst>
          </a:prstGeom>
          <a:solidFill>
            <a:srgbClr val="323E4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Oh yeah, so cool!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01" name="Google Shape;201;p22"/>
          <p:cNvSpPr/>
          <p:nvPr/>
        </p:nvSpPr>
        <p:spPr>
          <a:xfrm>
            <a:off x="3639775" y="3392900"/>
            <a:ext cx="2918700" cy="823200"/>
          </a:xfrm>
          <a:prstGeom prst="wedgeRoundRectCallout">
            <a:avLst>
              <a:gd name="adj1" fmla="val -46030"/>
              <a:gd name="adj2" fmla="val -75604"/>
              <a:gd name="adj3" fmla="val 0"/>
            </a:avLst>
          </a:prstGeom>
          <a:solidFill>
            <a:srgbClr val="323E4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Yes, we are here to tell you what’s hip and popular. Because we have that kind of cred.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02" name="Google Shape;20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8329" y="4810216"/>
            <a:ext cx="2570570" cy="161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2"/>
          <p:cNvSpPr/>
          <p:nvPr/>
        </p:nvSpPr>
        <p:spPr>
          <a:xfrm>
            <a:off x="5059475" y="4664600"/>
            <a:ext cx="2918700" cy="823200"/>
          </a:xfrm>
          <a:prstGeom prst="wedgeRoundRectCallout">
            <a:avLst>
              <a:gd name="adj1" fmla="val -76923"/>
              <a:gd name="adj2" fmla="val 31739"/>
              <a:gd name="adj3" fmla="val 0"/>
            </a:avLst>
          </a:prstGeom>
          <a:solidFill>
            <a:srgbClr val="323E4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Man I wish I could be as cool as you all. </a:t>
            </a: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34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58875" y="1825625"/>
            <a:ext cx="99218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333E48"/>
                </a:solidFill>
              </a:rPr>
              <a:t>We don’t need to make safe boating smart. We need to make it normal. </a:t>
            </a:r>
            <a:endParaRPr lang="en-US" sz="2400" dirty="0">
              <a:solidFill>
                <a:srgbClr val="333E48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333E48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333E48"/>
                </a:solidFill>
              </a:rPr>
              <a:t>Starting first with our most experienced boaters </a:t>
            </a:r>
            <a:r>
              <a:rPr lang="mr-IN" sz="2400" dirty="0" smtClean="0">
                <a:solidFill>
                  <a:srgbClr val="333E48"/>
                </a:solidFill>
              </a:rPr>
              <a:t>–</a:t>
            </a:r>
            <a:r>
              <a:rPr lang="en-US" sz="2400" dirty="0" smtClean="0">
                <a:solidFill>
                  <a:srgbClr val="333E48"/>
                </a:solidFill>
              </a:rPr>
              <a:t> our captains </a:t>
            </a:r>
            <a:r>
              <a:rPr lang="mr-IN" sz="2400" dirty="0" smtClean="0">
                <a:solidFill>
                  <a:srgbClr val="333E48"/>
                </a:solidFill>
              </a:rPr>
              <a:t>–</a:t>
            </a:r>
            <a:r>
              <a:rPr lang="en-US" sz="2400" dirty="0" smtClean="0">
                <a:solidFill>
                  <a:srgbClr val="333E48"/>
                </a:solidFill>
              </a:rPr>
              <a:t> who set the tone for us all.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Our challenge as boating safety advocates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1243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5" name="Picture 1027" descr="po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933" y="3369736"/>
            <a:ext cx="5192184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6602" name="Rectangle 1034"/>
          <p:cNvSpPr>
            <a:spLocks noGrp="1" noChangeArrowheads="1"/>
          </p:cNvSpPr>
          <p:nvPr>
            <p:ph type="title"/>
          </p:nvPr>
        </p:nvSpPr>
        <p:spPr>
          <a:xfrm>
            <a:off x="931333" y="990600"/>
            <a:ext cx="10549467" cy="1143000"/>
          </a:xfrm>
        </p:spPr>
        <p:txBody>
          <a:bodyPr>
            <a:noAutofit/>
          </a:bodyPr>
          <a:lstStyle/>
          <a:p>
            <a:r>
              <a:rPr lang="en-US" sz="3600" b="0" dirty="0" smtClean="0">
                <a:solidFill>
                  <a:srgbClr val="333E48"/>
                </a:solidFill>
              </a:rPr>
              <a:t>Just one </a:t>
            </a:r>
            <a:r>
              <a:rPr lang="en-US" sz="3600" b="0" dirty="0">
                <a:solidFill>
                  <a:srgbClr val="333E48"/>
                </a:solidFill>
              </a:rPr>
              <a:t>problem: </a:t>
            </a:r>
            <a:r>
              <a:rPr lang="en-US" sz="3600" b="0" dirty="0">
                <a:solidFill>
                  <a:srgbClr val="77BC1F"/>
                </a:solidFill>
              </a:rPr>
              <a:t/>
            </a:r>
            <a:br>
              <a:rPr lang="en-US" sz="3600" b="0" dirty="0">
                <a:solidFill>
                  <a:srgbClr val="77BC1F"/>
                </a:solidFill>
              </a:rPr>
            </a:br>
            <a:r>
              <a:rPr lang="en-US" sz="3600" b="0" dirty="0" smtClean="0">
                <a:solidFill>
                  <a:srgbClr val="77BC1F"/>
                </a:solidFill>
              </a:rPr>
              <a:t>What we’re selling doesn’t always seem that great</a:t>
            </a:r>
            <a:endParaRPr lang="en-US" sz="3600" b="0" dirty="0">
              <a:solidFill>
                <a:srgbClr val="77BC1F"/>
              </a:solidFill>
            </a:endParaRPr>
          </a:p>
        </p:txBody>
      </p:sp>
      <p:sp>
        <p:nvSpPr>
          <p:cNvPr id="366603" name="AutoShape 1035"/>
          <p:cNvSpPr>
            <a:spLocks noChangeArrowheads="1"/>
          </p:cNvSpPr>
          <p:nvPr/>
        </p:nvSpPr>
        <p:spPr bwMode="auto">
          <a:xfrm>
            <a:off x="1659468" y="4597400"/>
            <a:ext cx="2641600" cy="1143000"/>
          </a:xfrm>
          <a:prstGeom prst="rightArrow">
            <a:avLst>
              <a:gd name="adj1" fmla="val 55556"/>
              <a:gd name="adj2" fmla="val 93334"/>
            </a:avLst>
          </a:prstGeom>
          <a:solidFill>
            <a:srgbClr val="333E48"/>
          </a:solidFill>
          <a:ln w="9525">
            <a:solidFill>
              <a:srgbClr val="77BC1F"/>
            </a:solidFill>
            <a:miter lim="800000"/>
            <a:headEnd/>
            <a:tailEnd/>
          </a:ln>
        </p:spPr>
        <p:txBody>
          <a:bodyPr wrap="none" lIns="91430" tIns="45718" rIns="91430" bIns="45718" anchor="ctr"/>
          <a:lstStyle/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Our Product</a:t>
            </a:r>
          </a:p>
        </p:txBody>
      </p:sp>
    </p:spTree>
    <p:extLst>
      <p:ext uri="{BB962C8B-B14F-4D97-AF65-F5344CB8AC3E}">
        <p14:creationId xmlns:p14="http://schemas.microsoft.com/office/powerpoint/2010/main" val="16155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66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0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38125"/>
            <a:ext cx="11260138" cy="1325562"/>
          </a:xfrm>
        </p:spPr>
        <p:txBody>
          <a:bodyPr/>
          <a:lstStyle/>
          <a:p>
            <a:r>
              <a:rPr lang="en-US" sz="3200" b="0" dirty="0" smtClean="0"/>
              <a:t>This afternoon: Build your own behavior change campaign</a:t>
            </a:r>
            <a:endParaRPr lang="en-US" sz="3200" b="0" dirty="0"/>
          </a:p>
        </p:txBody>
      </p:sp>
      <p:sp>
        <p:nvSpPr>
          <p:cNvPr id="4" name="Pentagon 3"/>
          <p:cNvSpPr/>
          <p:nvPr/>
        </p:nvSpPr>
        <p:spPr>
          <a:xfrm>
            <a:off x="2682876" y="2373312"/>
            <a:ext cx="1476375" cy="650875"/>
          </a:xfrm>
          <a:prstGeom prst="homePlate">
            <a:avLst/>
          </a:prstGeom>
          <a:solidFill>
            <a:srgbClr val="333E48"/>
          </a:solidFill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Research</a:t>
            </a:r>
            <a:endParaRPr lang="en-US" sz="1600" dirty="0"/>
          </a:p>
        </p:txBody>
      </p:sp>
      <p:sp>
        <p:nvSpPr>
          <p:cNvPr id="5" name="Pentagon 4"/>
          <p:cNvSpPr/>
          <p:nvPr/>
        </p:nvSpPr>
        <p:spPr>
          <a:xfrm>
            <a:off x="2682876" y="3248025"/>
            <a:ext cx="1476375" cy="650875"/>
          </a:xfrm>
          <a:prstGeom prst="homePlate">
            <a:avLst/>
          </a:prstGeom>
          <a:solidFill>
            <a:srgbClr val="333E48"/>
          </a:solidFill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Evaluation</a:t>
            </a:r>
            <a:endParaRPr lang="en-US" sz="1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63549" y="2095501"/>
            <a:ext cx="2092326" cy="2174874"/>
            <a:chOff x="463549" y="1365251"/>
            <a:chExt cx="2092326" cy="2174874"/>
          </a:xfrm>
        </p:grpSpPr>
        <p:sp>
          <p:nvSpPr>
            <p:cNvPr id="3" name="Oval 2"/>
            <p:cNvSpPr/>
            <p:nvPr/>
          </p:nvSpPr>
          <p:spPr>
            <a:xfrm>
              <a:off x="463549" y="1365251"/>
              <a:ext cx="2092326" cy="2174874"/>
            </a:xfrm>
            <a:prstGeom prst="ellipse">
              <a:avLst/>
            </a:prstGeom>
            <a:solidFill>
              <a:srgbClr val="333E48"/>
            </a:solidFill>
            <a:ln>
              <a:solidFill>
                <a:srgbClr val="77BC1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  <a:p>
              <a:pPr algn="ctr"/>
              <a:r>
                <a:rPr lang="en-US" sz="1600" dirty="0" smtClean="0"/>
                <a:t>Envisioning your intentional future</a:t>
              </a:r>
              <a:endParaRPr lang="en-US" sz="160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68375" y="1714500"/>
              <a:ext cx="1063625" cy="650875"/>
              <a:chOff x="968375" y="1714500"/>
              <a:chExt cx="1063625" cy="65087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968375" y="1714500"/>
                <a:ext cx="0" cy="650875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968375" y="2365375"/>
                <a:ext cx="1063625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Freeform 16"/>
              <p:cNvSpPr/>
              <p:nvPr/>
            </p:nvSpPr>
            <p:spPr>
              <a:xfrm>
                <a:off x="1000125" y="1809750"/>
                <a:ext cx="904875" cy="539750"/>
              </a:xfrm>
              <a:custGeom>
                <a:avLst/>
                <a:gdLst>
                  <a:gd name="connsiteX0" fmla="*/ 0 w 904875"/>
                  <a:gd name="connsiteY0" fmla="*/ 539750 h 539750"/>
                  <a:gd name="connsiteX1" fmla="*/ 127000 w 904875"/>
                  <a:gd name="connsiteY1" fmla="*/ 381000 h 539750"/>
                  <a:gd name="connsiteX2" fmla="*/ 269875 w 904875"/>
                  <a:gd name="connsiteY2" fmla="*/ 365125 h 539750"/>
                  <a:gd name="connsiteX3" fmla="*/ 269875 w 904875"/>
                  <a:gd name="connsiteY3" fmla="*/ 285750 h 539750"/>
                  <a:gd name="connsiteX4" fmla="*/ 460375 w 904875"/>
                  <a:gd name="connsiteY4" fmla="*/ 317500 h 539750"/>
                  <a:gd name="connsiteX5" fmla="*/ 476250 w 904875"/>
                  <a:gd name="connsiteY5" fmla="*/ 269875 h 539750"/>
                  <a:gd name="connsiteX6" fmla="*/ 539750 w 904875"/>
                  <a:gd name="connsiteY6" fmla="*/ 269875 h 539750"/>
                  <a:gd name="connsiteX7" fmla="*/ 587375 w 904875"/>
                  <a:gd name="connsiteY7" fmla="*/ 222250 h 539750"/>
                  <a:gd name="connsiteX8" fmla="*/ 603250 w 904875"/>
                  <a:gd name="connsiteY8" fmla="*/ 317500 h 539750"/>
                  <a:gd name="connsiteX9" fmla="*/ 666750 w 904875"/>
                  <a:gd name="connsiteY9" fmla="*/ 174625 h 539750"/>
                  <a:gd name="connsiteX10" fmla="*/ 777875 w 904875"/>
                  <a:gd name="connsiteY10" fmla="*/ 174625 h 539750"/>
                  <a:gd name="connsiteX11" fmla="*/ 793750 w 904875"/>
                  <a:gd name="connsiteY11" fmla="*/ 79375 h 539750"/>
                  <a:gd name="connsiteX12" fmla="*/ 873125 w 904875"/>
                  <a:gd name="connsiteY12" fmla="*/ 79375 h 539750"/>
                  <a:gd name="connsiteX13" fmla="*/ 904875 w 904875"/>
                  <a:gd name="connsiteY13" fmla="*/ 0 h 539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04875" h="539750">
                    <a:moveTo>
                      <a:pt x="0" y="539750"/>
                    </a:moveTo>
                    <a:cubicBezTo>
                      <a:pt x="41010" y="474927"/>
                      <a:pt x="82021" y="410104"/>
                      <a:pt x="127000" y="381000"/>
                    </a:cubicBezTo>
                    <a:cubicBezTo>
                      <a:pt x="171979" y="351896"/>
                      <a:pt x="246063" y="381000"/>
                      <a:pt x="269875" y="365125"/>
                    </a:cubicBezTo>
                    <a:cubicBezTo>
                      <a:pt x="293688" y="349250"/>
                      <a:pt x="238125" y="293687"/>
                      <a:pt x="269875" y="285750"/>
                    </a:cubicBezTo>
                    <a:cubicBezTo>
                      <a:pt x="301625" y="277813"/>
                      <a:pt x="425979" y="320146"/>
                      <a:pt x="460375" y="317500"/>
                    </a:cubicBezTo>
                    <a:cubicBezTo>
                      <a:pt x="494771" y="314854"/>
                      <a:pt x="463021" y="277812"/>
                      <a:pt x="476250" y="269875"/>
                    </a:cubicBezTo>
                    <a:cubicBezTo>
                      <a:pt x="489479" y="261938"/>
                      <a:pt x="521229" y="277812"/>
                      <a:pt x="539750" y="269875"/>
                    </a:cubicBezTo>
                    <a:cubicBezTo>
                      <a:pt x="558271" y="261938"/>
                      <a:pt x="576792" y="214313"/>
                      <a:pt x="587375" y="222250"/>
                    </a:cubicBezTo>
                    <a:cubicBezTo>
                      <a:pt x="597958" y="230187"/>
                      <a:pt x="590021" y="325437"/>
                      <a:pt x="603250" y="317500"/>
                    </a:cubicBezTo>
                    <a:cubicBezTo>
                      <a:pt x="616479" y="309563"/>
                      <a:pt x="637646" y="198437"/>
                      <a:pt x="666750" y="174625"/>
                    </a:cubicBezTo>
                    <a:cubicBezTo>
                      <a:pt x="695854" y="150813"/>
                      <a:pt x="756708" y="190500"/>
                      <a:pt x="777875" y="174625"/>
                    </a:cubicBezTo>
                    <a:cubicBezTo>
                      <a:pt x="799042" y="158750"/>
                      <a:pt x="777875" y="95250"/>
                      <a:pt x="793750" y="79375"/>
                    </a:cubicBezTo>
                    <a:cubicBezTo>
                      <a:pt x="809625" y="63500"/>
                      <a:pt x="854604" y="92604"/>
                      <a:pt x="873125" y="79375"/>
                    </a:cubicBezTo>
                    <a:cubicBezTo>
                      <a:pt x="891646" y="66146"/>
                      <a:pt x="904875" y="0"/>
                      <a:pt x="904875" y="0"/>
                    </a:cubicBezTo>
                  </a:path>
                </a:pathLst>
              </a:cu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6" name="Pentagon 25"/>
          <p:cNvSpPr/>
          <p:nvPr/>
        </p:nvSpPr>
        <p:spPr>
          <a:xfrm>
            <a:off x="4279901" y="2779712"/>
            <a:ext cx="1425574" cy="650875"/>
          </a:xfrm>
          <a:prstGeom prst="homePlate">
            <a:avLst/>
          </a:prstGeom>
          <a:solidFill>
            <a:srgbClr val="333E48"/>
          </a:solidFill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Insight</a:t>
            </a:r>
            <a:endParaRPr lang="en-US" sz="1600" dirty="0"/>
          </a:p>
        </p:txBody>
      </p:sp>
      <p:sp>
        <p:nvSpPr>
          <p:cNvPr id="27" name="Pentagon 26"/>
          <p:cNvSpPr/>
          <p:nvPr/>
        </p:nvSpPr>
        <p:spPr>
          <a:xfrm>
            <a:off x="5819776" y="2779712"/>
            <a:ext cx="1425574" cy="650875"/>
          </a:xfrm>
          <a:prstGeom prst="homePlate">
            <a:avLst/>
          </a:prstGeom>
          <a:solidFill>
            <a:srgbClr val="333E48"/>
          </a:solidFill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Strategy</a:t>
            </a:r>
            <a:endParaRPr lang="en-US" sz="1600" dirty="0"/>
          </a:p>
        </p:txBody>
      </p:sp>
      <p:sp>
        <p:nvSpPr>
          <p:cNvPr id="28" name="Pentagon 27"/>
          <p:cNvSpPr/>
          <p:nvPr/>
        </p:nvSpPr>
        <p:spPr>
          <a:xfrm>
            <a:off x="7375526" y="2779712"/>
            <a:ext cx="1425574" cy="650875"/>
          </a:xfrm>
          <a:prstGeom prst="homePlate">
            <a:avLst/>
          </a:prstGeom>
          <a:solidFill>
            <a:srgbClr val="333E48"/>
          </a:solidFill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Major Tactics</a:t>
            </a:r>
            <a:endParaRPr lang="en-US" sz="1600" dirty="0"/>
          </a:p>
        </p:txBody>
      </p:sp>
      <p:sp>
        <p:nvSpPr>
          <p:cNvPr id="29" name="Pentagon 28"/>
          <p:cNvSpPr/>
          <p:nvPr/>
        </p:nvSpPr>
        <p:spPr>
          <a:xfrm>
            <a:off x="8880475" y="2779712"/>
            <a:ext cx="1425574" cy="650875"/>
          </a:xfrm>
          <a:prstGeom prst="homePlate">
            <a:avLst/>
          </a:prstGeom>
          <a:solidFill>
            <a:srgbClr val="333E48"/>
          </a:solidFill>
          <a:ln>
            <a:solidFill>
              <a:srgbClr val="77BC1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Executional Tactics</a:t>
            </a:r>
            <a:endParaRPr lang="en-US" sz="1600" dirty="0"/>
          </a:p>
        </p:txBody>
      </p:sp>
      <p:sp>
        <p:nvSpPr>
          <p:cNvPr id="30" name="Oval 29"/>
          <p:cNvSpPr/>
          <p:nvPr/>
        </p:nvSpPr>
        <p:spPr>
          <a:xfrm>
            <a:off x="10350500" y="2373312"/>
            <a:ext cx="1603376" cy="1492250"/>
          </a:xfrm>
          <a:prstGeom prst="ellipse">
            <a:avLst/>
          </a:prstGeom>
          <a:solidFill>
            <a:srgbClr val="77BC1F"/>
          </a:solidFill>
          <a:ln>
            <a:solidFill>
              <a:srgbClr val="333E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Campaign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33" name="Elbow Connector 32"/>
          <p:cNvCxnSpPr>
            <a:stCxn id="30" idx="4"/>
          </p:cNvCxnSpPr>
          <p:nvPr/>
        </p:nvCxnSpPr>
        <p:spPr>
          <a:xfrm rot="5400000">
            <a:off x="7071297" y="52611"/>
            <a:ext cx="267941" cy="7893843"/>
          </a:xfrm>
          <a:prstGeom prst="bentConnector2">
            <a:avLst/>
          </a:prstGeom>
          <a:ln w="38100" cmpd="sng">
            <a:solidFill>
              <a:srgbClr val="77BC1F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1"/>
          <p:cNvSpPr/>
          <p:nvPr/>
        </p:nvSpPr>
        <p:spPr>
          <a:xfrm>
            <a:off x="2532858" y="4509952"/>
            <a:ext cx="3248818" cy="537894"/>
          </a:xfrm>
          <a:prstGeom prst="roundRect">
            <a:avLst/>
          </a:prstGeom>
          <a:solidFill>
            <a:srgbClr val="333E48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cs typeface="Arial"/>
              </a:rPr>
              <a:t>Select Behavior (Audience / Action)</a:t>
            </a:r>
            <a:endParaRPr lang="en-US" sz="1600" dirty="0">
              <a:cs typeface="Arial"/>
            </a:endParaRPr>
          </a:p>
        </p:txBody>
      </p:sp>
      <p:sp>
        <p:nvSpPr>
          <p:cNvPr id="55" name="Right Brace 54"/>
          <p:cNvSpPr/>
          <p:nvPr/>
        </p:nvSpPr>
        <p:spPr>
          <a:xfrm rot="5400000">
            <a:off x="4097338" y="2838450"/>
            <a:ext cx="123825" cy="3149600"/>
          </a:xfrm>
          <a:prstGeom prst="rightBrace">
            <a:avLst/>
          </a:prstGeom>
          <a:ln w="38100" cmpd="sng">
            <a:solidFill>
              <a:srgbClr val="333E4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Arrow Connector 86"/>
          <p:cNvCxnSpPr>
            <a:endCxn id="5" idx="2"/>
          </p:cNvCxnSpPr>
          <p:nvPr/>
        </p:nvCxnSpPr>
        <p:spPr>
          <a:xfrm flipV="1">
            <a:off x="3258345" y="3898900"/>
            <a:ext cx="0" cy="234603"/>
          </a:xfrm>
          <a:prstGeom prst="straightConnector1">
            <a:avLst/>
          </a:prstGeom>
          <a:ln w="38100" cmpd="sng">
            <a:solidFill>
              <a:srgbClr val="77BC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7112948" y="5047846"/>
            <a:ext cx="3808104" cy="646331"/>
          </a:xfrm>
          <a:prstGeom prst="rect">
            <a:avLst/>
          </a:prstGeom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6600"/>
                </a:solidFill>
              </a:rPr>
              <a:t>Behavior Change Marketing Workshop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</a:rPr>
              <a:t>Today, 1:45 pm </a:t>
            </a:r>
            <a:r>
              <a:rPr lang="mr-IN" dirty="0" smtClean="0">
                <a:solidFill>
                  <a:srgbClr val="FF6600"/>
                </a:solidFill>
              </a:rPr>
              <a:t>–</a:t>
            </a:r>
            <a:r>
              <a:rPr lang="en-US" dirty="0" smtClean="0">
                <a:solidFill>
                  <a:srgbClr val="FF6600"/>
                </a:solidFill>
              </a:rPr>
              <a:t> 3:15 pm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0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500" name="Picture 1028" descr="po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080" y="2397126"/>
            <a:ext cx="7282240" cy="386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2522" name="Group 1050"/>
          <p:cNvGrpSpPr>
            <a:grpSpLocks/>
          </p:cNvGrpSpPr>
          <p:nvPr/>
        </p:nvGrpSpPr>
        <p:grpSpPr bwMode="auto">
          <a:xfrm>
            <a:off x="6752166" y="3426619"/>
            <a:ext cx="1126067" cy="1258888"/>
            <a:chOff x="3451" y="2544"/>
            <a:chExt cx="532" cy="793"/>
          </a:xfrm>
        </p:grpSpPr>
        <p:sp>
          <p:nvSpPr>
            <p:cNvPr id="362506" name="Line 1034"/>
            <p:cNvSpPr>
              <a:spLocks noChangeShapeType="1"/>
            </p:cNvSpPr>
            <p:nvPr/>
          </p:nvSpPr>
          <p:spPr bwMode="auto">
            <a:xfrm flipV="1">
              <a:off x="3451" y="2555"/>
              <a:ext cx="0" cy="782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2507" name="AutoShape 1035"/>
            <p:cNvSpPr>
              <a:spLocks noChangeArrowheads="1"/>
            </p:cNvSpPr>
            <p:nvPr/>
          </p:nvSpPr>
          <p:spPr bwMode="auto">
            <a:xfrm>
              <a:off x="3456" y="2544"/>
              <a:ext cx="527" cy="522"/>
            </a:xfrm>
            <a:prstGeom prst="flowChartPunchedTap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>
                  <a:solidFill>
                    <a:schemeClr val="bg1"/>
                  </a:solidFill>
                  <a:latin typeface="Bell Gothic Std Black" charset="0"/>
                </a:rPr>
                <a:t>TRY ME!</a:t>
              </a:r>
              <a:endParaRPr lang="en-US">
                <a:solidFill>
                  <a:schemeClr val="bg1"/>
                </a:solidFill>
                <a:latin typeface="Bell Gothic Std Black" charset="0"/>
              </a:endParaRPr>
            </a:p>
          </p:txBody>
        </p:sp>
      </p:grpSp>
      <p:sp>
        <p:nvSpPr>
          <p:cNvPr id="362511" name="AutoShape 1039"/>
          <p:cNvSpPr>
            <a:spLocks noChangeArrowheads="1"/>
          </p:cNvSpPr>
          <p:nvPr/>
        </p:nvSpPr>
        <p:spPr bwMode="auto">
          <a:xfrm>
            <a:off x="6115050" y="4841875"/>
            <a:ext cx="2647950" cy="1547813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0" tIns="45718" rIns="91430" bIns="45718" anchor="ctr"/>
          <a:lstStyle/>
          <a:p>
            <a:pPr algn="ctr"/>
            <a:r>
              <a:rPr lang="en-US" sz="1600" dirty="0"/>
              <a:t>NEW &amp;</a:t>
            </a:r>
          </a:p>
          <a:p>
            <a:pPr algn="ctr"/>
            <a:r>
              <a:rPr lang="en-US" sz="1600" dirty="0"/>
              <a:t>IMPROVED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362521" name="Group 1049"/>
          <p:cNvGrpSpPr>
            <a:grpSpLocks/>
          </p:cNvGrpSpPr>
          <p:nvPr/>
        </p:nvGrpSpPr>
        <p:grpSpPr bwMode="auto">
          <a:xfrm>
            <a:off x="2489200" y="3752851"/>
            <a:ext cx="3048000" cy="1914525"/>
            <a:chOff x="1296" y="2554"/>
            <a:chExt cx="1440" cy="1206"/>
          </a:xfrm>
        </p:grpSpPr>
        <p:pic>
          <p:nvPicPr>
            <p:cNvPr id="362519" name="Picture 1047" descr="pos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68" y="3072"/>
              <a:ext cx="71" cy="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2516" name="Picture 1044" descr="got?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8" r="15285"/>
            <a:stretch>
              <a:fillRect/>
            </a:stretch>
          </p:blipFill>
          <p:spPr bwMode="auto">
            <a:xfrm>
              <a:off x="1296" y="2554"/>
              <a:ext cx="1440" cy="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2520" name="Rectangle 1048"/>
          <p:cNvSpPr>
            <a:spLocks noGrp="1" noChangeArrowheads="1"/>
          </p:cNvSpPr>
          <p:nvPr>
            <p:ph type="title"/>
          </p:nvPr>
        </p:nvSpPr>
        <p:spPr>
          <a:xfrm>
            <a:off x="0" y="78845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0" dirty="0">
                <a:solidFill>
                  <a:srgbClr val="77BC1F"/>
                </a:solidFill>
              </a:rPr>
              <a:t>We try hard to promote it.</a:t>
            </a:r>
          </a:p>
        </p:txBody>
      </p:sp>
    </p:spTree>
    <p:extLst>
      <p:ext uri="{BB962C8B-B14F-4D97-AF65-F5344CB8AC3E}">
        <p14:creationId xmlns:p14="http://schemas.microsoft.com/office/powerpoint/2010/main" val="347548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6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5" name="Picture 1029" descr="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2895603"/>
            <a:ext cx="6502400" cy="3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6" name="Picture 1030" descr="st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2443028"/>
            <a:ext cx="3289300" cy="30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524" name="Picture 1028" descr="marq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2" b="6926"/>
          <a:stretch>
            <a:fillRect/>
          </a:stretch>
        </p:blipFill>
        <p:spPr bwMode="auto">
          <a:xfrm>
            <a:off x="203200" y="2286000"/>
            <a:ext cx="5080000" cy="232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27" name="Rectangle 1031"/>
          <p:cNvSpPr>
            <a:spLocks noGrp="1" noChangeArrowheads="1"/>
          </p:cNvSpPr>
          <p:nvPr>
            <p:ph type="title"/>
          </p:nvPr>
        </p:nvSpPr>
        <p:spPr>
          <a:xfrm>
            <a:off x="2317750" y="369888"/>
            <a:ext cx="7881938" cy="1325562"/>
          </a:xfrm>
        </p:spPr>
        <p:txBody>
          <a:bodyPr>
            <a:normAutofit/>
          </a:bodyPr>
          <a:lstStyle/>
          <a:p>
            <a:r>
              <a:rPr lang="en-US" sz="3600" b="0" dirty="0" smtClean="0">
                <a:solidFill>
                  <a:srgbClr val="77BC1F"/>
                </a:solidFill>
              </a:rPr>
              <a:t>But no matter how creative we get, </a:t>
            </a:r>
            <a:r>
              <a:rPr lang="en-US" b="0" dirty="0" smtClean="0"/>
              <a:t>we can only get so far.</a:t>
            </a:r>
            <a:endParaRPr lang="en-US" sz="3600" b="0" dirty="0">
              <a:solidFill>
                <a:srgbClr val="77BC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2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ri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" y="-50799"/>
            <a:ext cx="4692073" cy="645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7625" y="1617423"/>
            <a:ext cx="6619875" cy="954103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US" sz="2800" b="1" dirty="0" smtClean="0">
                <a:solidFill>
                  <a:srgbClr val="77BC1F"/>
                </a:solidFill>
                <a:latin typeface="Arial"/>
                <a:cs typeface="Arial"/>
              </a:rPr>
              <a:t>Assignment</a:t>
            </a:r>
            <a:r>
              <a:rPr lang="en-US" sz="2800" dirty="0" smtClean="0">
                <a:solidFill>
                  <a:srgbClr val="77BC1F"/>
                </a:solidFill>
                <a:latin typeface="Arial"/>
                <a:cs typeface="Arial"/>
              </a:rPr>
              <a:t>: </a:t>
            </a:r>
          </a:p>
          <a:p>
            <a:r>
              <a:rPr lang="en-US" sz="2800" dirty="0" smtClean="0">
                <a:solidFill>
                  <a:srgbClr val="77BC1F"/>
                </a:solidFill>
                <a:latin typeface="Arial"/>
                <a:cs typeface="Arial"/>
              </a:rPr>
              <a:t>Create a campaign to promote marriage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27625" y="3043629"/>
            <a:ext cx="5370481" cy="707882"/>
          </a:xfrm>
          <a:prstGeom prst="rect">
            <a:avLst/>
          </a:prstGeom>
          <a:noFill/>
        </p:spPr>
        <p:txBody>
          <a:bodyPr wrap="none" lIns="91428" tIns="45718" rIns="91428" bIns="45718" rtlCol="0">
            <a:spAutoFit/>
          </a:bodyPr>
          <a:lstStyle/>
          <a:p>
            <a:r>
              <a:rPr lang="en-US" sz="2000" b="1" dirty="0">
                <a:solidFill>
                  <a:srgbClr val="333E48"/>
                </a:solidFill>
              </a:rPr>
              <a:t>Client</a:t>
            </a:r>
            <a:r>
              <a:rPr lang="en-US" sz="2000" dirty="0">
                <a:solidFill>
                  <a:srgbClr val="333E48"/>
                </a:solidFill>
              </a:rPr>
              <a:t>: Social service non-profit with federal grant</a:t>
            </a:r>
          </a:p>
          <a:p>
            <a:endParaRPr lang="en-US" sz="2000" dirty="0">
              <a:solidFill>
                <a:srgbClr val="333E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3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4" y="228600"/>
            <a:ext cx="11120967" cy="492125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2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Let’s take a quick look at the data</a:t>
            </a:r>
            <a:endParaRPr lang="en-US" sz="2400" b="1" dirty="0">
              <a:solidFill>
                <a:schemeClr val="tx2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059" name="Text Box 11"/>
          <p:cNvSpPr txBox="1">
            <a:spLocks/>
          </p:cNvSpPr>
          <p:nvPr/>
        </p:nvSpPr>
        <p:spPr bwMode="auto">
          <a:xfrm>
            <a:off x="1060666" y="5085564"/>
            <a:ext cx="10250801" cy="91130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64282" tIns="32146" rIns="64282" bIns="32146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6600" u="sng" dirty="0">
                <a:solidFill>
                  <a:srgbClr val="77BC1F"/>
                </a:solidFill>
                <a:latin typeface="+mn-lt"/>
                <a:sym typeface="Helvetica Neue Light" charset="0"/>
              </a:rPr>
              <a:t>92%</a:t>
            </a:r>
            <a:r>
              <a:rPr lang="en-US" sz="4000" dirty="0">
                <a:solidFill>
                  <a:srgbClr val="77BC1F"/>
                </a:solidFill>
                <a:latin typeface="+mn-lt"/>
                <a:sym typeface="Helvetica Neue Light" charset="0"/>
              </a:rPr>
              <a:t> have used or want our product</a:t>
            </a:r>
          </a:p>
        </p:txBody>
      </p:sp>
      <p:pic>
        <p:nvPicPr>
          <p:cNvPr id="2" name="Picture 1" descr="Screen Shot 2019-03-20 at 12.11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72" y="1012824"/>
            <a:ext cx="10407053" cy="370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205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9" y="228601"/>
            <a:ext cx="11120967" cy="49053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200" b="0" dirty="0" smtClean="0">
                <a:solidFill>
                  <a:srgbClr val="73B843"/>
                </a:solidFill>
                <a:latin typeface="Arial" charset="0"/>
                <a:ea typeface="ヒラギノ角ゴ Pro W3" charset="0"/>
                <a:cs typeface="Arial" charset="0"/>
              </a:rPr>
              <a:t>Marriage </a:t>
            </a:r>
            <a:r>
              <a:rPr lang="mr-IN" sz="3200" b="0" dirty="0" smtClean="0">
                <a:solidFill>
                  <a:srgbClr val="73B843"/>
                </a:solidFill>
                <a:latin typeface="Arial" charset="0"/>
                <a:ea typeface="ヒラギノ角ゴ Pro W3" charset="0"/>
                <a:cs typeface="Arial" charset="0"/>
              </a:rPr>
              <a:t>–</a:t>
            </a:r>
            <a:r>
              <a:rPr lang="en-US" sz="3200" b="0" dirty="0" smtClean="0">
                <a:solidFill>
                  <a:srgbClr val="73B843"/>
                </a:solidFill>
                <a:latin typeface="Arial" charset="0"/>
                <a:ea typeface="ヒラギノ角ゴ Pro W3" charset="0"/>
                <a:cs typeface="Arial" charset="0"/>
              </a:rPr>
              <a:t> the problem is the packaging </a:t>
            </a:r>
            <a:endParaRPr lang="en-US" sz="3200" b="0" dirty="0">
              <a:solidFill>
                <a:srgbClr val="73B843"/>
              </a:solidFill>
              <a:latin typeface="Arial" charset="0"/>
              <a:ea typeface="ヒラギノ角ゴ Pro W3" charset="0"/>
              <a:cs typeface="Arial" charset="0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3001" y="2471975"/>
            <a:ext cx="45296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9" name="Group 13"/>
          <p:cNvGrpSpPr>
            <a:grpSpLocks/>
          </p:cNvGrpSpPr>
          <p:nvPr/>
        </p:nvGrpSpPr>
        <p:grpSpPr bwMode="auto">
          <a:xfrm>
            <a:off x="1057284" y="2674947"/>
            <a:ext cx="929217" cy="750887"/>
            <a:chOff x="3600" y="2400"/>
            <a:chExt cx="624" cy="672"/>
          </a:xfrm>
        </p:grpSpPr>
        <p:grpSp>
          <p:nvGrpSpPr>
            <p:cNvPr id="29745" name="Group 14"/>
            <p:cNvGrpSpPr>
              <a:grpSpLocks/>
            </p:cNvGrpSpPr>
            <p:nvPr/>
          </p:nvGrpSpPr>
          <p:grpSpPr bwMode="auto">
            <a:xfrm>
              <a:off x="3744" y="2496"/>
              <a:ext cx="304" cy="480"/>
              <a:chOff x="624" y="1056"/>
              <a:chExt cx="448" cy="634"/>
            </a:xfrm>
          </p:grpSpPr>
          <p:pic>
            <p:nvPicPr>
              <p:cNvPr id="29747" name="Picture 15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056"/>
                <a:ext cx="304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48" name="Picture 16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056"/>
                <a:ext cx="304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46" name="Oval 17"/>
            <p:cNvSpPr>
              <a:spLocks/>
            </p:cNvSpPr>
            <p:nvPr/>
          </p:nvSpPr>
          <p:spPr bwMode="auto">
            <a:xfrm>
              <a:off x="3600" y="2400"/>
              <a:ext cx="624" cy="672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711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2152" y="2471975"/>
            <a:ext cx="45084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580342" y="2647969"/>
            <a:ext cx="2889251" cy="1875520"/>
            <a:chOff x="5143500" y="2467883"/>
            <a:chExt cx="2889251" cy="1875520"/>
          </a:xfrm>
        </p:grpSpPr>
        <p:sp>
          <p:nvSpPr>
            <p:cNvPr id="29706" name="AutoShape 10"/>
            <p:cNvSpPr>
              <a:spLocks/>
            </p:cNvSpPr>
            <p:nvPr/>
          </p:nvSpPr>
          <p:spPr bwMode="auto">
            <a:xfrm>
              <a:off x="5826126" y="2899249"/>
              <a:ext cx="643467" cy="481013"/>
            </a:xfrm>
            <a:prstGeom prst="smileyFace">
              <a:avLst>
                <a:gd name="adj" fmla="val 4653"/>
              </a:avLst>
            </a:prstGeom>
            <a:solidFill>
              <a:srgbClr val="BFBFBF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91428" tIns="45718" rIns="91428" bIns="45718" anchor="ctr"/>
            <a:lstStyle/>
            <a:p>
              <a:endParaRPr lang="en-US"/>
            </a:p>
          </p:txBody>
        </p:sp>
        <p:sp>
          <p:nvSpPr>
            <p:cNvPr id="29713" name="AutoShape 21"/>
            <p:cNvSpPr>
              <a:spLocks/>
            </p:cNvSpPr>
            <p:nvPr/>
          </p:nvSpPr>
          <p:spPr bwMode="auto">
            <a:xfrm>
              <a:off x="5143500" y="2467883"/>
              <a:ext cx="2889251" cy="1875520"/>
            </a:xfrm>
            <a:prstGeom prst="cloudCallout">
              <a:avLst>
                <a:gd name="adj1" fmla="val -11379"/>
                <a:gd name="adj2" fmla="val 65037"/>
              </a:avLst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64282" tIns="32146" rIns="64282" bIns="32146" anchor="ctr"/>
            <a:lstStyle/>
            <a:p>
              <a:pPr algn="ctr" defTabSz="642843"/>
              <a:endParaRPr lang="en-US" sz="2000">
                <a:solidFill>
                  <a:srgbClr val="000000"/>
                </a:solidFill>
                <a:latin typeface="Helvetica Neue Light" charset="0"/>
                <a:sym typeface="Helvetica Neue Light" charset="0"/>
              </a:endParaRPr>
            </a:p>
          </p:txBody>
        </p:sp>
        <p:sp>
          <p:nvSpPr>
            <p:cNvPr id="29714" name="Text Box 22"/>
            <p:cNvSpPr txBox="1">
              <a:spLocks/>
            </p:cNvSpPr>
            <p:nvPr/>
          </p:nvSpPr>
          <p:spPr bwMode="auto">
            <a:xfrm>
              <a:off x="6270624" y="2786104"/>
              <a:ext cx="1412877" cy="55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82" tIns="32146" rIns="64282" bIns="32146">
              <a:spAutoFit/>
            </a:bodyPr>
            <a:lstStyle>
              <a:lvl1pPr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600" b="1" u="sng" dirty="0">
                  <a:solidFill>
                    <a:srgbClr val="000000"/>
                  </a:solidFill>
                  <a:latin typeface="Arial"/>
                  <a:cs typeface="Arial"/>
                  <a:sym typeface="Helvetica Neue Light" charset="0"/>
                </a:rPr>
                <a:t>Magical thinking</a:t>
              </a:r>
              <a:endParaRPr lang="en-US" sz="16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endParaRPr>
            </a:p>
          </p:txBody>
        </p:sp>
        <p:sp>
          <p:nvSpPr>
            <p:cNvPr id="29716" name="Text Box 24"/>
            <p:cNvSpPr txBox="1">
              <a:spLocks/>
            </p:cNvSpPr>
            <p:nvPr/>
          </p:nvSpPr>
          <p:spPr bwMode="auto">
            <a:xfrm>
              <a:off x="5588010" y="3425834"/>
              <a:ext cx="1984366" cy="495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4282" tIns="32146" rIns="64282" bIns="32146">
              <a:spAutoFit/>
            </a:bodyPr>
            <a:lstStyle>
              <a:lvl1pPr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1pPr>
              <a:lvl2pPr marL="742950" indent="-285750"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marL="1143000" indent="-228600"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marL="1600200" indent="-228600"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marL="2057400" indent="-228600" defTabSz="642938" eaLnBrk="0" hangingPunct="0"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25146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6pPr>
              <a:lvl7pPr marL="29718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7pPr>
              <a:lvl8pPr marL="34290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8pPr>
              <a:lvl9pPr marL="3886200" indent="-228600" defTabSz="64293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9pPr>
            </a:lstStyle>
            <a:p>
              <a:pPr algn="ctr" eaLnBrk="1" hangingPunct="1"/>
              <a:r>
                <a:rPr lang="en-US" sz="1400" dirty="0">
                  <a:solidFill>
                    <a:srgbClr val="000000"/>
                  </a:solidFill>
                  <a:latin typeface="Arial"/>
                  <a:cs typeface="Arial"/>
                  <a:sym typeface="Helvetica Neue Light" charset="0"/>
                </a:rPr>
                <a:t>If you marry the right person, it all works out </a:t>
              </a:r>
            </a:p>
          </p:txBody>
        </p:sp>
      </p:grpSp>
      <p:grpSp>
        <p:nvGrpSpPr>
          <p:cNvPr id="29719" name="Group 27"/>
          <p:cNvGrpSpPr>
            <a:grpSpLocks/>
          </p:cNvGrpSpPr>
          <p:nvPr/>
        </p:nvGrpSpPr>
        <p:grpSpPr bwMode="auto">
          <a:xfrm>
            <a:off x="1057284" y="3486151"/>
            <a:ext cx="929217" cy="749300"/>
            <a:chOff x="3600" y="2400"/>
            <a:chExt cx="624" cy="672"/>
          </a:xfrm>
        </p:grpSpPr>
        <p:grpSp>
          <p:nvGrpSpPr>
            <p:cNvPr id="29741" name="Group 28"/>
            <p:cNvGrpSpPr>
              <a:grpSpLocks/>
            </p:cNvGrpSpPr>
            <p:nvPr/>
          </p:nvGrpSpPr>
          <p:grpSpPr bwMode="auto">
            <a:xfrm>
              <a:off x="3744" y="2496"/>
              <a:ext cx="304" cy="480"/>
              <a:chOff x="624" y="1056"/>
              <a:chExt cx="448" cy="634"/>
            </a:xfrm>
          </p:grpSpPr>
          <p:pic>
            <p:nvPicPr>
              <p:cNvPr id="29743" name="Picture 29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056"/>
                <a:ext cx="304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44" name="Picture 30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056"/>
                <a:ext cx="304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42" name="Oval 31"/>
            <p:cNvSpPr>
              <a:spLocks/>
            </p:cNvSpPr>
            <p:nvPr/>
          </p:nvSpPr>
          <p:spPr bwMode="auto">
            <a:xfrm>
              <a:off x="3600" y="2400"/>
              <a:ext cx="624" cy="672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20" name="Group 32"/>
          <p:cNvGrpSpPr>
            <a:grpSpLocks/>
          </p:cNvGrpSpPr>
          <p:nvPr/>
        </p:nvGrpSpPr>
        <p:grpSpPr bwMode="auto">
          <a:xfrm>
            <a:off x="1072092" y="4343403"/>
            <a:ext cx="929216" cy="749300"/>
            <a:chOff x="3600" y="2400"/>
            <a:chExt cx="624" cy="672"/>
          </a:xfrm>
        </p:grpSpPr>
        <p:grpSp>
          <p:nvGrpSpPr>
            <p:cNvPr id="29737" name="Group 33"/>
            <p:cNvGrpSpPr>
              <a:grpSpLocks/>
            </p:cNvGrpSpPr>
            <p:nvPr/>
          </p:nvGrpSpPr>
          <p:grpSpPr bwMode="auto">
            <a:xfrm>
              <a:off x="3744" y="2496"/>
              <a:ext cx="304" cy="480"/>
              <a:chOff x="624" y="1056"/>
              <a:chExt cx="448" cy="634"/>
            </a:xfrm>
          </p:grpSpPr>
          <p:pic>
            <p:nvPicPr>
              <p:cNvPr id="29739" name="Picture 34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056"/>
                <a:ext cx="304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40" name="Picture 35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056"/>
                <a:ext cx="304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38" name="Oval 36"/>
            <p:cNvSpPr>
              <a:spLocks/>
            </p:cNvSpPr>
            <p:nvPr/>
          </p:nvSpPr>
          <p:spPr bwMode="auto">
            <a:xfrm>
              <a:off x="3600" y="2400"/>
              <a:ext cx="624" cy="672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721" name="Group 37"/>
          <p:cNvGrpSpPr>
            <a:grpSpLocks/>
          </p:cNvGrpSpPr>
          <p:nvPr/>
        </p:nvGrpSpPr>
        <p:grpSpPr bwMode="auto">
          <a:xfrm>
            <a:off x="1072092" y="5180015"/>
            <a:ext cx="929216" cy="749300"/>
            <a:chOff x="3600" y="2400"/>
            <a:chExt cx="624" cy="672"/>
          </a:xfrm>
        </p:grpSpPr>
        <p:grpSp>
          <p:nvGrpSpPr>
            <p:cNvPr id="29733" name="Group 38"/>
            <p:cNvGrpSpPr>
              <a:grpSpLocks/>
            </p:cNvGrpSpPr>
            <p:nvPr/>
          </p:nvGrpSpPr>
          <p:grpSpPr bwMode="auto">
            <a:xfrm>
              <a:off x="3744" y="2496"/>
              <a:ext cx="304" cy="480"/>
              <a:chOff x="624" y="1056"/>
              <a:chExt cx="448" cy="634"/>
            </a:xfrm>
          </p:grpSpPr>
          <p:pic>
            <p:nvPicPr>
              <p:cNvPr id="29735" name="Picture 39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056"/>
                <a:ext cx="304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736" name="Picture 40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" y="1056"/>
                <a:ext cx="304" cy="6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734" name="Oval 41"/>
            <p:cNvSpPr>
              <a:spLocks/>
            </p:cNvSpPr>
            <p:nvPr/>
          </p:nvSpPr>
          <p:spPr bwMode="auto">
            <a:xfrm>
              <a:off x="3600" y="2400"/>
              <a:ext cx="624" cy="672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722" name="AutoShape 42"/>
          <p:cNvSpPr>
            <a:spLocks/>
          </p:cNvSpPr>
          <p:nvPr/>
        </p:nvSpPr>
        <p:spPr bwMode="auto">
          <a:xfrm flipH="1">
            <a:off x="3143251" y="1146331"/>
            <a:ext cx="571500" cy="4754442"/>
          </a:xfrm>
          <a:prstGeom prst="rightBrace">
            <a:avLst>
              <a:gd name="adj1" fmla="val 0"/>
              <a:gd name="adj2" fmla="val 15608"/>
            </a:avLst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8" tIns="45718" rIns="91428" bIns="45718" anchor="ctr"/>
          <a:lstStyle/>
          <a:p>
            <a:endParaRPr lang="en-US"/>
          </a:p>
        </p:txBody>
      </p:sp>
      <p:sp>
        <p:nvSpPr>
          <p:cNvPr id="29724" name="Text Box 44"/>
          <p:cNvSpPr txBox="1">
            <a:spLocks/>
          </p:cNvSpPr>
          <p:nvPr/>
        </p:nvSpPr>
        <p:spPr bwMode="auto">
          <a:xfrm>
            <a:off x="381000" y="1178866"/>
            <a:ext cx="2762251" cy="149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2" tIns="32146" rIns="64282" bIns="32146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No product differentiation</a:t>
            </a:r>
          </a:p>
          <a:p>
            <a:pPr eaLnBrk="1" hangingPunct="1">
              <a:spcBef>
                <a:spcPct val="50000"/>
              </a:spcBef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Marriages all look pretty much the same from the outside. The different prices and benefits of different kinds of marriages are not clear.</a:t>
            </a:r>
            <a:endParaRPr lang="en-US" sz="1400" b="1" u="sng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</p:txBody>
      </p:sp>
      <p:sp>
        <p:nvSpPr>
          <p:cNvPr id="29726" name="Text Box 46"/>
          <p:cNvSpPr txBox="1">
            <a:spLocks/>
          </p:cNvSpPr>
          <p:nvPr/>
        </p:nvSpPr>
        <p:spPr bwMode="auto">
          <a:xfrm>
            <a:off x="7156906" y="1479633"/>
            <a:ext cx="2141621" cy="98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2" tIns="32146" rIns="64282" bIns="32146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Post-Wedding Sticker Shock</a:t>
            </a:r>
            <a:endParaRPr lang="en-US" sz="1600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Maintenance costs!? Maybe I just got a lemon</a:t>
            </a:r>
          </a:p>
        </p:txBody>
      </p:sp>
      <p:pic>
        <p:nvPicPr>
          <p:cNvPr id="29728" name="Picture 4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906" y="4356991"/>
            <a:ext cx="376767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9" name="Picture 49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2399">
            <a:off x="7664460" y="4446008"/>
            <a:ext cx="315384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0" name="Text Box 50"/>
          <p:cNvSpPr txBox="1">
            <a:spLocks/>
          </p:cNvSpPr>
          <p:nvPr/>
        </p:nvSpPr>
        <p:spPr bwMode="auto">
          <a:xfrm>
            <a:off x="6583901" y="4985660"/>
            <a:ext cx="2142067" cy="117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2" tIns="32146" rIns="64282" bIns="32146">
            <a:spAutoFit/>
          </a:bodyPr>
          <a:lstStyle>
            <a:lvl1pPr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defTabSz="642938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Another divorce</a:t>
            </a:r>
          </a:p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People want to return product because it didn‘t meet their unrealistic expectations</a:t>
            </a:r>
            <a:endParaRPr lang="en-US" sz="1400" b="1" u="sng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</p:txBody>
      </p:sp>
      <p:sp>
        <p:nvSpPr>
          <p:cNvPr id="29732" name="Rectangle 52"/>
          <p:cNvSpPr>
            <a:spLocks/>
          </p:cNvSpPr>
          <p:nvPr/>
        </p:nvSpPr>
        <p:spPr bwMode="auto">
          <a:xfrm>
            <a:off x="9298527" y="3594990"/>
            <a:ext cx="2072217" cy="762001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4282" tIns="32146" rIns="64282" bIns="32146" anchor="ctr"/>
          <a:lstStyle/>
          <a:p>
            <a:pPr algn="ctr" defTabSz="642843"/>
            <a:r>
              <a:rPr lang="en-US" sz="1600" b="1" u="sng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Work = Bad Sign</a:t>
            </a:r>
            <a:endParaRPr lang="en-US" sz="1600" b="1" dirty="0">
              <a:solidFill>
                <a:srgbClr val="000000"/>
              </a:solidFill>
              <a:latin typeface="Arial"/>
              <a:cs typeface="Arial"/>
              <a:sym typeface="Helvetica Neue Light" charset="0"/>
            </a:endParaRPr>
          </a:p>
          <a:p>
            <a:pPr algn="ctr" defTabSz="642843"/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Myth: Good marriages don</a:t>
            </a:r>
            <a:r>
              <a:rPr lang="ja-JP" altLang="en-US" sz="1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’</a:t>
            </a: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Helvetica Neue Light" charset="0"/>
              </a:rPr>
              <a:t>t need help</a:t>
            </a:r>
          </a:p>
        </p:txBody>
      </p:sp>
      <p:cxnSp>
        <p:nvCxnSpPr>
          <p:cNvPr id="5" name="Curved Connector 4"/>
          <p:cNvCxnSpPr>
            <a:stCxn id="29713" idx="3"/>
          </p:cNvCxnSpPr>
          <p:nvPr/>
        </p:nvCxnSpPr>
        <p:spPr>
          <a:xfrm rot="5400000" flipH="1" flipV="1">
            <a:off x="5595757" y="1318337"/>
            <a:ext cx="866079" cy="2007657"/>
          </a:xfrm>
          <a:prstGeom prst="curvedConnector2">
            <a:avLst/>
          </a:prstGeom>
          <a:ln w="38100" cmpd="sng">
            <a:solidFill>
              <a:srgbClr val="77BC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29726" idx="3"/>
          </p:cNvCxnSpPr>
          <p:nvPr/>
        </p:nvCxnSpPr>
        <p:spPr>
          <a:xfrm>
            <a:off x="9298527" y="1973758"/>
            <a:ext cx="1004348" cy="1452076"/>
          </a:xfrm>
          <a:prstGeom prst="curvedConnector2">
            <a:avLst/>
          </a:prstGeom>
          <a:ln w="38100" cmpd="sng">
            <a:solidFill>
              <a:srgbClr val="77BC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>
            <a:stCxn id="29732" idx="2"/>
            <a:endCxn id="29730" idx="3"/>
          </p:cNvCxnSpPr>
          <p:nvPr/>
        </p:nvCxnSpPr>
        <p:spPr>
          <a:xfrm rot="5400000">
            <a:off x="8922739" y="4160220"/>
            <a:ext cx="1215127" cy="1608668"/>
          </a:xfrm>
          <a:prstGeom prst="curvedConnector2">
            <a:avLst/>
          </a:prstGeom>
          <a:ln w="38100" cmpd="sng">
            <a:solidFill>
              <a:srgbClr val="77BC1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0241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8-M4C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2018-M4C-Template.pot</Template>
  <TotalTime>4021</TotalTime>
  <Words>1243</Words>
  <Application>Microsoft Macintosh PowerPoint</Application>
  <PresentationFormat>Custom</PresentationFormat>
  <Paragraphs>249</Paragraphs>
  <Slides>40</Slides>
  <Notes>16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2018-M4C-Template</vt:lpstr>
      <vt:lpstr>Worksheet</vt:lpstr>
      <vt:lpstr>Social Influences on Boating Safety</vt:lpstr>
      <vt:lpstr>How can we make the world a better place? </vt:lpstr>
      <vt:lpstr>Let’s make what’s good more fun, easy and popular.</vt:lpstr>
      <vt:lpstr>Just one problem:  What we’re selling doesn’t always seem that great</vt:lpstr>
      <vt:lpstr>We try hard to promote it.</vt:lpstr>
      <vt:lpstr>But no matter how creative we get, we can only get so far.</vt:lpstr>
      <vt:lpstr>PowerPoint Presentation</vt:lpstr>
      <vt:lpstr>Let’s take a quick look at the data</vt:lpstr>
      <vt:lpstr>Marriage – the problem is the packaging </vt:lpstr>
      <vt:lpstr>Three types of people when it comes to relationships</vt:lpstr>
      <vt:lpstr>PowerPoint Presentation</vt:lpstr>
      <vt:lpstr>PowerPoint Presentation</vt:lpstr>
      <vt:lpstr>What should I be doing? Why? </vt:lpstr>
      <vt:lpstr>PowerPoint Presentation</vt:lpstr>
      <vt:lpstr>PowerPoint Presentation</vt:lpstr>
      <vt:lpstr>Marketing is an exchange</vt:lpstr>
      <vt:lpstr>Behavior change is all about understanding this exchange: Connecting the change we want with the needs they feel.</vt:lpstr>
      <vt:lpstr>The behavioral determinant makes that link</vt:lpstr>
      <vt:lpstr>Behavioral determinants for the rest of us People do what’s fun, easy and popular.</vt:lpstr>
      <vt:lpstr>PowerPoint Presentation</vt:lpstr>
      <vt:lpstr>truth campaign</vt:lpstr>
      <vt:lpstr>PowerPoint Presentation</vt:lpstr>
      <vt:lpstr>PowerPoint Presentation</vt:lpstr>
      <vt:lpstr>Example: Doer/Non-Doer Analysis</vt:lpstr>
      <vt:lpstr>PowerPoint Presentation</vt:lpstr>
      <vt:lpstr>PowerPoint Presentation</vt:lpstr>
      <vt:lpstr>PowerPoint Presentation</vt:lpstr>
      <vt:lpstr>The Persuasion Assumption: They just don’t get it</vt:lpstr>
      <vt:lpstr>PowerPoint Presentation</vt:lpstr>
      <vt:lpstr>Okay, lets talk about … boat safety. Finally!</vt:lpstr>
      <vt:lpstr>Let’s apply this fun-easy-popular idea to life jackets</vt:lpstr>
      <vt:lpstr>Where else have we seen a rise in a safety-related behavior?</vt:lpstr>
      <vt:lpstr>Why the change? </vt:lpstr>
      <vt:lpstr>How we are influencing motivation</vt:lpstr>
      <vt:lpstr>Issue #1: The need to REPOSITION life jackets*</vt:lpstr>
      <vt:lpstr>Key to any norms approach: Fulfilling audience needs states</vt:lpstr>
      <vt:lpstr>Norming efforts: The source of the message is critical</vt:lpstr>
      <vt:lpstr>Issue #2: We’re not the most authentic source to do that</vt:lpstr>
      <vt:lpstr>Our challenge as boating safety advocates</vt:lpstr>
      <vt:lpstr>This afternoon: Build your own behavior change campaign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Outreach and Creative Services</dc:title>
  <dc:creator>Jesse Taylor</dc:creator>
  <cp:lastModifiedBy>PETER MITCHELL</cp:lastModifiedBy>
  <cp:revision>286</cp:revision>
  <cp:lastPrinted>2017-04-11T23:28:32Z</cp:lastPrinted>
  <dcterms:created xsi:type="dcterms:W3CDTF">2017-04-11T15:25:03Z</dcterms:created>
  <dcterms:modified xsi:type="dcterms:W3CDTF">2019-03-21T01:24:40Z</dcterms:modified>
</cp:coreProperties>
</file>