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50" r:id="rId2"/>
    <p:sldMasterId id="2147483686" r:id="rId3"/>
    <p:sldMasterId id="2147483689" r:id="rId4"/>
  </p:sldMasterIdLst>
  <p:notesMasterIdLst>
    <p:notesMasterId r:id="rId45"/>
  </p:notesMasterIdLst>
  <p:handoutMasterIdLst>
    <p:handoutMasterId r:id="rId46"/>
  </p:handoutMasterIdLst>
  <p:sldIdLst>
    <p:sldId id="286" r:id="rId5"/>
    <p:sldId id="287" r:id="rId6"/>
    <p:sldId id="288" r:id="rId7"/>
    <p:sldId id="305" r:id="rId8"/>
    <p:sldId id="273" r:id="rId9"/>
    <p:sldId id="277" r:id="rId10"/>
    <p:sldId id="289" r:id="rId11"/>
    <p:sldId id="304" r:id="rId12"/>
    <p:sldId id="269" r:id="rId13"/>
    <p:sldId id="270" r:id="rId14"/>
    <p:sldId id="272" r:id="rId15"/>
    <p:sldId id="311" r:id="rId16"/>
    <p:sldId id="275" r:id="rId17"/>
    <p:sldId id="276" r:id="rId18"/>
    <p:sldId id="312" r:id="rId19"/>
    <p:sldId id="279" r:id="rId20"/>
    <p:sldId id="280" r:id="rId21"/>
    <p:sldId id="282" r:id="rId22"/>
    <p:sldId id="283" r:id="rId23"/>
    <p:sldId id="303" r:id="rId24"/>
    <p:sldId id="307" r:id="rId25"/>
    <p:sldId id="308" r:id="rId26"/>
    <p:sldId id="313" r:id="rId27"/>
    <p:sldId id="314" r:id="rId28"/>
    <p:sldId id="315" r:id="rId29"/>
    <p:sldId id="316" r:id="rId30"/>
    <p:sldId id="317" r:id="rId31"/>
    <p:sldId id="318" r:id="rId32"/>
    <p:sldId id="309" r:id="rId33"/>
    <p:sldId id="324" r:id="rId34"/>
    <p:sldId id="319" r:id="rId35"/>
    <p:sldId id="321" r:id="rId36"/>
    <p:sldId id="327" r:id="rId37"/>
    <p:sldId id="328" r:id="rId38"/>
    <p:sldId id="330" r:id="rId39"/>
    <p:sldId id="332" r:id="rId40"/>
    <p:sldId id="331" r:id="rId41"/>
    <p:sldId id="284" r:id="rId42"/>
    <p:sldId id="300" r:id="rId43"/>
    <p:sldId id="333"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F2AC569F-8F95-6944-8D37-3187D8170C8E}">
          <p14:sldIdLst>
            <p14:sldId id="286"/>
            <p14:sldId id="287"/>
            <p14:sldId id="288"/>
            <p14:sldId id="305"/>
            <p14:sldId id="273"/>
            <p14:sldId id="277"/>
            <p14:sldId id="289"/>
            <p14:sldId id="304"/>
            <p14:sldId id="269"/>
            <p14:sldId id="270"/>
            <p14:sldId id="272"/>
            <p14:sldId id="311"/>
            <p14:sldId id="275"/>
            <p14:sldId id="276"/>
            <p14:sldId id="312"/>
            <p14:sldId id="279"/>
            <p14:sldId id="280"/>
            <p14:sldId id="282"/>
            <p14:sldId id="283"/>
            <p14:sldId id="303"/>
            <p14:sldId id="307"/>
            <p14:sldId id="308"/>
            <p14:sldId id="313"/>
            <p14:sldId id="314"/>
            <p14:sldId id="315"/>
            <p14:sldId id="316"/>
            <p14:sldId id="317"/>
            <p14:sldId id="318"/>
            <p14:sldId id="309"/>
            <p14:sldId id="324"/>
            <p14:sldId id="319"/>
            <p14:sldId id="321"/>
            <p14:sldId id="327"/>
            <p14:sldId id="328"/>
            <p14:sldId id="330"/>
            <p14:sldId id="332"/>
            <p14:sldId id="331"/>
            <p14:sldId id="284"/>
            <p14:sldId id="300"/>
            <p14:sldId id="33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846"/>
    <a:srgbClr val="FF6D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333" autoAdjust="0"/>
    <p:restoredTop sz="94712" autoAdjust="0"/>
  </p:normalViewPr>
  <p:slideViewPr>
    <p:cSldViewPr snapToGrid="0" snapToObjects="1">
      <p:cViewPr varScale="1">
        <p:scale>
          <a:sx n="108" d="100"/>
          <a:sy n="108" d="100"/>
        </p:scale>
        <p:origin x="216" y="6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9" d="100"/>
          <a:sy n="69" d="100"/>
        </p:scale>
        <p:origin x="4352" y="20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90B1E7F-BBE7-9740-9A26-AAFD18B163ED}" type="datetimeFigureOut">
              <a:rPr lang="en-US" smtClean="0"/>
              <a:t>3/25/19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BBAC78-E196-EA43-982E-22E6364DE5B5}" type="slidenum">
              <a:rPr lang="en-US" smtClean="0"/>
              <a:t>‹#›</a:t>
            </a:fld>
            <a:endParaRPr lang="en-US"/>
          </a:p>
        </p:txBody>
      </p:sp>
    </p:spTree>
    <p:extLst>
      <p:ext uri="{BB962C8B-B14F-4D97-AF65-F5344CB8AC3E}">
        <p14:creationId xmlns:p14="http://schemas.microsoft.com/office/powerpoint/2010/main" val="238850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4764EC-26C0-0F42-BFDC-2624F362FA5B}" type="datetimeFigureOut">
              <a:rPr lang="en-US" smtClean="0"/>
              <a:t>3/25/19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BFD180-2C80-C540-B5A8-070865C75A2E}" type="slidenum">
              <a:rPr lang="en-US" smtClean="0"/>
              <a:t>‹#›</a:t>
            </a:fld>
            <a:endParaRPr lang="en-US"/>
          </a:p>
        </p:txBody>
      </p:sp>
    </p:spTree>
    <p:extLst>
      <p:ext uri="{BB962C8B-B14F-4D97-AF65-F5344CB8AC3E}">
        <p14:creationId xmlns:p14="http://schemas.microsoft.com/office/powerpoint/2010/main" val="22631613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While wakeboard boat ballast systems are often custom and can differ from boat to boat, a common configuration is to have two ballast bags in the back storage and one in the center storage locker, although m</a:t>
            </a:r>
            <a:r>
              <a:rPr lang="en-US" dirty="0"/>
              <a:t>ost new inboard boats have subfloor ballast systems. </a:t>
            </a:r>
            <a:r>
              <a:rPr lang="en-US" dirty="0">
                <a:solidFill>
                  <a:schemeClr val="bg1"/>
                </a:solidFill>
              </a:rPr>
              <a:t>Water is typically drawn into the system on the bottom through the hull and it exits the system out of a through-hull fitting on the bow.</a:t>
            </a:r>
          </a:p>
          <a:p>
            <a:endParaRPr lang="en-US" dirty="0"/>
          </a:p>
        </p:txBody>
      </p:sp>
      <p:sp>
        <p:nvSpPr>
          <p:cNvPr id="4" name="Slide Number Placeholder 3"/>
          <p:cNvSpPr>
            <a:spLocks noGrp="1"/>
          </p:cNvSpPr>
          <p:nvPr>
            <p:ph type="sldNum" sz="quarter" idx="5"/>
          </p:nvPr>
        </p:nvSpPr>
        <p:spPr/>
        <p:txBody>
          <a:bodyPr/>
          <a:lstStyle/>
          <a:p>
            <a:fld id="{2B6B11CB-502A-4042-B2F3-CB3733516DEA}" type="slidenum">
              <a:rPr lang="en-US" smtClean="0"/>
              <a:t>11</a:t>
            </a:fld>
            <a:endParaRPr lang="en-US"/>
          </a:p>
        </p:txBody>
      </p:sp>
    </p:spTree>
    <p:extLst>
      <p:ext uri="{BB962C8B-B14F-4D97-AF65-F5344CB8AC3E}">
        <p14:creationId xmlns:p14="http://schemas.microsoft.com/office/powerpoint/2010/main" val="189247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FD180-2C80-C540-B5A8-070865C75A2E}" type="slidenum">
              <a:rPr lang="en-US" smtClean="0"/>
              <a:t>39</a:t>
            </a:fld>
            <a:endParaRPr lang="en-US"/>
          </a:p>
        </p:txBody>
      </p:sp>
    </p:spTree>
    <p:extLst>
      <p:ext uri="{BB962C8B-B14F-4D97-AF65-F5344CB8AC3E}">
        <p14:creationId xmlns:p14="http://schemas.microsoft.com/office/powerpoint/2010/main" val="257778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today’s wake boats can hold a whopping 5,500 pounds of ballast.</a:t>
            </a:r>
          </a:p>
          <a:p>
            <a:endParaRPr lang="en-US" dirty="0"/>
          </a:p>
        </p:txBody>
      </p:sp>
      <p:sp>
        <p:nvSpPr>
          <p:cNvPr id="4" name="Slide Number Placeholder 3"/>
          <p:cNvSpPr>
            <a:spLocks noGrp="1"/>
          </p:cNvSpPr>
          <p:nvPr>
            <p:ph type="sldNum" sz="quarter" idx="5"/>
          </p:nvPr>
        </p:nvSpPr>
        <p:spPr/>
        <p:txBody>
          <a:bodyPr/>
          <a:lstStyle/>
          <a:p>
            <a:fld id="{2B6B11CB-502A-4042-B2F3-CB3733516DEA}" type="slidenum">
              <a:rPr lang="en-US" smtClean="0"/>
              <a:t>12</a:t>
            </a:fld>
            <a:endParaRPr lang="en-US"/>
          </a:p>
        </p:txBody>
      </p:sp>
    </p:spTree>
    <p:extLst>
      <p:ext uri="{BB962C8B-B14F-4D97-AF65-F5344CB8AC3E}">
        <p14:creationId xmlns:p14="http://schemas.microsoft.com/office/powerpoint/2010/main" val="17259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Inboard boats have long been the industry leader for wake sports, mainly because IO and outboard engines posed a very serious threat to in-water participants.</a:t>
            </a:r>
          </a:p>
          <a:p>
            <a:endParaRPr lang="en-US" dirty="0"/>
          </a:p>
        </p:txBody>
      </p:sp>
      <p:sp>
        <p:nvSpPr>
          <p:cNvPr id="4" name="Slide Number Placeholder 3"/>
          <p:cNvSpPr>
            <a:spLocks noGrp="1"/>
          </p:cNvSpPr>
          <p:nvPr>
            <p:ph type="sldNum" sz="quarter" idx="5"/>
          </p:nvPr>
        </p:nvSpPr>
        <p:spPr/>
        <p:txBody>
          <a:bodyPr/>
          <a:lstStyle/>
          <a:p>
            <a:fld id="{2B6B11CB-502A-4042-B2F3-CB3733516DEA}" type="slidenum">
              <a:rPr lang="en-US" smtClean="0"/>
              <a:t>13</a:t>
            </a:fld>
            <a:endParaRPr lang="en-US"/>
          </a:p>
        </p:txBody>
      </p:sp>
    </p:spTree>
    <p:extLst>
      <p:ext uri="{BB962C8B-B14F-4D97-AF65-F5344CB8AC3E}">
        <p14:creationId xmlns:p14="http://schemas.microsoft.com/office/powerpoint/2010/main" val="645930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Forward drive propulsion is a safe, versatile, and effective alternative for IO boat manufacturers who have wanted to get into the water sports market.</a:t>
            </a:r>
          </a:p>
          <a:p>
            <a:r>
              <a:rPr lang="en-US" sz="1200" kern="1200" dirty="0">
                <a:solidFill>
                  <a:schemeClr val="tx1"/>
                </a:solidFill>
                <a:effectLst/>
                <a:latin typeface="+mn-lt"/>
                <a:ea typeface="+mn-ea"/>
                <a:cs typeface="+mn-cs"/>
              </a:rPr>
              <a:t>Every boat manufacturer now makes ballasted boats for </a:t>
            </a:r>
            <a:r>
              <a:rPr lang="en-US" sz="1200" kern="1200" dirty="0" err="1">
                <a:solidFill>
                  <a:schemeClr val="tx1"/>
                </a:solidFill>
                <a:effectLst/>
                <a:latin typeface="+mn-lt"/>
                <a:ea typeface="+mn-ea"/>
                <a:cs typeface="+mn-cs"/>
              </a:rPr>
              <a:t>wakesurfing</a:t>
            </a:r>
            <a:r>
              <a:rPr lang="en-US" sz="1200" kern="1200" dirty="0">
                <a:solidFill>
                  <a:schemeClr val="tx1"/>
                </a:solidFill>
                <a:effectLst/>
                <a:latin typeface="+mn-lt"/>
                <a:ea typeface="+mn-ea"/>
                <a:cs typeface="+mn-cs"/>
              </a:rPr>
              <a:t>.</a:t>
            </a:r>
          </a:p>
          <a:p>
            <a:r>
              <a:rPr lang="en-US" sz="1200" kern="1200" dirty="0" err="1">
                <a:solidFill>
                  <a:schemeClr val="tx1"/>
                </a:solidFill>
                <a:effectLst/>
                <a:latin typeface="+mn-lt"/>
                <a:ea typeface="+mn-ea"/>
                <a:cs typeface="+mn-cs"/>
              </a:rPr>
              <a:t>Wakesurfing</a:t>
            </a:r>
            <a:r>
              <a:rPr lang="en-US" sz="1200" kern="1200" dirty="0">
                <a:solidFill>
                  <a:schemeClr val="tx1"/>
                </a:solidFill>
                <a:effectLst/>
                <a:latin typeface="+mn-lt"/>
                <a:ea typeface="+mn-ea"/>
                <a:cs typeface="+mn-cs"/>
              </a:rPr>
              <a:t> boats is the #1 segment of boats</a:t>
            </a:r>
          </a:p>
          <a:p>
            <a:endParaRPr lang="en-US" dirty="0"/>
          </a:p>
        </p:txBody>
      </p:sp>
      <p:sp>
        <p:nvSpPr>
          <p:cNvPr id="4" name="Slide Number Placeholder 3"/>
          <p:cNvSpPr>
            <a:spLocks noGrp="1"/>
          </p:cNvSpPr>
          <p:nvPr>
            <p:ph type="sldNum" sz="quarter" idx="5"/>
          </p:nvPr>
        </p:nvSpPr>
        <p:spPr/>
        <p:txBody>
          <a:bodyPr/>
          <a:lstStyle/>
          <a:p>
            <a:fld id="{2B6B11CB-502A-4042-B2F3-CB3733516DEA}" type="slidenum">
              <a:rPr lang="en-US" smtClean="0"/>
              <a:t>14</a:t>
            </a:fld>
            <a:endParaRPr lang="en-US"/>
          </a:p>
        </p:txBody>
      </p:sp>
    </p:spTree>
    <p:extLst>
      <p:ext uri="{BB962C8B-B14F-4D97-AF65-F5344CB8AC3E}">
        <p14:creationId xmlns:p14="http://schemas.microsoft.com/office/powerpoint/2010/main" val="141439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current inboards and IOs with surf systems utilize a sort of surf gate near the transom to form their surf waves. The gate engages on the side opposite of the surfer to introduce turbulence and disrupt the flow on that side in order to allow the surf side of the wake to clean up.</a:t>
            </a:r>
          </a:p>
          <a:p>
            <a:endParaRPr lang="en-US" dirty="0"/>
          </a:p>
        </p:txBody>
      </p:sp>
      <p:sp>
        <p:nvSpPr>
          <p:cNvPr id="4" name="Slide Number Placeholder 3"/>
          <p:cNvSpPr>
            <a:spLocks noGrp="1"/>
          </p:cNvSpPr>
          <p:nvPr>
            <p:ph type="sldNum" sz="quarter" idx="5"/>
          </p:nvPr>
        </p:nvSpPr>
        <p:spPr/>
        <p:txBody>
          <a:bodyPr/>
          <a:lstStyle/>
          <a:p>
            <a:fld id="{2B6B11CB-502A-4042-B2F3-CB3733516DEA}" type="slidenum">
              <a:rPr lang="en-US" smtClean="0"/>
              <a:t>15</a:t>
            </a:fld>
            <a:endParaRPr lang="en-US"/>
          </a:p>
        </p:txBody>
      </p:sp>
    </p:spTree>
    <p:extLst>
      <p:ext uri="{BB962C8B-B14F-4D97-AF65-F5344CB8AC3E}">
        <p14:creationId xmlns:p14="http://schemas.microsoft.com/office/powerpoint/2010/main" val="390997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shape of the wave is determined by three things: 1) The hull design of your boat. 2) The ballast amount and location within your boat. 3) Boat speed.</a:t>
            </a:r>
          </a:p>
          <a:p>
            <a:r>
              <a:rPr lang="en-US" dirty="0"/>
              <a:t>The latter two can be controlled at the helm.</a:t>
            </a:r>
          </a:p>
          <a:p>
            <a:endParaRPr lang="en-US" dirty="0"/>
          </a:p>
        </p:txBody>
      </p:sp>
      <p:sp>
        <p:nvSpPr>
          <p:cNvPr id="4" name="Slide Number Placeholder 3"/>
          <p:cNvSpPr>
            <a:spLocks noGrp="1"/>
          </p:cNvSpPr>
          <p:nvPr>
            <p:ph type="sldNum" sz="quarter" idx="5"/>
          </p:nvPr>
        </p:nvSpPr>
        <p:spPr/>
        <p:txBody>
          <a:bodyPr/>
          <a:lstStyle/>
          <a:p>
            <a:fld id="{2B6B11CB-502A-4042-B2F3-CB3733516DEA}" type="slidenum">
              <a:rPr lang="en-US" smtClean="0"/>
              <a:t>16</a:t>
            </a:fld>
            <a:endParaRPr lang="en-US"/>
          </a:p>
        </p:txBody>
      </p:sp>
    </p:spTree>
    <p:extLst>
      <p:ext uri="{BB962C8B-B14F-4D97-AF65-F5344CB8AC3E}">
        <p14:creationId xmlns:p14="http://schemas.microsoft.com/office/powerpoint/2010/main" val="2272829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6B11CB-502A-4042-B2F3-CB3733516DEA}" type="slidenum">
              <a:rPr lang="en-US" smtClean="0"/>
              <a:t>17</a:t>
            </a:fld>
            <a:endParaRPr lang="en-US"/>
          </a:p>
        </p:txBody>
      </p:sp>
    </p:spTree>
    <p:extLst>
      <p:ext uri="{BB962C8B-B14F-4D97-AF65-F5344CB8AC3E}">
        <p14:creationId xmlns:p14="http://schemas.microsoft.com/office/powerpoint/2010/main" val="327766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Perspective of a commercial operator.</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Accountability is on the Licensed Captain to operate safely.  But we need all parties to participate in that commitment</a:t>
            </a:r>
            <a:r>
              <a:rPr lang="en-US" sz="1200" baseline="0" dirty="0"/>
              <a:t> to safety. </a:t>
            </a:r>
            <a:endParaRPr lang="en-US" sz="120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Recreational boater</a:t>
            </a:r>
            <a:r>
              <a:rPr lang="en-US" baseline="0" dirty="0"/>
              <a:t> may not be aware of these restrictions on commercial vessels.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Commercial vessels typically operate on a set/designated course.  And they do not know what the recreational boater is less predictable.  Commercial operators don’t know where they are going to go.  </a:t>
            </a:r>
          </a:p>
          <a:p>
            <a:endParaRPr lang="en-US" dirty="0"/>
          </a:p>
          <a:p>
            <a:endParaRPr lang="en-US" dirty="0"/>
          </a:p>
        </p:txBody>
      </p:sp>
      <p:sp>
        <p:nvSpPr>
          <p:cNvPr id="4" name="Slide Number Placeholder 3"/>
          <p:cNvSpPr>
            <a:spLocks noGrp="1"/>
          </p:cNvSpPr>
          <p:nvPr>
            <p:ph type="sldNum" sz="quarter" idx="5"/>
          </p:nvPr>
        </p:nvSpPr>
        <p:spPr/>
        <p:txBody>
          <a:bodyPr/>
          <a:lstStyle/>
          <a:p>
            <a:fld id="{00BFD180-2C80-C540-B5A8-070865C75A2E}" type="slidenum">
              <a:rPr lang="en-US" smtClean="0"/>
              <a:t>32</a:t>
            </a:fld>
            <a:endParaRPr lang="en-US"/>
          </a:p>
        </p:txBody>
      </p:sp>
    </p:spTree>
    <p:extLst>
      <p:ext uri="{BB962C8B-B14F-4D97-AF65-F5344CB8AC3E}">
        <p14:creationId xmlns:p14="http://schemas.microsoft.com/office/powerpoint/2010/main" val="769875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981" indent="-380981">
              <a:lnSpc>
                <a:spcPct val="120000"/>
              </a:lnSpc>
              <a:buFont typeface="Arial" charset="0"/>
              <a:buChar char="•"/>
            </a:pPr>
            <a:r>
              <a:rPr lang="en-US" sz="3600" dirty="0"/>
              <a:t>PVA would like to continue be a part of any future discussion and work on this issue.  </a:t>
            </a:r>
          </a:p>
          <a:p>
            <a:pPr marL="380981" indent="-380981">
              <a:lnSpc>
                <a:spcPct val="120000"/>
              </a:lnSpc>
              <a:buFont typeface="Arial" charset="0"/>
              <a:buChar char="•"/>
            </a:pPr>
            <a:endParaRPr lang="en-US" sz="3600" dirty="0"/>
          </a:p>
          <a:p>
            <a:pPr marL="380981" indent="-380981">
              <a:lnSpc>
                <a:spcPct val="120000"/>
              </a:lnSpc>
              <a:buFont typeface="Arial" charset="0"/>
              <a:buChar char="•"/>
            </a:pPr>
            <a:r>
              <a:rPr lang="en-US" sz="3600" dirty="0"/>
              <a:t>PVA is committed to safety and we stand ready to work with all stakeholders towards a safe boating environment for all. </a:t>
            </a:r>
          </a:p>
          <a:p>
            <a:endParaRPr lang="en-US" dirty="0"/>
          </a:p>
          <a:p>
            <a:endParaRPr lang="en-US" dirty="0"/>
          </a:p>
        </p:txBody>
      </p:sp>
      <p:sp>
        <p:nvSpPr>
          <p:cNvPr id="4" name="Slide Number Placeholder 3"/>
          <p:cNvSpPr>
            <a:spLocks noGrp="1"/>
          </p:cNvSpPr>
          <p:nvPr>
            <p:ph type="sldNum" sz="quarter" idx="5"/>
          </p:nvPr>
        </p:nvSpPr>
        <p:spPr/>
        <p:txBody>
          <a:bodyPr/>
          <a:lstStyle/>
          <a:p>
            <a:fld id="{00BFD180-2C80-C540-B5A8-070865C75A2E}" type="slidenum">
              <a:rPr lang="en-US" smtClean="0"/>
              <a:t>37</a:t>
            </a:fld>
            <a:endParaRPr lang="en-US"/>
          </a:p>
        </p:txBody>
      </p:sp>
    </p:spTree>
    <p:extLst>
      <p:ext uri="{BB962C8B-B14F-4D97-AF65-F5344CB8AC3E}">
        <p14:creationId xmlns:p14="http://schemas.microsoft.com/office/powerpoint/2010/main" val="186041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with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14"/>
          <p:cNvSpPr>
            <a:spLocks noGrp="1"/>
          </p:cNvSpPr>
          <p:nvPr>
            <p:ph idx="1"/>
          </p:nvPr>
        </p:nvSpPr>
        <p:spPr>
          <a:xfrm>
            <a:off x="457200" y="1200150"/>
            <a:ext cx="8229600" cy="3394075"/>
          </a:xfrm>
          <a:prstGeom prst="rect">
            <a:avLst/>
          </a:prstGeom>
        </p:spPr>
        <p:txBody>
          <a:bodyPr vert="horz" lIns="91440" tIns="45720" rIns="91440" bIns="45720" rtlCol="0">
            <a:normAutofit/>
          </a:bodyPr>
          <a:lstStyle/>
          <a:p>
            <a:pPr lvl="0"/>
            <a:r>
              <a:rPr lang="en-US" dirty="0"/>
              <a:t>Second level</a:t>
            </a:r>
          </a:p>
          <a:p>
            <a:pPr lvl="1"/>
            <a:r>
              <a:rPr lang="en-US" dirty="0"/>
              <a:t>Third level</a:t>
            </a:r>
          </a:p>
        </p:txBody>
      </p:sp>
    </p:spTree>
    <p:extLst>
      <p:ext uri="{BB962C8B-B14F-4D97-AF65-F5344CB8AC3E}">
        <p14:creationId xmlns:p14="http://schemas.microsoft.com/office/powerpoint/2010/main" val="412702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Text Placeholder 14"/>
          <p:cNvSpPr>
            <a:spLocks noGrp="1"/>
          </p:cNvSpPr>
          <p:nvPr>
            <p:ph idx="1"/>
          </p:nvPr>
        </p:nvSpPr>
        <p:spPr>
          <a:xfrm>
            <a:off x="457200" y="1200150"/>
            <a:ext cx="3972560" cy="3394075"/>
          </a:xfrm>
          <a:prstGeom prst="rect">
            <a:avLst/>
          </a:prstGeom>
        </p:spPr>
        <p:txBody>
          <a:bodyPr vert="horz" lIns="91440" tIns="45720" rIns="91440" bIns="45720" rtlCol="0">
            <a:normAutofit/>
          </a:bodyPr>
          <a:lstStyle/>
          <a:p>
            <a:pPr lvl="0"/>
            <a:r>
              <a:rPr lang="en-US" dirty="0"/>
              <a:t>Second level</a:t>
            </a:r>
          </a:p>
          <a:p>
            <a:pPr lvl="1"/>
            <a:r>
              <a:rPr lang="en-US" dirty="0"/>
              <a:t>Third level</a:t>
            </a:r>
          </a:p>
        </p:txBody>
      </p:sp>
      <p:sp>
        <p:nvSpPr>
          <p:cNvPr id="5" name="Text Placeholder 14"/>
          <p:cNvSpPr>
            <a:spLocks noGrp="1"/>
          </p:cNvSpPr>
          <p:nvPr>
            <p:ph idx="10"/>
          </p:nvPr>
        </p:nvSpPr>
        <p:spPr>
          <a:xfrm>
            <a:off x="4693921" y="1200150"/>
            <a:ext cx="3972560" cy="3394075"/>
          </a:xfrm>
          <a:prstGeom prst="rect">
            <a:avLst/>
          </a:prstGeom>
        </p:spPr>
        <p:txBody>
          <a:bodyPr vert="horz" lIns="91440" tIns="45720" rIns="91440" bIns="45720" rtlCol="0">
            <a:normAutofit/>
          </a:bodyPr>
          <a:lstStyle/>
          <a:p>
            <a:pPr lvl="0"/>
            <a:r>
              <a:rPr lang="en-US" dirty="0"/>
              <a:t>Second level</a:t>
            </a:r>
          </a:p>
          <a:p>
            <a:pPr lvl="1"/>
            <a:r>
              <a:rPr lang="en-US" dirty="0"/>
              <a:t>Third level</a:t>
            </a:r>
          </a:p>
        </p:txBody>
      </p:sp>
    </p:spTree>
    <p:extLst>
      <p:ext uri="{BB962C8B-B14F-4D97-AF65-F5344CB8AC3E}">
        <p14:creationId xmlns:p14="http://schemas.microsoft.com/office/powerpoint/2010/main" val="1359303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Dark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19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CE1A67-A7A4-3E48-966F-4EE40FBA87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F58E168-349D-414C-9015-257EBD00EB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958DE70-29CF-6B45-81C4-4E400D0C9E65}"/>
              </a:ext>
            </a:extLst>
          </p:cNvPr>
          <p:cNvSpPr>
            <a:spLocks noGrp="1"/>
          </p:cNvSpPr>
          <p:nvPr>
            <p:ph type="dt" sz="half" idx="10"/>
          </p:nvPr>
        </p:nvSpPr>
        <p:spPr/>
        <p:txBody>
          <a:bodyPr/>
          <a:lstStyle/>
          <a:p>
            <a:fld id="{EA23BC2E-B20F-1245-90CA-2D0C88D24D12}" type="datetimeFigureOut">
              <a:rPr lang="en-US" smtClean="0"/>
              <a:t>3/25/19</a:t>
            </a:fld>
            <a:endParaRPr lang="en-US"/>
          </a:p>
        </p:txBody>
      </p:sp>
      <p:sp>
        <p:nvSpPr>
          <p:cNvPr id="5" name="Footer Placeholder 4">
            <a:extLst>
              <a:ext uri="{FF2B5EF4-FFF2-40B4-BE49-F238E27FC236}">
                <a16:creationId xmlns="" xmlns:a16="http://schemas.microsoft.com/office/drawing/2014/main" id="{B4846F0A-9171-C642-8C73-1D6681A1A7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5AE7798-4553-1D41-86BF-9F7D46C4942E}"/>
              </a:ext>
            </a:extLst>
          </p:cNvPr>
          <p:cNvSpPr>
            <a:spLocks noGrp="1"/>
          </p:cNvSpPr>
          <p:nvPr>
            <p:ph type="sldNum" sz="quarter" idx="12"/>
          </p:nvPr>
        </p:nvSpPr>
        <p:spPr/>
        <p:txBody>
          <a:bodyPr/>
          <a:lstStyle/>
          <a:p>
            <a:fld id="{FDD4D5FB-804C-E541-8093-BCE79377F200}" type="slidenum">
              <a:rPr lang="en-US" smtClean="0"/>
              <a:t>‹#›</a:t>
            </a:fld>
            <a:endParaRPr lang="en-US"/>
          </a:p>
        </p:txBody>
      </p:sp>
    </p:spTree>
    <p:extLst>
      <p:ext uri="{BB962C8B-B14F-4D97-AF65-F5344CB8AC3E}">
        <p14:creationId xmlns:p14="http://schemas.microsoft.com/office/powerpoint/2010/main" val="45360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ark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801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ark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73578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ark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546"/>
            <a:ext cx="9144000" cy="1121569"/>
          </a:xfrm>
          <a:prstGeom prst="rect">
            <a:avLst/>
          </a:prstGeom>
        </p:spPr>
      </p:pic>
      <p:sp>
        <p:nvSpPr>
          <p:cNvPr id="8" name="TextBox 7"/>
          <p:cNvSpPr txBox="1"/>
          <p:nvPr userDrawn="1"/>
        </p:nvSpPr>
        <p:spPr>
          <a:xfrm>
            <a:off x="568960" y="0"/>
            <a:ext cx="184666" cy="369332"/>
          </a:xfrm>
          <a:prstGeom prst="rect">
            <a:avLst/>
          </a:prstGeom>
          <a:noFill/>
        </p:spPr>
        <p:txBody>
          <a:bodyPr wrap="none" rtlCol="0">
            <a:spAutoFit/>
          </a:bodyPr>
          <a:lstStyle/>
          <a:p>
            <a:endParaRPr lang="en-US" dirty="0"/>
          </a:p>
        </p:txBody>
      </p:sp>
      <p:sp>
        <p:nvSpPr>
          <p:cNvPr id="14" name="Title Placeholder 13"/>
          <p:cNvSpPr>
            <a:spLocks noGrp="1"/>
          </p:cNvSpPr>
          <p:nvPr>
            <p:ph type="title"/>
          </p:nvPr>
        </p:nvSpPr>
        <p:spPr>
          <a:xfrm>
            <a:off x="436880" y="4369"/>
            <a:ext cx="8229601" cy="532285"/>
          </a:xfrm>
          <a:prstGeom prst="rect">
            <a:avLst/>
          </a:prstGeom>
        </p:spPr>
        <p:txBody>
          <a:bodyPr vert="horz" lIns="91440" tIns="45720" rIns="91440" bIns="45720" rtlCol="0" anchor="ctr">
            <a:normAutofit/>
          </a:bodyPr>
          <a:lstStyle/>
          <a:p>
            <a:r>
              <a:rPr lang="en-US" dirty="0"/>
              <a:t>Click to edit Master title style</a:t>
            </a:r>
          </a:p>
        </p:txBody>
      </p:sp>
      <p:sp>
        <p:nvSpPr>
          <p:cNvPr id="15" name="Text Placeholder 14"/>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Second level</a:t>
            </a:r>
          </a:p>
          <a:p>
            <a:pPr lvl="1"/>
            <a:r>
              <a:rPr lang="en-US" dirty="0"/>
              <a:t>Third level</a:t>
            </a:r>
          </a:p>
        </p:txBody>
      </p:sp>
    </p:spTree>
    <p:extLst>
      <p:ext uri="{BB962C8B-B14F-4D97-AF65-F5344CB8AC3E}">
        <p14:creationId xmlns:p14="http://schemas.microsoft.com/office/powerpoint/2010/main" val="2807660874"/>
      </p:ext>
    </p:extLst>
  </p:cSld>
  <p:clrMap bg1="lt1" tx1="dk1" bg2="lt2" tx2="dk2" accent1="accent1" accent2="accent2" accent3="accent3" accent4="accent4" accent5="accent5" accent6="accent6" hlink="hlink" folHlink="folHlink"/>
  <p:sldLayoutIdLst>
    <p:sldLayoutId id="2147483682" r:id="rId1"/>
    <p:sldLayoutId id="2147483685" r:id="rId2"/>
    <p:sldLayoutId id="2147483688" r:id="rId3"/>
    <p:sldLayoutId id="2147483691" r:id="rId4"/>
  </p:sldLayoutIdLst>
  <p:txStyles>
    <p:titleStyle>
      <a:lvl1pPr algn="l" defTabSz="457200" rtl="0" eaLnBrk="1" latinLnBrk="0" hangingPunct="1">
        <a:spcBef>
          <a:spcPct val="0"/>
        </a:spcBef>
        <a:buNone/>
        <a:defRPr sz="2400" kern="1200">
          <a:solidFill>
            <a:srgbClr val="000000"/>
          </a:solidFill>
          <a:latin typeface="+mj-lt"/>
          <a:ea typeface="+mj-ea"/>
          <a:cs typeface="+mj-cs"/>
        </a:defRPr>
      </a:lvl1pPr>
    </p:titleStyle>
    <p:body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9049"/>
            <a:ext cx="9175907" cy="5161448"/>
          </a:xfrm>
          <a:prstGeom prst="rect">
            <a:avLst/>
          </a:prstGeom>
        </p:spPr>
      </p:pic>
      <p:sp>
        <p:nvSpPr>
          <p:cNvPr id="6" name="Title Placeholder 5"/>
          <p:cNvSpPr>
            <a:spLocks noGrp="1"/>
          </p:cNvSpPr>
          <p:nvPr>
            <p:ph type="title"/>
          </p:nvPr>
        </p:nvSpPr>
        <p:spPr>
          <a:xfrm>
            <a:off x="457200" y="2248535"/>
            <a:ext cx="8229600" cy="857250"/>
          </a:xfrm>
          <a:prstGeom prst="rect">
            <a:avLst/>
          </a:prstGeom>
        </p:spPr>
        <p:txBody>
          <a:bodyPr vert="horz" lIns="91440" tIns="45720" rIns="91440" bIns="45720" rtlCol="0" anchor="ctr">
            <a:normAutofit/>
          </a:bodyPr>
          <a:lstStyle/>
          <a:p>
            <a:r>
              <a:rPr lang="en-US" dirty="0"/>
              <a:t>Transition Slide Text</a:t>
            </a:r>
          </a:p>
        </p:txBody>
      </p:sp>
      <p:pic>
        <p:nvPicPr>
          <p:cNvPr id="3" name="Picture 2" descr="IBWSS-3c@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4358" y="3338286"/>
            <a:ext cx="1533331" cy="1694996"/>
          </a:xfrm>
          <a:prstGeom prst="rect">
            <a:avLst/>
          </a:prstGeom>
        </p:spPr>
      </p:pic>
    </p:spTree>
    <p:extLst>
      <p:ext uri="{BB962C8B-B14F-4D97-AF65-F5344CB8AC3E}">
        <p14:creationId xmlns:p14="http://schemas.microsoft.com/office/powerpoint/2010/main" val="3844252698"/>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0" indent="0" algn="ctr" defTabSz="457200" rtl="0" eaLnBrk="1" latinLnBrk="0" hangingPunct="1">
        <a:spcBef>
          <a:spcPct val="20000"/>
        </a:spcBef>
        <a:buFont typeface="Arial"/>
        <a:buNone/>
        <a:defRPr sz="36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6103"/>
            <a:ext cx="9144000" cy="5308502"/>
          </a:xfrm>
          <a:prstGeom prst="rect">
            <a:avLst/>
          </a:prstGeom>
        </p:spPr>
      </p:pic>
      <p:sp>
        <p:nvSpPr>
          <p:cNvPr id="6" name="Title Placeholder 5"/>
          <p:cNvSpPr>
            <a:spLocks noGrp="1"/>
          </p:cNvSpPr>
          <p:nvPr>
            <p:ph type="title"/>
          </p:nvPr>
        </p:nvSpPr>
        <p:spPr>
          <a:xfrm>
            <a:off x="457200" y="2248535"/>
            <a:ext cx="8229600" cy="857250"/>
          </a:xfrm>
          <a:prstGeom prst="rect">
            <a:avLst/>
          </a:prstGeom>
        </p:spPr>
        <p:txBody>
          <a:bodyPr vert="horz" lIns="91440" tIns="45720" rIns="91440" bIns="45720" rtlCol="0" anchor="ctr">
            <a:normAutofit/>
          </a:bodyPr>
          <a:lstStyle/>
          <a:p>
            <a:r>
              <a:rPr lang="en-US" dirty="0"/>
              <a:t>Simple Transition Slide Text</a:t>
            </a:r>
          </a:p>
        </p:txBody>
      </p:sp>
      <p:pic>
        <p:nvPicPr>
          <p:cNvPr id="4" name="Picture 3" descr="IBWSS-3c@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837217" y="235857"/>
            <a:ext cx="1533331" cy="1694996"/>
          </a:xfrm>
          <a:prstGeom prst="rect">
            <a:avLst/>
          </a:prstGeom>
        </p:spPr>
      </p:pic>
    </p:spTree>
    <p:extLst>
      <p:ext uri="{BB962C8B-B14F-4D97-AF65-F5344CB8AC3E}">
        <p14:creationId xmlns:p14="http://schemas.microsoft.com/office/powerpoint/2010/main" val="1890159060"/>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0" indent="0" algn="ctr" defTabSz="457200" rtl="0" eaLnBrk="1" latinLnBrk="0" hangingPunct="1">
        <a:spcBef>
          <a:spcPct val="20000"/>
        </a:spcBef>
        <a:buFont typeface="Arial"/>
        <a:buNone/>
        <a:defRPr sz="36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494317" cy="5143500"/>
          </a:xfrm>
          <a:prstGeom prst="rect">
            <a:avLst/>
          </a:prstGeom>
        </p:spPr>
      </p:pic>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05D45B0-2222-0D43-9238-378875046B68}" type="datetimeFigureOut">
              <a:rPr lang="en-US" smtClean="0"/>
              <a:t>3/25/19</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92AE499-18E8-024E-80E7-02D4AEEC3351}" type="slidenum">
              <a:rPr lang="en-US" smtClean="0"/>
              <a:t>‹#›</a:t>
            </a:fld>
            <a:endParaRPr lang="en-US"/>
          </a:p>
        </p:txBody>
      </p:sp>
      <p:pic>
        <p:nvPicPr>
          <p:cNvPr id="7" name="Picture 6" descr="IBWSS-3c@4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0492" y="1263123"/>
            <a:ext cx="1533331" cy="1694996"/>
          </a:xfrm>
          <a:prstGeom prst="rect">
            <a:avLst/>
          </a:prstGeom>
        </p:spPr>
      </p:pic>
      <p:sp>
        <p:nvSpPr>
          <p:cNvPr id="9" name="Title Placeholder 8"/>
          <p:cNvSpPr>
            <a:spLocks noGrp="1"/>
          </p:cNvSpPr>
          <p:nvPr>
            <p:ph type="title"/>
          </p:nvPr>
        </p:nvSpPr>
        <p:spPr>
          <a:xfrm>
            <a:off x="1460754" y="1850195"/>
            <a:ext cx="7886700" cy="993775"/>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33068071"/>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 Id="rId3" Type="http://schemas.openxmlformats.org/officeDocument/2006/relationships/hyperlink" Target="mailto:pam@nasbla.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 Id="rId3" Type="http://schemas.openxmlformats.org/officeDocument/2006/relationships/hyperlink" Target="mailto:2beaswater@gmail.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hyperlink" Target="mailto:jfrohnhoeferiii@seatow.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hyperlink" Target="mailto:jwilk@passengervesse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 Id="rId3"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openxmlformats.org/officeDocument/2006/relationships/hyperlink" Target="mailto:gary.klein@myfwc.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 Id="rId3" Type="http://schemas.openxmlformats.org/officeDocument/2006/relationships/hyperlink" Target="mailto:larry@wsia.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94176" y="1382670"/>
            <a:ext cx="5605272" cy="821534"/>
          </a:xfrm>
          <a:prstGeom prst="rect">
            <a:avLst/>
          </a:prstGeom>
        </p:spPr>
        <p:txBody>
          <a:bodyPr>
            <a:noAutofit/>
          </a:bodyPr>
          <a:lstStyle>
            <a:lvl1pPr marL="0" indent="0" algn="ctr" defTabSz="457200" rtl="0" eaLnBrk="1" latinLnBrk="0" hangingPunct="1">
              <a:spcBef>
                <a:spcPct val="20000"/>
              </a:spcBef>
              <a:buFont typeface="Arial"/>
              <a:buNone/>
              <a:defRPr sz="36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ts val="5440"/>
              </a:lnSpc>
              <a:spcBef>
                <a:spcPts val="0"/>
              </a:spcBef>
            </a:pPr>
            <a:r>
              <a:rPr lang="en-US" sz="5000" b="1" kern="1100" spc="-100" dirty="0">
                <a:solidFill>
                  <a:srgbClr val="4B4846"/>
                </a:solidFill>
                <a:latin typeface="Helvetica" charset="0"/>
                <a:ea typeface="Helvetica" charset="0"/>
                <a:cs typeface="Helvetica" charset="0"/>
              </a:rPr>
              <a:t>Multi-Use Waterway Conflict </a:t>
            </a:r>
            <a:br>
              <a:rPr lang="en-US" sz="5000" b="1" kern="1100" spc="-100" dirty="0">
                <a:solidFill>
                  <a:srgbClr val="4B4846"/>
                </a:solidFill>
                <a:latin typeface="Helvetica" charset="0"/>
                <a:ea typeface="Helvetica" charset="0"/>
                <a:cs typeface="Helvetica" charset="0"/>
              </a:rPr>
            </a:br>
            <a:r>
              <a:rPr lang="en-US" sz="5000" b="1" kern="1100" spc="-100" dirty="0">
                <a:solidFill>
                  <a:srgbClr val="4B4846"/>
                </a:solidFill>
                <a:latin typeface="Helvetica" charset="0"/>
                <a:ea typeface="Helvetica" charset="0"/>
                <a:cs typeface="Helvetica" charset="0"/>
              </a:rPr>
              <a:t>Management Roundtable</a:t>
            </a:r>
          </a:p>
        </p:txBody>
      </p:sp>
      <p:sp>
        <p:nvSpPr>
          <p:cNvPr id="5" name="Rectangle 4"/>
          <p:cNvSpPr/>
          <p:nvPr/>
        </p:nvSpPr>
        <p:spPr>
          <a:xfrm>
            <a:off x="396392" y="3361027"/>
            <a:ext cx="2720617" cy="707886"/>
          </a:xfrm>
          <a:prstGeom prst="rect">
            <a:avLst/>
          </a:prstGeom>
        </p:spPr>
        <p:txBody>
          <a:bodyPr wrap="none">
            <a:spAutoFit/>
          </a:bodyPr>
          <a:lstStyle/>
          <a:p>
            <a:r>
              <a:rPr lang="en-US" sz="4000" b="1">
                <a:solidFill>
                  <a:srgbClr val="4B4846"/>
                </a:solidFill>
                <a:latin typeface="Helvetica" charset="0"/>
                <a:ea typeface="Helvetica" charset="0"/>
                <a:cs typeface="Helvetica" charset="0"/>
              </a:rPr>
              <a:t>#IBWSS</a:t>
            </a:r>
            <a:r>
              <a:rPr lang="en-US" sz="4000" b="1">
                <a:solidFill>
                  <a:srgbClr val="FF6D2D"/>
                </a:solidFill>
                <a:latin typeface="Helvetica" charset="0"/>
                <a:ea typeface="Helvetica" charset="0"/>
                <a:cs typeface="Helvetica" charset="0"/>
              </a:rPr>
              <a:t>19</a:t>
            </a:r>
            <a:endParaRPr lang="en-US" sz="4000" dirty="0">
              <a:solidFill>
                <a:srgbClr val="FF6D2D"/>
              </a:solidFill>
              <a:latin typeface="Helvetica" charset="0"/>
              <a:ea typeface="Helvetica" charset="0"/>
              <a:cs typeface="Helvetica" charset="0"/>
            </a:endParaRPr>
          </a:p>
        </p:txBody>
      </p:sp>
    </p:spTree>
    <p:extLst>
      <p:ext uri="{BB962C8B-B14F-4D97-AF65-F5344CB8AC3E}">
        <p14:creationId xmlns:p14="http://schemas.microsoft.com/office/powerpoint/2010/main" val="199202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5F9ADEB-D483-9E44-BAC4-E3B85C95ACC7}"/>
              </a:ext>
            </a:extLst>
          </p:cNvPr>
          <p:cNvPicPr>
            <a:picLocks noChangeAspect="1"/>
          </p:cNvPicPr>
          <p:nvPr/>
        </p:nvPicPr>
        <p:blipFill>
          <a:blip r:embed="rId2"/>
          <a:stretch>
            <a:fillRect/>
          </a:stretch>
        </p:blipFill>
        <p:spPr>
          <a:xfrm>
            <a:off x="2012832" y="867966"/>
            <a:ext cx="5116631" cy="4125516"/>
          </a:xfrm>
          <a:prstGeom prst="rect">
            <a:avLst/>
          </a:prstGeom>
        </p:spPr>
      </p:pic>
      <p:sp>
        <p:nvSpPr>
          <p:cNvPr id="4" name="TextBox 3">
            <a:extLst>
              <a:ext uri="{FF2B5EF4-FFF2-40B4-BE49-F238E27FC236}">
                <a16:creationId xmlns="" xmlns:a16="http://schemas.microsoft.com/office/drawing/2014/main" id="{3ACAF310-D837-3144-87DE-AAA2710C1C5C}"/>
              </a:ext>
            </a:extLst>
          </p:cNvPr>
          <p:cNvSpPr txBox="1"/>
          <p:nvPr/>
        </p:nvSpPr>
        <p:spPr>
          <a:xfrm>
            <a:off x="93930" y="2245020"/>
            <a:ext cx="2373045" cy="1546577"/>
          </a:xfrm>
          <a:prstGeom prst="rect">
            <a:avLst/>
          </a:prstGeom>
          <a:noFill/>
        </p:spPr>
        <p:txBody>
          <a:bodyPr wrap="square" rtlCol="0">
            <a:spAutoFit/>
          </a:bodyPr>
          <a:lstStyle/>
          <a:p>
            <a:pPr algn="ctr"/>
            <a:r>
              <a:rPr lang="en-US" sz="1350" dirty="0">
                <a:latin typeface="Helvetica" pitchFamily="2" charset="0"/>
              </a:rPr>
              <a:t>The addition of ballast to a boat is intended, principally, to sink the boat down so it can displace more water and create a larger, better shaped wake.</a:t>
            </a:r>
          </a:p>
          <a:p>
            <a:pPr algn="ctr"/>
            <a:endParaRPr lang="en-US" sz="1350" dirty="0"/>
          </a:p>
        </p:txBody>
      </p:sp>
      <p:sp>
        <p:nvSpPr>
          <p:cNvPr id="5" name="Title 1">
            <a:extLst>
              <a:ext uri="{FF2B5EF4-FFF2-40B4-BE49-F238E27FC236}">
                <a16:creationId xmlns="" xmlns:a16="http://schemas.microsoft.com/office/drawing/2014/main" id="{7E45D11D-5105-CD4C-B244-33D7FD347157}"/>
              </a:ext>
            </a:extLst>
          </p:cNvPr>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Tree>
    <p:extLst>
      <p:ext uri="{BB962C8B-B14F-4D97-AF65-F5344CB8AC3E}">
        <p14:creationId xmlns:p14="http://schemas.microsoft.com/office/powerpoint/2010/main" val="2956003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85CA1B6-A010-1C42-8FC6-6F6E4BDFFCA4}"/>
              </a:ext>
            </a:extLst>
          </p:cNvPr>
          <p:cNvPicPr>
            <a:picLocks noChangeAspect="1"/>
          </p:cNvPicPr>
          <p:nvPr/>
        </p:nvPicPr>
        <p:blipFill>
          <a:blip r:embed="rId3"/>
          <a:stretch>
            <a:fillRect/>
          </a:stretch>
        </p:blipFill>
        <p:spPr>
          <a:xfrm>
            <a:off x="1368488" y="758834"/>
            <a:ext cx="6407023" cy="4279892"/>
          </a:xfrm>
          <a:prstGeom prst="rect">
            <a:avLst/>
          </a:prstGeom>
        </p:spPr>
      </p:pic>
      <p:sp>
        <p:nvSpPr>
          <p:cNvPr id="4" name="Title 1">
            <a:extLst>
              <a:ext uri="{FF2B5EF4-FFF2-40B4-BE49-F238E27FC236}">
                <a16:creationId xmlns="" xmlns:a16="http://schemas.microsoft.com/office/drawing/2014/main" id="{DC99F8EA-566C-404B-ABC9-3E833EC61CBC}"/>
              </a:ext>
            </a:extLst>
          </p:cNvPr>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Tree>
    <p:extLst>
      <p:ext uri="{BB962C8B-B14F-4D97-AF65-F5344CB8AC3E}">
        <p14:creationId xmlns:p14="http://schemas.microsoft.com/office/powerpoint/2010/main" val="138754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790CDFA-7D78-6948-B9AA-293A6A4B9BBF}"/>
              </a:ext>
            </a:extLst>
          </p:cNvPr>
          <p:cNvPicPr>
            <a:picLocks noChangeAspect="1"/>
          </p:cNvPicPr>
          <p:nvPr/>
        </p:nvPicPr>
        <p:blipFill>
          <a:blip r:embed="rId3"/>
          <a:stretch>
            <a:fillRect/>
          </a:stretch>
        </p:blipFill>
        <p:spPr>
          <a:xfrm>
            <a:off x="1766358" y="766763"/>
            <a:ext cx="5611284" cy="4211241"/>
          </a:xfrm>
          <a:prstGeom prst="rect">
            <a:avLst/>
          </a:prstGeom>
        </p:spPr>
      </p:pic>
      <p:sp>
        <p:nvSpPr>
          <p:cNvPr id="4" name="Title 1">
            <a:extLst>
              <a:ext uri="{FF2B5EF4-FFF2-40B4-BE49-F238E27FC236}">
                <a16:creationId xmlns="" xmlns:a16="http://schemas.microsoft.com/office/drawing/2014/main" id="{3E07A7A6-8D8E-8C4C-8D4E-A02D2A198C5C}"/>
              </a:ext>
            </a:extLst>
          </p:cNvPr>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Tree>
    <p:extLst>
      <p:ext uri="{BB962C8B-B14F-4D97-AF65-F5344CB8AC3E}">
        <p14:creationId xmlns:p14="http://schemas.microsoft.com/office/powerpoint/2010/main" val="164221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92EF71E-427B-9F40-BBBD-6B33A9D60209}"/>
              </a:ext>
            </a:extLst>
          </p:cNvPr>
          <p:cNvPicPr>
            <a:picLocks noChangeAspect="1"/>
          </p:cNvPicPr>
          <p:nvPr/>
        </p:nvPicPr>
        <p:blipFill>
          <a:blip r:embed="rId3"/>
          <a:stretch>
            <a:fillRect/>
          </a:stretch>
        </p:blipFill>
        <p:spPr>
          <a:xfrm>
            <a:off x="2095500" y="1095375"/>
            <a:ext cx="4953000" cy="2952750"/>
          </a:xfrm>
          <a:prstGeom prst="rect">
            <a:avLst/>
          </a:prstGeom>
        </p:spPr>
      </p:pic>
      <p:sp>
        <p:nvSpPr>
          <p:cNvPr id="4" name="TextBox 3">
            <a:extLst>
              <a:ext uri="{FF2B5EF4-FFF2-40B4-BE49-F238E27FC236}">
                <a16:creationId xmlns="" xmlns:a16="http://schemas.microsoft.com/office/drawing/2014/main" id="{A38006A8-456A-2947-B9C0-028E15E855BE}"/>
              </a:ext>
            </a:extLst>
          </p:cNvPr>
          <p:cNvSpPr txBox="1"/>
          <p:nvPr/>
        </p:nvSpPr>
        <p:spPr>
          <a:xfrm>
            <a:off x="1716286" y="636992"/>
            <a:ext cx="5711429" cy="588623"/>
          </a:xfrm>
          <a:prstGeom prst="rect">
            <a:avLst/>
          </a:prstGeom>
          <a:noFill/>
        </p:spPr>
        <p:txBody>
          <a:bodyPr wrap="square" rtlCol="0">
            <a:spAutoFit/>
          </a:bodyPr>
          <a:lstStyle/>
          <a:p>
            <a:pPr algn="ctr"/>
            <a:r>
              <a:rPr lang="en-US" sz="1875" b="1" dirty="0">
                <a:solidFill>
                  <a:schemeClr val="bg1"/>
                </a:solidFill>
              </a:rPr>
              <a:t>INBOARD VERSUS IO/STERNDRIVE</a:t>
            </a:r>
          </a:p>
          <a:p>
            <a:endParaRPr lang="en-US" sz="1350" dirty="0"/>
          </a:p>
        </p:txBody>
      </p:sp>
      <p:sp>
        <p:nvSpPr>
          <p:cNvPr id="5" name="Title 1">
            <a:extLst>
              <a:ext uri="{FF2B5EF4-FFF2-40B4-BE49-F238E27FC236}">
                <a16:creationId xmlns="" xmlns:a16="http://schemas.microsoft.com/office/drawing/2014/main" id="{BC25F781-5622-524F-9B72-D17A4200F1D7}"/>
              </a:ext>
            </a:extLst>
          </p:cNvPr>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Tree>
    <p:extLst>
      <p:ext uri="{BB962C8B-B14F-4D97-AF65-F5344CB8AC3E}">
        <p14:creationId xmlns:p14="http://schemas.microsoft.com/office/powerpoint/2010/main" val="453005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614B4C5-43A2-4849-9EE9-1E438551E349}"/>
              </a:ext>
            </a:extLst>
          </p:cNvPr>
          <p:cNvPicPr>
            <a:picLocks noChangeAspect="1"/>
          </p:cNvPicPr>
          <p:nvPr/>
        </p:nvPicPr>
        <p:blipFill>
          <a:blip r:embed="rId3"/>
          <a:stretch>
            <a:fillRect/>
          </a:stretch>
        </p:blipFill>
        <p:spPr>
          <a:xfrm>
            <a:off x="1890713" y="1057275"/>
            <a:ext cx="5362575" cy="3028950"/>
          </a:xfrm>
          <a:prstGeom prst="rect">
            <a:avLst/>
          </a:prstGeom>
        </p:spPr>
      </p:pic>
      <p:sp>
        <p:nvSpPr>
          <p:cNvPr id="4" name="TextBox 3">
            <a:extLst>
              <a:ext uri="{FF2B5EF4-FFF2-40B4-BE49-F238E27FC236}">
                <a16:creationId xmlns="" xmlns:a16="http://schemas.microsoft.com/office/drawing/2014/main" id="{D5F02806-EA8A-C541-866F-B125734D4875}"/>
              </a:ext>
            </a:extLst>
          </p:cNvPr>
          <p:cNvSpPr txBox="1"/>
          <p:nvPr/>
        </p:nvSpPr>
        <p:spPr>
          <a:xfrm>
            <a:off x="1700213" y="664369"/>
            <a:ext cx="5743575" cy="588623"/>
          </a:xfrm>
          <a:prstGeom prst="rect">
            <a:avLst/>
          </a:prstGeom>
          <a:noFill/>
        </p:spPr>
        <p:txBody>
          <a:bodyPr wrap="square" rtlCol="0">
            <a:spAutoFit/>
          </a:bodyPr>
          <a:lstStyle/>
          <a:p>
            <a:pPr algn="ctr"/>
            <a:r>
              <a:rPr lang="en-US" sz="1875" b="1" dirty="0">
                <a:solidFill>
                  <a:schemeClr val="bg1"/>
                </a:solidFill>
              </a:rPr>
              <a:t>ENTER: FORWARD DRIVE PROPULSION</a:t>
            </a:r>
          </a:p>
          <a:p>
            <a:endParaRPr lang="en-US" sz="1350" dirty="0"/>
          </a:p>
        </p:txBody>
      </p:sp>
      <p:sp>
        <p:nvSpPr>
          <p:cNvPr id="5" name="Title 1">
            <a:extLst>
              <a:ext uri="{FF2B5EF4-FFF2-40B4-BE49-F238E27FC236}">
                <a16:creationId xmlns="" xmlns:a16="http://schemas.microsoft.com/office/drawing/2014/main" id="{21AE5953-4B26-B641-ACE3-65C96662A9CE}"/>
              </a:ext>
            </a:extLst>
          </p:cNvPr>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Tree>
    <p:extLst>
      <p:ext uri="{BB962C8B-B14F-4D97-AF65-F5344CB8AC3E}">
        <p14:creationId xmlns:p14="http://schemas.microsoft.com/office/powerpoint/2010/main" val="290530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BE49EF55-05C3-ED46-862E-43D09A880DA0}"/>
              </a:ext>
            </a:extLst>
          </p:cNvPr>
          <p:cNvPicPr>
            <a:picLocks noChangeAspect="1"/>
          </p:cNvPicPr>
          <p:nvPr/>
        </p:nvPicPr>
        <p:blipFill>
          <a:blip r:embed="rId3"/>
          <a:stretch>
            <a:fillRect/>
          </a:stretch>
        </p:blipFill>
        <p:spPr>
          <a:xfrm>
            <a:off x="1972824" y="754687"/>
            <a:ext cx="5198351" cy="4191171"/>
          </a:xfrm>
          <a:prstGeom prst="rect">
            <a:avLst/>
          </a:prstGeom>
        </p:spPr>
      </p:pic>
      <p:sp>
        <p:nvSpPr>
          <p:cNvPr id="4" name="Title 1">
            <a:extLst>
              <a:ext uri="{FF2B5EF4-FFF2-40B4-BE49-F238E27FC236}">
                <a16:creationId xmlns="" xmlns:a16="http://schemas.microsoft.com/office/drawing/2014/main" id="{2BC1F5C4-724F-554E-89EF-978966A80E2D}"/>
              </a:ext>
            </a:extLst>
          </p:cNvPr>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Tree>
    <p:extLst>
      <p:ext uri="{BB962C8B-B14F-4D97-AF65-F5344CB8AC3E}">
        <p14:creationId xmlns:p14="http://schemas.microsoft.com/office/powerpoint/2010/main" val="228268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A9820C22-C8FE-8546-9AF3-28FBE9E340CA}"/>
              </a:ext>
            </a:extLst>
          </p:cNvPr>
          <p:cNvPicPr>
            <a:picLocks noChangeAspect="1"/>
          </p:cNvPicPr>
          <p:nvPr/>
        </p:nvPicPr>
        <p:blipFill>
          <a:blip r:embed="rId3"/>
          <a:stretch>
            <a:fillRect/>
          </a:stretch>
        </p:blipFill>
        <p:spPr>
          <a:xfrm>
            <a:off x="1580859" y="856060"/>
            <a:ext cx="5982281" cy="3986213"/>
          </a:xfrm>
          <a:prstGeom prst="rect">
            <a:avLst/>
          </a:prstGeom>
        </p:spPr>
      </p:pic>
      <p:sp>
        <p:nvSpPr>
          <p:cNvPr id="4" name="Title 1">
            <a:extLst>
              <a:ext uri="{FF2B5EF4-FFF2-40B4-BE49-F238E27FC236}">
                <a16:creationId xmlns="" xmlns:a16="http://schemas.microsoft.com/office/drawing/2014/main" id="{08BD715A-35E9-244B-A891-66960AF88D41}"/>
              </a:ext>
            </a:extLst>
          </p:cNvPr>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Tree>
    <p:extLst>
      <p:ext uri="{BB962C8B-B14F-4D97-AF65-F5344CB8AC3E}">
        <p14:creationId xmlns:p14="http://schemas.microsoft.com/office/powerpoint/2010/main" val="3891789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0FB0F16-CB72-2441-91B9-906C82BCB84E}"/>
              </a:ext>
            </a:extLst>
          </p:cNvPr>
          <p:cNvPicPr>
            <a:picLocks noChangeAspect="1"/>
          </p:cNvPicPr>
          <p:nvPr/>
        </p:nvPicPr>
        <p:blipFill>
          <a:blip r:embed="rId3"/>
          <a:stretch>
            <a:fillRect/>
          </a:stretch>
        </p:blipFill>
        <p:spPr>
          <a:xfrm>
            <a:off x="1318617" y="698497"/>
            <a:ext cx="6506766" cy="4337845"/>
          </a:xfrm>
          <a:prstGeom prst="rect">
            <a:avLst/>
          </a:prstGeom>
        </p:spPr>
      </p:pic>
      <p:sp>
        <p:nvSpPr>
          <p:cNvPr id="3" name="Title 1">
            <a:extLst>
              <a:ext uri="{FF2B5EF4-FFF2-40B4-BE49-F238E27FC236}">
                <a16:creationId xmlns="" xmlns:a16="http://schemas.microsoft.com/office/drawing/2014/main" id="{591F0184-65C9-784D-BD93-D2D883FD448B}"/>
              </a:ext>
            </a:extLst>
          </p:cNvPr>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Tree>
    <p:extLst>
      <p:ext uri="{BB962C8B-B14F-4D97-AF65-F5344CB8AC3E}">
        <p14:creationId xmlns:p14="http://schemas.microsoft.com/office/powerpoint/2010/main" val="369247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9A7FC2FA-24F5-0B47-9991-0D1A649EC3FD}"/>
              </a:ext>
            </a:extLst>
          </p:cNvPr>
          <p:cNvPicPr>
            <a:picLocks noChangeAspect="1"/>
          </p:cNvPicPr>
          <p:nvPr/>
        </p:nvPicPr>
        <p:blipFill rotWithShape="1">
          <a:blip r:embed="rId2"/>
          <a:srcRect l="24797" r="20273"/>
          <a:stretch/>
        </p:blipFill>
        <p:spPr>
          <a:xfrm>
            <a:off x="2423010" y="660780"/>
            <a:ext cx="4501666" cy="4158869"/>
          </a:xfrm>
          <a:prstGeom prst="rect">
            <a:avLst/>
          </a:prstGeom>
        </p:spPr>
      </p:pic>
      <p:sp>
        <p:nvSpPr>
          <p:cNvPr id="3" name="Title 1">
            <a:extLst>
              <a:ext uri="{FF2B5EF4-FFF2-40B4-BE49-F238E27FC236}">
                <a16:creationId xmlns="" xmlns:a16="http://schemas.microsoft.com/office/drawing/2014/main" id="{A55266F4-A7AB-2E42-82ED-FF0E3D1BB3A6}"/>
              </a:ext>
            </a:extLst>
          </p:cNvPr>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Tree>
    <p:extLst>
      <p:ext uri="{BB962C8B-B14F-4D97-AF65-F5344CB8AC3E}">
        <p14:creationId xmlns:p14="http://schemas.microsoft.com/office/powerpoint/2010/main" val="24532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18A57AB-9ACD-6349-8C9D-DB6C979EA71D}"/>
              </a:ext>
            </a:extLst>
          </p:cNvPr>
          <p:cNvPicPr>
            <a:picLocks noChangeAspect="1"/>
          </p:cNvPicPr>
          <p:nvPr/>
        </p:nvPicPr>
        <p:blipFill rotWithShape="1">
          <a:blip r:embed="rId2"/>
          <a:srcRect l="6776" r="8390"/>
          <a:stretch/>
        </p:blipFill>
        <p:spPr>
          <a:xfrm>
            <a:off x="1257300" y="790575"/>
            <a:ext cx="6505575" cy="4095750"/>
          </a:xfrm>
          <a:prstGeom prst="rect">
            <a:avLst/>
          </a:prstGeom>
        </p:spPr>
      </p:pic>
      <p:sp>
        <p:nvSpPr>
          <p:cNvPr id="3" name="Title 1">
            <a:extLst>
              <a:ext uri="{FF2B5EF4-FFF2-40B4-BE49-F238E27FC236}">
                <a16:creationId xmlns="" xmlns:a16="http://schemas.microsoft.com/office/drawing/2014/main" id="{B5F74439-B29B-F941-A7B5-C88AA81C3470}"/>
              </a:ext>
            </a:extLst>
          </p:cNvPr>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Tree>
    <p:extLst>
      <p:ext uri="{BB962C8B-B14F-4D97-AF65-F5344CB8AC3E}">
        <p14:creationId xmlns:p14="http://schemas.microsoft.com/office/powerpoint/2010/main" val="165029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ea typeface="Helvetica" charset="0"/>
                <a:cs typeface="Helvetica" charset="0"/>
              </a:rPr>
              <a:t>Moderator</a:t>
            </a:r>
            <a:endParaRPr lang="en-US" dirty="0"/>
          </a:p>
        </p:txBody>
      </p:sp>
      <p:pic>
        <p:nvPicPr>
          <p:cNvPr id="5" name="Picture 4">
            <a:extLst>
              <a:ext uri="{FF2B5EF4-FFF2-40B4-BE49-F238E27FC236}">
                <a16:creationId xmlns="" xmlns:a16="http://schemas.microsoft.com/office/drawing/2014/main" id="{D84FFCB1-3CAE-2748-9E27-318C5C843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940" y="793290"/>
            <a:ext cx="2697480" cy="2697480"/>
          </a:xfrm>
          <a:prstGeom prst="rect">
            <a:avLst/>
          </a:prstGeom>
        </p:spPr>
      </p:pic>
      <p:sp>
        <p:nvSpPr>
          <p:cNvPr id="8" name="Content Placeholder 2">
            <a:extLst>
              <a:ext uri="{FF2B5EF4-FFF2-40B4-BE49-F238E27FC236}">
                <a16:creationId xmlns="" xmlns:a16="http://schemas.microsoft.com/office/drawing/2014/main" id="{B2DD40E2-BBCB-D047-A9E8-925CC1B8A365}"/>
              </a:ext>
            </a:extLst>
          </p:cNvPr>
          <p:cNvSpPr txBox="1">
            <a:spLocks/>
          </p:cNvSpPr>
          <p:nvPr/>
        </p:nvSpPr>
        <p:spPr>
          <a:xfrm>
            <a:off x="436880" y="3228642"/>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dirty="0">
                <a:latin typeface="Helvetica" charset="0"/>
                <a:ea typeface="Helvetica" charset="0"/>
                <a:cs typeface="Helvetica" charset="0"/>
              </a:rPr>
              <a:t>Pam Dillon</a:t>
            </a:r>
          </a:p>
          <a:p>
            <a:pPr algn="ctr"/>
            <a:r>
              <a:rPr lang="en-US" sz="2000" dirty="0">
                <a:latin typeface="Helvetica" charset="0"/>
                <a:ea typeface="Helvetica" charset="0"/>
                <a:cs typeface="Helvetica" charset="0"/>
              </a:rPr>
              <a:t>National Association of State Boating Law Administrators</a:t>
            </a:r>
          </a:p>
          <a:p>
            <a:pPr algn="ctr"/>
            <a:r>
              <a:rPr lang="en-US" sz="2000" i="1" dirty="0" smtClean="0">
                <a:latin typeface="Helvetica" charset="0"/>
                <a:ea typeface="Helvetica" charset="0"/>
                <a:cs typeface="Helvetica" charset="0"/>
              </a:rPr>
              <a:t>Director </a:t>
            </a:r>
            <a:r>
              <a:rPr lang="en-US" sz="2000" i="1" dirty="0">
                <a:latin typeface="Helvetica" charset="0"/>
                <a:ea typeface="Helvetica" charset="0"/>
                <a:cs typeface="Helvetica" charset="0"/>
              </a:rPr>
              <a:t>of Education and Standards Division</a:t>
            </a:r>
          </a:p>
          <a:p>
            <a:pPr algn="ctr"/>
            <a:r>
              <a:rPr lang="en-US" sz="2000" dirty="0" smtClean="0">
                <a:latin typeface="Helvetica" charset="0"/>
                <a:ea typeface="Helvetica" charset="0"/>
                <a:cs typeface="Helvetica" charset="0"/>
                <a:hlinkClick r:id="rId3"/>
              </a:rPr>
              <a:t>pam@nasbla.org</a:t>
            </a:r>
            <a:r>
              <a:rPr lang="en-US" sz="2000" dirty="0" smtClean="0">
                <a:latin typeface="Helvetica" charset="0"/>
                <a:ea typeface="Helvetica" charset="0"/>
                <a:cs typeface="Helvetica" charset="0"/>
              </a:rPr>
              <a:t> </a:t>
            </a:r>
            <a:endParaRPr lang="en-US" sz="2000" dirty="0">
              <a:latin typeface="Helvetica" charset="0"/>
              <a:ea typeface="Helvetica" charset="0"/>
              <a:cs typeface="Helvetica" charset="0"/>
            </a:endParaRPr>
          </a:p>
        </p:txBody>
      </p:sp>
    </p:spTree>
    <p:extLst>
      <p:ext uri="{BB962C8B-B14F-4D97-AF65-F5344CB8AC3E}">
        <p14:creationId xmlns:p14="http://schemas.microsoft.com/office/powerpoint/2010/main" val="1761504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pic>
        <p:nvPicPr>
          <p:cNvPr id="9" name="Picture 8">
            <a:extLst>
              <a:ext uri="{FF2B5EF4-FFF2-40B4-BE49-F238E27FC236}">
                <a16:creationId xmlns="" xmlns:a16="http://schemas.microsoft.com/office/drawing/2014/main" id="{17904BDE-EA88-CA45-A2C1-02E09C152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128" y="786384"/>
            <a:ext cx="2697480" cy="2697480"/>
          </a:xfrm>
          <a:prstGeom prst="rect">
            <a:avLst/>
          </a:prstGeom>
        </p:spPr>
      </p:pic>
      <p:sp>
        <p:nvSpPr>
          <p:cNvPr id="10" name="Content Placeholder 2">
            <a:extLst>
              <a:ext uri="{FF2B5EF4-FFF2-40B4-BE49-F238E27FC236}">
                <a16:creationId xmlns="" xmlns:a16="http://schemas.microsoft.com/office/drawing/2014/main" id="{C83DFCFC-7051-F94B-9F19-0FA7A00B0E4C}"/>
              </a:ext>
            </a:extLst>
          </p:cNvPr>
          <p:cNvSpPr txBox="1">
            <a:spLocks/>
          </p:cNvSpPr>
          <p:nvPr/>
        </p:nvSpPr>
        <p:spPr>
          <a:xfrm>
            <a:off x="436880" y="3228642"/>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dirty="0">
                <a:latin typeface="Helvetica" charset="0"/>
                <a:ea typeface="Helvetica" charset="0"/>
                <a:cs typeface="Helvetica" charset="0"/>
              </a:rPr>
              <a:t>Tommy Thompson</a:t>
            </a:r>
          </a:p>
          <a:p>
            <a:pPr algn="ctr"/>
            <a:r>
              <a:rPr lang="en-US" sz="2000" dirty="0">
                <a:latin typeface="Helvetica" charset="0"/>
                <a:ea typeface="Helvetica" charset="0"/>
                <a:cs typeface="Helvetica" charset="0"/>
              </a:rPr>
              <a:t>Florida Kayak School &amp; Tours</a:t>
            </a:r>
          </a:p>
          <a:p>
            <a:pPr algn="ctr"/>
            <a:r>
              <a:rPr lang="en-US" sz="2000" i="1" dirty="0" smtClean="0">
                <a:latin typeface="Helvetica" charset="0"/>
                <a:ea typeface="Helvetica" charset="0"/>
                <a:cs typeface="Helvetica" charset="0"/>
              </a:rPr>
              <a:t>Owner</a:t>
            </a:r>
            <a:endParaRPr lang="en-US" sz="2000" i="1" dirty="0">
              <a:latin typeface="Helvetica" charset="0"/>
              <a:ea typeface="Helvetica" charset="0"/>
              <a:cs typeface="Helvetica" charset="0"/>
            </a:endParaRPr>
          </a:p>
          <a:p>
            <a:pPr algn="ctr"/>
            <a:r>
              <a:rPr lang="en-US" sz="2000" dirty="0" smtClean="0">
                <a:latin typeface="Helvetica" charset="0"/>
                <a:ea typeface="Helvetica" charset="0"/>
                <a:cs typeface="Helvetica" charset="0"/>
                <a:hlinkClick r:id="rId3"/>
              </a:rPr>
              <a:t>2beaswater@gmail.com</a:t>
            </a:r>
            <a:r>
              <a:rPr lang="en-US" sz="2000" dirty="0" smtClean="0">
                <a:latin typeface="Helvetica" charset="0"/>
                <a:ea typeface="Helvetica" charset="0"/>
                <a:cs typeface="Helvetica" charset="0"/>
              </a:rPr>
              <a:t>  </a:t>
            </a:r>
            <a:endParaRPr lang="en-US" sz="2000" dirty="0">
              <a:latin typeface="Helvetica" charset="0"/>
              <a:ea typeface="Helvetica" charset="0"/>
              <a:cs typeface="Helvetica" charset="0"/>
            </a:endParaRPr>
          </a:p>
        </p:txBody>
      </p:sp>
    </p:spTree>
    <p:extLst>
      <p:ext uri="{BB962C8B-B14F-4D97-AF65-F5344CB8AC3E}">
        <p14:creationId xmlns:p14="http://schemas.microsoft.com/office/powerpoint/2010/main" val="3573274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pic>
        <p:nvPicPr>
          <p:cNvPr id="4" name="Picture 3">
            <a:extLst>
              <a:ext uri="{FF2B5EF4-FFF2-40B4-BE49-F238E27FC236}">
                <a16:creationId xmlns="" xmlns:a16="http://schemas.microsoft.com/office/drawing/2014/main" id="{3249DB8E-DB75-0749-96F7-6BF3F0779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940" y="749808"/>
            <a:ext cx="2697480" cy="2697480"/>
          </a:xfrm>
          <a:prstGeom prst="rect">
            <a:avLst/>
          </a:prstGeom>
        </p:spPr>
      </p:pic>
      <p:sp>
        <p:nvSpPr>
          <p:cNvPr id="6" name="Content Placeholder 2">
            <a:extLst>
              <a:ext uri="{FF2B5EF4-FFF2-40B4-BE49-F238E27FC236}">
                <a16:creationId xmlns="" xmlns:a16="http://schemas.microsoft.com/office/drawing/2014/main" id="{0EC475D0-1517-2C4C-9F63-FD0459B0A33F}"/>
              </a:ext>
            </a:extLst>
          </p:cNvPr>
          <p:cNvSpPr txBox="1">
            <a:spLocks/>
          </p:cNvSpPr>
          <p:nvPr/>
        </p:nvSpPr>
        <p:spPr>
          <a:xfrm>
            <a:off x="436880" y="3228642"/>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dirty="0">
                <a:latin typeface="Helvetica" charset="0"/>
                <a:ea typeface="Helvetica" charset="0"/>
                <a:cs typeface="Helvetica" charset="0"/>
              </a:rPr>
              <a:t>Captain Joe </a:t>
            </a:r>
            <a:r>
              <a:rPr lang="en-US" sz="2000" b="1" dirty="0" err="1">
                <a:latin typeface="Helvetica" charset="0"/>
                <a:ea typeface="Helvetica" charset="0"/>
                <a:cs typeface="Helvetica" charset="0"/>
              </a:rPr>
              <a:t>Frohnhoefer</a:t>
            </a:r>
            <a:r>
              <a:rPr lang="en-US" sz="2000" b="1" dirty="0">
                <a:latin typeface="Helvetica" charset="0"/>
                <a:ea typeface="Helvetica" charset="0"/>
                <a:cs typeface="Helvetica" charset="0"/>
              </a:rPr>
              <a:t> III</a:t>
            </a:r>
          </a:p>
          <a:p>
            <a:pPr algn="ctr"/>
            <a:r>
              <a:rPr lang="en-US" sz="2000" dirty="0">
                <a:latin typeface="Helvetica" charset="0"/>
                <a:ea typeface="Helvetica" charset="0"/>
                <a:cs typeface="Helvetica" charset="0"/>
              </a:rPr>
              <a:t>Sea </a:t>
            </a:r>
            <a:r>
              <a:rPr lang="en-US" sz="2000" dirty="0">
                <a:latin typeface="Helvetica" pitchFamily="2" charset="0"/>
                <a:ea typeface="Helvetica" charset="0"/>
                <a:cs typeface="Helvetica" charset="0"/>
              </a:rPr>
              <a:t>Tow</a:t>
            </a:r>
            <a:endParaRPr lang="en-US" sz="2000" dirty="0">
              <a:latin typeface="Helvetica" pitchFamily="2" charset="0"/>
            </a:endParaRPr>
          </a:p>
          <a:p>
            <a:pPr algn="ctr"/>
            <a:r>
              <a:rPr lang="en-US" sz="2000" i="1" dirty="0" smtClean="0">
                <a:latin typeface="Helvetica" charset="0"/>
                <a:ea typeface="Helvetica" charset="0"/>
                <a:cs typeface="Helvetica" charset="0"/>
              </a:rPr>
              <a:t>CEO</a:t>
            </a:r>
            <a:endParaRPr lang="en-US" sz="2000" i="1" dirty="0">
              <a:latin typeface="Helvetica" charset="0"/>
              <a:ea typeface="Helvetica" charset="0"/>
              <a:cs typeface="Helvetica" charset="0"/>
            </a:endParaRPr>
          </a:p>
          <a:p>
            <a:pPr algn="ctr"/>
            <a:r>
              <a:rPr lang="en-US" sz="2000" dirty="0" smtClean="0">
                <a:latin typeface="Helvetica" pitchFamily="2" charset="0"/>
                <a:hlinkClick r:id="rId3"/>
              </a:rPr>
              <a:t>jfrohnhoeferiii@seatow.com</a:t>
            </a:r>
            <a:r>
              <a:rPr lang="en-US" sz="2000" dirty="0" smtClean="0">
                <a:latin typeface="Helvetica" pitchFamily="2" charset="0"/>
                <a:ea typeface="Helvetica" charset="0"/>
                <a:cs typeface="Helvetica" charset="0"/>
              </a:rPr>
              <a:t> </a:t>
            </a:r>
            <a:endParaRPr lang="en-US" sz="2000" dirty="0">
              <a:latin typeface="Helvetica" pitchFamily="2" charset="0"/>
            </a:endParaRPr>
          </a:p>
        </p:txBody>
      </p:sp>
    </p:spTree>
    <p:extLst>
      <p:ext uri="{BB962C8B-B14F-4D97-AF65-F5344CB8AC3E}">
        <p14:creationId xmlns:p14="http://schemas.microsoft.com/office/powerpoint/2010/main" val="206403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
        <p:nvSpPr>
          <p:cNvPr id="4" name="Content Placeholder 2">
            <a:extLst>
              <a:ext uri="{FF2B5EF4-FFF2-40B4-BE49-F238E27FC236}">
                <a16:creationId xmlns="" xmlns:a16="http://schemas.microsoft.com/office/drawing/2014/main" id="{B564575C-E0A8-C04E-8F41-BE4F5307270F}"/>
              </a:ext>
            </a:extLst>
          </p:cNvPr>
          <p:cNvSpPr txBox="1">
            <a:spLocks/>
          </p:cNvSpPr>
          <p:nvPr/>
        </p:nvSpPr>
        <p:spPr>
          <a:xfrm>
            <a:off x="436880" y="1262682"/>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a:latin typeface="Helvetica" charset="0"/>
                <a:ea typeface="Helvetica" charset="0"/>
                <a:cs typeface="Helvetica" charset="0"/>
              </a:rPr>
              <a:t>Meet the Players</a:t>
            </a:r>
          </a:p>
          <a:p>
            <a:pPr algn="ctr"/>
            <a:endParaRPr lang="en-US" sz="2000" b="1" dirty="0">
              <a:latin typeface="Helvetica" charset="0"/>
              <a:ea typeface="Helvetica" charset="0"/>
              <a:cs typeface="Helvetica" charset="0"/>
            </a:endParaRPr>
          </a:p>
        </p:txBody>
      </p:sp>
      <p:sp>
        <p:nvSpPr>
          <p:cNvPr id="6" name="Rectangle 5">
            <a:extLst>
              <a:ext uri="{FF2B5EF4-FFF2-40B4-BE49-F238E27FC236}">
                <a16:creationId xmlns="" xmlns:a16="http://schemas.microsoft.com/office/drawing/2014/main" id="{E5CACCF7-F04C-7546-8259-50DF067F9619}"/>
              </a:ext>
            </a:extLst>
          </p:cNvPr>
          <p:cNvSpPr/>
          <p:nvPr/>
        </p:nvSpPr>
        <p:spPr>
          <a:xfrm>
            <a:off x="436880" y="1898202"/>
            <a:ext cx="4572000" cy="2960619"/>
          </a:xfrm>
          <a:prstGeom prst="rect">
            <a:avLst/>
          </a:prstGeom>
        </p:spPr>
        <p:txBody>
          <a:bodyPr>
            <a:spAutoFit/>
          </a:bodyPr>
          <a:lstStyle/>
          <a:p>
            <a:pPr marL="457200" indent="-457200">
              <a:lnSpc>
                <a:spcPct val="150000"/>
              </a:lnSpc>
              <a:buFont typeface="Arial" panose="020B0604020202020204" pitchFamily="34" charset="0"/>
              <a:buChar char="•"/>
            </a:pPr>
            <a:r>
              <a:rPr lang="en-US" dirty="0">
                <a:latin typeface="Helvetica" pitchFamily="2" charset="0"/>
              </a:rPr>
              <a:t>Coast Guard</a:t>
            </a:r>
          </a:p>
          <a:p>
            <a:pPr marL="457200" indent="-457200">
              <a:lnSpc>
                <a:spcPct val="150000"/>
              </a:lnSpc>
              <a:buFont typeface="Arial" panose="020B0604020202020204" pitchFamily="34" charset="0"/>
              <a:buChar char="•"/>
            </a:pPr>
            <a:r>
              <a:rPr lang="en-US" dirty="0">
                <a:latin typeface="Helvetica" pitchFamily="2" charset="0"/>
              </a:rPr>
              <a:t>Coast Guard Auxiliary</a:t>
            </a:r>
          </a:p>
          <a:p>
            <a:pPr marL="457200" indent="-457200">
              <a:lnSpc>
                <a:spcPct val="150000"/>
              </a:lnSpc>
              <a:buFont typeface="Arial" panose="020B0604020202020204" pitchFamily="34" charset="0"/>
              <a:buChar char="•"/>
            </a:pPr>
            <a:r>
              <a:rPr lang="en-US" dirty="0">
                <a:latin typeface="Helvetica" pitchFamily="2" charset="0"/>
              </a:rPr>
              <a:t>Police/Sheriff</a:t>
            </a:r>
          </a:p>
          <a:p>
            <a:pPr marL="457200" indent="-457200">
              <a:lnSpc>
                <a:spcPct val="150000"/>
              </a:lnSpc>
              <a:buFont typeface="Arial" panose="020B0604020202020204" pitchFamily="34" charset="0"/>
              <a:buChar char="•"/>
            </a:pPr>
            <a:r>
              <a:rPr lang="en-US" dirty="0">
                <a:latin typeface="Helvetica" pitchFamily="2" charset="0"/>
              </a:rPr>
              <a:t>Bay Constable</a:t>
            </a:r>
          </a:p>
          <a:p>
            <a:pPr marL="457200" indent="-457200">
              <a:lnSpc>
                <a:spcPct val="150000"/>
              </a:lnSpc>
              <a:buFont typeface="Arial" panose="020B0604020202020204" pitchFamily="34" charset="0"/>
              <a:buChar char="•"/>
            </a:pPr>
            <a:r>
              <a:rPr lang="en-US" dirty="0">
                <a:latin typeface="Helvetica" pitchFamily="2" charset="0"/>
              </a:rPr>
              <a:t>Harbor Master</a:t>
            </a:r>
          </a:p>
          <a:p>
            <a:pPr marL="457200" indent="-457200">
              <a:lnSpc>
                <a:spcPct val="150000"/>
              </a:lnSpc>
              <a:buFont typeface="Arial" panose="020B0604020202020204" pitchFamily="34" charset="0"/>
              <a:buChar char="•"/>
            </a:pPr>
            <a:r>
              <a:rPr lang="en-US" dirty="0">
                <a:latin typeface="Helvetica" pitchFamily="2" charset="0"/>
              </a:rPr>
              <a:t>Fire Department</a:t>
            </a:r>
          </a:p>
          <a:p>
            <a:pPr marL="457200" indent="-457200">
              <a:lnSpc>
                <a:spcPct val="150000"/>
              </a:lnSpc>
              <a:buFont typeface="Arial" panose="020B0604020202020204" pitchFamily="34" charset="0"/>
              <a:buChar char="•"/>
            </a:pPr>
            <a:r>
              <a:rPr lang="en-US" dirty="0">
                <a:latin typeface="Helvetica" pitchFamily="2" charset="0"/>
              </a:rPr>
              <a:t>Commercial Assistance</a:t>
            </a:r>
          </a:p>
        </p:txBody>
      </p:sp>
      <p:sp>
        <p:nvSpPr>
          <p:cNvPr id="7" name="Rectangle 6">
            <a:extLst>
              <a:ext uri="{FF2B5EF4-FFF2-40B4-BE49-F238E27FC236}">
                <a16:creationId xmlns="" xmlns:a16="http://schemas.microsoft.com/office/drawing/2014/main" id="{7979B5D3-5A8E-3C44-940A-E502901E3DE6}"/>
              </a:ext>
            </a:extLst>
          </p:cNvPr>
          <p:cNvSpPr/>
          <p:nvPr/>
        </p:nvSpPr>
        <p:spPr>
          <a:xfrm>
            <a:off x="4722368" y="1898202"/>
            <a:ext cx="4572000" cy="2545120"/>
          </a:xfrm>
          <a:prstGeom prst="rect">
            <a:avLst/>
          </a:prstGeom>
        </p:spPr>
        <p:txBody>
          <a:bodyPr>
            <a:spAutoFit/>
          </a:bodyPr>
          <a:lstStyle/>
          <a:p>
            <a:pPr marL="457200" indent="-457200">
              <a:lnSpc>
                <a:spcPct val="150000"/>
              </a:lnSpc>
              <a:buFont typeface="Arial" panose="020B0604020202020204" pitchFamily="34" charset="0"/>
              <a:buChar char="•"/>
            </a:pPr>
            <a:r>
              <a:rPr lang="en-US" dirty="0">
                <a:latin typeface="Helvetica" pitchFamily="2" charset="0"/>
              </a:rPr>
              <a:t>Other Commercial Ops</a:t>
            </a:r>
          </a:p>
          <a:p>
            <a:pPr marL="457200" indent="-457200">
              <a:lnSpc>
                <a:spcPct val="150000"/>
              </a:lnSpc>
              <a:buFont typeface="Arial" panose="020B0604020202020204" pitchFamily="34" charset="0"/>
              <a:buChar char="•"/>
            </a:pPr>
            <a:r>
              <a:rPr lang="en-US" dirty="0">
                <a:latin typeface="Helvetica" pitchFamily="2" charset="0"/>
              </a:rPr>
              <a:t>Power Squadron</a:t>
            </a:r>
          </a:p>
          <a:p>
            <a:pPr marL="457200" indent="-457200">
              <a:lnSpc>
                <a:spcPct val="150000"/>
              </a:lnSpc>
              <a:buFont typeface="Arial" panose="020B0604020202020204" pitchFamily="34" charset="0"/>
              <a:buChar char="•"/>
            </a:pPr>
            <a:r>
              <a:rPr lang="en-US" dirty="0">
                <a:latin typeface="Helvetica" pitchFamily="2" charset="0"/>
              </a:rPr>
              <a:t>Volunteer Groups</a:t>
            </a:r>
          </a:p>
          <a:p>
            <a:pPr marL="457200" indent="-457200">
              <a:lnSpc>
                <a:spcPct val="150000"/>
              </a:lnSpc>
              <a:buFont typeface="Arial" panose="020B0604020202020204" pitchFamily="34" charset="0"/>
              <a:buChar char="•"/>
            </a:pPr>
            <a:r>
              <a:rPr lang="en-US" dirty="0">
                <a:latin typeface="Helvetica" pitchFamily="2" charset="0"/>
              </a:rPr>
              <a:t>Recreational Boaters</a:t>
            </a:r>
          </a:p>
          <a:p>
            <a:pPr marL="457200" indent="-457200">
              <a:lnSpc>
                <a:spcPct val="150000"/>
              </a:lnSpc>
              <a:buFont typeface="Arial" panose="020B0604020202020204" pitchFamily="34" charset="0"/>
              <a:buChar char="•"/>
            </a:pPr>
            <a:r>
              <a:rPr lang="en-US" dirty="0">
                <a:latin typeface="Helvetica" pitchFamily="2" charset="0"/>
              </a:rPr>
              <a:t>Non-boaters</a:t>
            </a:r>
          </a:p>
          <a:p>
            <a:pPr>
              <a:lnSpc>
                <a:spcPct val="150000"/>
              </a:lnSpc>
            </a:pPr>
            <a:endParaRPr lang="en-US" dirty="0">
              <a:latin typeface="Helvetica" pitchFamily="2" charset="0"/>
            </a:endParaRPr>
          </a:p>
        </p:txBody>
      </p:sp>
      <p:pic>
        <p:nvPicPr>
          <p:cNvPr id="8" name="Picture 7" descr="A picture containing clipart&#10;&#10;Description generated with very high confidence">
            <a:extLst>
              <a:ext uri="{FF2B5EF4-FFF2-40B4-BE49-F238E27FC236}">
                <a16:creationId xmlns="" xmlns:a16="http://schemas.microsoft.com/office/drawing/2014/main" id="{486E9B07-F407-3D44-88C8-2BF2C5824985}"/>
              </a:ext>
            </a:extLst>
          </p:cNvPr>
          <p:cNvPicPr>
            <a:picLocks noChangeAspect="1"/>
          </p:cNvPicPr>
          <p:nvPr/>
        </p:nvPicPr>
        <p:blipFill>
          <a:blip r:embed="rId2"/>
          <a:stretch>
            <a:fillRect/>
          </a:stretch>
        </p:blipFill>
        <p:spPr>
          <a:xfrm>
            <a:off x="7110664" y="4695293"/>
            <a:ext cx="1792705" cy="327056"/>
          </a:xfrm>
          <a:prstGeom prst="rect">
            <a:avLst/>
          </a:prstGeom>
        </p:spPr>
      </p:pic>
    </p:spTree>
    <p:extLst>
      <p:ext uri="{BB962C8B-B14F-4D97-AF65-F5344CB8AC3E}">
        <p14:creationId xmlns:p14="http://schemas.microsoft.com/office/powerpoint/2010/main" val="1879268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
        <p:nvSpPr>
          <p:cNvPr id="4" name="Content Placeholder 2">
            <a:extLst>
              <a:ext uri="{FF2B5EF4-FFF2-40B4-BE49-F238E27FC236}">
                <a16:creationId xmlns="" xmlns:a16="http://schemas.microsoft.com/office/drawing/2014/main" id="{DF977741-3D6D-C34D-BDE7-37781665F053}"/>
              </a:ext>
            </a:extLst>
          </p:cNvPr>
          <p:cNvSpPr txBox="1">
            <a:spLocks/>
          </p:cNvSpPr>
          <p:nvPr/>
        </p:nvSpPr>
        <p:spPr>
          <a:xfrm>
            <a:off x="436880" y="1262682"/>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a:latin typeface="Helvetica" charset="0"/>
                <a:ea typeface="Helvetica" charset="0"/>
                <a:cs typeface="Helvetica" charset="0"/>
              </a:rPr>
              <a:t>So what was the Issue</a:t>
            </a:r>
          </a:p>
          <a:p>
            <a:pPr algn="ctr"/>
            <a:endParaRPr lang="en-US" sz="2000" b="1" dirty="0">
              <a:latin typeface="Helvetica" charset="0"/>
              <a:ea typeface="Helvetica" charset="0"/>
              <a:cs typeface="Helvetica" charset="0"/>
            </a:endParaRPr>
          </a:p>
        </p:txBody>
      </p:sp>
      <p:sp>
        <p:nvSpPr>
          <p:cNvPr id="6" name="Rectangle 5">
            <a:extLst>
              <a:ext uri="{FF2B5EF4-FFF2-40B4-BE49-F238E27FC236}">
                <a16:creationId xmlns="" xmlns:a16="http://schemas.microsoft.com/office/drawing/2014/main" id="{8D2BDC9C-F23F-4646-9E4B-BC14BEEA219B}"/>
              </a:ext>
            </a:extLst>
          </p:cNvPr>
          <p:cNvSpPr/>
          <p:nvPr/>
        </p:nvSpPr>
        <p:spPr>
          <a:xfrm>
            <a:off x="436880" y="1898202"/>
            <a:ext cx="4572000" cy="2545120"/>
          </a:xfrm>
          <a:prstGeom prst="rect">
            <a:avLst/>
          </a:prstGeom>
        </p:spPr>
        <p:txBody>
          <a:bodyPr>
            <a:spAutoFit/>
          </a:bodyPr>
          <a:lstStyle/>
          <a:p>
            <a:pPr marL="285750" indent="-285750">
              <a:lnSpc>
                <a:spcPct val="150000"/>
              </a:lnSpc>
              <a:buFont typeface="Arial" panose="020B0604020202020204" pitchFamily="34" charset="0"/>
              <a:buChar char="•"/>
            </a:pPr>
            <a:r>
              <a:rPr lang="en-US" dirty="0">
                <a:latin typeface="Helvetica" pitchFamily="2" charset="0"/>
              </a:rPr>
              <a:t>Who is in charge?</a:t>
            </a:r>
          </a:p>
          <a:p>
            <a:pPr marL="285750" indent="-285750">
              <a:lnSpc>
                <a:spcPct val="150000"/>
              </a:lnSpc>
              <a:buFont typeface="Arial" panose="020B0604020202020204" pitchFamily="34" charset="0"/>
              <a:buChar char="•"/>
            </a:pPr>
            <a:r>
              <a:rPr lang="en-US" dirty="0">
                <a:latin typeface="Helvetica" pitchFamily="2" charset="0"/>
              </a:rPr>
              <a:t>State/Federal Concurrent Jurisdiction</a:t>
            </a:r>
          </a:p>
          <a:p>
            <a:pPr marL="285750" indent="-285750">
              <a:lnSpc>
                <a:spcPct val="150000"/>
              </a:lnSpc>
              <a:buFont typeface="Arial" panose="020B0604020202020204" pitchFamily="34" charset="0"/>
              <a:buChar char="•"/>
            </a:pPr>
            <a:r>
              <a:rPr lang="en-US" dirty="0">
                <a:latin typeface="Helvetica" pitchFamily="2" charset="0"/>
              </a:rPr>
              <a:t>Preemption</a:t>
            </a:r>
          </a:p>
          <a:p>
            <a:pPr marL="285750" indent="-285750">
              <a:lnSpc>
                <a:spcPct val="150000"/>
              </a:lnSpc>
              <a:buFont typeface="Arial" panose="020B0604020202020204" pitchFamily="34" charset="0"/>
              <a:buChar char="•"/>
            </a:pPr>
            <a:r>
              <a:rPr lang="en-US" dirty="0">
                <a:latin typeface="Helvetica" pitchFamily="2" charset="0"/>
              </a:rPr>
              <a:t>Training </a:t>
            </a:r>
          </a:p>
          <a:p>
            <a:pPr marL="285750" indent="-285750">
              <a:lnSpc>
                <a:spcPct val="150000"/>
              </a:lnSpc>
              <a:buFont typeface="Arial" panose="020B0604020202020204" pitchFamily="34" charset="0"/>
              <a:buChar char="•"/>
            </a:pPr>
            <a:r>
              <a:rPr lang="en-US" dirty="0">
                <a:latin typeface="Helvetica" pitchFamily="2" charset="0"/>
              </a:rPr>
              <a:t>Communications/Technology</a:t>
            </a:r>
          </a:p>
          <a:p>
            <a:pPr marL="285750" indent="-285750">
              <a:lnSpc>
                <a:spcPct val="150000"/>
              </a:lnSpc>
              <a:buFont typeface="Arial" panose="020B0604020202020204" pitchFamily="34" charset="0"/>
              <a:buChar char="•"/>
            </a:pPr>
            <a:r>
              <a:rPr lang="en-US" dirty="0">
                <a:latin typeface="Helvetica" pitchFamily="2" charset="0"/>
              </a:rPr>
              <a:t>Different focus or reason for being there</a:t>
            </a:r>
          </a:p>
        </p:txBody>
      </p:sp>
      <p:pic>
        <p:nvPicPr>
          <p:cNvPr id="7" name="Picture 6" descr="A picture containing clipart&#10;&#10;Description generated with very high confidence">
            <a:extLst>
              <a:ext uri="{FF2B5EF4-FFF2-40B4-BE49-F238E27FC236}">
                <a16:creationId xmlns="" xmlns:a16="http://schemas.microsoft.com/office/drawing/2014/main" id="{3F51A73E-B0E5-1A4F-848A-A5F8955BE364}"/>
              </a:ext>
            </a:extLst>
          </p:cNvPr>
          <p:cNvPicPr>
            <a:picLocks noChangeAspect="1"/>
          </p:cNvPicPr>
          <p:nvPr/>
        </p:nvPicPr>
        <p:blipFill>
          <a:blip r:embed="rId2"/>
          <a:stretch>
            <a:fillRect/>
          </a:stretch>
        </p:blipFill>
        <p:spPr>
          <a:xfrm>
            <a:off x="7110664" y="4695293"/>
            <a:ext cx="1792705" cy="327056"/>
          </a:xfrm>
          <a:prstGeom prst="rect">
            <a:avLst/>
          </a:prstGeom>
        </p:spPr>
      </p:pic>
    </p:spTree>
    <p:extLst>
      <p:ext uri="{BB962C8B-B14F-4D97-AF65-F5344CB8AC3E}">
        <p14:creationId xmlns:p14="http://schemas.microsoft.com/office/powerpoint/2010/main" val="1830881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
        <p:nvSpPr>
          <p:cNvPr id="4" name="Content Placeholder 2">
            <a:extLst>
              <a:ext uri="{FF2B5EF4-FFF2-40B4-BE49-F238E27FC236}">
                <a16:creationId xmlns="" xmlns:a16="http://schemas.microsoft.com/office/drawing/2014/main" id="{6A270660-AEAE-BB4C-BF3C-0E9430A10509}"/>
              </a:ext>
            </a:extLst>
          </p:cNvPr>
          <p:cNvSpPr txBox="1">
            <a:spLocks/>
          </p:cNvSpPr>
          <p:nvPr/>
        </p:nvSpPr>
        <p:spPr>
          <a:xfrm>
            <a:off x="436880" y="1262682"/>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a:latin typeface="Helvetica" charset="0"/>
                <a:ea typeface="Helvetica" charset="0"/>
                <a:cs typeface="Helvetica" charset="0"/>
              </a:rPr>
              <a:t>What was the Solution</a:t>
            </a:r>
          </a:p>
          <a:p>
            <a:pPr algn="ctr"/>
            <a:endParaRPr lang="en-US" sz="2000" b="1" dirty="0">
              <a:latin typeface="Helvetica" charset="0"/>
              <a:ea typeface="Helvetica" charset="0"/>
              <a:cs typeface="Helvetica" charset="0"/>
            </a:endParaRPr>
          </a:p>
        </p:txBody>
      </p:sp>
      <p:sp>
        <p:nvSpPr>
          <p:cNvPr id="6" name="Rectangle 5">
            <a:extLst>
              <a:ext uri="{FF2B5EF4-FFF2-40B4-BE49-F238E27FC236}">
                <a16:creationId xmlns="" xmlns:a16="http://schemas.microsoft.com/office/drawing/2014/main" id="{A8C3D805-8EA7-394B-82AB-C5B4E14581AA}"/>
              </a:ext>
            </a:extLst>
          </p:cNvPr>
          <p:cNvSpPr/>
          <p:nvPr/>
        </p:nvSpPr>
        <p:spPr>
          <a:xfrm>
            <a:off x="436880" y="1898202"/>
            <a:ext cx="4572000" cy="2129622"/>
          </a:xfrm>
          <a:prstGeom prst="rect">
            <a:avLst/>
          </a:prstGeom>
        </p:spPr>
        <p:txBody>
          <a:bodyPr>
            <a:spAutoFit/>
          </a:bodyPr>
          <a:lstStyle/>
          <a:p>
            <a:pPr marL="285750" indent="-285750">
              <a:lnSpc>
                <a:spcPct val="150000"/>
              </a:lnSpc>
              <a:buFont typeface="Arial" panose="020B0604020202020204" pitchFamily="34" charset="0"/>
              <a:buChar char="•"/>
            </a:pPr>
            <a:r>
              <a:rPr lang="en-US" dirty="0">
                <a:latin typeface="Helvetica" pitchFamily="2" charset="0"/>
              </a:rPr>
              <a:t>US Coast Guard took control</a:t>
            </a:r>
          </a:p>
          <a:p>
            <a:pPr marL="285750" indent="-285750">
              <a:lnSpc>
                <a:spcPct val="150000"/>
              </a:lnSpc>
              <a:buFont typeface="Arial" panose="020B0604020202020204" pitchFamily="34" charset="0"/>
              <a:buChar char="•"/>
            </a:pPr>
            <a:r>
              <a:rPr lang="en-US" dirty="0">
                <a:latin typeface="Helvetica" pitchFamily="2" charset="0"/>
              </a:rPr>
              <a:t>MOU Regarding Rec Boating Safety</a:t>
            </a:r>
          </a:p>
          <a:p>
            <a:pPr marL="285750" indent="-285750">
              <a:lnSpc>
                <a:spcPct val="150000"/>
              </a:lnSpc>
              <a:buFont typeface="Arial" panose="020B0604020202020204" pitchFamily="34" charset="0"/>
              <a:buChar char="•"/>
            </a:pPr>
            <a:r>
              <a:rPr lang="en-US" dirty="0">
                <a:latin typeface="Helvetica" pitchFamily="2" charset="0"/>
              </a:rPr>
              <a:t>SAR Council </a:t>
            </a:r>
          </a:p>
          <a:p>
            <a:pPr marL="742950" lvl="1" indent="-285750">
              <a:lnSpc>
                <a:spcPct val="150000"/>
              </a:lnSpc>
              <a:buFont typeface="Arial" panose="020B0604020202020204" pitchFamily="34" charset="0"/>
              <a:buChar char="•"/>
            </a:pPr>
            <a:r>
              <a:rPr lang="en-US" dirty="0">
                <a:latin typeface="Helvetica" pitchFamily="2" charset="0"/>
              </a:rPr>
              <a:t>Communications</a:t>
            </a:r>
          </a:p>
          <a:p>
            <a:pPr marL="742950" lvl="1" indent="-285750">
              <a:lnSpc>
                <a:spcPct val="150000"/>
              </a:lnSpc>
              <a:buFont typeface="Arial" panose="020B0604020202020204" pitchFamily="34" charset="0"/>
              <a:buChar char="•"/>
            </a:pPr>
            <a:r>
              <a:rPr lang="en-US" dirty="0">
                <a:latin typeface="Helvetica" pitchFamily="2" charset="0"/>
              </a:rPr>
              <a:t>Awareness</a:t>
            </a:r>
          </a:p>
        </p:txBody>
      </p:sp>
      <p:pic>
        <p:nvPicPr>
          <p:cNvPr id="7" name="Picture 6" descr="A picture containing clipart&#10;&#10;Description generated with very high confidence">
            <a:extLst>
              <a:ext uri="{FF2B5EF4-FFF2-40B4-BE49-F238E27FC236}">
                <a16:creationId xmlns="" xmlns:a16="http://schemas.microsoft.com/office/drawing/2014/main" id="{F39B96C3-8B3C-2848-882C-23575BE85BD2}"/>
              </a:ext>
            </a:extLst>
          </p:cNvPr>
          <p:cNvPicPr>
            <a:picLocks noChangeAspect="1"/>
          </p:cNvPicPr>
          <p:nvPr/>
        </p:nvPicPr>
        <p:blipFill>
          <a:blip r:embed="rId2"/>
          <a:stretch>
            <a:fillRect/>
          </a:stretch>
        </p:blipFill>
        <p:spPr>
          <a:xfrm>
            <a:off x="7110664" y="4695293"/>
            <a:ext cx="1792705" cy="327056"/>
          </a:xfrm>
          <a:prstGeom prst="rect">
            <a:avLst/>
          </a:prstGeom>
        </p:spPr>
      </p:pic>
    </p:spTree>
    <p:extLst>
      <p:ext uri="{BB962C8B-B14F-4D97-AF65-F5344CB8AC3E}">
        <p14:creationId xmlns:p14="http://schemas.microsoft.com/office/powerpoint/2010/main" val="998319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184DD980-4F6F-244B-AD21-9CB83E1FA4CF}"/>
              </a:ext>
            </a:extLst>
          </p:cNvPr>
          <p:cNvPicPr>
            <a:picLocks noChangeAspect="1"/>
          </p:cNvPicPr>
          <p:nvPr/>
        </p:nvPicPr>
        <p:blipFill>
          <a:blip r:embed="rId2"/>
          <a:stretch>
            <a:fillRect/>
          </a:stretch>
        </p:blipFill>
        <p:spPr>
          <a:xfrm>
            <a:off x="-123825" y="2075560"/>
            <a:ext cx="9363075" cy="2702184"/>
          </a:xfrm>
          <a:prstGeom prst="rect">
            <a:avLst/>
          </a:prstGeom>
        </p:spPr>
      </p:pic>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
        <p:nvSpPr>
          <p:cNvPr id="4" name="Content Placeholder 2">
            <a:extLst>
              <a:ext uri="{FF2B5EF4-FFF2-40B4-BE49-F238E27FC236}">
                <a16:creationId xmlns="" xmlns:a16="http://schemas.microsoft.com/office/drawing/2014/main" id="{96507750-30EA-6C41-9F2F-2F7374AC1340}"/>
              </a:ext>
            </a:extLst>
          </p:cNvPr>
          <p:cNvSpPr txBox="1">
            <a:spLocks/>
          </p:cNvSpPr>
          <p:nvPr/>
        </p:nvSpPr>
        <p:spPr>
          <a:xfrm>
            <a:off x="436880" y="1262682"/>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a:t>US Coast Guard Addendum to the US SAR Supplement</a:t>
            </a:r>
            <a:endParaRPr lang="en-US" b="1" dirty="0">
              <a:latin typeface="Helvetica" charset="0"/>
              <a:ea typeface="Helvetica" charset="0"/>
              <a:cs typeface="Helvetica" charset="0"/>
            </a:endParaRPr>
          </a:p>
          <a:p>
            <a:pPr algn="ctr"/>
            <a:endParaRPr lang="en-US" sz="2000" b="1" dirty="0">
              <a:latin typeface="Helvetica" charset="0"/>
              <a:ea typeface="Helvetica" charset="0"/>
              <a:cs typeface="Helvetica" charset="0"/>
            </a:endParaRPr>
          </a:p>
        </p:txBody>
      </p:sp>
      <p:pic>
        <p:nvPicPr>
          <p:cNvPr id="7" name="Picture 6">
            <a:extLst>
              <a:ext uri="{FF2B5EF4-FFF2-40B4-BE49-F238E27FC236}">
                <a16:creationId xmlns="" xmlns:a16="http://schemas.microsoft.com/office/drawing/2014/main" id="{671143ED-55BB-5242-8235-1D0CEDEC0E3A}"/>
              </a:ext>
            </a:extLst>
          </p:cNvPr>
          <p:cNvPicPr>
            <a:picLocks noChangeAspect="1"/>
          </p:cNvPicPr>
          <p:nvPr/>
        </p:nvPicPr>
        <p:blipFill>
          <a:blip r:embed="rId3"/>
          <a:stretch>
            <a:fillRect/>
          </a:stretch>
        </p:blipFill>
        <p:spPr>
          <a:xfrm>
            <a:off x="-20320" y="2368200"/>
            <a:ext cx="9164320" cy="2116905"/>
          </a:xfrm>
          <a:prstGeom prst="rect">
            <a:avLst/>
          </a:prstGeom>
        </p:spPr>
      </p:pic>
    </p:spTree>
    <p:extLst>
      <p:ext uri="{BB962C8B-B14F-4D97-AF65-F5344CB8AC3E}">
        <p14:creationId xmlns:p14="http://schemas.microsoft.com/office/powerpoint/2010/main" val="1578916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
        <p:nvSpPr>
          <p:cNvPr id="4" name="Content Placeholder 2">
            <a:extLst>
              <a:ext uri="{FF2B5EF4-FFF2-40B4-BE49-F238E27FC236}">
                <a16:creationId xmlns="" xmlns:a16="http://schemas.microsoft.com/office/drawing/2014/main" id="{6B308BB4-0044-4A4E-9EEA-73C05C4BFD1A}"/>
              </a:ext>
            </a:extLst>
          </p:cNvPr>
          <p:cNvSpPr txBox="1">
            <a:spLocks/>
          </p:cNvSpPr>
          <p:nvPr/>
        </p:nvSpPr>
        <p:spPr>
          <a:xfrm>
            <a:off x="436880" y="1262682"/>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a:latin typeface="Helvetica" charset="0"/>
                <a:ea typeface="Helvetica" charset="0"/>
                <a:cs typeface="Helvetica" charset="0"/>
              </a:rPr>
              <a:t>What was the Outcome</a:t>
            </a:r>
          </a:p>
          <a:p>
            <a:pPr algn="ctr"/>
            <a:endParaRPr lang="en-US" sz="2000" b="1" dirty="0">
              <a:latin typeface="Helvetica" charset="0"/>
              <a:ea typeface="Helvetica" charset="0"/>
              <a:cs typeface="Helvetica" charset="0"/>
            </a:endParaRPr>
          </a:p>
        </p:txBody>
      </p:sp>
      <p:sp>
        <p:nvSpPr>
          <p:cNvPr id="6" name="Rectangle 5">
            <a:extLst>
              <a:ext uri="{FF2B5EF4-FFF2-40B4-BE49-F238E27FC236}">
                <a16:creationId xmlns="" xmlns:a16="http://schemas.microsoft.com/office/drawing/2014/main" id="{3CD0D68F-E0DE-964B-8B6D-0CA83E54865D}"/>
              </a:ext>
            </a:extLst>
          </p:cNvPr>
          <p:cNvSpPr/>
          <p:nvPr/>
        </p:nvSpPr>
        <p:spPr>
          <a:xfrm>
            <a:off x="436880" y="1898202"/>
            <a:ext cx="4572000" cy="2129622"/>
          </a:xfrm>
          <a:prstGeom prst="rect">
            <a:avLst/>
          </a:prstGeom>
        </p:spPr>
        <p:txBody>
          <a:bodyPr>
            <a:spAutoFit/>
          </a:bodyPr>
          <a:lstStyle/>
          <a:p>
            <a:pPr marL="285750" indent="-285750">
              <a:lnSpc>
                <a:spcPct val="150000"/>
              </a:lnSpc>
              <a:buFont typeface="Arial" panose="020B0604020202020204" pitchFamily="34" charset="0"/>
              <a:buChar char="•"/>
            </a:pPr>
            <a:r>
              <a:rPr lang="en-US" dirty="0">
                <a:latin typeface="Helvetica" pitchFamily="2" charset="0"/>
              </a:rPr>
              <a:t>Communication between entities</a:t>
            </a:r>
          </a:p>
          <a:p>
            <a:pPr marL="285750" indent="-285750">
              <a:lnSpc>
                <a:spcPct val="150000"/>
              </a:lnSpc>
              <a:buFont typeface="Arial" panose="020B0604020202020204" pitchFamily="34" charset="0"/>
              <a:buChar char="•"/>
            </a:pPr>
            <a:r>
              <a:rPr lang="en-US" dirty="0">
                <a:latin typeface="Helvetica" pitchFamily="2" charset="0"/>
              </a:rPr>
              <a:t>Case review</a:t>
            </a:r>
          </a:p>
          <a:p>
            <a:pPr marL="285750" indent="-285750">
              <a:lnSpc>
                <a:spcPct val="150000"/>
              </a:lnSpc>
              <a:buFont typeface="Arial" panose="020B0604020202020204" pitchFamily="34" charset="0"/>
              <a:buChar char="•"/>
            </a:pPr>
            <a:r>
              <a:rPr lang="en-US" dirty="0">
                <a:latin typeface="Helvetica" pitchFamily="2" charset="0"/>
              </a:rPr>
              <a:t>Goals and concerns of entities</a:t>
            </a:r>
          </a:p>
          <a:p>
            <a:pPr marL="285750" indent="-285750">
              <a:lnSpc>
                <a:spcPct val="150000"/>
              </a:lnSpc>
              <a:buFont typeface="Arial" panose="020B0604020202020204" pitchFamily="34" charset="0"/>
              <a:buChar char="•"/>
            </a:pPr>
            <a:r>
              <a:rPr lang="en-US" dirty="0">
                <a:latin typeface="Helvetica" pitchFamily="2" charset="0"/>
              </a:rPr>
              <a:t>Interoperability training</a:t>
            </a:r>
          </a:p>
          <a:p>
            <a:pPr marL="285750" indent="-285750">
              <a:lnSpc>
                <a:spcPct val="150000"/>
              </a:lnSpc>
              <a:buFont typeface="Arial" panose="020B0604020202020204" pitchFamily="34" charset="0"/>
              <a:buChar char="•"/>
            </a:pPr>
            <a:r>
              <a:rPr lang="en-US" dirty="0">
                <a:latin typeface="Helvetica" pitchFamily="2" charset="0"/>
              </a:rPr>
              <a:t>Relationship building</a:t>
            </a:r>
          </a:p>
        </p:txBody>
      </p:sp>
      <p:pic>
        <p:nvPicPr>
          <p:cNvPr id="7" name="Picture 6" descr="A picture containing clipart&#10;&#10;Description generated with very high confidence">
            <a:extLst>
              <a:ext uri="{FF2B5EF4-FFF2-40B4-BE49-F238E27FC236}">
                <a16:creationId xmlns="" xmlns:a16="http://schemas.microsoft.com/office/drawing/2014/main" id="{BCF23197-E671-6648-ABD2-5863D88238DF}"/>
              </a:ext>
            </a:extLst>
          </p:cNvPr>
          <p:cNvPicPr>
            <a:picLocks noChangeAspect="1"/>
          </p:cNvPicPr>
          <p:nvPr/>
        </p:nvPicPr>
        <p:blipFill>
          <a:blip r:embed="rId2"/>
          <a:stretch>
            <a:fillRect/>
          </a:stretch>
        </p:blipFill>
        <p:spPr>
          <a:xfrm>
            <a:off x="7110664" y="4695293"/>
            <a:ext cx="1792705" cy="327056"/>
          </a:xfrm>
          <a:prstGeom prst="rect">
            <a:avLst/>
          </a:prstGeom>
        </p:spPr>
      </p:pic>
    </p:spTree>
    <p:extLst>
      <p:ext uri="{BB962C8B-B14F-4D97-AF65-F5344CB8AC3E}">
        <p14:creationId xmlns:p14="http://schemas.microsoft.com/office/powerpoint/2010/main" val="3333457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
        <p:nvSpPr>
          <p:cNvPr id="4" name="Content Placeholder 2">
            <a:extLst>
              <a:ext uri="{FF2B5EF4-FFF2-40B4-BE49-F238E27FC236}">
                <a16:creationId xmlns="" xmlns:a16="http://schemas.microsoft.com/office/drawing/2014/main" id="{13B603AE-CF87-6B42-94D3-3B9103DB7701}"/>
              </a:ext>
            </a:extLst>
          </p:cNvPr>
          <p:cNvSpPr txBox="1">
            <a:spLocks/>
          </p:cNvSpPr>
          <p:nvPr/>
        </p:nvSpPr>
        <p:spPr>
          <a:xfrm>
            <a:off x="436880" y="1262682"/>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a:latin typeface="Helvetica" charset="0"/>
                <a:ea typeface="Helvetica" charset="0"/>
                <a:cs typeface="Helvetica" charset="0"/>
              </a:rPr>
              <a:t>Still Work to Be Done</a:t>
            </a:r>
          </a:p>
          <a:p>
            <a:pPr algn="ctr"/>
            <a:endParaRPr lang="en-US" sz="2000" b="1" dirty="0">
              <a:latin typeface="Helvetica" charset="0"/>
              <a:ea typeface="Helvetica" charset="0"/>
              <a:cs typeface="Helvetica" charset="0"/>
            </a:endParaRPr>
          </a:p>
        </p:txBody>
      </p:sp>
      <p:sp>
        <p:nvSpPr>
          <p:cNvPr id="6" name="Rectangle 5">
            <a:extLst>
              <a:ext uri="{FF2B5EF4-FFF2-40B4-BE49-F238E27FC236}">
                <a16:creationId xmlns="" xmlns:a16="http://schemas.microsoft.com/office/drawing/2014/main" id="{899D5E90-53AC-F34E-9A1D-F789B360A48D}"/>
              </a:ext>
            </a:extLst>
          </p:cNvPr>
          <p:cNvSpPr/>
          <p:nvPr/>
        </p:nvSpPr>
        <p:spPr>
          <a:xfrm>
            <a:off x="436880" y="1898202"/>
            <a:ext cx="4572000" cy="2129622"/>
          </a:xfrm>
          <a:prstGeom prst="rect">
            <a:avLst/>
          </a:prstGeom>
        </p:spPr>
        <p:txBody>
          <a:bodyPr>
            <a:spAutoFit/>
          </a:bodyPr>
          <a:lstStyle/>
          <a:p>
            <a:pPr marL="285750" indent="-285750">
              <a:lnSpc>
                <a:spcPct val="150000"/>
              </a:lnSpc>
              <a:buFont typeface="Arial" panose="020B0604020202020204" pitchFamily="34" charset="0"/>
              <a:buChar char="•"/>
            </a:pPr>
            <a:r>
              <a:rPr lang="en-US" dirty="0">
                <a:latin typeface="Helvetica" pitchFamily="2" charset="0"/>
              </a:rPr>
              <a:t>Change in personnel</a:t>
            </a:r>
          </a:p>
          <a:p>
            <a:pPr marL="285750" indent="-285750">
              <a:lnSpc>
                <a:spcPct val="150000"/>
              </a:lnSpc>
              <a:buFont typeface="Arial" panose="020B0604020202020204" pitchFamily="34" charset="0"/>
              <a:buChar char="•"/>
            </a:pPr>
            <a:r>
              <a:rPr lang="en-US" dirty="0">
                <a:latin typeface="Helvetica" pitchFamily="2" charset="0"/>
              </a:rPr>
              <a:t>New Assets come in</a:t>
            </a:r>
          </a:p>
          <a:p>
            <a:pPr marL="285750" indent="-285750">
              <a:lnSpc>
                <a:spcPct val="150000"/>
              </a:lnSpc>
              <a:buFont typeface="Arial" panose="020B0604020202020204" pitchFamily="34" charset="0"/>
              <a:buChar char="•"/>
            </a:pPr>
            <a:r>
              <a:rPr lang="en-US" dirty="0">
                <a:latin typeface="Helvetica" pitchFamily="2" charset="0"/>
              </a:rPr>
              <a:t>Continued training</a:t>
            </a:r>
          </a:p>
          <a:p>
            <a:pPr marL="285750" indent="-285750">
              <a:lnSpc>
                <a:spcPct val="150000"/>
              </a:lnSpc>
              <a:buFont typeface="Arial" panose="020B0604020202020204" pitchFamily="34" charset="0"/>
              <a:buChar char="•"/>
            </a:pPr>
            <a:r>
              <a:rPr lang="en-US" dirty="0">
                <a:latin typeface="Helvetica" pitchFamily="2" charset="0"/>
              </a:rPr>
              <a:t>Budgets</a:t>
            </a:r>
          </a:p>
          <a:p>
            <a:pPr marL="285750" indent="-285750">
              <a:lnSpc>
                <a:spcPct val="150000"/>
              </a:lnSpc>
              <a:buFont typeface="Arial" panose="020B0604020202020204" pitchFamily="34" charset="0"/>
              <a:buChar char="•"/>
            </a:pPr>
            <a:r>
              <a:rPr lang="en-US" dirty="0">
                <a:latin typeface="Helvetica" pitchFamily="2" charset="0"/>
              </a:rPr>
              <a:t>911</a:t>
            </a:r>
          </a:p>
        </p:txBody>
      </p:sp>
      <p:pic>
        <p:nvPicPr>
          <p:cNvPr id="7" name="Picture 6" descr="A picture containing clipart&#10;&#10;Description generated with very high confidence">
            <a:extLst>
              <a:ext uri="{FF2B5EF4-FFF2-40B4-BE49-F238E27FC236}">
                <a16:creationId xmlns="" xmlns:a16="http://schemas.microsoft.com/office/drawing/2014/main" id="{BBECA016-817B-7743-AA87-F9DB0BE4ADDF}"/>
              </a:ext>
            </a:extLst>
          </p:cNvPr>
          <p:cNvPicPr>
            <a:picLocks noChangeAspect="1"/>
          </p:cNvPicPr>
          <p:nvPr/>
        </p:nvPicPr>
        <p:blipFill>
          <a:blip r:embed="rId2"/>
          <a:stretch>
            <a:fillRect/>
          </a:stretch>
        </p:blipFill>
        <p:spPr>
          <a:xfrm>
            <a:off x="7110664" y="4695293"/>
            <a:ext cx="1792705" cy="327056"/>
          </a:xfrm>
          <a:prstGeom prst="rect">
            <a:avLst/>
          </a:prstGeom>
        </p:spPr>
      </p:pic>
    </p:spTree>
    <p:extLst>
      <p:ext uri="{BB962C8B-B14F-4D97-AF65-F5344CB8AC3E}">
        <p14:creationId xmlns:p14="http://schemas.microsoft.com/office/powerpoint/2010/main" val="154794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sp>
        <p:nvSpPr>
          <p:cNvPr id="4" name="Content Placeholder 2">
            <a:extLst>
              <a:ext uri="{FF2B5EF4-FFF2-40B4-BE49-F238E27FC236}">
                <a16:creationId xmlns="" xmlns:a16="http://schemas.microsoft.com/office/drawing/2014/main" id="{13B603AE-CF87-6B42-94D3-3B9103DB7701}"/>
              </a:ext>
            </a:extLst>
          </p:cNvPr>
          <p:cNvSpPr txBox="1">
            <a:spLocks/>
          </p:cNvSpPr>
          <p:nvPr/>
        </p:nvSpPr>
        <p:spPr>
          <a:xfrm>
            <a:off x="436880" y="1262682"/>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a:t>CG Authorization Act</a:t>
            </a:r>
            <a:endParaRPr lang="en-US" sz="2000" b="1" dirty="0">
              <a:latin typeface="Helvetica" charset="0"/>
              <a:ea typeface="Helvetica" charset="0"/>
              <a:cs typeface="Helvetica" charset="0"/>
            </a:endParaRPr>
          </a:p>
        </p:txBody>
      </p:sp>
      <p:sp>
        <p:nvSpPr>
          <p:cNvPr id="6" name="Rectangle 5">
            <a:extLst>
              <a:ext uri="{FF2B5EF4-FFF2-40B4-BE49-F238E27FC236}">
                <a16:creationId xmlns="" xmlns:a16="http://schemas.microsoft.com/office/drawing/2014/main" id="{899D5E90-53AC-F34E-9A1D-F789B360A48D}"/>
              </a:ext>
            </a:extLst>
          </p:cNvPr>
          <p:cNvSpPr/>
          <p:nvPr/>
        </p:nvSpPr>
        <p:spPr>
          <a:xfrm>
            <a:off x="436879" y="1898202"/>
            <a:ext cx="8430895" cy="2862322"/>
          </a:xfrm>
          <a:prstGeom prst="rect">
            <a:avLst/>
          </a:prstGeom>
        </p:spPr>
        <p:txBody>
          <a:bodyPr wrap="square">
            <a:spAutoFit/>
          </a:bodyPr>
          <a:lstStyle/>
          <a:p>
            <a:r>
              <a:rPr lang="en-US" dirty="0">
                <a:latin typeface="Helvetica" pitchFamily="2" charset="0"/>
              </a:rPr>
              <a:t>CG shall review CG policies and procedures for public safety answering points and SAR coordination with State and local law enforcement entities in order to:</a:t>
            </a:r>
          </a:p>
          <a:p>
            <a:endParaRPr lang="en-US" dirty="0">
              <a:latin typeface="Helvetica" pitchFamily="2" charset="0"/>
            </a:endParaRPr>
          </a:p>
          <a:p>
            <a:r>
              <a:rPr lang="en-US" dirty="0">
                <a:latin typeface="Helvetica" pitchFamily="2" charset="0"/>
              </a:rPr>
              <a:t>(A) minimize the possibility of maritime 911 calls being improperly routed; and</a:t>
            </a:r>
          </a:p>
          <a:p>
            <a:r>
              <a:rPr lang="en-US" dirty="0">
                <a:latin typeface="Helvetica" pitchFamily="2" charset="0"/>
              </a:rPr>
              <a:t>(B) assure the CG is able to effectively carry out the CG’s search and rescue mission; and</a:t>
            </a:r>
          </a:p>
          <a:p>
            <a:r>
              <a:rPr lang="en-US" dirty="0">
                <a:latin typeface="Helvetica" pitchFamily="2" charset="0"/>
              </a:rPr>
              <a:t>(2) the Commandant shall—</a:t>
            </a:r>
          </a:p>
          <a:p>
            <a:r>
              <a:rPr lang="en-US" dirty="0">
                <a:latin typeface="Helvetica" pitchFamily="2" charset="0"/>
              </a:rPr>
              <a:t>(A) formulate a national maritime PSAP policy; and</a:t>
            </a:r>
          </a:p>
          <a:p>
            <a:r>
              <a:rPr lang="en-US" dirty="0">
                <a:latin typeface="Helvetica" pitchFamily="2" charset="0"/>
              </a:rPr>
              <a:t>(B) submit a report to the Congress on such assessment</a:t>
            </a:r>
          </a:p>
          <a:p>
            <a:r>
              <a:rPr lang="en-US" dirty="0">
                <a:latin typeface="Helvetica" pitchFamily="2" charset="0"/>
              </a:rPr>
              <a:t>and policy</a:t>
            </a:r>
          </a:p>
        </p:txBody>
      </p:sp>
      <p:pic>
        <p:nvPicPr>
          <p:cNvPr id="5" name="Picture 4" descr="A picture containing clipart&#10;&#10;Description generated with very high confidence">
            <a:extLst>
              <a:ext uri="{FF2B5EF4-FFF2-40B4-BE49-F238E27FC236}">
                <a16:creationId xmlns="" xmlns:a16="http://schemas.microsoft.com/office/drawing/2014/main" id="{5A321D62-817B-A945-BA84-332D1C84E43E}"/>
              </a:ext>
            </a:extLst>
          </p:cNvPr>
          <p:cNvPicPr>
            <a:picLocks noChangeAspect="1"/>
          </p:cNvPicPr>
          <p:nvPr/>
        </p:nvPicPr>
        <p:blipFill>
          <a:blip r:embed="rId2"/>
          <a:stretch>
            <a:fillRect/>
          </a:stretch>
        </p:blipFill>
        <p:spPr>
          <a:xfrm>
            <a:off x="7110664" y="4695293"/>
            <a:ext cx="1792705" cy="327056"/>
          </a:xfrm>
          <a:prstGeom prst="rect">
            <a:avLst/>
          </a:prstGeom>
        </p:spPr>
      </p:pic>
    </p:spTree>
    <p:extLst>
      <p:ext uri="{BB962C8B-B14F-4D97-AF65-F5344CB8AC3E}">
        <p14:creationId xmlns:p14="http://schemas.microsoft.com/office/powerpoint/2010/main" val="39581899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Sharing the Waterways: Challenges &amp; Opportunities</a:t>
            </a:r>
            <a:endParaRPr lang="en-US" dirty="0"/>
          </a:p>
        </p:txBody>
      </p:sp>
      <p:pic>
        <p:nvPicPr>
          <p:cNvPr id="4" name="Picture 3">
            <a:extLst>
              <a:ext uri="{FF2B5EF4-FFF2-40B4-BE49-F238E27FC236}">
                <a16:creationId xmlns="" xmlns:a16="http://schemas.microsoft.com/office/drawing/2014/main" id="{A4ABBE94-B21E-944C-A062-E73484321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2940" y="856792"/>
            <a:ext cx="2697480" cy="2697480"/>
          </a:xfrm>
          <a:prstGeom prst="rect">
            <a:avLst/>
          </a:prstGeom>
        </p:spPr>
      </p:pic>
      <p:sp>
        <p:nvSpPr>
          <p:cNvPr id="6" name="Content Placeholder 2">
            <a:extLst>
              <a:ext uri="{FF2B5EF4-FFF2-40B4-BE49-F238E27FC236}">
                <a16:creationId xmlns="" xmlns:a16="http://schemas.microsoft.com/office/drawing/2014/main" id="{D8FFFAEE-67DB-1E44-BF73-A9B27E8E6CA1}"/>
              </a:ext>
            </a:extLst>
          </p:cNvPr>
          <p:cNvSpPr txBox="1">
            <a:spLocks/>
          </p:cNvSpPr>
          <p:nvPr/>
        </p:nvSpPr>
        <p:spPr>
          <a:xfrm>
            <a:off x="436880" y="3228642"/>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dirty="0">
                <a:latin typeface="Helvetica" charset="0"/>
                <a:ea typeface="Helvetica" charset="0"/>
                <a:cs typeface="Helvetica" charset="0"/>
              </a:rPr>
              <a:t>Jen Wilk</a:t>
            </a:r>
          </a:p>
          <a:p>
            <a:pPr algn="ctr"/>
            <a:r>
              <a:rPr lang="en-US" sz="2000" dirty="0">
                <a:latin typeface="Helvetica" pitchFamily="2" charset="0"/>
                <a:ea typeface="Helvetica" charset="0"/>
                <a:cs typeface="Helvetica" charset="0"/>
              </a:rPr>
              <a:t>Passenger Vessel Association</a:t>
            </a:r>
            <a:endParaRPr lang="en-US" sz="2000" dirty="0">
              <a:latin typeface="Helvetica" pitchFamily="2" charset="0"/>
            </a:endParaRPr>
          </a:p>
          <a:p>
            <a:pPr algn="ctr"/>
            <a:r>
              <a:rPr lang="en-US" sz="2000" i="1" dirty="0" smtClean="0">
                <a:latin typeface="Helvetica" pitchFamily="2" charset="0"/>
                <a:ea typeface="Helvetica" charset="0"/>
                <a:cs typeface="Helvetica" charset="0"/>
              </a:rPr>
              <a:t>Director</a:t>
            </a:r>
            <a:r>
              <a:rPr lang="en-US" sz="2000" i="1" dirty="0">
                <a:latin typeface="Helvetica" pitchFamily="2" charset="0"/>
                <a:ea typeface="Helvetica" charset="0"/>
                <a:cs typeface="Helvetica" charset="0"/>
              </a:rPr>
              <a:t>, Development and Public Affairs</a:t>
            </a:r>
          </a:p>
          <a:p>
            <a:pPr algn="ctr"/>
            <a:r>
              <a:rPr lang="en-US" sz="2000" dirty="0" smtClean="0">
                <a:latin typeface="Helvetica" pitchFamily="2" charset="0"/>
                <a:hlinkClick r:id="rId3"/>
              </a:rPr>
              <a:t>jwilk@passengervessel.com</a:t>
            </a:r>
            <a:r>
              <a:rPr lang="en-US" sz="2000" dirty="0" smtClean="0">
                <a:latin typeface="Helvetica" pitchFamily="2" charset="0"/>
              </a:rPr>
              <a:t>  </a:t>
            </a:r>
            <a:endParaRPr lang="en-US" sz="2000" dirty="0">
              <a:latin typeface="Helvetica" pitchFamily="2" charset="0"/>
            </a:endParaRPr>
          </a:p>
        </p:txBody>
      </p:sp>
    </p:spTree>
    <p:extLst>
      <p:ext uri="{BB962C8B-B14F-4D97-AF65-F5344CB8AC3E}">
        <p14:creationId xmlns:p14="http://schemas.microsoft.com/office/powerpoint/2010/main" val="473960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ea typeface="Helvetica" charset="0"/>
                <a:cs typeface="Helvetica" charset="0"/>
              </a:rPr>
              <a:t>Panelists</a:t>
            </a:r>
            <a:endParaRPr lang="en-US" dirty="0"/>
          </a:p>
        </p:txBody>
      </p:sp>
      <p:pic>
        <p:nvPicPr>
          <p:cNvPr id="11" name="Picture 10">
            <a:extLst>
              <a:ext uri="{FF2B5EF4-FFF2-40B4-BE49-F238E27FC236}">
                <a16:creationId xmlns="" xmlns:a16="http://schemas.microsoft.com/office/drawing/2014/main" id="{E5DD1E57-BD1A-614A-B12B-36C8854FA1B5}"/>
              </a:ext>
            </a:extLst>
          </p:cNvPr>
          <p:cNvPicPr>
            <a:picLocks noChangeAspect="1"/>
          </p:cNvPicPr>
          <p:nvPr/>
        </p:nvPicPr>
        <p:blipFill rotWithShape="1">
          <a:blip r:embed="rId2">
            <a:extLst>
              <a:ext uri="{28A0092B-C50C-407E-A947-70E740481C1C}">
                <a14:useLocalDpi xmlns:a14="http://schemas.microsoft.com/office/drawing/2010/main" val="0"/>
              </a:ext>
            </a:extLst>
          </a:blip>
          <a:srcRect l="11151"/>
          <a:stretch/>
        </p:blipFill>
        <p:spPr>
          <a:xfrm>
            <a:off x="3419271" y="872734"/>
            <a:ext cx="2396680" cy="2697480"/>
          </a:xfrm>
          <a:prstGeom prst="rect">
            <a:avLst/>
          </a:prstGeom>
        </p:spPr>
      </p:pic>
      <p:pic>
        <p:nvPicPr>
          <p:cNvPr id="12" name="Picture 11">
            <a:extLst>
              <a:ext uri="{FF2B5EF4-FFF2-40B4-BE49-F238E27FC236}">
                <a16:creationId xmlns="" xmlns:a16="http://schemas.microsoft.com/office/drawing/2014/main" id="{CE62CB31-9D2C-7E45-8246-DB158AABAF19}"/>
              </a:ext>
            </a:extLst>
          </p:cNvPr>
          <p:cNvPicPr>
            <a:picLocks noChangeAspect="1"/>
          </p:cNvPicPr>
          <p:nvPr/>
        </p:nvPicPr>
        <p:blipFill rotWithShape="1">
          <a:blip r:embed="rId3">
            <a:extLst>
              <a:ext uri="{28A0092B-C50C-407E-A947-70E740481C1C}">
                <a14:useLocalDpi xmlns:a14="http://schemas.microsoft.com/office/drawing/2010/main" val="0"/>
              </a:ext>
            </a:extLst>
          </a:blip>
          <a:srcRect l="7302" r="10463"/>
          <a:stretch/>
        </p:blipFill>
        <p:spPr>
          <a:xfrm>
            <a:off x="706205" y="872734"/>
            <a:ext cx="2218237" cy="2697480"/>
          </a:xfrm>
          <a:prstGeom prst="rect">
            <a:avLst/>
          </a:prstGeom>
        </p:spPr>
      </p:pic>
      <p:pic>
        <p:nvPicPr>
          <p:cNvPr id="13" name="Picture 12">
            <a:extLst>
              <a:ext uri="{FF2B5EF4-FFF2-40B4-BE49-F238E27FC236}">
                <a16:creationId xmlns="" xmlns:a16="http://schemas.microsoft.com/office/drawing/2014/main" id="{E47EE9F8-B23A-D044-B172-E89EB4C7DCC1}"/>
              </a:ext>
            </a:extLst>
          </p:cNvPr>
          <p:cNvPicPr>
            <a:picLocks noChangeAspect="1"/>
          </p:cNvPicPr>
          <p:nvPr/>
        </p:nvPicPr>
        <p:blipFill rotWithShape="1">
          <a:blip r:embed="rId4">
            <a:extLst>
              <a:ext uri="{28A0092B-C50C-407E-A947-70E740481C1C}">
                <a14:useLocalDpi xmlns:a14="http://schemas.microsoft.com/office/drawing/2010/main" val="0"/>
              </a:ext>
            </a:extLst>
          </a:blip>
          <a:srcRect l="8029" t="7900" r="7820"/>
          <a:stretch/>
        </p:blipFill>
        <p:spPr>
          <a:xfrm>
            <a:off x="6001992" y="1085850"/>
            <a:ext cx="2269997" cy="2484364"/>
          </a:xfrm>
          <a:prstGeom prst="rect">
            <a:avLst/>
          </a:prstGeom>
        </p:spPr>
      </p:pic>
      <p:sp>
        <p:nvSpPr>
          <p:cNvPr id="14" name="Content Placeholder 2">
            <a:extLst>
              <a:ext uri="{FF2B5EF4-FFF2-40B4-BE49-F238E27FC236}">
                <a16:creationId xmlns="" xmlns:a16="http://schemas.microsoft.com/office/drawing/2014/main" id="{C8C6446C-BE39-6541-8C62-6CB8984CE3AE}"/>
              </a:ext>
            </a:extLst>
          </p:cNvPr>
          <p:cNvSpPr txBox="1">
            <a:spLocks/>
          </p:cNvSpPr>
          <p:nvPr/>
        </p:nvSpPr>
        <p:spPr>
          <a:xfrm>
            <a:off x="297649" y="3278344"/>
            <a:ext cx="2918968"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latin typeface="Helvetica" charset="0"/>
                <a:ea typeface="Helvetica" charset="0"/>
                <a:cs typeface="Helvetica" charset="0"/>
              </a:rPr>
              <a:t>Gary Klein</a:t>
            </a:r>
          </a:p>
          <a:p>
            <a:pPr algn="ctr"/>
            <a:r>
              <a:rPr lang="en-US" sz="1800" dirty="0">
                <a:latin typeface="Helvetica" charset="0"/>
                <a:ea typeface="Helvetica" charset="0"/>
                <a:cs typeface="Helvetica" charset="0"/>
              </a:rPr>
              <a:t>FWC</a:t>
            </a:r>
          </a:p>
          <a:p>
            <a:pPr algn="ctr"/>
            <a:r>
              <a:rPr lang="en-US" sz="1800" i="1" dirty="0">
                <a:latin typeface="Helvetica" charset="0"/>
                <a:ea typeface="Helvetica" charset="0"/>
                <a:cs typeface="Helvetica" charset="0"/>
              </a:rPr>
              <a:t>Florida Boating Law Administrator</a:t>
            </a:r>
          </a:p>
        </p:txBody>
      </p:sp>
      <p:sp>
        <p:nvSpPr>
          <p:cNvPr id="15" name="Content Placeholder 2">
            <a:extLst>
              <a:ext uri="{FF2B5EF4-FFF2-40B4-BE49-F238E27FC236}">
                <a16:creationId xmlns="" xmlns:a16="http://schemas.microsoft.com/office/drawing/2014/main" id="{5A491076-F2A3-4D41-847E-37DD051DFEB6}"/>
              </a:ext>
            </a:extLst>
          </p:cNvPr>
          <p:cNvSpPr txBox="1">
            <a:spLocks/>
          </p:cNvSpPr>
          <p:nvPr/>
        </p:nvSpPr>
        <p:spPr>
          <a:xfrm>
            <a:off x="3083024" y="3273329"/>
            <a:ext cx="2918968" cy="167106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latin typeface="Helvetica" charset="0"/>
                <a:ea typeface="Helvetica" charset="0"/>
                <a:cs typeface="Helvetica" charset="0"/>
              </a:rPr>
              <a:t>Larry </a:t>
            </a:r>
            <a:r>
              <a:rPr lang="en-US" sz="1800" b="1" dirty="0" err="1">
                <a:latin typeface="Helvetica" charset="0"/>
                <a:ea typeface="Helvetica" charset="0"/>
                <a:cs typeface="Helvetica" charset="0"/>
              </a:rPr>
              <a:t>Meddock</a:t>
            </a:r>
            <a:endParaRPr lang="en-US" sz="1800" b="1" dirty="0">
              <a:latin typeface="Helvetica" charset="0"/>
              <a:ea typeface="Helvetica" charset="0"/>
              <a:cs typeface="Helvetica" charset="0"/>
            </a:endParaRPr>
          </a:p>
          <a:p>
            <a:pPr algn="ctr"/>
            <a:r>
              <a:rPr lang="en-US" sz="1800" dirty="0">
                <a:latin typeface="Helvetica" charset="0"/>
                <a:ea typeface="Helvetica" charset="0"/>
                <a:cs typeface="Helvetica" charset="0"/>
              </a:rPr>
              <a:t>Water Sports Industry Association</a:t>
            </a:r>
          </a:p>
          <a:p>
            <a:pPr algn="ctr"/>
            <a:r>
              <a:rPr lang="en-US" sz="1800" i="1" dirty="0">
                <a:latin typeface="Helvetica" charset="0"/>
                <a:ea typeface="Helvetica" charset="0"/>
                <a:cs typeface="Helvetica" charset="0"/>
              </a:rPr>
              <a:t>Chairman</a:t>
            </a:r>
          </a:p>
        </p:txBody>
      </p:sp>
      <p:sp>
        <p:nvSpPr>
          <p:cNvPr id="23" name="Content Placeholder 2">
            <a:extLst>
              <a:ext uri="{FF2B5EF4-FFF2-40B4-BE49-F238E27FC236}">
                <a16:creationId xmlns="" xmlns:a16="http://schemas.microsoft.com/office/drawing/2014/main" id="{C7557A22-650C-C24C-972F-61F8CF6925D8}"/>
              </a:ext>
            </a:extLst>
          </p:cNvPr>
          <p:cNvSpPr txBox="1">
            <a:spLocks/>
          </p:cNvSpPr>
          <p:nvPr/>
        </p:nvSpPr>
        <p:spPr>
          <a:xfrm>
            <a:off x="5843410" y="3298596"/>
            <a:ext cx="2918968" cy="167106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latin typeface="Helvetica" charset="0"/>
                <a:ea typeface="Helvetica" charset="0"/>
                <a:cs typeface="Helvetica" charset="0"/>
              </a:rPr>
              <a:t>Tommy Thompson</a:t>
            </a:r>
          </a:p>
          <a:p>
            <a:pPr algn="ctr"/>
            <a:r>
              <a:rPr lang="en-US" sz="1800" dirty="0">
                <a:latin typeface="Helvetica" charset="0"/>
                <a:ea typeface="Helvetica" charset="0"/>
                <a:cs typeface="Helvetica" charset="0"/>
              </a:rPr>
              <a:t>Florida Kayak School &amp; Tours</a:t>
            </a:r>
          </a:p>
          <a:p>
            <a:pPr algn="ctr"/>
            <a:r>
              <a:rPr lang="en-US" sz="1800" i="1" dirty="0">
                <a:latin typeface="Helvetica" charset="0"/>
                <a:ea typeface="Helvetica" charset="0"/>
                <a:cs typeface="Helvetica" charset="0"/>
              </a:rPr>
              <a:t>Owner</a:t>
            </a:r>
          </a:p>
        </p:txBody>
      </p:sp>
    </p:spTree>
    <p:extLst>
      <p:ext uri="{BB962C8B-B14F-4D97-AF65-F5344CB8AC3E}">
        <p14:creationId xmlns:p14="http://schemas.microsoft.com/office/powerpoint/2010/main" val="4065917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Sharing the Waterways: Challenges &amp; Opportunities</a:t>
            </a:r>
            <a:endParaRPr lang="en-US" dirty="0"/>
          </a:p>
        </p:txBody>
      </p:sp>
      <p:sp>
        <p:nvSpPr>
          <p:cNvPr id="4" name="Content Placeholder 2">
            <a:extLst>
              <a:ext uri="{FF2B5EF4-FFF2-40B4-BE49-F238E27FC236}">
                <a16:creationId xmlns="" xmlns:a16="http://schemas.microsoft.com/office/drawing/2014/main" id="{FF5D009A-7ABB-1E4E-AED6-F764E9284F82}"/>
              </a:ext>
            </a:extLst>
          </p:cNvPr>
          <p:cNvSpPr txBox="1">
            <a:spLocks/>
          </p:cNvSpPr>
          <p:nvPr/>
        </p:nvSpPr>
        <p:spPr>
          <a:xfrm>
            <a:off x="436881" y="1519587"/>
            <a:ext cx="8229600" cy="3394075"/>
          </a:xfrm>
          <a:prstGeom prst="rect">
            <a:avLst/>
          </a:prstGeom>
        </p:spPr>
        <p:txBody>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81" indent="-380981">
              <a:lnSpc>
                <a:spcPct val="120000"/>
              </a:lnSpc>
              <a:buFont typeface="Arial" charset="0"/>
              <a:buChar char="•"/>
            </a:pPr>
            <a:r>
              <a:rPr lang="en-US" sz="1800" dirty="0">
                <a:solidFill>
                  <a:schemeClr val="tx1">
                    <a:lumMod val="95000"/>
                    <a:lumOff val="5000"/>
                  </a:schemeClr>
                </a:solidFill>
                <a:latin typeface="Arial" charset="0"/>
                <a:ea typeface="Arial" charset="0"/>
                <a:cs typeface="Arial" charset="0"/>
              </a:rPr>
              <a:t>It’s no secret the nation’s waterways are becoming more congested for everyone </a:t>
            </a:r>
          </a:p>
          <a:p>
            <a:pPr marL="380981" indent="-380981">
              <a:lnSpc>
                <a:spcPct val="120000"/>
              </a:lnSpc>
            </a:pPr>
            <a:endParaRPr lang="en-US" sz="1800" dirty="0">
              <a:solidFill>
                <a:schemeClr val="tx1">
                  <a:lumMod val="95000"/>
                  <a:lumOff val="5000"/>
                </a:schemeClr>
              </a:solidFill>
              <a:latin typeface="Arial" charset="0"/>
              <a:ea typeface="Arial" charset="0"/>
              <a:cs typeface="Arial" charset="0"/>
            </a:endParaRPr>
          </a:p>
          <a:p>
            <a:pPr marL="380981" indent="-380981">
              <a:lnSpc>
                <a:spcPct val="120000"/>
              </a:lnSpc>
              <a:buFont typeface="Arial" charset="0"/>
              <a:buChar char="•"/>
            </a:pPr>
            <a:r>
              <a:rPr lang="en-US" sz="1800" dirty="0">
                <a:solidFill>
                  <a:schemeClr val="tx1">
                    <a:lumMod val="95000"/>
                    <a:lumOff val="5000"/>
                  </a:schemeClr>
                </a:solidFill>
                <a:latin typeface="Arial" charset="0"/>
                <a:ea typeface="Arial" charset="0"/>
                <a:cs typeface="Arial" charset="0"/>
              </a:rPr>
              <a:t>In PVA’s view, an important contributor in addition to commercial traffic and traditional motorized recreational boats is a growing segment of new users including:</a:t>
            </a:r>
          </a:p>
          <a:p>
            <a:pPr marL="1600120" lvl="2" indent="-380981">
              <a:lnSpc>
                <a:spcPct val="120000"/>
              </a:lnSpc>
              <a:buFont typeface="Arial" charset="0"/>
              <a:buChar char="•"/>
            </a:pPr>
            <a:r>
              <a:rPr lang="en-US" sz="1800" dirty="0">
                <a:solidFill>
                  <a:schemeClr val="tx1">
                    <a:lumMod val="95000"/>
                    <a:lumOff val="5000"/>
                  </a:schemeClr>
                </a:solidFill>
                <a:latin typeface="Arial" charset="0"/>
                <a:ea typeface="Arial" charset="0"/>
                <a:cs typeface="Arial" charset="0"/>
              </a:rPr>
              <a:t>Human Powered Craft </a:t>
            </a:r>
          </a:p>
          <a:p>
            <a:pPr marL="1600120" lvl="2" indent="-380981">
              <a:lnSpc>
                <a:spcPct val="120000"/>
              </a:lnSpc>
              <a:buFont typeface="Arial" charset="0"/>
              <a:buChar char="•"/>
            </a:pPr>
            <a:r>
              <a:rPr lang="en-US" sz="1800" dirty="0">
                <a:solidFill>
                  <a:schemeClr val="tx1">
                    <a:lumMod val="95000"/>
                    <a:lumOff val="5000"/>
                  </a:schemeClr>
                </a:solidFill>
                <a:latin typeface="Arial" charset="0"/>
                <a:ea typeface="Arial" charset="0"/>
                <a:cs typeface="Arial" charset="0"/>
              </a:rPr>
              <a:t>Electric Boats</a:t>
            </a:r>
          </a:p>
          <a:p>
            <a:pPr marL="1600120" lvl="2" indent="-380981">
              <a:lnSpc>
                <a:spcPct val="120000"/>
              </a:lnSpc>
              <a:buFont typeface="Arial" charset="0"/>
              <a:buChar char="•"/>
            </a:pPr>
            <a:r>
              <a:rPr lang="en-US" sz="1800" dirty="0">
                <a:solidFill>
                  <a:schemeClr val="tx1">
                    <a:lumMod val="95000"/>
                    <a:lumOff val="5000"/>
                  </a:schemeClr>
                </a:solidFill>
                <a:latin typeface="Arial" charset="0"/>
                <a:ea typeface="Arial" charset="0"/>
                <a:cs typeface="Arial" charset="0"/>
              </a:rPr>
              <a:t>Rental Operations</a:t>
            </a:r>
          </a:p>
        </p:txBody>
      </p:sp>
      <p:sp>
        <p:nvSpPr>
          <p:cNvPr id="6" name="Content Placeholder 2">
            <a:extLst>
              <a:ext uri="{FF2B5EF4-FFF2-40B4-BE49-F238E27FC236}">
                <a16:creationId xmlns="" xmlns:a16="http://schemas.microsoft.com/office/drawing/2014/main" id="{3C416D0A-271C-C243-919C-0A5620EB5E64}"/>
              </a:ext>
            </a:extLst>
          </p:cNvPr>
          <p:cNvSpPr txBox="1">
            <a:spLocks/>
          </p:cNvSpPr>
          <p:nvPr/>
        </p:nvSpPr>
        <p:spPr>
          <a:xfrm>
            <a:off x="436880" y="870958"/>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b="1" dirty="0"/>
              <a:t>Congested Waterways</a:t>
            </a:r>
            <a:endParaRPr lang="en-US" sz="3200" b="1" dirty="0">
              <a:latin typeface="Helvetica" charset="0"/>
              <a:ea typeface="Helvetica" charset="0"/>
              <a:cs typeface="Helvetica" charset="0"/>
            </a:endParaRPr>
          </a:p>
        </p:txBody>
      </p:sp>
      <p:pic>
        <p:nvPicPr>
          <p:cNvPr id="7" name="Picture 6" descr="pva_logo">
            <a:extLst>
              <a:ext uri="{FF2B5EF4-FFF2-40B4-BE49-F238E27FC236}">
                <a16:creationId xmlns="" xmlns:a16="http://schemas.microsoft.com/office/drawing/2014/main" id="{FB374792-19E7-8442-8E31-F0A193FC06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0170" y="4235654"/>
            <a:ext cx="950629" cy="717141"/>
          </a:xfrm>
          <a:prstGeom prst="rect">
            <a:avLst/>
          </a:prstGeom>
        </p:spPr>
      </p:pic>
    </p:spTree>
    <p:extLst>
      <p:ext uri="{BB962C8B-B14F-4D97-AF65-F5344CB8AC3E}">
        <p14:creationId xmlns:p14="http://schemas.microsoft.com/office/powerpoint/2010/main" val="1860466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Sharing the Waterways: Challenges &amp; Opportunities</a:t>
            </a:r>
            <a:endParaRPr lang="en-US" dirty="0"/>
          </a:p>
        </p:txBody>
      </p:sp>
      <p:sp>
        <p:nvSpPr>
          <p:cNvPr id="4" name="Content Placeholder 2">
            <a:extLst>
              <a:ext uri="{FF2B5EF4-FFF2-40B4-BE49-F238E27FC236}">
                <a16:creationId xmlns="" xmlns:a16="http://schemas.microsoft.com/office/drawing/2014/main" id="{949E41B1-603F-E043-9661-53AB1312EAEB}"/>
              </a:ext>
            </a:extLst>
          </p:cNvPr>
          <p:cNvSpPr txBox="1">
            <a:spLocks/>
          </p:cNvSpPr>
          <p:nvPr/>
        </p:nvSpPr>
        <p:spPr>
          <a:xfrm>
            <a:off x="457200" y="1482009"/>
            <a:ext cx="8549014" cy="3394075"/>
          </a:xfrm>
          <a:prstGeom prst="rect">
            <a:avLst/>
          </a:prstGeom>
        </p:spPr>
        <p:txBody>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81" indent="-380981">
              <a:buFont typeface="Arial" charset="0"/>
              <a:buChar char="•"/>
            </a:pPr>
            <a:r>
              <a:rPr lang="en-US" sz="1800" b="1" dirty="0">
                <a:solidFill>
                  <a:schemeClr val="tx1">
                    <a:lumMod val="95000"/>
                    <a:lumOff val="5000"/>
                  </a:schemeClr>
                </a:solidFill>
                <a:latin typeface="Helvetica" pitchFamily="2" charset="0"/>
                <a:ea typeface="Arial" charset="0"/>
                <a:cs typeface="Arial" charset="0"/>
              </a:rPr>
              <a:t>These new users: </a:t>
            </a:r>
          </a:p>
          <a:p>
            <a:pPr marL="990550" lvl="1" indent="-380981">
              <a:buFont typeface="Arial" charset="0"/>
              <a:buChar char="•"/>
            </a:pPr>
            <a:r>
              <a:rPr lang="en-US" sz="1800" dirty="0">
                <a:solidFill>
                  <a:schemeClr val="tx1">
                    <a:lumMod val="95000"/>
                    <a:lumOff val="5000"/>
                  </a:schemeClr>
                </a:solidFill>
                <a:latin typeface="Helvetica" pitchFamily="2" charset="0"/>
                <a:ea typeface="Arial" charset="0"/>
                <a:cs typeface="Arial" charset="0"/>
              </a:rPr>
              <a:t>May not be aware of </a:t>
            </a:r>
            <a:r>
              <a:rPr lang="en-US" sz="1800" b="1" dirty="0">
                <a:solidFill>
                  <a:schemeClr val="tx1">
                    <a:lumMod val="95000"/>
                    <a:lumOff val="5000"/>
                  </a:schemeClr>
                </a:solidFill>
                <a:latin typeface="Helvetica" pitchFamily="2" charset="0"/>
                <a:ea typeface="Arial" charset="0"/>
                <a:cs typeface="Arial" charset="0"/>
              </a:rPr>
              <a:t>risk of operating close to commercial vessels</a:t>
            </a:r>
          </a:p>
          <a:p>
            <a:pPr marL="990550" lvl="1" indent="-380981">
              <a:buFont typeface="Arial" charset="0"/>
              <a:buChar char="•"/>
            </a:pPr>
            <a:r>
              <a:rPr lang="en-US" sz="1800" dirty="0">
                <a:solidFill>
                  <a:schemeClr val="tx1">
                    <a:lumMod val="95000"/>
                    <a:lumOff val="5000"/>
                  </a:schemeClr>
                </a:solidFill>
                <a:latin typeface="Helvetica" pitchFamily="2" charset="0"/>
                <a:ea typeface="Arial" charset="0"/>
                <a:cs typeface="Arial" charset="0"/>
              </a:rPr>
              <a:t>May not be aware of </a:t>
            </a:r>
            <a:r>
              <a:rPr lang="en-US" sz="1800" b="1" dirty="0">
                <a:solidFill>
                  <a:schemeClr val="tx1">
                    <a:lumMod val="95000"/>
                    <a:lumOff val="5000"/>
                  </a:schemeClr>
                </a:solidFill>
                <a:latin typeface="Helvetica" pitchFamily="2" charset="0"/>
                <a:ea typeface="Arial" charset="0"/>
                <a:cs typeface="Arial" charset="0"/>
              </a:rPr>
              <a:t>responsibilities under the Navigation Rules of the Road</a:t>
            </a:r>
          </a:p>
          <a:p>
            <a:pPr marL="990550" lvl="1" indent="-380981">
              <a:buFont typeface="Arial" charset="0"/>
              <a:buChar char="•"/>
            </a:pPr>
            <a:r>
              <a:rPr lang="en-US" sz="1800" dirty="0">
                <a:solidFill>
                  <a:schemeClr val="tx1">
                    <a:lumMod val="95000"/>
                    <a:lumOff val="5000"/>
                  </a:schemeClr>
                </a:solidFill>
                <a:latin typeface="Helvetica" pitchFamily="2" charset="0"/>
                <a:ea typeface="Arial" charset="0"/>
                <a:cs typeface="Arial" charset="0"/>
              </a:rPr>
              <a:t>Concerned with </a:t>
            </a:r>
            <a:r>
              <a:rPr lang="en-US" sz="1800" b="1" dirty="0">
                <a:solidFill>
                  <a:schemeClr val="tx1">
                    <a:lumMod val="95000"/>
                    <a:lumOff val="5000"/>
                  </a:schemeClr>
                </a:solidFill>
                <a:latin typeface="Helvetica" pitchFamily="2" charset="0"/>
                <a:ea typeface="Arial" charset="0"/>
                <a:cs typeface="Arial" charset="0"/>
              </a:rPr>
              <a:t>rental operations </a:t>
            </a:r>
            <a:r>
              <a:rPr lang="en-US" sz="1800" dirty="0">
                <a:solidFill>
                  <a:schemeClr val="tx1">
                    <a:lumMod val="95000"/>
                    <a:lumOff val="5000"/>
                  </a:schemeClr>
                </a:solidFill>
                <a:latin typeface="Helvetica" pitchFamily="2" charset="0"/>
                <a:ea typeface="Arial" charset="0"/>
                <a:cs typeface="Arial" charset="0"/>
              </a:rPr>
              <a:t>sending inexperienced individuals out on the water</a:t>
            </a:r>
          </a:p>
          <a:p>
            <a:pPr marL="1600120" lvl="2" indent="-380981">
              <a:buFont typeface="Arial" charset="0"/>
              <a:buChar char="•"/>
            </a:pPr>
            <a:r>
              <a:rPr lang="en-US" sz="1800" b="1" dirty="0">
                <a:solidFill>
                  <a:schemeClr val="tx1">
                    <a:lumMod val="95000"/>
                    <a:lumOff val="5000"/>
                  </a:schemeClr>
                </a:solidFill>
                <a:latin typeface="Helvetica" pitchFamily="2" charset="0"/>
                <a:ea typeface="Arial" charset="0"/>
                <a:cs typeface="Arial" charset="0"/>
              </a:rPr>
              <a:t>Not providing adequate training</a:t>
            </a:r>
          </a:p>
          <a:p>
            <a:pPr marL="685720" indent="-380981">
              <a:buFont typeface="Arial" charset="0"/>
              <a:buChar char="•"/>
            </a:pPr>
            <a:r>
              <a:rPr lang="en-US" sz="1800" b="1" dirty="0">
                <a:solidFill>
                  <a:schemeClr val="tx1">
                    <a:lumMod val="95000"/>
                    <a:lumOff val="5000"/>
                  </a:schemeClr>
                </a:solidFill>
                <a:latin typeface="Helvetica" pitchFamily="2" charset="0"/>
                <a:ea typeface="Arial" charset="0"/>
                <a:cs typeface="Arial" charset="0"/>
              </a:rPr>
              <a:t>Sharing the waterways – Promoting Safety and Communication</a:t>
            </a:r>
          </a:p>
          <a:p>
            <a:pPr marL="1142920" lvl="1" indent="-380981">
              <a:buFont typeface="Arial" charset="0"/>
              <a:buChar char="•"/>
            </a:pPr>
            <a:r>
              <a:rPr lang="en-US" sz="1800" b="1" dirty="0">
                <a:solidFill>
                  <a:schemeClr val="tx1">
                    <a:lumMod val="95000"/>
                    <a:lumOff val="5000"/>
                  </a:schemeClr>
                </a:solidFill>
                <a:latin typeface="Helvetica" pitchFamily="2" charset="0"/>
                <a:ea typeface="Arial" charset="0"/>
                <a:cs typeface="Arial" charset="0"/>
              </a:rPr>
              <a:t>PVA is not trying to clear anyone off of the water</a:t>
            </a:r>
          </a:p>
          <a:p>
            <a:pPr marL="1142920" lvl="1" indent="-380981">
              <a:buFont typeface="Arial" charset="0"/>
              <a:buChar char="•"/>
            </a:pPr>
            <a:r>
              <a:rPr lang="en-US" sz="1800" b="1" dirty="0">
                <a:solidFill>
                  <a:schemeClr val="tx1">
                    <a:lumMod val="95000"/>
                    <a:lumOff val="5000"/>
                  </a:schemeClr>
                </a:solidFill>
                <a:latin typeface="Helvetica" pitchFamily="2" charset="0"/>
                <a:ea typeface="Arial" charset="0"/>
                <a:cs typeface="Arial" charset="0"/>
              </a:rPr>
              <a:t>Working to harmonize the operating environment</a:t>
            </a:r>
          </a:p>
        </p:txBody>
      </p:sp>
      <p:sp>
        <p:nvSpPr>
          <p:cNvPr id="6" name="Content Placeholder 2">
            <a:extLst>
              <a:ext uri="{FF2B5EF4-FFF2-40B4-BE49-F238E27FC236}">
                <a16:creationId xmlns="" xmlns:a16="http://schemas.microsoft.com/office/drawing/2014/main" id="{2ADF209A-F07E-6D4F-84D4-5DF66BD1328E}"/>
              </a:ext>
            </a:extLst>
          </p:cNvPr>
          <p:cNvSpPr txBox="1">
            <a:spLocks/>
          </p:cNvSpPr>
          <p:nvPr/>
        </p:nvSpPr>
        <p:spPr>
          <a:xfrm>
            <a:off x="436880" y="845256"/>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b="1" dirty="0"/>
              <a:t>Safety Concerns</a:t>
            </a:r>
            <a:endParaRPr lang="en-US" sz="3200" b="1" dirty="0">
              <a:latin typeface="Helvetica" charset="0"/>
              <a:ea typeface="Helvetica" charset="0"/>
              <a:cs typeface="Helvetica" charset="0"/>
            </a:endParaRPr>
          </a:p>
        </p:txBody>
      </p:sp>
      <p:pic>
        <p:nvPicPr>
          <p:cNvPr id="7" name="Picture 6" descr="pva_logo">
            <a:extLst>
              <a:ext uri="{FF2B5EF4-FFF2-40B4-BE49-F238E27FC236}">
                <a16:creationId xmlns="" xmlns:a16="http://schemas.microsoft.com/office/drawing/2014/main" id="{0447410E-ACEA-1348-8A49-FC57E6B24E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0170" y="4235654"/>
            <a:ext cx="950629" cy="717141"/>
          </a:xfrm>
          <a:prstGeom prst="rect">
            <a:avLst/>
          </a:prstGeom>
        </p:spPr>
      </p:pic>
    </p:spTree>
    <p:extLst>
      <p:ext uri="{BB962C8B-B14F-4D97-AF65-F5344CB8AC3E}">
        <p14:creationId xmlns:p14="http://schemas.microsoft.com/office/powerpoint/2010/main" val="2864364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Sharing the Waterways: Challenges &amp; Opportunities</a:t>
            </a:r>
            <a:endParaRPr lang="en-US" dirty="0"/>
          </a:p>
        </p:txBody>
      </p:sp>
      <p:sp>
        <p:nvSpPr>
          <p:cNvPr id="4" name="Content Placeholder 2">
            <a:extLst>
              <a:ext uri="{FF2B5EF4-FFF2-40B4-BE49-F238E27FC236}">
                <a16:creationId xmlns="" xmlns:a16="http://schemas.microsoft.com/office/drawing/2014/main" id="{599F835D-022F-E540-BAD1-E715272406A5}"/>
              </a:ext>
            </a:extLst>
          </p:cNvPr>
          <p:cNvSpPr txBox="1">
            <a:spLocks/>
          </p:cNvSpPr>
          <p:nvPr/>
        </p:nvSpPr>
        <p:spPr>
          <a:xfrm>
            <a:off x="457200" y="1482009"/>
            <a:ext cx="8549014" cy="3394075"/>
          </a:xfrm>
          <a:prstGeom prst="rect">
            <a:avLst/>
          </a:prstGeom>
        </p:spPr>
        <p:txBody>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81" indent="-380981">
              <a:buFont typeface="Arial" charset="0"/>
              <a:buChar char="•"/>
            </a:pPr>
            <a:r>
              <a:rPr lang="en-US" sz="1800" b="1" dirty="0">
                <a:solidFill>
                  <a:schemeClr val="tx1">
                    <a:lumMod val="95000"/>
                    <a:lumOff val="5000"/>
                  </a:schemeClr>
                </a:solidFill>
                <a:latin typeface="Helvetica" pitchFamily="2" charset="0"/>
                <a:ea typeface="Arial" charset="0"/>
                <a:cs typeface="Arial" charset="0"/>
              </a:rPr>
              <a:t>These new users: </a:t>
            </a:r>
          </a:p>
          <a:p>
            <a:pPr marL="990550" lvl="1" indent="-380981">
              <a:buFont typeface="Arial" charset="0"/>
              <a:buChar char="•"/>
            </a:pPr>
            <a:r>
              <a:rPr lang="en-US" sz="1800" dirty="0">
                <a:solidFill>
                  <a:schemeClr val="tx1">
                    <a:lumMod val="95000"/>
                    <a:lumOff val="5000"/>
                  </a:schemeClr>
                </a:solidFill>
                <a:latin typeface="Helvetica" pitchFamily="2" charset="0"/>
                <a:ea typeface="Arial" charset="0"/>
                <a:cs typeface="Arial" charset="0"/>
              </a:rPr>
              <a:t>May not be aware of </a:t>
            </a:r>
            <a:r>
              <a:rPr lang="en-US" sz="1800" b="1" dirty="0">
                <a:solidFill>
                  <a:schemeClr val="tx1">
                    <a:lumMod val="95000"/>
                    <a:lumOff val="5000"/>
                  </a:schemeClr>
                </a:solidFill>
                <a:latin typeface="Helvetica" pitchFamily="2" charset="0"/>
                <a:ea typeface="Arial" charset="0"/>
                <a:cs typeface="Arial" charset="0"/>
              </a:rPr>
              <a:t>risk of operating close to commercial vessels</a:t>
            </a:r>
          </a:p>
          <a:p>
            <a:pPr marL="990550" lvl="1" indent="-380981">
              <a:buFont typeface="Arial" charset="0"/>
              <a:buChar char="•"/>
            </a:pPr>
            <a:r>
              <a:rPr lang="en-US" sz="1800" dirty="0">
                <a:solidFill>
                  <a:schemeClr val="tx1">
                    <a:lumMod val="95000"/>
                    <a:lumOff val="5000"/>
                  </a:schemeClr>
                </a:solidFill>
                <a:latin typeface="Helvetica" pitchFamily="2" charset="0"/>
                <a:ea typeface="Arial" charset="0"/>
                <a:cs typeface="Arial" charset="0"/>
              </a:rPr>
              <a:t>May not be aware of </a:t>
            </a:r>
            <a:r>
              <a:rPr lang="en-US" sz="1800" b="1" dirty="0">
                <a:solidFill>
                  <a:schemeClr val="tx1">
                    <a:lumMod val="95000"/>
                    <a:lumOff val="5000"/>
                  </a:schemeClr>
                </a:solidFill>
                <a:latin typeface="Helvetica" pitchFamily="2" charset="0"/>
                <a:ea typeface="Arial" charset="0"/>
                <a:cs typeface="Arial" charset="0"/>
              </a:rPr>
              <a:t>responsibilities under the Navigation Rules of the Road</a:t>
            </a:r>
          </a:p>
          <a:p>
            <a:pPr marL="990550" lvl="1" indent="-380981">
              <a:buFont typeface="Arial" charset="0"/>
              <a:buChar char="•"/>
            </a:pPr>
            <a:r>
              <a:rPr lang="en-US" sz="1800" dirty="0">
                <a:solidFill>
                  <a:schemeClr val="tx1">
                    <a:lumMod val="95000"/>
                    <a:lumOff val="5000"/>
                  </a:schemeClr>
                </a:solidFill>
                <a:latin typeface="Helvetica" pitchFamily="2" charset="0"/>
                <a:ea typeface="Arial" charset="0"/>
                <a:cs typeface="Arial" charset="0"/>
              </a:rPr>
              <a:t>Concerned with </a:t>
            </a:r>
            <a:r>
              <a:rPr lang="en-US" sz="1800" b="1" dirty="0">
                <a:solidFill>
                  <a:schemeClr val="tx1">
                    <a:lumMod val="95000"/>
                    <a:lumOff val="5000"/>
                  </a:schemeClr>
                </a:solidFill>
                <a:latin typeface="Helvetica" pitchFamily="2" charset="0"/>
                <a:ea typeface="Arial" charset="0"/>
                <a:cs typeface="Arial" charset="0"/>
              </a:rPr>
              <a:t>rental operations </a:t>
            </a:r>
            <a:r>
              <a:rPr lang="en-US" sz="1800" dirty="0">
                <a:solidFill>
                  <a:schemeClr val="tx1">
                    <a:lumMod val="95000"/>
                    <a:lumOff val="5000"/>
                  </a:schemeClr>
                </a:solidFill>
                <a:latin typeface="Helvetica" pitchFamily="2" charset="0"/>
                <a:ea typeface="Arial" charset="0"/>
                <a:cs typeface="Arial" charset="0"/>
              </a:rPr>
              <a:t>sending inexperienced individuals out on the water</a:t>
            </a:r>
          </a:p>
          <a:p>
            <a:pPr marL="1600120" lvl="2" indent="-380981">
              <a:buFont typeface="Arial" charset="0"/>
              <a:buChar char="•"/>
            </a:pPr>
            <a:r>
              <a:rPr lang="en-US" sz="1800" b="1" dirty="0">
                <a:solidFill>
                  <a:schemeClr val="tx1">
                    <a:lumMod val="95000"/>
                    <a:lumOff val="5000"/>
                  </a:schemeClr>
                </a:solidFill>
                <a:latin typeface="Helvetica" pitchFamily="2" charset="0"/>
                <a:ea typeface="Arial" charset="0"/>
                <a:cs typeface="Arial" charset="0"/>
              </a:rPr>
              <a:t>Not providing adequate training</a:t>
            </a:r>
          </a:p>
          <a:p>
            <a:pPr marL="685720" indent="-380981">
              <a:buFont typeface="Arial" charset="0"/>
              <a:buChar char="•"/>
            </a:pPr>
            <a:r>
              <a:rPr lang="en-US" sz="1800" b="1" dirty="0">
                <a:solidFill>
                  <a:schemeClr val="tx1">
                    <a:lumMod val="95000"/>
                    <a:lumOff val="5000"/>
                  </a:schemeClr>
                </a:solidFill>
                <a:latin typeface="Helvetica" pitchFamily="2" charset="0"/>
                <a:ea typeface="Arial" charset="0"/>
                <a:cs typeface="Arial" charset="0"/>
              </a:rPr>
              <a:t>Sharing the waterways – Promoting Safety and Communication</a:t>
            </a:r>
          </a:p>
          <a:p>
            <a:pPr marL="1142920" lvl="1" indent="-380981">
              <a:buFont typeface="Arial" charset="0"/>
              <a:buChar char="•"/>
            </a:pPr>
            <a:r>
              <a:rPr lang="en-US" sz="1800" b="1" dirty="0">
                <a:solidFill>
                  <a:schemeClr val="tx1">
                    <a:lumMod val="95000"/>
                    <a:lumOff val="5000"/>
                  </a:schemeClr>
                </a:solidFill>
                <a:latin typeface="Helvetica" pitchFamily="2" charset="0"/>
                <a:ea typeface="Arial" charset="0"/>
                <a:cs typeface="Arial" charset="0"/>
              </a:rPr>
              <a:t>PVA is not trying to clear anyone off of the water</a:t>
            </a:r>
          </a:p>
          <a:p>
            <a:pPr marL="1142920" lvl="1" indent="-380981">
              <a:buFont typeface="Arial" charset="0"/>
              <a:buChar char="•"/>
            </a:pPr>
            <a:r>
              <a:rPr lang="en-US" sz="1800" b="1" dirty="0">
                <a:solidFill>
                  <a:schemeClr val="tx1">
                    <a:lumMod val="95000"/>
                    <a:lumOff val="5000"/>
                  </a:schemeClr>
                </a:solidFill>
                <a:latin typeface="Helvetica" pitchFamily="2" charset="0"/>
                <a:ea typeface="Arial" charset="0"/>
                <a:cs typeface="Arial" charset="0"/>
              </a:rPr>
              <a:t>Working to harmonize the operating environment</a:t>
            </a:r>
          </a:p>
        </p:txBody>
      </p:sp>
      <p:sp>
        <p:nvSpPr>
          <p:cNvPr id="6" name="Content Placeholder 2">
            <a:extLst>
              <a:ext uri="{FF2B5EF4-FFF2-40B4-BE49-F238E27FC236}">
                <a16:creationId xmlns="" xmlns:a16="http://schemas.microsoft.com/office/drawing/2014/main" id="{9E68E879-93B4-124E-9D8F-6BDCB8BF19D8}"/>
              </a:ext>
            </a:extLst>
          </p:cNvPr>
          <p:cNvSpPr txBox="1">
            <a:spLocks/>
          </p:cNvSpPr>
          <p:nvPr/>
        </p:nvSpPr>
        <p:spPr>
          <a:xfrm>
            <a:off x="436880" y="833381"/>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b="1" dirty="0"/>
              <a:t>Awareness: Captain’s Perspective</a:t>
            </a:r>
            <a:endParaRPr lang="en-US" sz="3200" b="1" dirty="0">
              <a:latin typeface="Helvetica" charset="0"/>
              <a:ea typeface="Helvetica" charset="0"/>
              <a:cs typeface="Helvetica" charset="0"/>
            </a:endParaRPr>
          </a:p>
        </p:txBody>
      </p:sp>
      <p:pic>
        <p:nvPicPr>
          <p:cNvPr id="7" name="Picture 6" descr="pva_logo">
            <a:extLst>
              <a:ext uri="{FF2B5EF4-FFF2-40B4-BE49-F238E27FC236}">
                <a16:creationId xmlns="" xmlns:a16="http://schemas.microsoft.com/office/drawing/2014/main" id="{8C0DCA86-B274-354C-96FB-DE6897AE65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0170" y="4235654"/>
            <a:ext cx="950629" cy="717141"/>
          </a:xfrm>
          <a:prstGeom prst="rect">
            <a:avLst/>
          </a:prstGeom>
        </p:spPr>
      </p:pic>
    </p:spTree>
    <p:extLst>
      <p:ext uri="{BB962C8B-B14F-4D97-AF65-F5344CB8AC3E}">
        <p14:creationId xmlns:p14="http://schemas.microsoft.com/office/powerpoint/2010/main" val="2120542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Sharing the Waterways: Challenges &amp; Opportunities</a:t>
            </a:r>
            <a:endParaRPr lang="en-US" dirty="0"/>
          </a:p>
        </p:txBody>
      </p:sp>
      <p:pic>
        <p:nvPicPr>
          <p:cNvPr id="4" name="Picture 3" descr="pva_logo">
            <a:extLst>
              <a:ext uri="{FF2B5EF4-FFF2-40B4-BE49-F238E27FC236}">
                <a16:creationId xmlns="" xmlns:a16="http://schemas.microsoft.com/office/drawing/2014/main" id="{650B3563-1272-2147-9A36-CF717CB81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0170" y="4235654"/>
            <a:ext cx="950629" cy="717141"/>
          </a:xfrm>
          <a:prstGeom prst="rect">
            <a:avLst/>
          </a:prstGeom>
        </p:spPr>
      </p:pic>
      <p:pic>
        <p:nvPicPr>
          <p:cNvPr id="6" name="Picture 2">
            <a:extLst>
              <a:ext uri="{FF2B5EF4-FFF2-40B4-BE49-F238E27FC236}">
                <a16:creationId xmlns="" xmlns:a16="http://schemas.microsoft.com/office/drawing/2014/main" id="{8755A6A9-EF6D-3D41-942F-A456D1885D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093" y="970378"/>
            <a:ext cx="7079850" cy="398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4179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Sharing the Waterways: Challenges &amp; Opportunities</a:t>
            </a:r>
            <a:endParaRPr lang="en-US" dirty="0"/>
          </a:p>
        </p:txBody>
      </p:sp>
      <p:pic>
        <p:nvPicPr>
          <p:cNvPr id="4" name="Picture 3" descr="pva_logo">
            <a:extLst>
              <a:ext uri="{FF2B5EF4-FFF2-40B4-BE49-F238E27FC236}">
                <a16:creationId xmlns="" xmlns:a16="http://schemas.microsoft.com/office/drawing/2014/main" id="{650B3563-1272-2147-9A36-CF717CB81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0170" y="4235654"/>
            <a:ext cx="950629" cy="717141"/>
          </a:xfrm>
          <a:prstGeom prst="rect">
            <a:avLst/>
          </a:prstGeom>
        </p:spPr>
      </p:pic>
      <p:pic>
        <p:nvPicPr>
          <p:cNvPr id="5" name="Content Placeholder 3">
            <a:extLst>
              <a:ext uri="{FF2B5EF4-FFF2-40B4-BE49-F238E27FC236}">
                <a16:creationId xmlns="" xmlns:a16="http://schemas.microsoft.com/office/drawing/2014/main" id="{23BA31D2-BB13-764C-A11C-9E71F3EB2E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264" y="1340285"/>
            <a:ext cx="7030972" cy="3592472"/>
          </a:xfrm>
          <a:prstGeom prst="rect">
            <a:avLst/>
          </a:prstGeom>
        </p:spPr>
      </p:pic>
      <p:sp>
        <p:nvSpPr>
          <p:cNvPr id="7" name="Content Placeholder 2">
            <a:extLst>
              <a:ext uri="{FF2B5EF4-FFF2-40B4-BE49-F238E27FC236}">
                <a16:creationId xmlns="" xmlns:a16="http://schemas.microsoft.com/office/drawing/2014/main" id="{FD7A61CC-159A-294B-84CE-AFEAA2291231}"/>
              </a:ext>
            </a:extLst>
          </p:cNvPr>
          <p:cNvSpPr txBox="1">
            <a:spLocks/>
          </p:cNvSpPr>
          <p:nvPr/>
        </p:nvSpPr>
        <p:spPr>
          <a:xfrm>
            <a:off x="515264" y="715088"/>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Impeding Navigable Channels (Pittsburgh, PA)</a:t>
            </a:r>
          </a:p>
        </p:txBody>
      </p:sp>
    </p:spTree>
    <p:extLst>
      <p:ext uri="{BB962C8B-B14F-4D97-AF65-F5344CB8AC3E}">
        <p14:creationId xmlns:p14="http://schemas.microsoft.com/office/powerpoint/2010/main" val="1065539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Sharing the Waterways: Challenges &amp; Opportunities</a:t>
            </a:r>
            <a:endParaRPr lang="en-US" dirty="0"/>
          </a:p>
        </p:txBody>
      </p:sp>
      <p:pic>
        <p:nvPicPr>
          <p:cNvPr id="4" name="Picture 3" descr="pva_logo">
            <a:extLst>
              <a:ext uri="{FF2B5EF4-FFF2-40B4-BE49-F238E27FC236}">
                <a16:creationId xmlns="" xmlns:a16="http://schemas.microsoft.com/office/drawing/2014/main" id="{650B3563-1272-2147-9A36-CF717CB811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0170" y="4235654"/>
            <a:ext cx="950629" cy="717141"/>
          </a:xfrm>
          <a:prstGeom prst="rect">
            <a:avLst/>
          </a:prstGeom>
        </p:spPr>
      </p:pic>
      <p:sp>
        <p:nvSpPr>
          <p:cNvPr id="6" name="Content Placeholder 2">
            <a:extLst>
              <a:ext uri="{FF2B5EF4-FFF2-40B4-BE49-F238E27FC236}">
                <a16:creationId xmlns="" xmlns:a16="http://schemas.microsoft.com/office/drawing/2014/main" id="{CF228965-4DF1-ED41-AD7E-9EC2047E8EF0}"/>
              </a:ext>
            </a:extLst>
          </p:cNvPr>
          <p:cNvSpPr txBox="1">
            <a:spLocks/>
          </p:cNvSpPr>
          <p:nvPr/>
        </p:nvSpPr>
        <p:spPr>
          <a:xfrm>
            <a:off x="457200" y="1482009"/>
            <a:ext cx="8549014" cy="3394075"/>
          </a:xfrm>
          <a:prstGeom prst="rect">
            <a:avLst/>
          </a:prstGeom>
        </p:spPr>
        <p:txBody>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sz="2000" dirty="0">
                <a:latin typeface="Helvetica" pitchFamily="2" charset="0"/>
              </a:rPr>
              <a:t>Encouraging Safety Education and Outreach by Working with:</a:t>
            </a:r>
          </a:p>
          <a:p>
            <a:pPr>
              <a:lnSpc>
                <a:spcPct val="80000"/>
              </a:lnSpc>
            </a:pPr>
            <a:endParaRPr lang="en-US" sz="2000" dirty="0">
              <a:latin typeface="Helvetica" pitchFamily="2" charset="0"/>
            </a:endParaRPr>
          </a:p>
          <a:p>
            <a:pPr marL="342900" indent="-342900">
              <a:buFont typeface="Arial" panose="020B0604020202020204" pitchFamily="34" charset="0"/>
              <a:buChar char="•"/>
            </a:pPr>
            <a:r>
              <a:rPr lang="en-US" sz="2000" dirty="0">
                <a:latin typeface="Helvetica" pitchFamily="2" charset="0"/>
              </a:rPr>
              <a:t>Coast Guard</a:t>
            </a:r>
          </a:p>
          <a:p>
            <a:pPr marL="1143000" lvl="1">
              <a:buFont typeface="Arial" panose="020B0604020202020204" pitchFamily="34" charset="0"/>
              <a:buChar char="•"/>
            </a:pPr>
            <a:r>
              <a:rPr lang="en-US" sz="2000" dirty="0">
                <a:latin typeface="Helvetica" pitchFamily="2" charset="0"/>
              </a:rPr>
              <a:t>Boating Safety Advisory Committee and PVA Partnership</a:t>
            </a:r>
          </a:p>
          <a:p>
            <a:pPr marL="342900" indent="-342900">
              <a:buFont typeface="Arial" panose="020B0604020202020204" pitchFamily="34" charset="0"/>
              <a:buChar char="•"/>
            </a:pPr>
            <a:r>
              <a:rPr lang="en-US" sz="2000" dirty="0">
                <a:latin typeface="Helvetica" pitchFamily="2" charset="0"/>
              </a:rPr>
              <a:t>National Association of State Boating Law Administrators</a:t>
            </a:r>
          </a:p>
          <a:p>
            <a:pPr marL="342900" indent="-342900">
              <a:buFont typeface="Arial" panose="020B0604020202020204" pitchFamily="34" charset="0"/>
              <a:buChar char="•"/>
            </a:pPr>
            <a:r>
              <a:rPr lang="en-US" sz="2000" dirty="0">
                <a:latin typeface="Helvetica" pitchFamily="2" charset="0"/>
              </a:rPr>
              <a:t>Fellow Industry Groups and Waterways Stakeholders</a:t>
            </a:r>
          </a:p>
          <a:p>
            <a:pPr marL="1143000" lvl="1">
              <a:buFont typeface="Arial" panose="020B0604020202020204" pitchFamily="34" charset="0"/>
              <a:buChar char="•"/>
            </a:pPr>
            <a:r>
              <a:rPr lang="en-US" sz="2000" dirty="0">
                <a:latin typeface="Helvetica" pitchFamily="2" charset="0"/>
              </a:rPr>
              <a:t>American Canoe Association</a:t>
            </a:r>
          </a:p>
          <a:p>
            <a:pPr marL="1143000" lvl="1">
              <a:buFont typeface="Arial" panose="020B0604020202020204" pitchFamily="34" charset="0"/>
              <a:buChar char="•"/>
            </a:pPr>
            <a:r>
              <a:rPr lang="en-US" sz="2000" dirty="0">
                <a:latin typeface="Helvetica" pitchFamily="2" charset="0"/>
              </a:rPr>
              <a:t>Water Sports Foundation</a:t>
            </a:r>
          </a:p>
          <a:p>
            <a:pPr marL="1143000" lvl="1">
              <a:buFont typeface="Arial" panose="020B0604020202020204" pitchFamily="34" charset="0"/>
              <a:buChar char="•"/>
            </a:pPr>
            <a:r>
              <a:rPr lang="en-US" sz="2000" dirty="0">
                <a:latin typeface="Helvetica" pitchFamily="2" charset="0"/>
              </a:rPr>
              <a:t>National Marine Manufacturers Association</a:t>
            </a:r>
          </a:p>
          <a:p>
            <a:pPr marL="342900" indent="-342900">
              <a:buFont typeface="Arial" panose="020B0604020202020204" pitchFamily="34" charset="0"/>
              <a:buChar char="•"/>
            </a:pPr>
            <a:r>
              <a:rPr lang="en-US" sz="2000" dirty="0">
                <a:latin typeface="Helvetica" pitchFamily="2" charset="0"/>
              </a:rPr>
              <a:t>Support NTSB Safety Recommendation</a:t>
            </a:r>
          </a:p>
          <a:p>
            <a:pPr>
              <a:lnSpc>
                <a:spcPct val="80000"/>
              </a:lnSpc>
            </a:pPr>
            <a:endParaRPr lang="en-US" sz="2000" dirty="0">
              <a:latin typeface="Helvetica" pitchFamily="2" charset="0"/>
            </a:endParaRPr>
          </a:p>
        </p:txBody>
      </p:sp>
      <p:sp>
        <p:nvSpPr>
          <p:cNvPr id="8" name="Content Placeholder 2">
            <a:extLst>
              <a:ext uri="{FF2B5EF4-FFF2-40B4-BE49-F238E27FC236}">
                <a16:creationId xmlns="" xmlns:a16="http://schemas.microsoft.com/office/drawing/2014/main" id="{81E65581-B1B9-9C4B-9419-D9380E75CA21}"/>
              </a:ext>
            </a:extLst>
          </p:cNvPr>
          <p:cNvSpPr txBox="1">
            <a:spLocks/>
          </p:cNvSpPr>
          <p:nvPr/>
        </p:nvSpPr>
        <p:spPr>
          <a:xfrm>
            <a:off x="436880" y="833380"/>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b="1" dirty="0"/>
              <a:t>PVA Engagement: National Level</a:t>
            </a:r>
            <a:endParaRPr lang="en-US" sz="3200" b="1" dirty="0">
              <a:latin typeface="Helvetica" charset="0"/>
              <a:ea typeface="Helvetica" charset="0"/>
              <a:cs typeface="Helvetica" charset="0"/>
            </a:endParaRPr>
          </a:p>
        </p:txBody>
      </p:sp>
    </p:spTree>
    <p:extLst>
      <p:ext uri="{BB962C8B-B14F-4D97-AF65-F5344CB8AC3E}">
        <p14:creationId xmlns:p14="http://schemas.microsoft.com/office/powerpoint/2010/main" val="461732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Sharing the Waterways: Challenges &amp; Opportunities</a:t>
            </a:r>
            <a:endParaRPr lang="en-US" dirty="0"/>
          </a:p>
        </p:txBody>
      </p:sp>
      <p:sp>
        <p:nvSpPr>
          <p:cNvPr id="6" name="Content Placeholder 2">
            <a:extLst>
              <a:ext uri="{FF2B5EF4-FFF2-40B4-BE49-F238E27FC236}">
                <a16:creationId xmlns="" xmlns:a16="http://schemas.microsoft.com/office/drawing/2014/main" id="{CF228965-4DF1-ED41-AD7E-9EC2047E8EF0}"/>
              </a:ext>
            </a:extLst>
          </p:cNvPr>
          <p:cNvSpPr txBox="1">
            <a:spLocks/>
          </p:cNvSpPr>
          <p:nvPr/>
        </p:nvSpPr>
        <p:spPr>
          <a:xfrm>
            <a:off x="477520" y="1277472"/>
            <a:ext cx="8686800" cy="3503349"/>
          </a:xfrm>
          <a:prstGeom prst="rect">
            <a:avLst/>
          </a:prstGeom>
        </p:spPr>
        <p:txBody>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endParaRPr lang="en-US" sz="1800" dirty="0">
              <a:latin typeface="Helvetica" pitchFamily="2" charset="0"/>
            </a:endParaRPr>
          </a:p>
          <a:p>
            <a:pPr>
              <a:lnSpc>
                <a:spcPct val="80000"/>
              </a:lnSpc>
            </a:pPr>
            <a:r>
              <a:rPr lang="en-US" sz="1800" b="1" dirty="0">
                <a:latin typeface="Helvetica" pitchFamily="2" charset="0"/>
              </a:rPr>
              <a:t>Chicago, IL</a:t>
            </a:r>
          </a:p>
          <a:p>
            <a:pPr marL="285750" lvl="1" indent="-285750">
              <a:lnSpc>
                <a:spcPct val="80000"/>
              </a:lnSpc>
              <a:buFont typeface="Arial" panose="020B0604020202020204" pitchFamily="34" charset="0"/>
              <a:buChar char="•"/>
            </a:pPr>
            <a:r>
              <a:rPr lang="en-US" sz="1800" dirty="0">
                <a:latin typeface="Helvetica" pitchFamily="2" charset="0"/>
              </a:rPr>
              <a:t>Harbor Safety Committee brings together all stakeholders</a:t>
            </a:r>
          </a:p>
          <a:p>
            <a:pPr marL="285750" lvl="1" indent="-285750">
              <a:lnSpc>
                <a:spcPct val="80000"/>
              </a:lnSpc>
              <a:buFont typeface="Arial" panose="020B0604020202020204" pitchFamily="34" charset="0"/>
              <a:buChar char="•"/>
            </a:pPr>
            <a:r>
              <a:rPr lang="en-US" sz="1800" dirty="0">
                <a:latin typeface="Helvetica" pitchFamily="2" charset="0"/>
              </a:rPr>
              <a:t>The Committee developed best practices guidance</a:t>
            </a:r>
          </a:p>
          <a:p>
            <a:pPr marL="457200" lvl="1" indent="0">
              <a:lnSpc>
                <a:spcPct val="80000"/>
              </a:lnSpc>
              <a:buNone/>
            </a:pPr>
            <a:endParaRPr lang="en-US" sz="1200" dirty="0">
              <a:latin typeface="Helvetica" pitchFamily="2" charset="0"/>
            </a:endParaRPr>
          </a:p>
          <a:p>
            <a:pPr>
              <a:lnSpc>
                <a:spcPct val="80000"/>
              </a:lnSpc>
            </a:pPr>
            <a:r>
              <a:rPr lang="en-US" sz="1800" b="1" dirty="0">
                <a:latin typeface="Helvetica" pitchFamily="2" charset="0"/>
              </a:rPr>
              <a:t>Pittsburgh, PA</a:t>
            </a:r>
          </a:p>
          <a:p>
            <a:pPr marL="285750" indent="-285750">
              <a:buFont typeface="Arial" panose="020B0604020202020204" pitchFamily="34" charset="0"/>
              <a:buChar char="•"/>
            </a:pPr>
            <a:r>
              <a:rPr lang="en-US" sz="1800" dirty="0">
                <a:latin typeface="Helvetica" pitchFamily="2" charset="0"/>
              </a:rPr>
              <a:t>Formed a Congested Waterways Committee consisting of all stakeholders</a:t>
            </a:r>
          </a:p>
          <a:p>
            <a:pPr marL="285750" indent="-285750">
              <a:buFont typeface="Arial" panose="020B0604020202020204" pitchFamily="34" charset="0"/>
              <a:buChar char="•"/>
            </a:pPr>
            <a:r>
              <a:rPr lang="en-US" sz="1800" dirty="0">
                <a:latin typeface="Helvetica" pitchFamily="2" charset="0"/>
              </a:rPr>
              <a:t>Commercial participation in Annual Safe Boating Week Events</a:t>
            </a:r>
          </a:p>
          <a:p>
            <a:pPr marL="285750" indent="-285750">
              <a:buFont typeface="Arial" panose="020B0604020202020204" pitchFamily="34" charset="0"/>
              <a:buChar char="•"/>
            </a:pPr>
            <a:r>
              <a:rPr lang="en-US" sz="1800" dirty="0">
                <a:latin typeface="Helvetica" pitchFamily="2" charset="0"/>
              </a:rPr>
              <a:t>The Coast Guard established a special local regulation for parts of the navigable waters of the Allegheny, Monongahela, and Ohio Rivers</a:t>
            </a:r>
          </a:p>
          <a:p>
            <a:pPr marL="1085850" lvl="1" indent="-285750">
              <a:buFont typeface="Arial" panose="020B0604020202020204" pitchFamily="34" charset="0"/>
              <a:buChar char="•"/>
            </a:pPr>
            <a:r>
              <a:rPr lang="en-US" sz="1800" dirty="0">
                <a:latin typeface="Helvetica" pitchFamily="2" charset="0"/>
              </a:rPr>
              <a:t>During special events “prohibits persons and vessels from loitering, anchoring, stopping, mooring, remaining, or drifting in any manner that impedes safe passage of another vessel” </a:t>
            </a:r>
          </a:p>
          <a:p>
            <a:pPr lvl="1">
              <a:lnSpc>
                <a:spcPct val="80000"/>
              </a:lnSpc>
              <a:buNone/>
            </a:pPr>
            <a:endParaRPr lang="en-US" sz="1800" dirty="0">
              <a:latin typeface="Helvetica" pitchFamily="2" charset="0"/>
            </a:endParaRPr>
          </a:p>
          <a:p>
            <a:pPr>
              <a:lnSpc>
                <a:spcPct val="80000"/>
              </a:lnSpc>
            </a:pPr>
            <a:endParaRPr lang="en-US" sz="1800" dirty="0">
              <a:latin typeface="Helvetica" pitchFamily="2" charset="0"/>
            </a:endParaRPr>
          </a:p>
        </p:txBody>
      </p:sp>
      <p:sp>
        <p:nvSpPr>
          <p:cNvPr id="8" name="Content Placeholder 2">
            <a:extLst>
              <a:ext uri="{FF2B5EF4-FFF2-40B4-BE49-F238E27FC236}">
                <a16:creationId xmlns="" xmlns:a16="http://schemas.microsoft.com/office/drawing/2014/main" id="{81E65581-B1B9-9C4B-9419-D9380E75CA21}"/>
              </a:ext>
            </a:extLst>
          </p:cNvPr>
          <p:cNvSpPr txBox="1">
            <a:spLocks/>
          </p:cNvSpPr>
          <p:nvPr/>
        </p:nvSpPr>
        <p:spPr>
          <a:xfrm>
            <a:off x="436880" y="797754"/>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b="1" dirty="0" smtClean="0"/>
              <a:t>Engagement</a:t>
            </a:r>
            <a:r>
              <a:rPr lang="en-US" sz="3200" b="1" dirty="0"/>
              <a:t>: Local Level</a:t>
            </a:r>
            <a:endParaRPr lang="en-US" sz="3200" b="1" dirty="0">
              <a:latin typeface="Helvetica" charset="0"/>
              <a:ea typeface="Helvetica" charset="0"/>
              <a:cs typeface="Helvetica" charset="0"/>
            </a:endParaRPr>
          </a:p>
        </p:txBody>
      </p:sp>
    </p:spTree>
    <p:extLst>
      <p:ext uri="{BB962C8B-B14F-4D97-AF65-F5344CB8AC3E}">
        <p14:creationId xmlns:p14="http://schemas.microsoft.com/office/powerpoint/2010/main" val="3927526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Sharing the Waterways: Challenges &amp; Opportunities</a:t>
            </a:r>
            <a:endParaRPr lang="en-US" dirty="0"/>
          </a:p>
        </p:txBody>
      </p:sp>
      <p:pic>
        <p:nvPicPr>
          <p:cNvPr id="4" name="Picture 3" descr="pva_logo">
            <a:extLst>
              <a:ext uri="{FF2B5EF4-FFF2-40B4-BE49-F238E27FC236}">
                <a16:creationId xmlns="" xmlns:a16="http://schemas.microsoft.com/office/drawing/2014/main" id="{650B3563-1272-2147-9A36-CF717CB811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0170" y="4235654"/>
            <a:ext cx="950629" cy="717141"/>
          </a:xfrm>
          <a:prstGeom prst="rect">
            <a:avLst/>
          </a:prstGeom>
        </p:spPr>
      </p:pic>
      <p:sp>
        <p:nvSpPr>
          <p:cNvPr id="6" name="Content Placeholder 2">
            <a:extLst>
              <a:ext uri="{FF2B5EF4-FFF2-40B4-BE49-F238E27FC236}">
                <a16:creationId xmlns="" xmlns:a16="http://schemas.microsoft.com/office/drawing/2014/main" id="{CF228965-4DF1-ED41-AD7E-9EC2047E8EF0}"/>
              </a:ext>
            </a:extLst>
          </p:cNvPr>
          <p:cNvSpPr txBox="1">
            <a:spLocks/>
          </p:cNvSpPr>
          <p:nvPr/>
        </p:nvSpPr>
        <p:spPr>
          <a:xfrm>
            <a:off x="457200" y="1482009"/>
            <a:ext cx="8549014" cy="3394075"/>
          </a:xfrm>
          <a:prstGeom prst="rect">
            <a:avLst/>
          </a:prstGeom>
        </p:spPr>
        <p:txBody>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81" indent="-380981">
              <a:lnSpc>
                <a:spcPct val="120000"/>
              </a:lnSpc>
              <a:buFont typeface="Arial" charset="0"/>
              <a:buChar char="•"/>
            </a:pPr>
            <a:r>
              <a:rPr lang="en-US" sz="1800" dirty="0">
                <a:latin typeface="Helvetica" pitchFamily="2" charset="0"/>
              </a:rPr>
              <a:t>PVA believes there is a need for a successful process model/template that can be implemented on the local level nationwide to: </a:t>
            </a:r>
          </a:p>
          <a:p>
            <a:pPr marL="838181" lvl="1" indent="-380981">
              <a:lnSpc>
                <a:spcPct val="120000"/>
              </a:lnSpc>
              <a:buFont typeface="Arial" charset="0"/>
              <a:buChar char="•"/>
            </a:pPr>
            <a:r>
              <a:rPr lang="en-US" sz="1800" dirty="0">
                <a:latin typeface="Helvetica" pitchFamily="2" charset="0"/>
              </a:rPr>
              <a:t>Assist Harbor Safety Committees with this subject</a:t>
            </a:r>
          </a:p>
          <a:p>
            <a:pPr marL="838181" lvl="1" indent="-380981">
              <a:lnSpc>
                <a:spcPct val="120000"/>
              </a:lnSpc>
              <a:buFont typeface="Arial" charset="0"/>
              <a:buChar char="•"/>
            </a:pPr>
            <a:r>
              <a:rPr lang="en-US" sz="1800" dirty="0">
                <a:latin typeface="Helvetica" pitchFamily="2" charset="0"/>
              </a:rPr>
              <a:t>Help create similar stakeholder groups</a:t>
            </a:r>
          </a:p>
          <a:p>
            <a:pPr marL="838181" lvl="1" indent="-380981">
              <a:lnSpc>
                <a:spcPct val="120000"/>
              </a:lnSpc>
              <a:buFont typeface="Arial" charset="0"/>
              <a:buChar char="•"/>
            </a:pPr>
            <a:r>
              <a:rPr lang="en-US" sz="1800" dirty="0">
                <a:latin typeface="Helvetica" pitchFamily="2" charset="0"/>
              </a:rPr>
              <a:t>To facilitate communication, outreach, and education</a:t>
            </a:r>
          </a:p>
          <a:p>
            <a:pPr marL="380981" indent="-380981">
              <a:lnSpc>
                <a:spcPct val="120000"/>
              </a:lnSpc>
              <a:buFont typeface="Arial" charset="0"/>
              <a:buChar char="•"/>
            </a:pPr>
            <a:endParaRPr lang="en-US" sz="1800" dirty="0">
              <a:latin typeface="Helvetica" pitchFamily="2" charset="0"/>
            </a:endParaRPr>
          </a:p>
          <a:p>
            <a:pPr marL="380981" indent="-380981">
              <a:lnSpc>
                <a:spcPct val="120000"/>
              </a:lnSpc>
              <a:buFont typeface="Arial" charset="0"/>
              <a:buChar char="•"/>
            </a:pPr>
            <a:r>
              <a:rPr lang="en-US" sz="1800" dirty="0">
                <a:latin typeface="Helvetica" pitchFamily="2" charset="0"/>
              </a:rPr>
              <a:t>PVA is committed to safety and we stand ready to work with all stakeholders towards a safe boating environment for all. </a:t>
            </a:r>
          </a:p>
          <a:p>
            <a:pPr>
              <a:lnSpc>
                <a:spcPct val="80000"/>
              </a:lnSpc>
            </a:pPr>
            <a:endParaRPr lang="en-US" sz="1800" dirty="0">
              <a:latin typeface="Helvetica" pitchFamily="2" charset="0"/>
            </a:endParaRPr>
          </a:p>
        </p:txBody>
      </p:sp>
      <p:sp>
        <p:nvSpPr>
          <p:cNvPr id="8" name="Content Placeholder 2">
            <a:extLst>
              <a:ext uri="{FF2B5EF4-FFF2-40B4-BE49-F238E27FC236}">
                <a16:creationId xmlns="" xmlns:a16="http://schemas.microsoft.com/office/drawing/2014/main" id="{81E65581-B1B9-9C4B-9419-D9380E75CA21}"/>
              </a:ext>
            </a:extLst>
          </p:cNvPr>
          <p:cNvSpPr txBox="1">
            <a:spLocks/>
          </p:cNvSpPr>
          <p:nvPr/>
        </p:nvSpPr>
        <p:spPr>
          <a:xfrm>
            <a:off x="436880" y="797754"/>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b="1" dirty="0"/>
              <a:t>Moving Forward</a:t>
            </a:r>
            <a:endParaRPr lang="en-US" sz="3200" b="1" dirty="0">
              <a:latin typeface="Helvetica" charset="0"/>
              <a:ea typeface="Helvetica" charset="0"/>
              <a:cs typeface="Helvetica" charset="0"/>
            </a:endParaRPr>
          </a:p>
        </p:txBody>
      </p:sp>
    </p:spTree>
    <p:extLst>
      <p:ext uri="{BB962C8B-B14F-4D97-AF65-F5344CB8AC3E}">
        <p14:creationId xmlns:p14="http://schemas.microsoft.com/office/powerpoint/2010/main" val="2693718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 xmlns:a16="http://schemas.microsoft.com/office/drawing/2014/main" id="{DD1527A3-12F6-A24F-A48A-20CCD3F8A583}"/>
              </a:ext>
            </a:extLst>
          </p:cNvPr>
          <p:cNvSpPr txBox="1">
            <a:spLocks/>
          </p:cNvSpPr>
          <p:nvPr/>
        </p:nvSpPr>
        <p:spPr>
          <a:xfrm>
            <a:off x="819912" y="2335442"/>
            <a:ext cx="7629144" cy="627214"/>
          </a:xfrm>
          <a:prstGeom prst="rect">
            <a:avLst/>
          </a:prstGeom>
        </p:spPr>
        <p:txBody>
          <a:bodyPr>
            <a:noAutofit/>
          </a:bodyPr>
          <a:lstStyle>
            <a:lvl1pPr marL="0" indent="0" algn="ctr" defTabSz="457200" rtl="0" eaLnBrk="1" latinLnBrk="0" hangingPunct="1">
              <a:spcBef>
                <a:spcPct val="20000"/>
              </a:spcBef>
              <a:buFont typeface="Arial"/>
              <a:buNone/>
              <a:defRPr sz="36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b="1" dirty="0">
                <a:solidFill>
                  <a:srgbClr val="4B4846"/>
                </a:solidFill>
                <a:latin typeface="Helvetica" charset="0"/>
                <a:ea typeface="Helvetica" charset="0"/>
                <a:cs typeface="Helvetica" charset="0"/>
              </a:rPr>
              <a:t>Questions from the App</a:t>
            </a:r>
          </a:p>
          <a:p>
            <a:r>
              <a:rPr lang="en-US" sz="2000" b="1" dirty="0">
                <a:solidFill>
                  <a:srgbClr val="4B4846"/>
                </a:solidFill>
                <a:latin typeface="Helvetica" charset="0"/>
                <a:ea typeface="Helvetica" charset="0"/>
                <a:cs typeface="Helvetica" charset="0"/>
              </a:rPr>
              <a:t>#IBWSS</a:t>
            </a:r>
            <a:r>
              <a:rPr lang="en-US" sz="2000" b="1" dirty="0">
                <a:solidFill>
                  <a:srgbClr val="FF6D2D"/>
                </a:solidFill>
                <a:latin typeface="Helvetica" charset="0"/>
                <a:ea typeface="Helvetica" charset="0"/>
                <a:cs typeface="Helvetica" charset="0"/>
              </a:rPr>
              <a:t>19</a:t>
            </a:r>
          </a:p>
        </p:txBody>
      </p:sp>
    </p:spTree>
    <p:extLst>
      <p:ext uri="{BB962C8B-B14F-4D97-AF65-F5344CB8AC3E}">
        <p14:creationId xmlns:p14="http://schemas.microsoft.com/office/powerpoint/2010/main" val="15407844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DB0509B-DF29-F343-93AA-1B7086A28D01}"/>
              </a:ext>
            </a:extLst>
          </p:cNvPr>
          <p:cNvSpPr txBox="1">
            <a:spLocks/>
          </p:cNvSpPr>
          <p:nvPr/>
        </p:nvSpPr>
        <p:spPr>
          <a:xfrm>
            <a:off x="757428" y="1525817"/>
            <a:ext cx="7629144" cy="627214"/>
          </a:xfrm>
          <a:prstGeom prst="rect">
            <a:avLst/>
          </a:prstGeom>
        </p:spPr>
        <p:txBody>
          <a:bodyPr>
            <a:noAutofit/>
          </a:bodyPr>
          <a:lstStyle>
            <a:lvl1pPr marL="0" indent="0" algn="ctr" defTabSz="457200" rtl="0" eaLnBrk="1" latinLnBrk="0" hangingPunct="1">
              <a:spcBef>
                <a:spcPct val="20000"/>
              </a:spcBef>
              <a:buFont typeface="Arial"/>
              <a:buNone/>
              <a:defRPr sz="36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b="1" dirty="0">
                <a:solidFill>
                  <a:srgbClr val="4B4846"/>
                </a:solidFill>
                <a:latin typeface="Helvetica" charset="0"/>
                <a:ea typeface="Helvetica" charset="0"/>
                <a:cs typeface="Helvetica" charset="0"/>
              </a:rPr>
              <a:t>Rate Sessions on the IBWSS App</a:t>
            </a:r>
          </a:p>
          <a:p>
            <a:r>
              <a:rPr lang="en-US" sz="2000" b="1" dirty="0">
                <a:solidFill>
                  <a:srgbClr val="4B4846"/>
                </a:solidFill>
                <a:latin typeface="Helvetica" charset="0"/>
                <a:ea typeface="Helvetica" charset="0"/>
                <a:cs typeface="Helvetica" charset="0"/>
              </a:rPr>
              <a:t>Feedback may be anonymous</a:t>
            </a:r>
            <a:endParaRPr lang="en-US" sz="2000" dirty="0">
              <a:solidFill>
                <a:srgbClr val="FF6D2D"/>
              </a:solidFill>
              <a:latin typeface="Helvetica" charset="0"/>
              <a:ea typeface="Helvetica" charset="0"/>
              <a:cs typeface="Helvetica" charset="0"/>
            </a:endParaRPr>
          </a:p>
        </p:txBody>
      </p:sp>
    </p:spTree>
    <p:extLst>
      <p:ext uri="{BB962C8B-B14F-4D97-AF65-F5344CB8AC3E}">
        <p14:creationId xmlns:p14="http://schemas.microsoft.com/office/powerpoint/2010/main" val="135948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ea typeface="Helvetica" charset="0"/>
                <a:cs typeface="Helvetica" charset="0"/>
              </a:rPr>
              <a:t>Panelists</a:t>
            </a:r>
            <a:endParaRPr lang="en-US" dirty="0"/>
          </a:p>
        </p:txBody>
      </p:sp>
      <p:pic>
        <p:nvPicPr>
          <p:cNvPr id="9" name="Picture 8">
            <a:extLst>
              <a:ext uri="{FF2B5EF4-FFF2-40B4-BE49-F238E27FC236}">
                <a16:creationId xmlns="" xmlns:a16="http://schemas.microsoft.com/office/drawing/2014/main" id="{2D38E878-1E34-384A-8273-0F28A8A4A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3808" y="874706"/>
            <a:ext cx="2697480" cy="2697480"/>
          </a:xfrm>
          <a:prstGeom prst="rect">
            <a:avLst/>
          </a:prstGeom>
        </p:spPr>
      </p:pic>
      <p:pic>
        <p:nvPicPr>
          <p:cNvPr id="10" name="Picture 9">
            <a:extLst>
              <a:ext uri="{FF2B5EF4-FFF2-40B4-BE49-F238E27FC236}">
                <a16:creationId xmlns="" xmlns:a16="http://schemas.microsoft.com/office/drawing/2014/main" id="{19390A6D-C9CF-DB46-B0A1-583B371DE4CD}"/>
              </a:ext>
            </a:extLst>
          </p:cNvPr>
          <p:cNvPicPr>
            <a:picLocks noChangeAspect="1"/>
          </p:cNvPicPr>
          <p:nvPr/>
        </p:nvPicPr>
        <p:blipFill rotWithShape="1">
          <a:blip r:embed="rId3">
            <a:extLst>
              <a:ext uri="{28A0092B-C50C-407E-A947-70E740481C1C}">
                <a14:useLocalDpi xmlns:a14="http://schemas.microsoft.com/office/drawing/2010/main" val="0"/>
              </a:ext>
            </a:extLst>
          </a:blip>
          <a:srcRect l="3455" t="8190" r="8410"/>
          <a:stretch/>
        </p:blipFill>
        <p:spPr>
          <a:xfrm>
            <a:off x="1714840" y="1024272"/>
            <a:ext cx="2377440" cy="2476548"/>
          </a:xfrm>
          <a:prstGeom prst="rect">
            <a:avLst/>
          </a:prstGeom>
        </p:spPr>
      </p:pic>
      <p:sp>
        <p:nvSpPr>
          <p:cNvPr id="16" name="Content Placeholder 2">
            <a:extLst>
              <a:ext uri="{FF2B5EF4-FFF2-40B4-BE49-F238E27FC236}">
                <a16:creationId xmlns="" xmlns:a16="http://schemas.microsoft.com/office/drawing/2014/main" id="{C6A3BAC1-D349-2248-8B41-D88B1AE5DB3A}"/>
              </a:ext>
            </a:extLst>
          </p:cNvPr>
          <p:cNvSpPr txBox="1">
            <a:spLocks/>
          </p:cNvSpPr>
          <p:nvPr/>
        </p:nvSpPr>
        <p:spPr>
          <a:xfrm>
            <a:off x="4484810" y="3337470"/>
            <a:ext cx="2918968" cy="167106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latin typeface="Helvetica" charset="0"/>
                <a:ea typeface="Helvetica" charset="0"/>
                <a:cs typeface="Helvetica" charset="0"/>
              </a:rPr>
              <a:t>Jen Wilk</a:t>
            </a:r>
          </a:p>
          <a:p>
            <a:pPr algn="ctr"/>
            <a:r>
              <a:rPr lang="en-US" sz="1800" dirty="0">
                <a:latin typeface="Helvetica" charset="0"/>
                <a:ea typeface="Helvetica" charset="0"/>
                <a:cs typeface="Helvetica" charset="0"/>
              </a:rPr>
              <a:t>Passenger Vessel Association</a:t>
            </a:r>
            <a:br>
              <a:rPr lang="en-US" sz="1800" dirty="0">
                <a:latin typeface="Helvetica" charset="0"/>
                <a:ea typeface="Helvetica" charset="0"/>
                <a:cs typeface="Helvetica" charset="0"/>
              </a:rPr>
            </a:br>
            <a:r>
              <a:rPr lang="en-US" sz="1800" i="1" dirty="0">
                <a:latin typeface="Helvetica" charset="0"/>
                <a:ea typeface="Helvetica" charset="0"/>
                <a:cs typeface="Helvetica" charset="0"/>
              </a:rPr>
              <a:t>Director, Development and Public Affairs</a:t>
            </a:r>
            <a:endParaRPr lang="en-US" sz="1800" dirty="0">
              <a:latin typeface="Helvetica" charset="0"/>
              <a:ea typeface="Helvetica" charset="0"/>
              <a:cs typeface="Helvetica" charset="0"/>
            </a:endParaRPr>
          </a:p>
        </p:txBody>
      </p:sp>
      <p:sp>
        <p:nvSpPr>
          <p:cNvPr id="17" name="Content Placeholder 2">
            <a:extLst>
              <a:ext uri="{FF2B5EF4-FFF2-40B4-BE49-F238E27FC236}">
                <a16:creationId xmlns="" xmlns:a16="http://schemas.microsoft.com/office/drawing/2014/main" id="{6C5268BF-D625-764D-9738-B9DED3AFA1B4}"/>
              </a:ext>
            </a:extLst>
          </p:cNvPr>
          <p:cNvSpPr txBox="1">
            <a:spLocks/>
          </p:cNvSpPr>
          <p:nvPr/>
        </p:nvSpPr>
        <p:spPr>
          <a:xfrm>
            <a:off x="1621626" y="3337470"/>
            <a:ext cx="2918968" cy="167106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800" b="1" dirty="0">
                <a:latin typeface="Helvetica" charset="0"/>
                <a:ea typeface="Helvetica" charset="0"/>
                <a:cs typeface="Helvetica" charset="0"/>
              </a:rPr>
              <a:t>Captain Joe </a:t>
            </a:r>
          </a:p>
          <a:p>
            <a:pPr algn="ctr"/>
            <a:r>
              <a:rPr lang="en-US" sz="1800" b="1" dirty="0" err="1">
                <a:latin typeface="Helvetica" charset="0"/>
                <a:ea typeface="Helvetica" charset="0"/>
                <a:cs typeface="Helvetica" charset="0"/>
              </a:rPr>
              <a:t>Frohnhoefer</a:t>
            </a:r>
            <a:r>
              <a:rPr lang="en-US" sz="1800" b="1" dirty="0">
                <a:latin typeface="Helvetica" charset="0"/>
                <a:ea typeface="Helvetica" charset="0"/>
                <a:cs typeface="Helvetica" charset="0"/>
              </a:rPr>
              <a:t> III</a:t>
            </a:r>
          </a:p>
          <a:p>
            <a:pPr algn="ctr"/>
            <a:r>
              <a:rPr lang="en-US" sz="1800" dirty="0">
                <a:latin typeface="Helvetica" charset="0"/>
                <a:ea typeface="Helvetica" charset="0"/>
                <a:cs typeface="Helvetica" charset="0"/>
              </a:rPr>
              <a:t>Sea Tow</a:t>
            </a:r>
          </a:p>
          <a:p>
            <a:pPr algn="ctr"/>
            <a:r>
              <a:rPr lang="en-US" sz="1800" i="1" dirty="0">
                <a:latin typeface="Helvetica" charset="0"/>
                <a:ea typeface="Helvetica" charset="0"/>
                <a:cs typeface="Helvetica" charset="0"/>
              </a:rPr>
              <a:t>CEO</a:t>
            </a:r>
          </a:p>
        </p:txBody>
      </p:sp>
    </p:spTree>
    <p:extLst>
      <p:ext uri="{BB962C8B-B14F-4D97-AF65-F5344CB8AC3E}">
        <p14:creationId xmlns:p14="http://schemas.microsoft.com/office/powerpoint/2010/main" val="31150733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599438" y="105977"/>
            <a:ext cx="7629144" cy="627214"/>
          </a:xfrm>
          <a:prstGeom prst="rect">
            <a:avLst/>
          </a:prstGeom>
        </p:spPr>
        <p:txBody>
          <a:bodyPr>
            <a:noAutofit/>
          </a:bodyPr>
          <a:lstStyle>
            <a:lvl1pPr marL="0" indent="0" algn="ctr" defTabSz="457200" rtl="0" eaLnBrk="1" latinLnBrk="0" hangingPunct="1">
              <a:spcBef>
                <a:spcPct val="20000"/>
              </a:spcBef>
              <a:buFont typeface="Arial"/>
              <a:buNone/>
              <a:defRPr sz="36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b="1" dirty="0">
                <a:solidFill>
                  <a:srgbClr val="4B4846"/>
                </a:solidFill>
                <a:latin typeface="Helvetica" charset="0"/>
                <a:ea typeface="Helvetica" charset="0"/>
                <a:cs typeface="Helvetica" charset="0"/>
              </a:rPr>
              <a:t>COMING UP NEXT</a:t>
            </a:r>
          </a:p>
        </p:txBody>
      </p:sp>
      <p:sp>
        <p:nvSpPr>
          <p:cNvPr id="4" name="Rectangle 3">
            <a:extLst>
              <a:ext uri="{FF2B5EF4-FFF2-40B4-BE49-F238E27FC236}">
                <a16:creationId xmlns="" xmlns:a16="http://schemas.microsoft.com/office/drawing/2014/main" id="{C6A97A2F-05A4-F64B-A998-6272EC4D9022}"/>
              </a:ext>
            </a:extLst>
          </p:cNvPr>
          <p:cNvSpPr/>
          <p:nvPr/>
        </p:nvSpPr>
        <p:spPr>
          <a:xfrm>
            <a:off x="436880" y="1898202"/>
            <a:ext cx="4572000" cy="646331"/>
          </a:xfrm>
          <a:prstGeom prst="rect">
            <a:avLst/>
          </a:prstGeom>
        </p:spPr>
        <p:txBody>
          <a:bodyPr>
            <a:spAutoFit/>
          </a:bodyPr>
          <a:lstStyle/>
          <a:p>
            <a:r>
              <a:rPr lang="en-US" b="1" dirty="0">
                <a:solidFill>
                  <a:srgbClr val="FF6D2D"/>
                </a:solidFill>
                <a:latin typeface="Helvetica" charset="0"/>
                <a:ea typeface="Helvetica" charset="0"/>
                <a:cs typeface="Helvetica" charset="0"/>
              </a:rPr>
              <a:t>10:00 – 10:15 a.m.</a:t>
            </a:r>
            <a:r>
              <a:rPr lang="en-US" dirty="0">
                <a:latin typeface="Helvetica" charset="0"/>
                <a:ea typeface="Helvetica" charset="0"/>
                <a:cs typeface="Helvetica" charset="0"/>
              </a:rPr>
              <a:t/>
            </a:r>
            <a:br>
              <a:rPr lang="en-US" dirty="0">
                <a:latin typeface="Helvetica" charset="0"/>
                <a:ea typeface="Helvetica" charset="0"/>
                <a:cs typeface="Helvetica" charset="0"/>
              </a:rPr>
            </a:br>
            <a:r>
              <a:rPr lang="en-US" b="1" dirty="0">
                <a:solidFill>
                  <a:srgbClr val="4B4846"/>
                </a:solidFill>
                <a:latin typeface="Helvetica" charset="0"/>
                <a:ea typeface="Helvetica" charset="0"/>
                <a:cs typeface="Helvetica" charset="0"/>
              </a:rPr>
              <a:t>Break</a:t>
            </a:r>
            <a:endParaRPr lang="en-US" b="1" dirty="0">
              <a:solidFill>
                <a:srgbClr val="4B4846"/>
              </a:solidFill>
            </a:endParaRPr>
          </a:p>
        </p:txBody>
      </p:sp>
      <p:sp>
        <p:nvSpPr>
          <p:cNvPr id="5" name="Rectangle 4">
            <a:extLst>
              <a:ext uri="{FF2B5EF4-FFF2-40B4-BE49-F238E27FC236}">
                <a16:creationId xmlns="" xmlns:a16="http://schemas.microsoft.com/office/drawing/2014/main" id="{A4497006-3915-A045-9AE9-171E19533358}"/>
              </a:ext>
            </a:extLst>
          </p:cNvPr>
          <p:cNvSpPr/>
          <p:nvPr/>
        </p:nvSpPr>
        <p:spPr>
          <a:xfrm>
            <a:off x="4722368" y="1898202"/>
            <a:ext cx="4572000" cy="2585323"/>
          </a:xfrm>
          <a:prstGeom prst="rect">
            <a:avLst/>
          </a:prstGeom>
        </p:spPr>
        <p:txBody>
          <a:bodyPr>
            <a:spAutoFit/>
          </a:bodyPr>
          <a:lstStyle/>
          <a:p>
            <a:r>
              <a:rPr lang="en-US" b="1" dirty="0">
                <a:solidFill>
                  <a:srgbClr val="FF6D2D"/>
                </a:solidFill>
                <a:latin typeface="Helvetica" charset="0"/>
                <a:ea typeface="Helvetica" charset="0"/>
                <a:cs typeface="Helvetica" charset="0"/>
              </a:rPr>
              <a:t>10:15 – 11:00 a.m.</a:t>
            </a:r>
            <a:r>
              <a:rPr lang="en-US" dirty="0">
                <a:latin typeface="Helvetica" charset="0"/>
                <a:ea typeface="Helvetica" charset="0"/>
                <a:cs typeface="Helvetica" charset="0"/>
              </a:rPr>
              <a:t/>
            </a:r>
            <a:br>
              <a:rPr lang="en-US" dirty="0">
                <a:latin typeface="Helvetica" charset="0"/>
                <a:ea typeface="Helvetica" charset="0"/>
                <a:cs typeface="Helvetica" charset="0"/>
              </a:rPr>
            </a:br>
            <a:r>
              <a:rPr lang="en-US" b="1" dirty="0">
                <a:solidFill>
                  <a:srgbClr val="4B4846"/>
                </a:solidFill>
                <a:latin typeface="Helvetica" charset="0"/>
                <a:ea typeface="Helvetica" charset="0"/>
                <a:cs typeface="Helvetica" charset="0"/>
              </a:rPr>
              <a:t>Paddling Lingo</a:t>
            </a:r>
            <a:br>
              <a:rPr lang="en-US" b="1" dirty="0">
                <a:solidFill>
                  <a:srgbClr val="4B4846"/>
                </a:solidFill>
                <a:latin typeface="Helvetica" charset="0"/>
                <a:ea typeface="Helvetica" charset="0"/>
                <a:cs typeface="Helvetica" charset="0"/>
              </a:rPr>
            </a:br>
            <a:r>
              <a:rPr lang="en-US" b="1" i="1" dirty="0">
                <a:solidFill>
                  <a:srgbClr val="4B4846"/>
                </a:solidFill>
                <a:latin typeface="Helvetica" charset="0"/>
                <a:ea typeface="Helvetica" charset="0"/>
                <a:cs typeface="Helvetica" charset="0"/>
              </a:rPr>
              <a:t>Florida D</a:t>
            </a:r>
            <a:br>
              <a:rPr lang="en-US" b="1" i="1" dirty="0">
                <a:solidFill>
                  <a:srgbClr val="4B4846"/>
                </a:solidFill>
                <a:latin typeface="Helvetica" charset="0"/>
                <a:ea typeface="Helvetica" charset="0"/>
                <a:cs typeface="Helvetica" charset="0"/>
              </a:rPr>
            </a:br>
            <a:r>
              <a:rPr lang="en-US" b="1" i="1" dirty="0">
                <a:solidFill>
                  <a:srgbClr val="4B4846"/>
                </a:solidFill>
                <a:latin typeface="Helvetica" charset="0"/>
                <a:ea typeface="Helvetica" charset="0"/>
                <a:cs typeface="Helvetica" charset="0"/>
              </a:rPr>
              <a:t/>
            </a:r>
            <a:br>
              <a:rPr lang="en-US" b="1" i="1" dirty="0">
                <a:solidFill>
                  <a:srgbClr val="4B4846"/>
                </a:solidFill>
                <a:latin typeface="Helvetica" charset="0"/>
                <a:ea typeface="Helvetica" charset="0"/>
                <a:cs typeface="Helvetica" charset="0"/>
              </a:rPr>
            </a:br>
            <a:r>
              <a:rPr lang="en-US" b="1" dirty="0">
                <a:solidFill>
                  <a:srgbClr val="4B4846"/>
                </a:solidFill>
                <a:latin typeface="Helvetica" charset="0"/>
                <a:ea typeface="Helvetica" charset="0"/>
                <a:cs typeface="Helvetica" charset="0"/>
              </a:rPr>
              <a:t>BUI Simulation Classroom Training</a:t>
            </a:r>
            <a:br>
              <a:rPr lang="en-US" b="1" dirty="0">
                <a:solidFill>
                  <a:srgbClr val="4B4846"/>
                </a:solidFill>
                <a:latin typeface="Helvetica" charset="0"/>
                <a:ea typeface="Helvetica" charset="0"/>
                <a:cs typeface="Helvetica" charset="0"/>
              </a:rPr>
            </a:br>
            <a:r>
              <a:rPr lang="en-US" b="1" i="1" dirty="0">
                <a:solidFill>
                  <a:srgbClr val="4B4846"/>
                </a:solidFill>
                <a:latin typeface="Helvetica" charset="0"/>
                <a:ea typeface="Helvetica" charset="0"/>
                <a:cs typeface="Helvetica" charset="0"/>
              </a:rPr>
              <a:t>Omni Ballroom</a:t>
            </a:r>
            <a:br>
              <a:rPr lang="en-US" b="1" i="1" dirty="0">
                <a:solidFill>
                  <a:srgbClr val="4B4846"/>
                </a:solidFill>
                <a:latin typeface="Helvetica" charset="0"/>
                <a:ea typeface="Helvetica" charset="0"/>
                <a:cs typeface="Helvetica" charset="0"/>
              </a:rPr>
            </a:br>
            <a:r>
              <a:rPr lang="en-US" b="1" i="1" dirty="0">
                <a:solidFill>
                  <a:srgbClr val="4B4846"/>
                </a:solidFill>
                <a:latin typeface="Helvetica" charset="0"/>
                <a:ea typeface="Helvetica" charset="0"/>
                <a:cs typeface="Helvetica" charset="0"/>
              </a:rPr>
              <a:t/>
            </a:r>
            <a:br>
              <a:rPr lang="en-US" b="1" i="1" dirty="0">
                <a:solidFill>
                  <a:srgbClr val="4B4846"/>
                </a:solidFill>
                <a:latin typeface="Helvetica" charset="0"/>
                <a:ea typeface="Helvetica" charset="0"/>
                <a:cs typeface="Helvetica" charset="0"/>
              </a:rPr>
            </a:br>
            <a:r>
              <a:rPr lang="en-US" b="1" dirty="0">
                <a:solidFill>
                  <a:srgbClr val="4B4846"/>
                </a:solidFill>
                <a:latin typeface="Helvetica" charset="0"/>
                <a:ea typeface="Helvetica" charset="0"/>
                <a:cs typeface="Helvetica" charset="0"/>
              </a:rPr>
              <a:t>Changing Life Jacket Wear Behavior</a:t>
            </a:r>
            <a:r>
              <a:rPr lang="en-US" b="1" i="1" dirty="0">
                <a:solidFill>
                  <a:srgbClr val="4B4846"/>
                </a:solidFill>
                <a:latin typeface="Helvetica" charset="0"/>
                <a:ea typeface="Helvetica" charset="0"/>
                <a:cs typeface="Helvetica" charset="0"/>
              </a:rPr>
              <a:t/>
            </a:r>
            <a:br>
              <a:rPr lang="en-US" b="1" i="1" dirty="0">
                <a:solidFill>
                  <a:srgbClr val="4B4846"/>
                </a:solidFill>
                <a:latin typeface="Helvetica" charset="0"/>
                <a:ea typeface="Helvetica" charset="0"/>
                <a:cs typeface="Helvetica" charset="0"/>
              </a:rPr>
            </a:br>
            <a:r>
              <a:rPr lang="en-US" b="1" i="1" dirty="0">
                <a:solidFill>
                  <a:srgbClr val="4B4846"/>
                </a:solidFill>
                <a:latin typeface="Helvetica" charset="0"/>
                <a:ea typeface="Helvetica" charset="0"/>
                <a:cs typeface="Helvetica" charset="0"/>
              </a:rPr>
              <a:t>Pensacola</a:t>
            </a:r>
            <a:endParaRPr lang="en-US" b="1" dirty="0">
              <a:solidFill>
                <a:srgbClr val="4B4846"/>
              </a:solidFill>
            </a:endParaRPr>
          </a:p>
        </p:txBody>
      </p:sp>
    </p:spTree>
    <p:extLst>
      <p:ext uri="{BB962C8B-B14F-4D97-AF65-F5344CB8AC3E}">
        <p14:creationId xmlns:p14="http://schemas.microsoft.com/office/powerpoint/2010/main" val="730124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ea typeface="Helvetica" charset="0"/>
                <a:cs typeface="Helvetica" charset="0"/>
              </a:rPr>
              <a:t>Ask a Question</a:t>
            </a:r>
            <a:endParaRPr lang="en-US" dirty="0"/>
          </a:p>
        </p:txBody>
      </p:sp>
      <p:sp>
        <p:nvSpPr>
          <p:cNvPr id="5" name="Content Placeholder 2"/>
          <p:cNvSpPr txBox="1">
            <a:spLocks/>
          </p:cNvSpPr>
          <p:nvPr/>
        </p:nvSpPr>
        <p:spPr>
          <a:xfrm>
            <a:off x="436880" y="1262682"/>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b="1" dirty="0">
                <a:latin typeface="Helvetica" charset="0"/>
                <a:ea typeface="Helvetica" charset="0"/>
                <a:cs typeface="Helvetica" charset="0"/>
              </a:rPr>
              <a:t>Submit questions via the IBWSS app!</a:t>
            </a:r>
          </a:p>
          <a:p>
            <a:pPr algn="ctr"/>
            <a:endParaRPr lang="en-US" sz="2000" b="1" dirty="0">
              <a:latin typeface="Helvetica" charset="0"/>
              <a:ea typeface="Helvetica" charset="0"/>
              <a:cs typeface="Helvetica" charset="0"/>
            </a:endParaRPr>
          </a:p>
          <a:p>
            <a:pPr marL="457200" indent="-457200">
              <a:buFont typeface="Arial"/>
              <a:buAutoNum type="arabicPeriod"/>
            </a:pPr>
            <a:r>
              <a:rPr lang="en-US" sz="2000" dirty="0">
                <a:latin typeface="Helvetica" charset="0"/>
                <a:ea typeface="Helvetica" charset="0"/>
                <a:cs typeface="Helvetica" charset="0"/>
              </a:rPr>
              <a:t>Open the </a:t>
            </a:r>
            <a:r>
              <a:rPr lang="en-US" sz="2000" dirty="0" err="1">
                <a:latin typeface="Helvetica" charset="0"/>
                <a:ea typeface="Helvetica" charset="0"/>
                <a:cs typeface="Helvetica" charset="0"/>
              </a:rPr>
              <a:t>Attendify</a:t>
            </a:r>
            <a:r>
              <a:rPr lang="en-US" sz="2000" dirty="0">
                <a:latin typeface="Helvetica" charset="0"/>
                <a:ea typeface="Helvetica" charset="0"/>
                <a:cs typeface="Helvetica" charset="0"/>
              </a:rPr>
              <a:t> app</a:t>
            </a:r>
          </a:p>
          <a:p>
            <a:pPr marL="457200" indent="-457200">
              <a:buFont typeface="Arial"/>
              <a:buAutoNum type="arabicPeriod"/>
            </a:pPr>
            <a:r>
              <a:rPr lang="en-US" sz="2000" dirty="0">
                <a:latin typeface="Helvetica" charset="0"/>
                <a:ea typeface="Helvetica" charset="0"/>
                <a:cs typeface="Helvetica" charset="0"/>
              </a:rPr>
              <a:t>Click on “Activity Stream” in the menu</a:t>
            </a:r>
          </a:p>
          <a:p>
            <a:pPr marL="457200" indent="-457200">
              <a:buFont typeface="Arial"/>
              <a:buAutoNum type="arabicPeriod"/>
            </a:pPr>
            <a:r>
              <a:rPr lang="en-US" sz="2000" dirty="0">
                <a:latin typeface="Helvetica" charset="0"/>
                <a:ea typeface="Helvetica" charset="0"/>
                <a:cs typeface="Helvetica" charset="0"/>
              </a:rPr>
              <a:t>Click on “What’s on your mind?” at the bottom</a:t>
            </a:r>
          </a:p>
          <a:p>
            <a:pPr marL="457200" indent="-457200">
              <a:buFont typeface="Arial"/>
              <a:buAutoNum type="arabicPeriod"/>
            </a:pPr>
            <a:r>
              <a:rPr lang="en-US" sz="2000" dirty="0">
                <a:latin typeface="Helvetica" charset="0"/>
                <a:ea typeface="Helvetica" charset="0"/>
                <a:cs typeface="Helvetica" charset="0"/>
              </a:rPr>
              <a:t>Type @IBWSS2019 then your question</a:t>
            </a:r>
            <a:r>
              <a:rPr lang="en-US" sz="2000" b="1" dirty="0">
                <a:latin typeface="Helvetica" charset="0"/>
                <a:ea typeface="Helvetica" charset="0"/>
                <a:cs typeface="Helvetica" charset="0"/>
              </a:rPr>
              <a:t/>
            </a:r>
            <a:br>
              <a:rPr lang="en-US" sz="2000" b="1" dirty="0">
                <a:latin typeface="Helvetica" charset="0"/>
                <a:ea typeface="Helvetica" charset="0"/>
                <a:cs typeface="Helvetica" charset="0"/>
              </a:rPr>
            </a:br>
            <a:endParaRPr lang="en-US" sz="2000" b="1" dirty="0">
              <a:latin typeface="Helvetica" charset="0"/>
              <a:ea typeface="Helvetica" charset="0"/>
              <a:cs typeface="Helvetica" charset="0"/>
            </a:endParaRPr>
          </a:p>
          <a:p>
            <a:pPr algn="ctr"/>
            <a:r>
              <a:rPr lang="en-US" sz="1800" b="1" dirty="0">
                <a:latin typeface="Helvetica" charset="0"/>
                <a:ea typeface="Helvetica" charset="0"/>
                <a:cs typeface="Helvetica" charset="0"/>
              </a:rPr>
              <a:t>*All attendees received instructions to download the app in their email.</a:t>
            </a:r>
          </a:p>
        </p:txBody>
      </p:sp>
    </p:spTree>
    <p:extLst>
      <p:ext uri="{BB962C8B-B14F-4D97-AF65-F5344CB8AC3E}">
        <p14:creationId xmlns:p14="http://schemas.microsoft.com/office/powerpoint/2010/main" val="1952548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0DB0509B-DF29-F343-93AA-1B7086A28D01}"/>
              </a:ext>
            </a:extLst>
          </p:cNvPr>
          <p:cNvSpPr txBox="1">
            <a:spLocks/>
          </p:cNvSpPr>
          <p:nvPr/>
        </p:nvSpPr>
        <p:spPr>
          <a:xfrm>
            <a:off x="757428" y="1387271"/>
            <a:ext cx="7629144" cy="627214"/>
          </a:xfrm>
          <a:prstGeom prst="rect">
            <a:avLst/>
          </a:prstGeom>
        </p:spPr>
        <p:txBody>
          <a:bodyPr>
            <a:noAutofit/>
          </a:bodyPr>
          <a:lstStyle>
            <a:lvl1pPr marL="0" indent="0" algn="ctr" defTabSz="457200" rtl="0" eaLnBrk="1" latinLnBrk="0" hangingPunct="1">
              <a:spcBef>
                <a:spcPct val="20000"/>
              </a:spcBef>
              <a:buFont typeface="Arial"/>
              <a:buNone/>
              <a:defRPr sz="36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b="1" dirty="0">
                <a:solidFill>
                  <a:srgbClr val="4B4846"/>
                </a:solidFill>
                <a:latin typeface="Helvetica" charset="0"/>
                <a:ea typeface="Helvetica" charset="0"/>
                <a:cs typeface="Helvetica" charset="0"/>
              </a:rPr>
              <a:t>Multi-Use Waterway Conflict </a:t>
            </a:r>
            <a:br>
              <a:rPr lang="en-US" sz="3200" b="1" dirty="0">
                <a:solidFill>
                  <a:srgbClr val="4B4846"/>
                </a:solidFill>
                <a:latin typeface="Helvetica" charset="0"/>
                <a:ea typeface="Helvetica" charset="0"/>
                <a:cs typeface="Helvetica" charset="0"/>
              </a:rPr>
            </a:br>
            <a:r>
              <a:rPr lang="en-US" sz="3200" b="1" dirty="0">
                <a:solidFill>
                  <a:srgbClr val="4B4846"/>
                </a:solidFill>
                <a:latin typeface="Helvetica" charset="0"/>
                <a:ea typeface="Helvetica" charset="0"/>
                <a:cs typeface="Helvetica" charset="0"/>
              </a:rPr>
              <a:t>Management Roundtable</a:t>
            </a:r>
          </a:p>
        </p:txBody>
      </p:sp>
    </p:spTree>
    <p:extLst>
      <p:ext uri="{BB962C8B-B14F-4D97-AF65-F5344CB8AC3E}">
        <p14:creationId xmlns:p14="http://schemas.microsoft.com/office/powerpoint/2010/main" val="188221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pic>
        <p:nvPicPr>
          <p:cNvPr id="6" name="Picture 5">
            <a:extLst>
              <a:ext uri="{FF2B5EF4-FFF2-40B4-BE49-F238E27FC236}">
                <a16:creationId xmlns="" xmlns:a16="http://schemas.microsoft.com/office/drawing/2014/main" id="{E9FF6499-D605-EA4C-870F-443B793B47C1}"/>
              </a:ext>
            </a:extLst>
          </p:cNvPr>
          <p:cNvPicPr>
            <a:picLocks noChangeAspect="1"/>
          </p:cNvPicPr>
          <p:nvPr/>
        </p:nvPicPr>
        <p:blipFill rotWithShape="1">
          <a:blip r:embed="rId2">
            <a:extLst>
              <a:ext uri="{28A0092B-C50C-407E-A947-70E740481C1C}">
                <a14:useLocalDpi xmlns:a14="http://schemas.microsoft.com/office/drawing/2010/main" val="0"/>
              </a:ext>
            </a:extLst>
          </a:blip>
          <a:srcRect l="7302" r="10463"/>
          <a:stretch/>
        </p:blipFill>
        <p:spPr>
          <a:xfrm>
            <a:off x="3351121" y="866466"/>
            <a:ext cx="2218237" cy="2697480"/>
          </a:xfrm>
          <a:prstGeom prst="rect">
            <a:avLst/>
          </a:prstGeom>
        </p:spPr>
      </p:pic>
      <p:sp>
        <p:nvSpPr>
          <p:cNvPr id="8" name="Content Placeholder 2">
            <a:extLst>
              <a:ext uri="{FF2B5EF4-FFF2-40B4-BE49-F238E27FC236}">
                <a16:creationId xmlns="" xmlns:a16="http://schemas.microsoft.com/office/drawing/2014/main" id="{CFD7F693-C6DF-184D-BB0B-A8A780EE9C9A}"/>
              </a:ext>
            </a:extLst>
          </p:cNvPr>
          <p:cNvSpPr txBox="1">
            <a:spLocks/>
          </p:cNvSpPr>
          <p:nvPr/>
        </p:nvSpPr>
        <p:spPr>
          <a:xfrm>
            <a:off x="436880" y="3228642"/>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dirty="0">
                <a:latin typeface="Helvetica" charset="0"/>
                <a:ea typeface="Helvetica" charset="0"/>
                <a:cs typeface="Helvetica" charset="0"/>
              </a:rPr>
              <a:t>Captain Gary Klein</a:t>
            </a:r>
          </a:p>
          <a:p>
            <a:pPr algn="ctr"/>
            <a:r>
              <a:rPr lang="en-US" sz="2000" dirty="0">
                <a:latin typeface="Helvetica" charset="0"/>
                <a:ea typeface="Helvetica" charset="0"/>
                <a:cs typeface="Helvetica" charset="0"/>
              </a:rPr>
              <a:t>Florida Fish and Wildlife Conservation Commission</a:t>
            </a:r>
          </a:p>
          <a:p>
            <a:pPr algn="ctr"/>
            <a:r>
              <a:rPr lang="en-US" sz="2000" i="1" dirty="0" smtClean="0">
                <a:latin typeface="Helvetica" charset="0"/>
                <a:ea typeface="Helvetica" charset="0"/>
                <a:cs typeface="Helvetica" charset="0"/>
              </a:rPr>
              <a:t>Division </a:t>
            </a:r>
            <a:r>
              <a:rPr lang="en-US" sz="2000" i="1" dirty="0">
                <a:latin typeface="Helvetica" charset="0"/>
                <a:ea typeface="Helvetica" charset="0"/>
                <a:cs typeface="Helvetica" charset="0"/>
              </a:rPr>
              <a:t>of Law Enforcement Boat and Waterways Section </a:t>
            </a:r>
          </a:p>
          <a:p>
            <a:pPr algn="ctr"/>
            <a:r>
              <a:rPr lang="en-US" sz="2000" dirty="0" smtClean="0">
                <a:latin typeface="Helvetica" charset="0"/>
                <a:ea typeface="Helvetica" charset="0"/>
                <a:cs typeface="Helvetica" charset="0"/>
                <a:hlinkClick r:id="rId3"/>
              </a:rPr>
              <a:t>gary.klein@myfwc.com</a:t>
            </a:r>
            <a:r>
              <a:rPr lang="en-US" sz="2000" dirty="0" smtClean="0">
                <a:latin typeface="Helvetica" charset="0"/>
                <a:ea typeface="Helvetica" charset="0"/>
                <a:cs typeface="Helvetica" charset="0"/>
              </a:rPr>
              <a:t> </a:t>
            </a:r>
            <a:endParaRPr lang="en-US" sz="2000" dirty="0">
              <a:latin typeface="Helvetica" charset="0"/>
              <a:ea typeface="Helvetica" charset="0"/>
              <a:cs typeface="Helvetica" charset="0"/>
            </a:endParaRPr>
          </a:p>
        </p:txBody>
      </p:sp>
    </p:spTree>
    <p:extLst>
      <p:ext uri="{BB962C8B-B14F-4D97-AF65-F5344CB8AC3E}">
        <p14:creationId xmlns:p14="http://schemas.microsoft.com/office/powerpoint/2010/main" val="213031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6880" y="4369"/>
            <a:ext cx="8229601" cy="53228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400" kern="1200">
                <a:solidFill>
                  <a:srgbClr val="000000"/>
                </a:solidFill>
                <a:latin typeface="+mj-lt"/>
                <a:ea typeface="+mj-ea"/>
                <a:cs typeface="+mj-cs"/>
              </a:defRPr>
            </a:lvl1pPr>
          </a:lstStyle>
          <a:p>
            <a:r>
              <a:rPr lang="en-US" b="1" dirty="0">
                <a:latin typeface="Helvetica" charset="0"/>
              </a:rPr>
              <a:t>Multi-Use Waterway Conflict Management</a:t>
            </a:r>
            <a:endParaRPr lang="en-US" dirty="0"/>
          </a:p>
        </p:txBody>
      </p:sp>
      <p:pic>
        <p:nvPicPr>
          <p:cNvPr id="5" name="Picture 4">
            <a:extLst>
              <a:ext uri="{FF2B5EF4-FFF2-40B4-BE49-F238E27FC236}">
                <a16:creationId xmlns="" xmlns:a16="http://schemas.microsoft.com/office/drawing/2014/main" id="{5C711B98-DD05-2245-AFC7-FABDCA3A25DE}"/>
              </a:ext>
            </a:extLst>
          </p:cNvPr>
          <p:cNvPicPr>
            <a:picLocks noChangeAspect="1"/>
          </p:cNvPicPr>
          <p:nvPr/>
        </p:nvPicPr>
        <p:blipFill rotWithShape="1">
          <a:blip r:embed="rId2">
            <a:extLst>
              <a:ext uri="{28A0092B-C50C-407E-A947-70E740481C1C}">
                <a14:useLocalDpi xmlns:a14="http://schemas.microsoft.com/office/drawing/2010/main" val="0"/>
              </a:ext>
            </a:extLst>
          </a:blip>
          <a:srcRect l="11151"/>
          <a:stretch/>
        </p:blipFill>
        <p:spPr>
          <a:xfrm>
            <a:off x="3517932" y="822222"/>
            <a:ext cx="2396680" cy="2697480"/>
          </a:xfrm>
          <a:prstGeom prst="rect">
            <a:avLst/>
          </a:prstGeom>
        </p:spPr>
      </p:pic>
      <p:sp>
        <p:nvSpPr>
          <p:cNvPr id="8" name="Content Placeholder 2">
            <a:extLst>
              <a:ext uri="{FF2B5EF4-FFF2-40B4-BE49-F238E27FC236}">
                <a16:creationId xmlns="" xmlns:a16="http://schemas.microsoft.com/office/drawing/2014/main" id="{F1D2A87B-1516-B54F-B032-DA0D4C739F1D}"/>
              </a:ext>
            </a:extLst>
          </p:cNvPr>
          <p:cNvSpPr txBox="1">
            <a:spLocks/>
          </p:cNvSpPr>
          <p:nvPr/>
        </p:nvSpPr>
        <p:spPr>
          <a:xfrm>
            <a:off x="436880" y="3228642"/>
            <a:ext cx="8229600" cy="1671066"/>
          </a:xfrm>
          <a:prstGeom prst="rect">
            <a:avLst/>
          </a:prstGeom>
        </p:spPr>
        <p:txBody>
          <a:bodyPr>
            <a:noAutofit/>
          </a:bodyPr>
          <a:lstStyle>
            <a:lvl1pPr marL="0" indent="0" algn="l" defTabSz="457200" rtl="0" eaLnBrk="1" latinLnBrk="0" hangingPunct="1">
              <a:spcBef>
                <a:spcPct val="20000"/>
              </a:spcBef>
              <a:buFont typeface="Arial"/>
              <a:buNone/>
              <a:defRPr sz="2400" kern="1200" baseline="0">
                <a:ln>
                  <a:noFill/>
                </a:ln>
                <a:solidFill>
                  <a:schemeClr val="tx1"/>
                </a:solidFill>
                <a:latin typeface="+mn-lt"/>
                <a:ea typeface="+mn-ea"/>
                <a:cs typeface="+mn-cs"/>
              </a:defRPr>
            </a:lvl1pPr>
            <a:lvl2pPr marL="800100" indent="-342900" algn="l" defTabSz="457200" rtl="0" eaLnBrk="1" latinLnBrk="0" hangingPunct="1">
              <a:spcBef>
                <a:spcPct val="20000"/>
              </a:spcBef>
              <a:buFont typeface="Arial"/>
              <a:buChar char="•"/>
              <a:defRPr sz="24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dirty="0">
                <a:latin typeface="Helvetica" charset="0"/>
                <a:ea typeface="Helvetica" charset="0"/>
                <a:cs typeface="Helvetica" charset="0"/>
              </a:rPr>
              <a:t>Larry </a:t>
            </a:r>
            <a:r>
              <a:rPr lang="en-US" sz="2000" b="1" dirty="0" err="1">
                <a:latin typeface="Helvetica" charset="0"/>
                <a:ea typeface="Helvetica" charset="0"/>
                <a:cs typeface="Helvetica" charset="0"/>
              </a:rPr>
              <a:t>Meddock</a:t>
            </a:r>
            <a:endParaRPr lang="en-US" sz="2000" b="1" dirty="0">
              <a:latin typeface="Helvetica" charset="0"/>
              <a:ea typeface="Helvetica" charset="0"/>
              <a:cs typeface="Helvetica" charset="0"/>
            </a:endParaRPr>
          </a:p>
          <a:p>
            <a:pPr algn="ctr"/>
            <a:r>
              <a:rPr lang="en-US" sz="2000" dirty="0">
                <a:latin typeface="Helvetica" charset="0"/>
                <a:ea typeface="Helvetica" charset="0"/>
                <a:cs typeface="Helvetica" charset="0"/>
              </a:rPr>
              <a:t>Water Sports Industry Association</a:t>
            </a:r>
          </a:p>
          <a:p>
            <a:pPr algn="ctr"/>
            <a:r>
              <a:rPr lang="en-US" sz="2000" i="1" dirty="0" smtClean="0">
                <a:latin typeface="Helvetica" charset="0"/>
                <a:ea typeface="Helvetica" charset="0"/>
                <a:cs typeface="Helvetica" charset="0"/>
              </a:rPr>
              <a:t>Chairman</a:t>
            </a:r>
            <a:endParaRPr lang="en-US" sz="2000" i="1" dirty="0">
              <a:latin typeface="Helvetica" charset="0"/>
              <a:ea typeface="Helvetica" charset="0"/>
              <a:cs typeface="Helvetica" charset="0"/>
            </a:endParaRPr>
          </a:p>
          <a:p>
            <a:pPr algn="ctr"/>
            <a:r>
              <a:rPr lang="en-US" sz="2000" dirty="0" smtClean="0">
                <a:latin typeface="Helvetica" charset="0"/>
                <a:ea typeface="Helvetica" charset="0"/>
                <a:cs typeface="Helvetica" charset="0"/>
                <a:hlinkClick r:id="rId3"/>
              </a:rPr>
              <a:t>larry@wsia.net</a:t>
            </a:r>
            <a:r>
              <a:rPr lang="en-US" sz="2000" dirty="0" smtClean="0">
                <a:latin typeface="Helvetica" charset="0"/>
                <a:ea typeface="Helvetica" charset="0"/>
                <a:cs typeface="Helvetica" charset="0"/>
              </a:rPr>
              <a:t> </a:t>
            </a:r>
            <a:endParaRPr lang="en-US" sz="2000" dirty="0">
              <a:latin typeface="Helvetica" charset="0"/>
              <a:ea typeface="Helvetica" charset="0"/>
              <a:cs typeface="Helvetica" charset="0"/>
            </a:endParaRPr>
          </a:p>
        </p:txBody>
      </p:sp>
    </p:spTree>
    <p:extLst>
      <p:ext uri="{BB962C8B-B14F-4D97-AF65-F5344CB8AC3E}">
        <p14:creationId xmlns:p14="http://schemas.microsoft.com/office/powerpoint/2010/main" val="131047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9E2A2F1-2DB6-EE43-ADAB-0C3331312696}"/>
              </a:ext>
            </a:extLst>
          </p:cNvPr>
          <p:cNvPicPr>
            <a:picLocks noChangeAspect="1"/>
          </p:cNvPicPr>
          <p:nvPr/>
        </p:nvPicPr>
        <p:blipFill>
          <a:blip r:embed="rId2"/>
          <a:stretch>
            <a:fillRect/>
          </a:stretch>
        </p:blipFill>
        <p:spPr>
          <a:xfrm>
            <a:off x="0" y="-274749"/>
            <a:ext cx="9144000" cy="6185916"/>
          </a:xfrm>
          <a:prstGeom prst="rect">
            <a:avLst/>
          </a:prstGeom>
        </p:spPr>
      </p:pic>
      <p:sp>
        <p:nvSpPr>
          <p:cNvPr id="6" name="TextBox 5">
            <a:extLst>
              <a:ext uri="{FF2B5EF4-FFF2-40B4-BE49-F238E27FC236}">
                <a16:creationId xmlns="" xmlns:a16="http://schemas.microsoft.com/office/drawing/2014/main" id="{512DB7BA-7A4F-4440-BDC0-F7FE48440AB2}"/>
              </a:ext>
            </a:extLst>
          </p:cNvPr>
          <p:cNvSpPr txBox="1"/>
          <p:nvPr/>
        </p:nvSpPr>
        <p:spPr>
          <a:xfrm>
            <a:off x="2611041" y="171451"/>
            <a:ext cx="3921919" cy="877163"/>
          </a:xfrm>
          <a:prstGeom prst="rect">
            <a:avLst/>
          </a:prstGeom>
          <a:noFill/>
        </p:spPr>
        <p:txBody>
          <a:bodyPr wrap="square" rtlCol="0">
            <a:spAutoFit/>
          </a:bodyPr>
          <a:lstStyle/>
          <a:p>
            <a:pPr algn="ctr"/>
            <a:r>
              <a:rPr lang="en-US" sz="1875" b="1" dirty="0"/>
              <a:t>– BASIC ANATOMY OF A WAKE BOAT –</a:t>
            </a:r>
          </a:p>
          <a:p>
            <a:pPr algn="ctr"/>
            <a:endParaRPr lang="en-US" sz="1350" dirty="0"/>
          </a:p>
        </p:txBody>
      </p:sp>
      <p:sp>
        <p:nvSpPr>
          <p:cNvPr id="7" name="TextBox 6">
            <a:extLst>
              <a:ext uri="{FF2B5EF4-FFF2-40B4-BE49-F238E27FC236}">
                <a16:creationId xmlns="" xmlns:a16="http://schemas.microsoft.com/office/drawing/2014/main" id="{5C8B62EA-6AE2-7F43-B560-A8C2792EFBF3}"/>
              </a:ext>
            </a:extLst>
          </p:cNvPr>
          <p:cNvSpPr txBox="1"/>
          <p:nvPr/>
        </p:nvSpPr>
        <p:spPr>
          <a:xfrm>
            <a:off x="4763096" y="1183189"/>
            <a:ext cx="664369" cy="507831"/>
          </a:xfrm>
          <a:prstGeom prst="rect">
            <a:avLst/>
          </a:prstGeom>
          <a:noFill/>
        </p:spPr>
        <p:txBody>
          <a:bodyPr wrap="square" rtlCol="0">
            <a:spAutoFit/>
          </a:bodyPr>
          <a:lstStyle/>
          <a:p>
            <a:r>
              <a:rPr lang="en-US" sz="1350" i="1" dirty="0"/>
              <a:t>TOWER</a:t>
            </a:r>
          </a:p>
        </p:txBody>
      </p:sp>
      <p:sp>
        <p:nvSpPr>
          <p:cNvPr id="8" name="TextBox 7">
            <a:extLst>
              <a:ext uri="{FF2B5EF4-FFF2-40B4-BE49-F238E27FC236}">
                <a16:creationId xmlns="" xmlns:a16="http://schemas.microsoft.com/office/drawing/2014/main" id="{D86140BC-5673-0640-8511-32D24CC6C856}"/>
              </a:ext>
            </a:extLst>
          </p:cNvPr>
          <p:cNvSpPr txBox="1"/>
          <p:nvPr/>
        </p:nvSpPr>
        <p:spPr>
          <a:xfrm>
            <a:off x="6943726" y="2100262"/>
            <a:ext cx="1414463" cy="300082"/>
          </a:xfrm>
          <a:prstGeom prst="rect">
            <a:avLst/>
          </a:prstGeom>
          <a:noFill/>
        </p:spPr>
        <p:txBody>
          <a:bodyPr wrap="square" rtlCol="0">
            <a:spAutoFit/>
          </a:bodyPr>
          <a:lstStyle/>
          <a:p>
            <a:r>
              <a:rPr lang="en-US" sz="1350" i="1" dirty="0"/>
              <a:t>SWIM PLATFORM</a:t>
            </a:r>
          </a:p>
        </p:txBody>
      </p:sp>
      <p:sp>
        <p:nvSpPr>
          <p:cNvPr id="9" name="TextBox 8">
            <a:extLst>
              <a:ext uri="{FF2B5EF4-FFF2-40B4-BE49-F238E27FC236}">
                <a16:creationId xmlns="" xmlns:a16="http://schemas.microsoft.com/office/drawing/2014/main" id="{7D037F94-8A11-1D44-99BA-A56FC4E1483A}"/>
              </a:ext>
            </a:extLst>
          </p:cNvPr>
          <p:cNvSpPr txBox="1"/>
          <p:nvPr/>
        </p:nvSpPr>
        <p:spPr>
          <a:xfrm>
            <a:off x="5936457" y="4179094"/>
            <a:ext cx="1350169" cy="507831"/>
          </a:xfrm>
          <a:prstGeom prst="rect">
            <a:avLst/>
          </a:prstGeom>
          <a:noFill/>
        </p:spPr>
        <p:txBody>
          <a:bodyPr wrap="square" rtlCol="0">
            <a:spAutoFit/>
          </a:bodyPr>
          <a:lstStyle/>
          <a:p>
            <a:r>
              <a:rPr lang="en-US" sz="1350" i="1" dirty="0"/>
              <a:t>PROP &amp; RUDDER</a:t>
            </a:r>
          </a:p>
        </p:txBody>
      </p:sp>
      <p:sp>
        <p:nvSpPr>
          <p:cNvPr id="10" name="TextBox 9">
            <a:extLst>
              <a:ext uri="{FF2B5EF4-FFF2-40B4-BE49-F238E27FC236}">
                <a16:creationId xmlns="" xmlns:a16="http://schemas.microsoft.com/office/drawing/2014/main" id="{07B3A3F7-D291-6248-B287-EAC548F327FE}"/>
              </a:ext>
            </a:extLst>
          </p:cNvPr>
          <p:cNvSpPr txBox="1"/>
          <p:nvPr/>
        </p:nvSpPr>
        <p:spPr>
          <a:xfrm>
            <a:off x="2464594" y="1705392"/>
            <a:ext cx="1414463" cy="300082"/>
          </a:xfrm>
          <a:prstGeom prst="rect">
            <a:avLst/>
          </a:prstGeom>
          <a:noFill/>
        </p:spPr>
        <p:txBody>
          <a:bodyPr wrap="square" rtlCol="0">
            <a:spAutoFit/>
          </a:bodyPr>
          <a:lstStyle/>
          <a:p>
            <a:r>
              <a:rPr lang="en-US" sz="1350" i="1" dirty="0"/>
              <a:t>CRUISE CONTROL</a:t>
            </a:r>
          </a:p>
        </p:txBody>
      </p:sp>
      <p:sp>
        <p:nvSpPr>
          <p:cNvPr id="11" name="TextBox 10">
            <a:extLst>
              <a:ext uri="{FF2B5EF4-FFF2-40B4-BE49-F238E27FC236}">
                <a16:creationId xmlns="" xmlns:a16="http://schemas.microsoft.com/office/drawing/2014/main" id="{994DB791-09B8-B840-89BB-C70FB7D1CFB5}"/>
              </a:ext>
            </a:extLst>
          </p:cNvPr>
          <p:cNvSpPr txBox="1"/>
          <p:nvPr/>
        </p:nvSpPr>
        <p:spPr>
          <a:xfrm>
            <a:off x="1543051" y="3547177"/>
            <a:ext cx="1067990" cy="507831"/>
          </a:xfrm>
          <a:prstGeom prst="rect">
            <a:avLst/>
          </a:prstGeom>
          <a:noFill/>
        </p:spPr>
        <p:txBody>
          <a:bodyPr wrap="square" rtlCol="0">
            <a:spAutoFit/>
          </a:bodyPr>
          <a:lstStyle/>
          <a:p>
            <a:r>
              <a:rPr lang="en-US" sz="1350" i="1" dirty="0"/>
              <a:t>DEEP V HULL</a:t>
            </a:r>
          </a:p>
        </p:txBody>
      </p:sp>
      <p:sp>
        <p:nvSpPr>
          <p:cNvPr id="12" name="TextBox 11">
            <a:extLst>
              <a:ext uri="{FF2B5EF4-FFF2-40B4-BE49-F238E27FC236}">
                <a16:creationId xmlns="" xmlns:a16="http://schemas.microsoft.com/office/drawing/2014/main" id="{4DD2DC7B-19B6-5E45-98DE-15074F4D9FCC}"/>
              </a:ext>
            </a:extLst>
          </p:cNvPr>
          <p:cNvSpPr txBox="1"/>
          <p:nvPr/>
        </p:nvSpPr>
        <p:spPr>
          <a:xfrm>
            <a:off x="3489722" y="4179094"/>
            <a:ext cx="1178719" cy="300082"/>
          </a:xfrm>
          <a:prstGeom prst="rect">
            <a:avLst/>
          </a:prstGeom>
          <a:noFill/>
        </p:spPr>
        <p:txBody>
          <a:bodyPr wrap="square" rtlCol="0">
            <a:spAutoFit/>
          </a:bodyPr>
          <a:lstStyle/>
          <a:p>
            <a:r>
              <a:rPr lang="en-US" sz="1350" i="1" dirty="0"/>
              <a:t>TRACKING FIN</a:t>
            </a:r>
          </a:p>
        </p:txBody>
      </p:sp>
      <p:sp>
        <p:nvSpPr>
          <p:cNvPr id="13" name="TextBox 12">
            <a:extLst>
              <a:ext uri="{FF2B5EF4-FFF2-40B4-BE49-F238E27FC236}">
                <a16:creationId xmlns="" xmlns:a16="http://schemas.microsoft.com/office/drawing/2014/main" id="{6B923EFF-C64B-E348-9E28-B7AFA8E8A458}"/>
              </a:ext>
            </a:extLst>
          </p:cNvPr>
          <p:cNvSpPr txBox="1"/>
          <p:nvPr/>
        </p:nvSpPr>
        <p:spPr>
          <a:xfrm>
            <a:off x="5025628" y="3547177"/>
            <a:ext cx="803672" cy="300082"/>
          </a:xfrm>
          <a:prstGeom prst="rect">
            <a:avLst/>
          </a:prstGeom>
          <a:noFill/>
        </p:spPr>
        <p:txBody>
          <a:bodyPr wrap="square" rtlCol="0">
            <a:spAutoFit/>
          </a:bodyPr>
          <a:lstStyle/>
          <a:p>
            <a:r>
              <a:rPr lang="en-US" sz="1350" i="1" dirty="0"/>
              <a:t>BALLAST</a:t>
            </a:r>
          </a:p>
        </p:txBody>
      </p:sp>
      <p:sp>
        <p:nvSpPr>
          <p:cNvPr id="14" name="TextBox 13">
            <a:extLst>
              <a:ext uri="{FF2B5EF4-FFF2-40B4-BE49-F238E27FC236}">
                <a16:creationId xmlns="" xmlns:a16="http://schemas.microsoft.com/office/drawing/2014/main" id="{18B8BA46-54D5-8B4D-8ABB-61CD25252109}"/>
              </a:ext>
            </a:extLst>
          </p:cNvPr>
          <p:cNvSpPr txBox="1"/>
          <p:nvPr/>
        </p:nvSpPr>
        <p:spPr>
          <a:xfrm>
            <a:off x="921544" y="2100262"/>
            <a:ext cx="1543050" cy="300082"/>
          </a:xfrm>
          <a:prstGeom prst="rect">
            <a:avLst/>
          </a:prstGeom>
          <a:noFill/>
        </p:spPr>
        <p:txBody>
          <a:bodyPr wrap="square" rtlCol="0">
            <a:spAutoFit/>
          </a:bodyPr>
          <a:lstStyle/>
          <a:p>
            <a:r>
              <a:rPr lang="en-US" sz="1350" i="1" dirty="0"/>
              <a:t>OPEN BOW</a:t>
            </a:r>
          </a:p>
        </p:txBody>
      </p:sp>
    </p:spTree>
    <p:extLst>
      <p:ext uri="{BB962C8B-B14F-4D97-AF65-F5344CB8AC3E}">
        <p14:creationId xmlns:p14="http://schemas.microsoft.com/office/powerpoint/2010/main" val="3669758165"/>
      </p:ext>
    </p:extLst>
  </p:cSld>
  <p:clrMapOvr>
    <a:masterClrMapping/>
  </p:clrMapOvr>
</p:sld>
</file>

<file path=ppt/theme/theme1.xml><?xml version="1.0" encoding="utf-8"?>
<a:theme xmlns:a="http://schemas.openxmlformats.org/drawingml/2006/main" name="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ransi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Transi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37022</TotalTime>
  <Words>1402</Words>
  <Application>Microsoft Macintosh PowerPoint</Application>
  <PresentationFormat>On-screen Show (16:9)</PresentationFormat>
  <Paragraphs>233</Paragraphs>
  <Slides>40</Slides>
  <Notes>10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40</vt:i4>
      </vt:variant>
    </vt:vector>
  </HeadingPairs>
  <TitlesOfParts>
    <vt:vector size="48" baseType="lpstr">
      <vt:lpstr>Calibri</vt:lpstr>
      <vt:lpstr>Calibri Light</vt:lpstr>
      <vt:lpstr>Helvetica</vt:lpstr>
      <vt:lpstr>Arial</vt:lpstr>
      <vt:lpstr>Basic</vt:lpstr>
      <vt:lpstr>Transition Slide</vt:lpstr>
      <vt:lpstr>1_Transition Slide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Basecraft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Buskirk</dc:creator>
  <cp:lastModifiedBy>Yvonne Pentz</cp:lastModifiedBy>
  <cp:revision>89</cp:revision>
  <dcterms:created xsi:type="dcterms:W3CDTF">2018-06-22T11:36:19Z</dcterms:created>
  <dcterms:modified xsi:type="dcterms:W3CDTF">2019-03-26T01:07:54Z</dcterms:modified>
</cp:coreProperties>
</file>