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  <p:sldMasterId id="2147483650" r:id="rId2"/>
    <p:sldMasterId id="2147483686" r:id="rId3"/>
    <p:sldMasterId id="2147483689" r:id="rId4"/>
  </p:sldMasterIdLst>
  <p:notesMasterIdLst>
    <p:notesMasterId r:id="rId29"/>
  </p:notesMasterIdLst>
  <p:handoutMasterIdLst>
    <p:handoutMasterId r:id="rId30"/>
  </p:handoutMasterIdLst>
  <p:sldIdLst>
    <p:sldId id="286" r:id="rId5"/>
    <p:sldId id="287" r:id="rId6"/>
    <p:sldId id="288" r:id="rId7"/>
    <p:sldId id="273" r:id="rId8"/>
    <p:sldId id="277" r:id="rId9"/>
    <p:sldId id="289" r:id="rId10"/>
    <p:sldId id="305" r:id="rId11"/>
    <p:sldId id="306" r:id="rId12"/>
    <p:sldId id="308" r:id="rId13"/>
    <p:sldId id="310" r:id="rId14"/>
    <p:sldId id="309" r:id="rId15"/>
    <p:sldId id="311" r:id="rId16"/>
    <p:sldId id="312" r:id="rId17"/>
    <p:sldId id="313" r:id="rId18"/>
    <p:sldId id="314" r:id="rId19"/>
    <p:sldId id="301" r:id="rId20"/>
    <p:sldId id="316" r:id="rId21"/>
    <p:sldId id="315" r:id="rId22"/>
    <p:sldId id="304" r:id="rId23"/>
    <p:sldId id="302" r:id="rId24"/>
    <p:sldId id="303" r:id="rId25"/>
    <p:sldId id="307" r:id="rId26"/>
    <p:sldId id="300" r:id="rId27"/>
    <p:sldId id="284" r:id="rId2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2AC569F-8F95-6944-8D37-3187D8170C8E}">
          <p14:sldIdLst>
            <p14:sldId id="286"/>
            <p14:sldId id="287"/>
            <p14:sldId id="288"/>
            <p14:sldId id="273"/>
            <p14:sldId id="277"/>
            <p14:sldId id="289"/>
            <p14:sldId id="305"/>
            <p14:sldId id="306"/>
            <p14:sldId id="308"/>
            <p14:sldId id="310"/>
            <p14:sldId id="309"/>
            <p14:sldId id="311"/>
            <p14:sldId id="312"/>
            <p14:sldId id="313"/>
            <p14:sldId id="314"/>
            <p14:sldId id="301"/>
            <p14:sldId id="316"/>
            <p14:sldId id="315"/>
            <p14:sldId id="304"/>
            <p14:sldId id="302"/>
            <p14:sldId id="303"/>
            <p14:sldId id="307"/>
            <p14:sldId id="300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4846"/>
    <a:srgbClr val="FF6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246" autoAdjust="0"/>
    <p:restoredTop sz="93109" autoAdjust="0"/>
  </p:normalViewPr>
  <p:slideViewPr>
    <p:cSldViewPr snapToGrid="0" snapToObjects="1">
      <p:cViewPr varScale="1">
        <p:scale>
          <a:sx n="102" d="100"/>
          <a:sy n="102" d="100"/>
        </p:scale>
        <p:origin x="176" y="68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9" d="100"/>
          <a:sy n="69" d="100"/>
        </p:scale>
        <p:origin x="435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handoutMaster" Target="handoutMasters/handout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B1E7F-BBE7-9740-9A26-AAFD18B163ED}" type="datetimeFigureOut">
              <a:rPr lang="en-US" smtClean="0"/>
              <a:t>3/27/19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BAC78-E196-EA43-982E-22E6364DE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07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764EC-26C0-0F42-BFDC-2624F362FA5B}" type="datetimeFigureOut">
              <a:rPr lang="en-US" smtClean="0"/>
              <a:t>3/27/19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FD180-2C80-C540-B5A8-070865C75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61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14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27026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4"/>
          <p:cNvSpPr>
            <a:spLocks noGrp="1"/>
          </p:cNvSpPr>
          <p:nvPr>
            <p:ph idx="1"/>
          </p:nvPr>
        </p:nvSpPr>
        <p:spPr>
          <a:xfrm>
            <a:off x="457200" y="1200150"/>
            <a:ext cx="397256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</p:txBody>
      </p:sp>
      <p:sp>
        <p:nvSpPr>
          <p:cNvPr id="5" name="Text Placeholder 14"/>
          <p:cNvSpPr>
            <a:spLocks noGrp="1"/>
          </p:cNvSpPr>
          <p:nvPr>
            <p:ph idx="10"/>
          </p:nvPr>
        </p:nvSpPr>
        <p:spPr>
          <a:xfrm>
            <a:off x="4693921" y="1200150"/>
            <a:ext cx="397256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59303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92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017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5781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46"/>
            <a:ext cx="9144000" cy="1121569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568960" y="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436880" y="4369"/>
            <a:ext cx="8229601" cy="532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07660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5" r:id="rId2"/>
    <p:sldLayoutId id="2147483688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kern="1200" baseline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49"/>
            <a:ext cx="9175907" cy="5161448"/>
          </a:xfrm>
          <a:prstGeom prst="rect">
            <a:avLst/>
          </a:prstGeom>
        </p:spPr>
      </p:pic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457200" y="224853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Transition Slide Text</a:t>
            </a:r>
          </a:p>
        </p:txBody>
      </p:sp>
      <p:pic>
        <p:nvPicPr>
          <p:cNvPr id="3" name="Picture 2" descr="IBWSS-3c@4x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358" y="3338286"/>
            <a:ext cx="1533331" cy="169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25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 typeface="Arial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6103"/>
            <a:ext cx="9144000" cy="5308502"/>
          </a:xfrm>
          <a:prstGeom prst="rect">
            <a:avLst/>
          </a:prstGeom>
        </p:spPr>
      </p:pic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457200" y="224853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Simple Transition Slide Text</a:t>
            </a:r>
          </a:p>
        </p:txBody>
      </p:sp>
      <p:pic>
        <p:nvPicPr>
          <p:cNvPr id="4" name="Picture 3" descr="IBWSS-3c@4x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217" y="235857"/>
            <a:ext cx="1533331" cy="169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15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 typeface="Arial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94317" cy="51435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D45B0-2222-0D43-9238-378875046B68}" type="datetimeFigureOut">
              <a:rPr lang="en-US" smtClean="0"/>
              <a:t>3/27/19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AE499-18E8-024E-80E7-02D4AEEC335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IBWSS-3c@4x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92" y="1263123"/>
            <a:ext cx="1533331" cy="1694996"/>
          </a:xfrm>
          <a:prstGeom prst="rect">
            <a:avLst/>
          </a:prstGeom>
        </p:spPr>
      </p:pic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1460754" y="1850195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306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hyperlink" Target="mailto:pam@nasbla.or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694176" y="1382670"/>
            <a:ext cx="5605272" cy="82153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5440"/>
              </a:lnSpc>
              <a:spcBef>
                <a:spcPts val="0"/>
              </a:spcBef>
            </a:pPr>
            <a:r>
              <a:rPr lang="en-US" sz="5000" b="1" kern="1100" spc="-100" dirty="0">
                <a:solidFill>
                  <a:srgbClr val="4B4846"/>
                </a:solidFill>
                <a:latin typeface="Helvetica" charset="0"/>
                <a:ea typeface="Helvetica" charset="0"/>
                <a:cs typeface="Helvetica" charset="0"/>
              </a:rPr>
              <a:t>Leadership Skills for Boating &amp; Water Safety</a:t>
            </a:r>
          </a:p>
        </p:txBody>
      </p:sp>
      <p:sp>
        <p:nvSpPr>
          <p:cNvPr id="5" name="Rectangle 4"/>
          <p:cNvSpPr/>
          <p:nvPr/>
        </p:nvSpPr>
        <p:spPr>
          <a:xfrm>
            <a:off x="396392" y="3361027"/>
            <a:ext cx="27206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4B4846"/>
                </a:solidFill>
                <a:latin typeface="Helvetica" charset="0"/>
                <a:ea typeface="Helvetica" charset="0"/>
                <a:cs typeface="Helvetica" charset="0"/>
              </a:rPr>
              <a:t>#IBWSS</a:t>
            </a:r>
            <a:r>
              <a:rPr lang="en-US" sz="4000" b="1">
                <a:solidFill>
                  <a:srgbClr val="FF6D2D"/>
                </a:solidFill>
                <a:latin typeface="Helvetica" charset="0"/>
                <a:ea typeface="Helvetica" charset="0"/>
                <a:cs typeface="Helvetica" charset="0"/>
              </a:rPr>
              <a:t>19</a:t>
            </a:r>
            <a:endParaRPr lang="en-US" sz="4000" dirty="0">
              <a:solidFill>
                <a:srgbClr val="FF6D2D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0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36880" y="4369"/>
            <a:ext cx="8229601" cy="532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Helvetica" charset="0"/>
              </a:rPr>
              <a:t>Leadership Skills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15158" y="2399710"/>
            <a:ext cx="38528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The Disciplined Pursuit of Less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869120" y="1175525"/>
            <a:ext cx="1203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Evaluate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78128" y="3742009"/>
            <a:ext cx="1287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Eliminate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42165" y="3742009"/>
            <a:ext cx="1142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 Execute</a:t>
            </a:r>
            <a:endParaRPr lang="en-US" dirty="0"/>
          </a:p>
        </p:txBody>
      </p:sp>
      <p:sp>
        <p:nvSpPr>
          <p:cNvPr id="9" name="Curved Left Arrow 8"/>
          <p:cNvSpPr/>
          <p:nvPr/>
        </p:nvSpPr>
        <p:spPr>
          <a:xfrm>
            <a:off x="5193859" y="1684693"/>
            <a:ext cx="1284269" cy="2753474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Left Arrow 9"/>
          <p:cNvSpPr/>
          <p:nvPr/>
        </p:nvSpPr>
        <p:spPr>
          <a:xfrm rot="10800000">
            <a:off x="2605085" y="1544857"/>
            <a:ext cx="1284269" cy="2753474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34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5897E39-02A1-394E-9C71-71B0882F3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680" y="657225"/>
            <a:ext cx="3810000" cy="3810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36880" y="4369"/>
            <a:ext cx="8229601" cy="532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Helvetica" charset="0"/>
              </a:rPr>
              <a:t>Leadership Skills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91F02519-3E46-E74A-8382-BE6573593FCF}"/>
              </a:ext>
            </a:extLst>
          </p:cNvPr>
          <p:cNvSpPr txBox="1">
            <a:spLocks/>
          </p:cNvSpPr>
          <p:nvPr/>
        </p:nvSpPr>
        <p:spPr>
          <a:xfrm>
            <a:off x="3112516" y="4031742"/>
            <a:ext cx="2918968" cy="1671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latin typeface="Helvetica" charset="0"/>
                <a:ea typeface="Helvetica" charset="0"/>
                <a:cs typeface="Helvetica" charset="0"/>
              </a:rPr>
              <a:t>Dr. L. Dan Maxim</a:t>
            </a:r>
          </a:p>
          <a:p>
            <a:pPr algn="ctr"/>
            <a:r>
              <a:rPr lang="en-US" sz="1800" dirty="0">
                <a:latin typeface="Helvetica" charset="0"/>
                <a:ea typeface="Helvetica" charset="0"/>
                <a:cs typeface="Helvetica" charset="0"/>
              </a:rPr>
              <a:t>NBSAC</a:t>
            </a:r>
          </a:p>
          <a:p>
            <a:pPr algn="ctr"/>
            <a:r>
              <a:rPr lang="en-US" sz="1600" i="1" dirty="0">
                <a:latin typeface="Helvetica" charset="0"/>
                <a:ea typeface="Helvetica" charset="0"/>
                <a:cs typeface="Helvetica" charset="0"/>
              </a:rPr>
              <a:t>Chairman</a:t>
            </a:r>
          </a:p>
        </p:txBody>
      </p:sp>
    </p:spTree>
    <p:extLst>
      <p:ext uri="{BB962C8B-B14F-4D97-AF65-F5344CB8AC3E}">
        <p14:creationId xmlns:p14="http://schemas.microsoft.com/office/powerpoint/2010/main" val="134400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36880" y="4369"/>
            <a:ext cx="8229601" cy="532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Helvetica" charset="0"/>
              </a:rPr>
              <a:t>Leadership Skills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6626578" y="1660992"/>
            <a:ext cx="2144888" cy="904973"/>
          </a:xfrm>
          <a:prstGeom prst="wedgeRoundRectCallout">
            <a:avLst>
              <a:gd name="adj1" fmla="val 56535"/>
              <a:gd name="adj2" fmla="val 3131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2346" y="1141703"/>
            <a:ext cx="34543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“Dad, I’m talking with Mark right now.”</a:t>
            </a:r>
            <a:endParaRPr lang="en-US" sz="5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626578" y="1660992"/>
            <a:ext cx="2144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Mark, should my Dad buy me a Dodge Challenger?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4481690" y="3045986"/>
            <a:ext cx="2144888" cy="923330"/>
          </a:xfrm>
          <a:prstGeom prst="wedgeRoundRectCallout">
            <a:avLst>
              <a:gd name="adj1" fmla="val -55044"/>
              <a:gd name="adj2" fmla="val 34380"/>
              <a:gd name="adj3" fmla="val 16667"/>
            </a:avLst>
          </a:prstGeom>
          <a:gradFill>
            <a:gsLst>
              <a:gs pos="0">
                <a:srgbClr val="92D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56196" y="3045986"/>
            <a:ext cx="1995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Jack, Tell your Dad I’ve got it; I’ll </a:t>
            </a:r>
            <a:r>
              <a:rPr lang="en-US" dirty="0"/>
              <a:t>buy you that car. </a:t>
            </a:r>
          </a:p>
        </p:txBody>
      </p:sp>
    </p:spTree>
    <p:extLst>
      <p:ext uri="{BB962C8B-B14F-4D97-AF65-F5344CB8AC3E}">
        <p14:creationId xmlns:p14="http://schemas.microsoft.com/office/powerpoint/2010/main" val="19734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36880" y="4369"/>
            <a:ext cx="8229601" cy="532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Helvetica" charset="0"/>
              </a:rPr>
              <a:t>Leadership Skills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6880" y="916758"/>
            <a:ext cx="67078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USCGboating.org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Facebook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Twitter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Boating Safety Circular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Liaisons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Content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4066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36880" y="4369"/>
            <a:ext cx="8229601" cy="532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Helvetica" charset="0"/>
              </a:rPr>
              <a:t>Leadership Skills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70" y="695231"/>
            <a:ext cx="6592220" cy="44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4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36880" y="4369"/>
            <a:ext cx="8229601" cy="532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Helvetica" charset="0"/>
              </a:rPr>
              <a:t>Leadership Skills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808" y="1455378"/>
            <a:ext cx="6797744" cy="33649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7245" y="642073"/>
            <a:ext cx="6897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/>
              <a:t>61K Lives Saved and Counting</a:t>
            </a:r>
            <a:endParaRPr lang="en-US" sz="4000" b="1" u="sng" dirty="0"/>
          </a:p>
        </p:txBody>
      </p:sp>
    </p:spTree>
    <p:extLst>
      <p:ext uri="{BB962C8B-B14F-4D97-AF65-F5344CB8AC3E}">
        <p14:creationId xmlns:p14="http://schemas.microsoft.com/office/powerpoint/2010/main" val="15322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36880" y="4369"/>
            <a:ext cx="8229601" cy="532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Helvetica" charset="0"/>
              </a:rPr>
              <a:t>Leadership Skills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57D819D1-86DC-CD42-A7E2-E322F055345D}"/>
              </a:ext>
            </a:extLst>
          </p:cNvPr>
          <p:cNvSpPr txBox="1">
            <a:spLocks/>
          </p:cNvSpPr>
          <p:nvPr/>
        </p:nvSpPr>
        <p:spPr>
          <a:xfrm>
            <a:off x="3746182" y="1260093"/>
            <a:ext cx="3992245" cy="16710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Future Leadership</a:t>
            </a:r>
          </a:p>
          <a:p>
            <a:pPr algn="ctr"/>
            <a:endParaRPr lang="en-US" sz="2000" b="1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2000" b="1" i="1" dirty="0">
                <a:latin typeface="Helvetica" charset="0"/>
                <a:ea typeface="Helvetica" charset="0"/>
                <a:cs typeface="Helvetica" charset="0"/>
              </a:rPr>
              <a:t>Perspective: </a:t>
            </a: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Continue to think out of the box</a:t>
            </a:r>
          </a:p>
          <a:p>
            <a:endParaRPr lang="en-US" sz="2000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2000" b="1" i="1" dirty="0">
                <a:latin typeface="Helvetica" charset="0"/>
                <a:ea typeface="Helvetica" charset="0"/>
                <a:cs typeface="Helvetica" charset="0"/>
              </a:rPr>
              <a:t>Experience: </a:t>
            </a: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Non-motorized program</a:t>
            </a:r>
          </a:p>
          <a:p>
            <a:endParaRPr lang="en-US" sz="2000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2000" b="1" i="1" dirty="0">
                <a:latin typeface="Helvetica" charset="0"/>
                <a:ea typeface="Helvetica" charset="0"/>
                <a:cs typeface="Helvetica" charset="0"/>
              </a:rPr>
              <a:t>Thoughts on Technology</a:t>
            </a:r>
          </a:p>
          <a:p>
            <a:endParaRPr lang="en-US" sz="2000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12" name="Picture 11" descr="mariann-mckenzie.png">
            <a:extLst>
              <a:ext uri="{FF2B5EF4-FFF2-40B4-BE49-F238E27FC236}">
                <a16:creationId xmlns:a16="http://schemas.microsoft.com/office/drawing/2014/main" xmlns="" id="{1A10E751-E380-8840-9CB9-E5DAEC64AD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22" y="1036946"/>
            <a:ext cx="2250948" cy="2117361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C415C388-BD0D-D946-AED2-C29B30551589}"/>
              </a:ext>
            </a:extLst>
          </p:cNvPr>
          <p:cNvSpPr txBox="1">
            <a:spLocks/>
          </p:cNvSpPr>
          <p:nvPr/>
        </p:nvSpPr>
        <p:spPr>
          <a:xfrm>
            <a:off x="290712" y="3346493"/>
            <a:ext cx="2918968" cy="1671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 err="1">
                <a:latin typeface="Helvetica" charset="0"/>
                <a:ea typeface="Helvetica" charset="0"/>
                <a:cs typeface="Helvetica" charset="0"/>
              </a:rPr>
              <a:t>MariAnn</a:t>
            </a:r>
            <a:r>
              <a:rPr lang="en-US" sz="1800" b="1" dirty="0">
                <a:latin typeface="Helvetica" charset="0"/>
                <a:ea typeface="Helvetica" charset="0"/>
                <a:cs typeface="Helvetica" charset="0"/>
              </a:rPr>
              <a:t> McKenzie</a:t>
            </a:r>
          </a:p>
          <a:p>
            <a:pPr algn="ctr"/>
            <a:r>
              <a:rPr lang="en-US" sz="1800" dirty="0">
                <a:latin typeface="Helvetica" charset="0"/>
                <a:ea typeface="Helvetica" charset="0"/>
                <a:cs typeface="Helvetica" charset="0"/>
              </a:rPr>
              <a:t>Oregon State </a:t>
            </a:r>
          </a:p>
          <a:p>
            <a:pPr algn="ctr"/>
            <a:r>
              <a:rPr lang="en-US" sz="1800" dirty="0">
                <a:latin typeface="Helvetica" charset="0"/>
                <a:ea typeface="Helvetica" charset="0"/>
                <a:cs typeface="Helvetica" charset="0"/>
              </a:rPr>
              <a:t>Marine Board</a:t>
            </a:r>
          </a:p>
          <a:p>
            <a:pPr algn="ctr"/>
            <a:r>
              <a:rPr lang="en-US" sz="1600" i="1" dirty="0">
                <a:latin typeface="Helvetica" charset="0"/>
                <a:ea typeface="Helvetica" charset="0"/>
                <a:cs typeface="Helvetica" charset="0"/>
              </a:rPr>
              <a:t>Boating Safety </a:t>
            </a:r>
          </a:p>
          <a:p>
            <a:pPr algn="ctr"/>
            <a:r>
              <a:rPr lang="en-US" sz="1600" i="1" dirty="0">
                <a:latin typeface="Helvetica" charset="0"/>
                <a:ea typeface="Helvetica" charset="0"/>
                <a:cs typeface="Helvetica" charset="0"/>
              </a:rPr>
              <a:t>Education Coordinator</a:t>
            </a:r>
          </a:p>
        </p:txBody>
      </p:sp>
    </p:spTree>
    <p:extLst>
      <p:ext uri="{BB962C8B-B14F-4D97-AF65-F5344CB8AC3E}">
        <p14:creationId xmlns:p14="http://schemas.microsoft.com/office/powerpoint/2010/main" val="261229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36880" y="4369"/>
            <a:ext cx="8229601" cy="532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Helvetica" charset="0"/>
              </a:rPr>
              <a:t>2018 Promotions</a:t>
            </a:r>
            <a:endParaRPr lang="en-US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619" y="2977710"/>
            <a:ext cx="2147253" cy="204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45" y="741731"/>
            <a:ext cx="1998458" cy="201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619" y="665884"/>
            <a:ext cx="2065471" cy="2093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679" y="1587259"/>
            <a:ext cx="2376765" cy="2344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42" y="2946054"/>
            <a:ext cx="2084210" cy="207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75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36880" y="4369"/>
            <a:ext cx="8229601" cy="532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Helvetica" charset="0"/>
              </a:rPr>
              <a:t>2019 Promotions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" y="776614"/>
            <a:ext cx="1968117" cy="1944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708" y="776614"/>
            <a:ext cx="2057754" cy="1944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373" y="1606181"/>
            <a:ext cx="2448163" cy="233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06" y="2961308"/>
            <a:ext cx="1967791" cy="19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170" y="3005111"/>
            <a:ext cx="1981292" cy="1871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16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36880" y="4369"/>
            <a:ext cx="8229601" cy="532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Helvetica" charset="0"/>
              </a:rPr>
              <a:t>Leadership Skills</a:t>
            </a:r>
            <a:endParaRPr lang="en-US" dirty="0"/>
          </a:p>
        </p:txBody>
      </p:sp>
      <p:pic>
        <p:nvPicPr>
          <p:cNvPr id="6" name="Picture 3" descr="F:\Scenic Photos\Full moon.JPG">
            <a:extLst>
              <a:ext uri="{FF2B5EF4-FFF2-40B4-BE49-F238E27FC236}">
                <a16:creationId xmlns:a16="http://schemas.microsoft.com/office/drawing/2014/main" xmlns="" id="{92156903-551F-C040-B745-9521B59AC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908398"/>
            <a:ext cx="2619375" cy="390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686931B1-C123-AF4C-B81F-0A19970467B7}"/>
              </a:ext>
            </a:extLst>
          </p:cNvPr>
          <p:cNvSpPr txBox="1">
            <a:spLocks/>
          </p:cNvSpPr>
          <p:nvPr/>
        </p:nvSpPr>
        <p:spPr>
          <a:xfrm>
            <a:off x="3784282" y="1269619"/>
            <a:ext cx="3992245" cy="16710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Food for Thought</a:t>
            </a:r>
          </a:p>
          <a:p>
            <a:pPr algn="ctr"/>
            <a:endParaRPr lang="en-US" sz="2000" b="1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“A rising tide doesn’t raise people who don’t have a boat. We have to build the boat for them. We have to give them the basic infrastructure to rise with the tide.”  ~ Rahul Gandhi</a:t>
            </a:r>
            <a:endParaRPr lang="en-US" sz="2000" b="1" dirty="0">
              <a:latin typeface="Helvetica" charset="0"/>
              <a:ea typeface="Helvetica" charset="0"/>
              <a:cs typeface="Helvetica" charset="0"/>
            </a:endParaRPr>
          </a:p>
          <a:p>
            <a:endParaRPr lang="en-US" sz="200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47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36880" y="4369"/>
            <a:ext cx="8229601" cy="532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Moderator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84FFCB1-3CAE-2748-9E27-318C5C843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940" y="793290"/>
            <a:ext cx="2697480" cy="269748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B2DD40E2-BBCB-D047-A9E8-925CC1B8A365}"/>
              </a:ext>
            </a:extLst>
          </p:cNvPr>
          <p:cNvSpPr txBox="1">
            <a:spLocks/>
          </p:cNvSpPr>
          <p:nvPr/>
        </p:nvSpPr>
        <p:spPr>
          <a:xfrm>
            <a:off x="436880" y="3228642"/>
            <a:ext cx="8229600" cy="16710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latin typeface="Helvetica" charset="0"/>
                <a:ea typeface="Helvetica" charset="0"/>
                <a:cs typeface="Helvetica" charset="0"/>
              </a:rPr>
              <a:t>Pam Dillon</a:t>
            </a:r>
          </a:p>
          <a:p>
            <a:pPr algn="ctr"/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Director of Education and Standards Division</a:t>
            </a:r>
          </a:p>
          <a:p>
            <a:pPr algn="ctr"/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National Association of State Boating Law Administrators</a:t>
            </a:r>
          </a:p>
          <a:p>
            <a:pPr algn="ctr"/>
            <a:r>
              <a:rPr lang="en-US" sz="2000" dirty="0">
                <a:latin typeface="Helvetica" charset="0"/>
                <a:ea typeface="Helvetica" charset="0"/>
                <a:cs typeface="Helvetica" charset="0"/>
                <a:hlinkClick r:id="rId3"/>
              </a:rPr>
              <a:t>pam@nasbla.org</a:t>
            </a: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150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36880" y="4369"/>
            <a:ext cx="8229601" cy="532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Helvetica" charset="0"/>
              </a:rPr>
              <a:t>Leadership Skills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E0622BF6-49F2-B342-A23B-CA0125D5BAE5}"/>
              </a:ext>
            </a:extLst>
          </p:cNvPr>
          <p:cNvSpPr txBox="1">
            <a:spLocks/>
          </p:cNvSpPr>
          <p:nvPr/>
        </p:nvSpPr>
        <p:spPr>
          <a:xfrm>
            <a:off x="347454" y="3047059"/>
            <a:ext cx="2918968" cy="1671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latin typeface="Helvetica" charset="0"/>
                <a:ea typeface="Helvetica" charset="0"/>
                <a:cs typeface="Helvetica" charset="0"/>
              </a:rPr>
              <a:t>Gerry James</a:t>
            </a:r>
          </a:p>
          <a:p>
            <a:pPr algn="ctr"/>
            <a:r>
              <a:rPr lang="en-US" sz="1800" dirty="0">
                <a:latin typeface="Helvetica" charset="0"/>
                <a:ea typeface="Helvetica" charset="0"/>
                <a:cs typeface="Helvetica" charset="0"/>
              </a:rPr>
              <a:t>Explore Kentucky</a:t>
            </a:r>
          </a:p>
          <a:p>
            <a:pPr algn="ctr"/>
            <a:r>
              <a:rPr lang="en-US" sz="1800" dirty="0">
                <a:latin typeface="Helvetica" charset="0"/>
                <a:ea typeface="Helvetica" charset="0"/>
                <a:cs typeface="Helvetica" charset="0"/>
              </a:rPr>
              <a:t>Initiative</a:t>
            </a:r>
          </a:p>
          <a:p>
            <a:pPr algn="ctr"/>
            <a:r>
              <a:rPr lang="en-US" sz="1600" i="1" dirty="0">
                <a:latin typeface="Helvetica" charset="0"/>
                <a:ea typeface="Helvetica" charset="0"/>
                <a:cs typeface="Helvetica" charset="0"/>
              </a:rPr>
              <a:t>Executive Director</a:t>
            </a:r>
          </a:p>
        </p:txBody>
      </p:sp>
      <p:pic>
        <p:nvPicPr>
          <p:cNvPr id="7" name="Picture 6" descr="gerry-james-round.png">
            <a:extLst>
              <a:ext uri="{FF2B5EF4-FFF2-40B4-BE49-F238E27FC236}">
                <a16:creationId xmlns:a16="http://schemas.microsoft.com/office/drawing/2014/main" xmlns="" id="{B5386E83-DDF7-8040-A20E-D0B7F1E9C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56" y="946912"/>
            <a:ext cx="1965875" cy="19842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056" y="1149101"/>
            <a:ext cx="3248923" cy="324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21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36880" y="4369"/>
            <a:ext cx="8229601" cy="532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Helvetica" charset="0"/>
              </a:rPr>
              <a:t>Leadership Skills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1D44916-EBD6-EC41-96FE-E0B5606041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11" y="817534"/>
            <a:ext cx="2473235" cy="247323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8876D087-8815-5D4C-9B01-15D28ACCBD31}"/>
              </a:ext>
            </a:extLst>
          </p:cNvPr>
          <p:cNvSpPr txBox="1">
            <a:spLocks/>
          </p:cNvSpPr>
          <p:nvPr/>
        </p:nvSpPr>
        <p:spPr>
          <a:xfrm>
            <a:off x="355401" y="3057466"/>
            <a:ext cx="2918968" cy="16710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latin typeface="Helvetica" charset="0"/>
                <a:ea typeface="Helvetica" charset="0"/>
                <a:cs typeface="Helvetica" charset="0"/>
              </a:rPr>
              <a:t>Diane Corish</a:t>
            </a:r>
          </a:p>
          <a:p>
            <a:pPr algn="ctr"/>
            <a:r>
              <a:rPr lang="en-US" sz="1800" dirty="0">
                <a:latin typeface="Helvetica" charset="0"/>
                <a:ea typeface="Helvetica" charset="0"/>
                <a:cs typeface="Helvetica" charset="0"/>
              </a:rPr>
              <a:t>NSBC</a:t>
            </a:r>
          </a:p>
          <a:p>
            <a:pPr algn="ctr"/>
            <a:r>
              <a:rPr lang="en-US" sz="1600" i="1" dirty="0">
                <a:latin typeface="Helvetica" charset="0"/>
                <a:ea typeface="Helvetica" charset="0"/>
                <a:cs typeface="Helvetica" charset="0"/>
              </a:rPr>
              <a:t>Program Manager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4FB6E7D7-751F-7441-94E7-7E63C2F7A658}"/>
              </a:ext>
            </a:extLst>
          </p:cNvPr>
          <p:cNvSpPr txBox="1">
            <a:spLocks/>
          </p:cNvSpPr>
          <p:nvPr/>
        </p:nvSpPr>
        <p:spPr>
          <a:xfrm>
            <a:off x="3803332" y="1260094"/>
            <a:ext cx="4863149" cy="16710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i="1" dirty="0">
                <a:latin typeface="Helvetica" charset="0"/>
                <a:ea typeface="Helvetica" charset="0"/>
                <a:cs typeface="Helvetica" charset="0"/>
              </a:rPr>
              <a:t>Perspective: </a:t>
            </a:r>
            <a:r>
              <a:rPr lang="en-US" sz="2000" dirty="0" smtClean="0">
                <a:latin typeface="Helvetica" charset="0"/>
                <a:ea typeface="Helvetica" charset="0"/>
                <a:cs typeface="Helvetica" charset="0"/>
              </a:rPr>
              <a:t>We &gt; Me, Dedication </a:t>
            </a: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to social good, frequent communication, policy for policy’s sake, lateral management</a:t>
            </a:r>
          </a:p>
          <a:p>
            <a:endParaRPr lang="en-US" sz="2000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2000" b="1" i="1" dirty="0">
                <a:latin typeface="Helvetica" charset="0"/>
                <a:ea typeface="Helvetica" charset="0"/>
                <a:cs typeface="Helvetica" charset="0"/>
              </a:rPr>
              <a:t>Experience: </a:t>
            </a: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Program and campaign</a:t>
            </a:r>
          </a:p>
          <a:p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manager</a:t>
            </a:r>
          </a:p>
          <a:p>
            <a:endParaRPr lang="en-US" sz="2000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2000" b="1" i="1" dirty="0">
                <a:latin typeface="Helvetica" charset="0"/>
                <a:ea typeface="Helvetica" charset="0"/>
                <a:cs typeface="Helvetica" charset="0"/>
              </a:rPr>
              <a:t>Technology: </a:t>
            </a: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Generational tension, learn from each other</a:t>
            </a:r>
          </a:p>
        </p:txBody>
      </p:sp>
    </p:spTree>
    <p:extLst>
      <p:ext uri="{BB962C8B-B14F-4D97-AF65-F5344CB8AC3E}">
        <p14:creationId xmlns:p14="http://schemas.microsoft.com/office/powerpoint/2010/main" val="3573274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36880" y="4369"/>
            <a:ext cx="8229601" cy="532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Helvetica" charset="0"/>
              </a:rPr>
              <a:t>Milllennial</a:t>
            </a:r>
            <a:r>
              <a:rPr lang="en-US" b="1" dirty="0" smtClean="0">
                <a:latin typeface="Helvetica" charset="0"/>
              </a:rPr>
              <a:t> Stereotype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137" y="1133779"/>
            <a:ext cx="5145086" cy="342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3933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B0509B-DF29-F343-93AA-1B7086A28D01}"/>
              </a:ext>
            </a:extLst>
          </p:cNvPr>
          <p:cNvSpPr txBox="1">
            <a:spLocks/>
          </p:cNvSpPr>
          <p:nvPr/>
        </p:nvSpPr>
        <p:spPr>
          <a:xfrm>
            <a:off x="757428" y="1525817"/>
            <a:ext cx="7629144" cy="62721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4B4846"/>
                </a:solidFill>
                <a:latin typeface="Helvetica" charset="0"/>
                <a:ea typeface="Helvetica" charset="0"/>
                <a:cs typeface="Helvetica" charset="0"/>
              </a:rPr>
              <a:t>Rate Sessions on the IBWSS App</a:t>
            </a:r>
          </a:p>
          <a:p>
            <a:r>
              <a:rPr lang="en-US" sz="2000" b="1" dirty="0">
                <a:solidFill>
                  <a:srgbClr val="4B4846"/>
                </a:solidFill>
                <a:latin typeface="Helvetica" charset="0"/>
                <a:ea typeface="Helvetica" charset="0"/>
                <a:cs typeface="Helvetica" charset="0"/>
              </a:rPr>
              <a:t>Feedback may be anonymous</a:t>
            </a:r>
            <a:endParaRPr lang="en-US" sz="2000" dirty="0">
              <a:solidFill>
                <a:srgbClr val="FF6D2D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4888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-1599438" y="105977"/>
            <a:ext cx="7629144" cy="62721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4B4846"/>
                </a:solidFill>
                <a:latin typeface="Helvetica" charset="0"/>
                <a:ea typeface="Helvetica" charset="0"/>
                <a:cs typeface="Helvetica" charset="0"/>
              </a:rPr>
              <a:t>COMING UP NEXT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6A97A2F-05A4-F64B-A998-6272EC4D9022}"/>
              </a:ext>
            </a:extLst>
          </p:cNvPr>
          <p:cNvSpPr/>
          <p:nvPr/>
        </p:nvSpPr>
        <p:spPr>
          <a:xfrm>
            <a:off x="436880" y="1898202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6D2D"/>
                </a:solidFill>
                <a:latin typeface="Helvetica" charset="0"/>
                <a:ea typeface="Helvetica" charset="0"/>
                <a:cs typeface="Helvetica" charset="0"/>
              </a:rPr>
              <a:t>10:15 – 11:00 a.m.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n-US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b="1" dirty="0">
                <a:solidFill>
                  <a:srgbClr val="4B4846"/>
                </a:solidFill>
                <a:latin typeface="Helvetica" charset="0"/>
                <a:ea typeface="Helvetica" charset="0"/>
                <a:cs typeface="Helvetica" charset="0"/>
              </a:rPr>
              <a:t>Virtual Learning and Interactive </a:t>
            </a:r>
            <a:br>
              <a:rPr lang="en-US" b="1" dirty="0">
                <a:solidFill>
                  <a:srgbClr val="4B4846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b="1" dirty="0">
                <a:solidFill>
                  <a:srgbClr val="4B4846"/>
                </a:solidFill>
                <a:latin typeface="Helvetica" charset="0"/>
                <a:ea typeface="Helvetica" charset="0"/>
                <a:cs typeface="Helvetica" charset="0"/>
              </a:rPr>
              <a:t>Learning Stations</a:t>
            </a:r>
            <a:br>
              <a:rPr lang="en-US" b="1" dirty="0">
                <a:solidFill>
                  <a:srgbClr val="4B4846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b="1" i="1" dirty="0">
                <a:solidFill>
                  <a:srgbClr val="4B4846"/>
                </a:solidFill>
                <a:latin typeface="Helvetica" charset="0"/>
                <a:ea typeface="Helvetica" charset="0"/>
                <a:cs typeface="Helvetica" charset="0"/>
              </a:rPr>
              <a:t>Jacksonville Conference Room</a:t>
            </a:r>
            <a:br>
              <a:rPr lang="en-US" b="1" i="1" dirty="0">
                <a:solidFill>
                  <a:srgbClr val="4B4846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b="1" i="1" dirty="0">
                <a:solidFill>
                  <a:srgbClr val="4B4846"/>
                </a:solidFill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n-US" b="1" i="1" dirty="0">
                <a:solidFill>
                  <a:srgbClr val="4B4846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b="1" dirty="0">
                <a:solidFill>
                  <a:srgbClr val="4B4846"/>
                </a:solidFill>
                <a:latin typeface="Helvetica" charset="0"/>
                <a:ea typeface="Helvetica" charset="0"/>
                <a:cs typeface="Helvetica" charset="0"/>
              </a:rPr>
              <a:t>Youth and Boating</a:t>
            </a:r>
            <a:br>
              <a:rPr lang="en-US" b="1" dirty="0">
                <a:solidFill>
                  <a:srgbClr val="4B4846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b="1" i="1" dirty="0">
                <a:solidFill>
                  <a:srgbClr val="4B4846"/>
                </a:solidFill>
                <a:latin typeface="Helvetica" charset="0"/>
                <a:ea typeface="Helvetica" charset="0"/>
                <a:cs typeface="Helvetica" charset="0"/>
              </a:rPr>
              <a:t>Omni Ballroom</a:t>
            </a:r>
            <a:br>
              <a:rPr lang="en-US" b="1" i="1" dirty="0">
                <a:solidFill>
                  <a:srgbClr val="4B4846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b="1" i="1" dirty="0">
                <a:solidFill>
                  <a:srgbClr val="4B4846"/>
                </a:solidFill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n-US" b="1" i="1" dirty="0">
                <a:solidFill>
                  <a:srgbClr val="4B4846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b="1" dirty="0">
                <a:solidFill>
                  <a:srgbClr val="4B4846"/>
                </a:solidFill>
                <a:latin typeface="Helvetica" charset="0"/>
                <a:ea typeface="Helvetica" charset="0"/>
                <a:cs typeface="Helvetica" charset="0"/>
              </a:rPr>
              <a:t>Best Practices for Managing </a:t>
            </a:r>
            <a:br>
              <a:rPr lang="en-US" b="1" dirty="0">
                <a:solidFill>
                  <a:srgbClr val="4B4846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b="1" dirty="0">
                <a:solidFill>
                  <a:srgbClr val="4B4846"/>
                </a:solidFill>
                <a:latin typeface="Helvetica" charset="0"/>
                <a:ea typeface="Helvetica" charset="0"/>
                <a:cs typeface="Helvetica" charset="0"/>
              </a:rPr>
              <a:t>Federal Grants</a:t>
            </a:r>
            <a:r>
              <a:rPr lang="en-US" b="1" i="1" dirty="0">
                <a:solidFill>
                  <a:srgbClr val="4B4846"/>
                </a:solidFill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n-US" b="1" i="1" dirty="0">
                <a:solidFill>
                  <a:srgbClr val="4B4846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b="1" i="1" dirty="0">
                <a:solidFill>
                  <a:srgbClr val="4B4846"/>
                </a:solidFill>
                <a:latin typeface="Helvetica" charset="0"/>
                <a:ea typeface="Helvetica" charset="0"/>
                <a:cs typeface="Helvetica" charset="0"/>
              </a:rPr>
              <a:t>Pensacola Conference Room</a:t>
            </a:r>
            <a:endParaRPr lang="en-US" b="1" dirty="0">
              <a:solidFill>
                <a:srgbClr val="4B4846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4497006-3915-A045-9AE9-171E19533358}"/>
              </a:ext>
            </a:extLst>
          </p:cNvPr>
          <p:cNvSpPr/>
          <p:nvPr/>
        </p:nvSpPr>
        <p:spPr>
          <a:xfrm>
            <a:off x="4722368" y="1898202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6D2D"/>
                </a:solidFill>
                <a:latin typeface="Helvetica" charset="0"/>
                <a:ea typeface="Helvetica" charset="0"/>
                <a:cs typeface="Helvetica" charset="0"/>
              </a:rPr>
              <a:t>11:05 – 11:55 a.m.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n-US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b="1" dirty="0">
                <a:solidFill>
                  <a:srgbClr val="4B4846"/>
                </a:solidFill>
                <a:latin typeface="Helvetica" charset="0"/>
                <a:ea typeface="Helvetica" charset="0"/>
                <a:cs typeface="Helvetica" charset="0"/>
              </a:rPr>
              <a:t>Virtual Learning and Interactive </a:t>
            </a:r>
            <a:br>
              <a:rPr lang="en-US" b="1" dirty="0">
                <a:solidFill>
                  <a:srgbClr val="4B4846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b="1" dirty="0">
                <a:solidFill>
                  <a:srgbClr val="4B4846"/>
                </a:solidFill>
                <a:latin typeface="Helvetica" charset="0"/>
                <a:ea typeface="Helvetica" charset="0"/>
                <a:cs typeface="Helvetica" charset="0"/>
              </a:rPr>
              <a:t>Learning Stations</a:t>
            </a:r>
            <a:br>
              <a:rPr lang="en-US" b="1" dirty="0">
                <a:solidFill>
                  <a:srgbClr val="4B4846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b="1" i="1" dirty="0">
                <a:solidFill>
                  <a:srgbClr val="4B4846"/>
                </a:solidFill>
                <a:latin typeface="Helvetica" charset="0"/>
                <a:ea typeface="Helvetica" charset="0"/>
                <a:cs typeface="Helvetica" charset="0"/>
              </a:rPr>
              <a:t>Jacksonville Conference Room</a:t>
            </a:r>
            <a:br>
              <a:rPr lang="en-US" b="1" i="1" dirty="0">
                <a:solidFill>
                  <a:srgbClr val="4B4846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b="1" i="1" dirty="0">
                <a:solidFill>
                  <a:srgbClr val="4B4846"/>
                </a:solidFill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n-US" b="1" i="1" dirty="0">
                <a:solidFill>
                  <a:srgbClr val="4B4846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b="1" dirty="0">
                <a:solidFill>
                  <a:srgbClr val="4B4846"/>
                </a:solidFill>
                <a:latin typeface="Helvetica" charset="0"/>
                <a:ea typeface="Helvetica" charset="0"/>
                <a:cs typeface="Helvetica" charset="0"/>
              </a:rPr>
              <a:t>Inflatable Life Jacket Relay Race</a:t>
            </a:r>
            <a:br>
              <a:rPr lang="en-US" b="1" dirty="0">
                <a:solidFill>
                  <a:srgbClr val="4B4846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b="1" i="1" dirty="0">
                <a:solidFill>
                  <a:srgbClr val="4B4846"/>
                </a:solidFill>
                <a:latin typeface="Helvetica" charset="0"/>
                <a:ea typeface="Helvetica" charset="0"/>
                <a:cs typeface="Helvetica" charset="0"/>
              </a:rPr>
              <a:t>Omni Ballroom</a:t>
            </a:r>
            <a:br>
              <a:rPr lang="en-US" b="1" i="1" dirty="0">
                <a:solidFill>
                  <a:srgbClr val="4B4846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b="1" i="1" dirty="0">
                <a:solidFill>
                  <a:srgbClr val="4B4846"/>
                </a:solidFill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n-US" b="1" i="1" dirty="0">
                <a:solidFill>
                  <a:srgbClr val="4B4846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b="1" dirty="0">
                <a:solidFill>
                  <a:srgbClr val="4B4846"/>
                </a:solidFill>
                <a:latin typeface="Helvetica" charset="0"/>
                <a:ea typeface="Helvetica" charset="0"/>
                <a:cs typeface="Helvetica" charset="0"/>
              </a:rPr>
              <a:t>Developing a National Water Safety </a:t>
            </a:r>
            <a:br>
              <a:rPr lang="en-US" b="1" dirty="0">
                <a:solidFill>
                  <a:srgbClr val="4B4846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b="1" dirty="0">
                <a:solidFill>
                  <a:srgbClr val="4B4846"/>
                </a:solidFill>
                <a:latin typeface="Helvetica" charset="0"/>
                <a:ea typeface="Helvetica" charset="0"/>
                <a:cs typeface="Helvetica" charset="0"/>
              </a:rPr>
              <a:t>Plan for the U.S.</a:t>
            </a:r>
            <a:r>
              <a:rPr lang="en-US" b="1" i="1" dirty="0">
                <a:solidFill>
                  <a:srgbClr val="4B4846"/>
                </a:solidFill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n-US" b="1" i="1" dirty="0">
                <a:solidFill>
                  <a:srgbClr val="4B4846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b="1" i="1" dirty="0">
                <a:solidFill>
                  <a:srgbClr val="4B4846"/>
                </a:solidFill>
                <a:latin typeface="Helvetica" charset="0"/>
                <a:ea typeface="Helvetica" charset="0"/>
                <a:cs typeface="Helvetica" charset="0"/>
              </a:rPr>
              <a:t>Pensacola Conference Room</a:t>
            </a:r>
            <a:endParaRPr lang="en-US" b="1" dirty="0">
              <a:solidFill>
                <a:srgbClr val="4B48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784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36880" y="4369"/>
            <a:ext cx="8229601" cy="532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Panelists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DFA47EA-952B-ED49-9BE8-6A272E315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786" y="1189009"/>
            <a:ext cx="2473235" cy="24732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0F9EB2B-3D42-1541-A600-D520DB9D06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3" y="1057169"/>
            <a:ext cx="2468880" cy="2468880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86545A7E-E295-B64D-BC5F-195473296A23}"/>
              </a:ext>
            </a:extLst>
          </p:cNvPr>
          <p:cNvSpPr txBox="1">
            <a:spLocks/>
          </p:cNvSpPr>
          <p:nvPr/>
        </p:nvSpPr>
        <p:spPr>
          <a:xfrm>
            <a:off x="6403776" y="3428941"/>
            <a:ext cx="2918968" cy="16710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latin typeface="Helvetica" charset="0"/>
                <a:ea typeface="Helvetica" charset="0"/>
                <a:cs typeface="Helvetica" charset="0"/>
              </a:rPr>
              <a:t>Diane Corish</a:t>
            </a:r>
          </a:p>
          <a:p>
            <a:pPr algn="ctr"/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NSBC</a:t>
            </a:r>
          </a:p>
          <a:p>
            <a:pPr algn="ctr"/>
            <a:r>
              <a:rPr lang="en-US" sz="1200" i="1" dirty="0">
                <a:latin typeface="Helvetica" charset="0"/>
                <a:ea typeface="Helvetica" charset="0"/>
                <a:cs typeface="Helvetica" charset="0"/>
              </a:rPr>
              <a:t>Program Manager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C07CCDDE-73EC-E84E-9B4E-818C1FCDD2A7}"/>
              </a:ext>
            </a:extLst>
          </p:cNvPr>
          <p:cNvSpPr txBox="1">
            <a:spLocks/>
          </p:cNvSpPr>
          <p:nvPr/>
        </p:nvSpPr>
        <p:spPr>
          <a:xfrm>
            <a:off x="-191515" y="3413168"/>
            <a:ext cx="2918968" cy="1671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latin typeface="Helvetica" charset="0"/>
                <a:ea typeface="Helvetica" charset="0"/>
                <a:cs typeface="Helvetica" charset="0"/>
              </a:rPr>
              <a:t>Verne Gifford</a:t>
            </a:r>
          </a:p>
          <a:p>
            <a:pPr algn="ctr"/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U.S. Coast Guard</a:t>
            </a:r>
          </a:p>
          <a:p>
            <a:pPr algn="ctr"/>
            <a:r>
              <a:rPr lang="en-US" sz="1200" i="1" dirty="0">
                <a:latin typeface="Helvetica" charset="0"/>
                <a:ea typeface="Helvetica" charset="0"/>
                <a:cs typeface="Helvetica" charset="0"/>
              </a:rPr>
              <a:t>Chief, Boating Safety Division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xmlns="" id="{22F4BDC3-2E31-1548-B85E-154EB88BB871}"/>
              </a:ext>
            </a:extLst>
          </p:cNvPr>
          <p:cNvSpPr txBox="1">
            <a:spLocks/>
          </p:cNvSpPr>
          <p:nvPr/>
        </p:nvSpPr>
        <p:spPr>
          <a:xfrm>
            <a:off x="2099891" y="3413168"/>
            <a:ext cx="2918968" cy="1671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err="1">
                <a:latin typeface="Helvetica" charset="0"/>
                <a:ea typeface="Helvetica" charset="0"/>
                <a:cs typeface="Helvetica" charset="0"/>
              </a:rPr>
              <a:t>MariAnn</a:t>
            </a:r>
            <a:r>
              <a:rPr lang="en-US" sz="1600" b="1" dirty="0">
                <a:latin typeface="Helvetica" charset="0"/>
                <a:ea typeface="Helvetica" charset="0"/>
                <a:cs typeface="Helvetica" charset="0"/>
              </a:rPr>
              <a:t> McKenzie</a:t>
            </a:r>
          </a:p>
          <a:p>
            <a:pPr algn="ctr"/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Oregon State Marine Board</a:t>
            </a:r>
          </a:p>
          <a:p>
            <a:pPr algn="ctr"/>
            <a:r>
              <a:rPr lang="en-US" sz="1200" i="1" dirty="0">
                <a:latin typeface="Helvetica" charset="0"/>
                <a:ea typeface="Helvetica" charset="0"/>
                <a:cs typeface="Helvetica" charset="0"/>
              </a:rPr>
              <a:t>Boating Safety </a:t>
            </a:r>
          </a:p>
          <a:p>
            <a:pPr algn="ctr"/>
            <a:r>
              <a:rPr lang="en-US" sz="1200" i="1" dirty="0">
                <a:latin typeface="Helvetica" charset="0"/>
                <a:ea typeface="Helvetica" charset="0"/>
                <a:cs typeface="Helvetica" charset="0"/>
              </a:rPr>
              <a:t>Education Coordinator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56E1E5B0-0606-1B48-8EB9-7726820B654D}"/>
              </a:ext>
            </a:extLst>
          </p:cNvPr>
          <p:cNvSpPr txBox="1">
            <a:spLocks/>
          </p:cNvSpPr>
          <p:nvPr/>
        </p:nvSpPr>
        <p:spPr>
          <a:xfrm>
            <a:off x="4281279" y="3428941"/>
            <a:ext cx="2918968" cy="1671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latin typeface="Helvetica" charset="0"/>
                <a:ea typeface="Helvetica" charset="0"/>
                <a:cs typeface="Helvetica" charset="0"/>
              </a:rPr>
              <a:t>Gerry James</a:t>
            </a:r>
          </a:p>
          <a:p>
            <a:pPr algn="ctr"/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Explore Kentucky</a:t>
            </a:r>
          </a:p>
          <a:p>
            <a:pPr algn="ctr"/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Initiative</a:t>
            </a:r>
          </a:p>
          <a:p>
            <a:pPr algn="ctr"/>
            <a:r>
              <a:rPr lang="en-US" sz="1200" i="1" dirty="0">
                <a:latin typeface="Helvetica" charset="0"/>
                <a:ea typeface="Helvetica" charset="0"/>
                <a:cs typeface="Helvetica" charset="0"/>
              </a:rPr>
              <a:t>Executive Director</a:t>
            </a:r>
          </a:p>
        </p:txBody>
      </p:sp>
      <p:pic>
        <p:nvPicPr>
          <p:cNvPr id="21" name="Picture 20" descr="mariann-mckenzie.png">
            <a:extLst>
              <a:ext uri="{FF2B5EF4-FFF2-40B4-BE49-F238E27FC236}">
                <a16:creationId xmlns:a16="http://schemas.microsoft.com/office/drawing/2014/main" xmlns="" id="{2C609838-8C31-C94A-90DA-8FD51DB8F0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146" y="1328794"/>
            <a:ext cx="2109070" cy="1983903"/>
          </a:xfrm>
          <a:prstGeom prst="rect">
            <a:avLst/>
          </a:prstGeom>
        </p:spPr>
      </p:pic>
      <p:pic>
        <p:nvPicPr>
          <p:cNvPr id="22" name="Picture 21" descr="gerry-james-round.png">
            <a:extLst>
              <a:ext uri="{FF2B5EF4-FFF2-40B4-BE49-F238E27FC236}">
                <a16:creationId xmlns:a16="http://schemas.microsoft.com/office/drawing/2014/main" xmlns="" id="{A65D0260-8B97-B44F-A4B9-165D8EFA7C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281" y="1328794"/>
            <a:ext cx="1965875" cy="198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1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36880" y="4369"/>
            <a:ext cx="8229601" cy="532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Ask a Question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6880" y="1262682"/>
            <a:ext cx="8229600" cy="16710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Submit questions via the IBWSS app!</a:t>
            </a:r>
          </a:p>
          <a:p>
            <a:pPr algn="ctr"/>
            <a:endParaRPr lang="en-US" sz="2000" b="1" dirty="0"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buFont typeface="Arial"/>
              <a:buAutoNum type="arabicPeriod"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Open the </a:t>
            </a:r>
            <a:r>
              <a:rPr lang="en-US" sz="2000" dirty="0" err="1">
                <a:latin typeface="Helvetica" charset="0"/>
                <a:ea typeface="Helvetica" charset="0"/>
                <a:cs typeface="Helvetica" charset="0"/>
              </a:rPr>
              <a:t>Attendify</a:t>
            </a: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 app</a:t>
            </a:r>
          </a:p>
          <a:p>
            <a:pPr marL="457200" indent="-457200">
              <a:buFont typeface="Arial"/>
              <a:buAutoNum type="arabicPeriod"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Click on “Activity Stream” in the menu</a:t>
            </a:r>
          </a:p>
          <a:p>
            <a:pPr marL="457200" indent="-457200">
              <a:buFont typeface="Arial"/>
              <a:buAutoNum type="arabicPeriod"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Click on “What’s on your mind?” at the bottom</a:t>
            </a:r>
          </a:p>
          <a:p>
            <a:pPr marL="457200" indent="-457200">
              <a:buFont typeface="Arial"/>
              <a:buAutoNum type="arabicPeriod"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Type @IBWSS2019 then your question</a:t>
            </a:r>
            <a:r>
              <a:rPr lang="en-US" sz="2000" b="1" dirty="0"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n-US" sz="2000" b="1" dirty="0">
                <a:latin typeface="Helvetica" charset="0"/>
                <a:ea typeface="Helvetica" charset="0"/>
                <a:cs typeface="Helvetica" charset="0"/>
              </a:rPr>
            </a:br>
            <a:endParaRPr lang="en-US" sz="2000" b="1" dirty="0">
              <a:latin typeface="Helvetica" charset="0"/>
              <a:ea typeface="Helvetica" charset="0"/>
              <a:cs typeface="Helvetica" charset="0"/>
            </a:endParaRPr>
          </a:p>
          <a:p>
            <a:pPr algn="ctr"/>
            <a:r>
              <a:rPr lang="en-US" sz="1800" b="1" dirty="0">
                <a:latin typeface="Helvetica" charset="0"/>
                <a:ea typeface="Helvetica" charset="0"/>
                <a:cs typeface="Helvetica" charset="0"/>
              </a:rPr>
              <a:t>*All attendees received instructions to download the app in their email.</a:t>
            </a:r>
          </a:p>
        </p:txBody>
      </p:sp>
    </p:spTree>
    <p:extLst>
      <p:ext uri="{BB962C8B-B14F-4D97-AF65-F5344CB8AC3E}">
        <p14:creationId xmlns:p14="http://schemas.microsoft.com/office/powerpoint/2010/main" val="195254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B0509B-DF29-F343-93AA-1B7086A28D01}"/>
              </a:ext>
            </a:extLst>
          </p:cNvPr>
          <p:cNvSpPr txBox="1">
            <a:spLocks/>
          </p:cNvSpPr>
          <p:nvPr/>
        </p:nvSpPr>
        <p:spPr>
          <a:xfrm>
            <a:off x="757428" y="1387271"/>
            <a:ext cx="7629144" cy="62721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4B4846"/>
                </a:solidFill>
                <a:latin typeface="Helvetica" charset="0"/>
                <a:ea typeface="Helvetica" charset="0"/>
                <a:cs typeface="Helvetica" charset="0"/>
              </a:rPr>
              <a:t>Leadership Skills for Boating Safety</a:t>
            </a:r>
          </a:p>
        </p:txBody>
      </p:sp>
    </p:spTree>
    <p:extLst>
      <p:ext uri="{BB962C8B-B14F-4D97-AF65-F5344CB8AC3E}">
        <p14:creationId xmlns:p14="http://schemas.microsoft.com/office/powerpoint/2010/main" val="18822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36880" y="4369"/>
            <a:ext cx="8229601" cy="532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Helvetica" charset="0"/>
              </a:rPr>
              <a:t>Verne Gifford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942" y="671438"/>
            <a:ext cx="6412116" cy="447206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2158409" y="1787359"/>
            <a:ext cx="393404" cy="445478"/>
          </a:xfrm>
          <a:prstGeom prst="straightConnector1">
            <a:avLst/>
          </a:prstGeom>
          <a:ln w="635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944679" y="3646967"/>
            <a:ext cx="233916" cy="670884"/>
          </a:xfrm>
          <a:prstGeom prst="straightConnector1">
            <a:avLst/>
          </a:prstGeom>
          <a:ln w="635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21731" y="4317851"/>
            <a:ext cx="4360294" cy="523220"/>
          </a:xfrm>
          <a:prstGeom prst="rect">
            <a:avLst/>
          </a:prstGeom>
          <a:solidFill>
            <a:schemeClr val="bg1">
              <a:alpha val="70000"/>
            </a:schemeClr>
          </a:solidFill>
          <a:ln w="508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Don </a:t>
            </a:r>
            <a:r>
              <a:rPr lang="en-US" sz="2800" dirty="0" err="1" smtClean="0"/>
              <a:t>Amadee</a:t>
            </a:r>
            <a:r>
              <a:rPr lang="en-US" sz="2800" dirty="0" smtClean="0"/>
              <a:t>, Team Captain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551813" y="833252"/>
            <a:ext cx="3700131" cy="954107"/>
          </a:xfrm>
          <a:prstGeom prst="rect">
            <a:avLst/>
          </a:prstGeom>
          <a:solidFill>
            <a:schemeClr val="bg1">
              <a:alpha val="70000"/>
            </a:schemeClr>
          </a:solidFill>
          <a:ln w="508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Me, Spring Break 1984, Occoquan, VA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3031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36880" y="4369"/>
            <a:ext cx="8229601" cy="532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Helvetica" charset="0"/>
              </a:rPr>
              <a:t>Leadership Skills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883" y="1196244"/>
            <a:ext cx="3575193" cy="33964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26102" y="1740298"/>
            <a:ext cx="6911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O</a:t>
            </a:r>
          </a:p>
          <a:p>
            <a:r>
              <a:rPr lang="en-US" sz="3600" b="1" dirty="0" smtClean="0"/>
              <a:t>  P</a:t>
            </a:r>
          </a:p>
          <a:p>
            <a:r>
              <a:rPr lang="en-US" sz="3600" b="1" dirty="0" smtClean="0"/>
              <a:t>  E</a:t>
            </a:r>
          </a:p>
          <a:p>
            <a:r>
              <a:rPr lang="en-US" sz="3600" b="1" dirty="0"/>
              <a:t>N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6741042" y="1414130"/>
            <a:ext cx="191386" cy="326168"/>
          </a:xfrm>
          <a:prstGeom prst="straightConnector1">
            <a:avLst/>
          </a:prstGeom>
          <a:ln w="635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741042" y="4048622"/>
            <a:ext cx="218165" cy="326168"/>
          </a:xfrm>
          <a:prstGeom prst="straightConnector1">
            <a:avLst/>
          </a:prstGeom>
          <a:ln w="635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71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36FA1BE-6280-C64C-AC06-C7BEFDFD4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756" y="621506"/>
            <a:ext cx="3900488" cy="390048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36880" y="4369"/>
            <a:ext cx="8229601" cy="532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Helvetica" charset="0"/>
              </a:rPr>
              <a:t>Leadership Skills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91F02519-3E46-E74A-8382-BE6573593FCF}"/>
              </a:ext>
            </a:extLst>
          </p:cNvPr>
          <p:cNvSpPr txBox="1">
            <a:spLocks/>
          </p:cNvSpPr>
          <p:nvPr/>
        </p:nvSpPr>
        <p:spPr>
          <a:xfrm>
            <a:off x="2177542" y="4031742"/>
            <a:ext cx="4788916" cy="1671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latin typeface="Helvetica" charset="0"/>
                <a:ea typeface="Helvetica" charset="0"/>
                <a:cs typeface="Helvetica" charset="0"/>
              </a:rPr>
              <a:t>Captain Scott Johnson</a:t>
            </a:r>
          </a:p>
          <a:p>
            <a:pPr algn="ctr"/>
            <a:r>
              <a:rPr lang="en-US" sz="1800" dirty="0">
                <a:latin typeface="Helvetica" charset="0"/>
                <a:ea typeface="Helvetica" charset="0"/>
                <a:cs typeface="Helvetica" charset="0"/>
              </a:rPr>
              <a:t>U.S. Coast Guard</a:t>
            </a:r>
          </a:p>
          <a:p>
            <a:pPr algn="ctr"/>
            <a:r>
              <a:rPr lang="en-US" sz="1600" i="1" dirty="0">
                <a:latin typeface="Helvetica" charset="0"/>
                <a:ea typeface="Helvetica" charset="0"/>
                <a:cs typeface="Helvetica" charset="0"/>
              </a:rPr>
              <a:t>Chief, Office of Auxiliary and Boating Safety</a:t>
            </a:r>
          </a:p>
        </p:txBody>
      </p:sp>
    </p:spTree>
    <p:extLst>
      <p:ext uri="{BB962C8B-B14F-4D97-AF65-F5344CB8AC3E}">
        <p14:creationId xmlns:p14="http://schemas.microsoft.com/office/powerpoint/2010/main" val="35155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36880" y="4369"/>
            <a:ext cx="8229601" cy="532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Helvetica" charset="0"/>
              </a:rPr>
              <a:t>Leadership Skills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458" y="944117"/>
            <a:ext cx="5234444" cy="392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68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ransition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Transition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37480</TotalTime>
  <Words>386</Words>
  <Application>Microsoft Macintosh PowerPoint</Application>
  <PresentationFormat>On-screen Show (16:9)</PresentationFormat>
  <Paragraphs>107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Calibri</vt:lpstr>
      <vt:lpstr>Calibri Light</vt:lpstr>
      <vt:lpstr>Helvetica</vt:lpstr>
      <vt:lpstr>Arial</vt:lpstr>
      <vt:lpstr>Basic</vt:lpstr>
      <vt:lpstr>Transition Slide</vt:lpstr>
      <vt:lpstr>1_Transition Slide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Basecraft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Allison Buskirk</dc:creator>
  <cp:lastModifiedBy>Yvonne Pentz</cp:lastModifiedBy>
  <cp:revision>80</cp:revision>
  <dcterms:created xsi:type="dcterms:W3CDTF">2018-06-22T11:36:19Z</dcterms:created>
  <dcterms:modified xsi:type="dcterms:W3CDTF">2019-03-27T11:56:44Z</dcterms:modified>
</cp:coreProperties>
</file>