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jpg" ContentType="image/jpeg"/>
  <Default Extension="mp4" ContentType="video/mp4"/>
  <Default Extension="rels" ContentType="application/vnd.openxmlformats-package.relationships+xml"/>
  <Default Extension="mov" ContentType="video/quicktime"/>
  <Default Extension="gif" ContentType="image/gi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  <p:sldMasterId id="2147483650" r:id="rId2"/>
    <p:sldMasterId id="2147483686" r:id="rId3"/>
    <p:sldMasterId id="2147483689" r:id="rId4"/>
  </p:sldMasterIdLst>
  <p:notesMasterIdLst>
    <p:notesMasterId r:id="rId24"/>
  </p:notesMasterIdLst>
  <p:handoutMasterIdLst>
    <p:handoutMasterId r:id="rId25"/>
  </p:handoutMasterIdLst>
  <p:sldIdLst>
    <p:sldId id="286" r:id="rId5"/>
    <p:sldId id="287" r:id="rId6"/>
    <p:sldId id="288" r:id="rId7"/>
    <p:sldId id="273" r:id="rId8"/>
    <p:sldId id="277" r:id="rId9"/>
    <p:sldId id="289" r:id="rId10"/>
    <p:sldId id="309" r:id="rId11"/>
    <p:sldId id="310" r:id="rId12"/>
    <p:sldId id="311" r:id="rId13"/>
    <p:sldId id="312" r:id="rId14"/>
    <p:sldId id="304" r:id="rId15"/>
    <p:sldId id="305" r:id="rId16"/>
    <p:sldId id="306" r:id="rId17"/>
    <p:sldId id="307" r:id="rId18"/>
    <p:sldId id="302" r:id="rId19"/>
    <p:sldId id="303" r:id="rId20"/>
    <p:sldId id="308" r:id="rId21"/>
    <p:sldId id="300" r:id="rId22"/>
    <p:sldId id="284" r:id="rId2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F2AC569F-8F95-6944-8D37-3187D8170C8E}">
          <p14:sldIdLst>
            <p14:sldId id="286"/>
            <p14:sldId id="287"/>
            <p14:sldId id="288"/>
            <p14:sldId id="273"/>
            <p14:sldId id="277"/>
            <p14:sldId id="289"/>
            <p14:sldId id="309"/>
            <p14:sldId id="310"/>
            <p14:sldId id="311"/>
            <p14:sldId id="312"/>
            <p14:sldId id="304"/>
            <p14:sldId id="305"/>
            <p14:sldId id="306"/>
            <p14:sldId id="307"/>
            <p14:sldId id="302"/>
            <p14:sldId id="303"/>
            <p14:sldId id="308"/>
            <p14:sldId id="300"/>
            <p14:sldId id="2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4846"/>
    <a:srgbClr val="FF6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843" autoAdjust="0"/>
    <p:restoredTop sz="94712" autoAdjust="0"/>
  </p:normalViewPr>
  <p:slideViewPr>
    <p:cSldViewPr snapToGrid="0" snapToObjects="1">
      <p:cViewPr varScale="1">
        <p:scale>
          <a:sx n="118" d="100"/>
          <a:sy n="118" d="100"/>
        </p:scale>
        <p:origin x="216" y="4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9" d="100"/>
          <a:sy n="69" d="100"/>
        </p:scale>
        <p:origin x="4352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0B1E7F-BBE7-9740-9A26-AAFD18B163ED}" type="datetimeFigureOut">
              <a:rPr lang="en-US" smtClean="0"/>
              <a:t>3/26/19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BBAC78-E196-EA43-982E-22E6364DE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5073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4764EC-26C0-0F42-BFDC-2624F362FA5B}" type="datetimeFigureOut">
              <a:rPr lang="en-US" smtClean="0"/>
              <a:t>3/26/19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BFD180-2C80-C540-B5A8-070865C75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161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14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27026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14"/>
          <p:cNvSpPr>
            <a:spLocks noGrp="1"/>
          </p:cNvSpPr>
          <p:nvPr>
            <p:ph idx="1"/>
          </p:nvPr>
        </p:nvSpPr>
        <p:spPr>
          <a:xfrm>
            <a:off x="457200" y="1200150"/>
            <a:ext cx="397256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</p:txBody>
      </p:sp>
      <p:sp>
        <p:nvSpPr>
          <p:cNvPr id="5" name="Text Placeholder 14"/>
          <p:cNvSpPr>
            <a:spLocks noGrp="1"/>
          </p:cNvSpPr>
          <p:nvPr>
            <p:ph idx="10"/>
          </p:nvPr>
        </p:nvSpPr>
        <p:spPr>
          <a:xfrm>
            <a:off x="4693921" y="1200150"/>
            <a:ext cx="397256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59303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192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017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5781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46"/>
            <a:ext cx="9144000" cy="112156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568960" y="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436880" y="4369"/>
            <a:ext cx="8229601" cy="5322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07660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5" r:id="rId2"/>
    <p:sldLayoutId id="2147483688" r:id="rId3"/>
  </p:sldLayoutIdLst>
  <p:txStyles>
    <p:titleStyle>
      <a:lvl1pPr algn="l" defTabSz="457200" rtl="0" eaLnBrk="1" latinLnBrk="0" hangingPunct="1">
        <a:spcBef>
          <a:spcPct val="0"/>
        </a:spcBef>
        <a:buNone/>
        <a:defRPr sz="2400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400" kern="1200" baseline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49"/>
            <a:ext cx="9175907" cy="5161448"/>
          </a:xfrm>
          <a:prstGeom prst="rect">
            <a:avLst/>
          </a:prstGeom>
        </p:spPr>
      </p:pic>
      <p:sp>
        <p:nvSpPr>
          <p:cNvPr id="6" name="Title Placeholder 5"/>
          <p:cNvSpPr>
            <a:spLocks noGrp="1"/>
          </p:cNvSpPr>
          <p:nvPr>
            <p:ph type="title"/>
          </p:nvPr>
        </p:nvSpPr>
        <p:spPr>
          <a:xfrm>
            <a:off x="457200" y="22485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Transition Slide Text</a:t>
            </a:r>
          </a:p>
        </p:txBody>
      </p:sp>
      <p:pic>
        <p:nvPicPr>
          <p:cNvPr id="3" name="Picture 2" descr="IBWSS-3c@4x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358" y="3338286"/>
            <a:ext cx="1533331" cy="169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252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457200" rtl="0" eaLnBrk="1" latinLnBrk="0" hangingPunct="1">
        <a:spcBef>
          <a:spcPct val="20000"/>
        </a:spcBef>
        <a:buFont typeface="Arial"/>
        <a:buNone/>
        <a:defRPr sz="36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6103"/>
            <a:ext cx="9144000" cy="5308502"/>
          </a:xfrm>
          <a:prstGeom prst="rect">
            <a:avLst/>
          </a:prstGeom>
        </p:spPr>
      </p:pic>
      <p:sp>
        <p:nvSpPr>
          <p:cNvPr id="6" name="Title Placeholder 5"/>
          <p:cNvSpPr>
            <a:spLocks noGrp="1"/>
          </p:cNvSpPr>
          <p:nvPr>
            <p:ph type="title"/>
          </p:nvPr>
        </p:nvSpPr>
        <p:spPr>
          <a:xfrm>
            <a:off x="457200" y="22485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Simple Transition Slide Text</a:t>
            </a:r>
          </a:p>
        </p:txBody>
      </p:sp>
      <p:pic>
        <p:nvPicPr>
          <p:cNvPr id="4" name="Picture 3" descr="IBWSS-3c@4x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217" y="235857"/>
            <a:ext cx="1533331" cy="169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59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457200" rtl="0" eaLnBrk="1" latinLnBrk="0" hangingPunct="1">
        <a:spcBef>
          <a:spcPct val="20000"/>
        </a:spcBef>
        <a:buFont typeface="Arial"/>
        <a:buNone/>
        <a:defRPr sz="36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94317" cy="51435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D45B0-2222-0D43-9238-378875046B68}" type="datetimeFigureOut">
              <a:rPr lang="en-US" smtClean="0"/>
              <a:t>3/26/19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AE499-18E8-024E-80E7-02D4AEEC335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BWSS-3c@4x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92" y="1263123"/>
            <a:ext cx="1533331" cy="1694996"/>
          </a:xfrm>
          <a:prstGeom prst="rect">
            <a:avLst/>
          </a:prstGeom>
        </p:spPr>
      </p:pic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1460754" y="1850195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306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Relationship Id="rId3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7.jpeg"/><Relationship Id="rId5" Type="http://schemas.openxmlformats.org/officeDocument/2006/relationships/image" Target="../media/image20.wmf"/><Relationship Id="rId6" Type="http://schemas.openxmlformats.org/officeDocument/2006/relationships/image" Target="../media/image21.jpeg"/><Relationship Id="rId7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gif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.jpeg"/><Relationship Id="rId12" Type="http://schemas.openxmlformats.org/officeDocument/2006/relationships/image" Target="../media/image33.jpeg"/><Relationship Id="rId13" Type="http://schemas.openxmlformats.org/officeDocument/2006/relationships/image" Target="../media/image34.jpeg"/><Relationship Id="rId14" Type="http://schemas.openxmlformats.org/officeDocument/2006/relationships/image" Target="../media/image35.jpeg"/><Relationship Id="rId15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7" Type="http://schemas.openxmlformats.org/officeDocument/2006/relationships/image" Target="../media/image28.jpeg"/><Relationship Id="rId8" Type="http://schemas.openxmlformats.org/officeDocument/2006/relationships/image" Target="../media/image29.jpeg"/><Relationship Id="rId9" Type="http://schemas.openxmlformats.org/officeDocument/2006/relationships/image" Target="../media/image30.jpeg"/><Relationship Id="rId10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jpg"/><Relationship Id="rId3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sv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video" Target="https://www.youtube.com/embed/WPv6H_o3JvI?feature=oembed" TargetMode="Externa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4" Type="http://schemas.openxmlformats.org/officeDocument/2006/relationships/image" Target="../media/image44.jpg"/><Relationship Id="rId5" Type="http://schemas.openxmlformats.org/officeDocument/2006/relationships/image" Target="../media/image45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mailto:stacey.brown@dgif.virginia.gov" TargetMode="External"/><Relationship Id="rId3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3694176" y="1382670"/>
            <a:ext cx="5605272" cy="8215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5440"/>
              </a:lnSpc>
              <a:spcBef>
                <a:spcPts val="0"/>
              </a:spcBef>
            </a:pPr>
            <a:r>
              <a:rPr lang="en-US" sz="4800" b="1" kern="1100" spc="-100" dirty="0">
                <a:solidFill>
                  <a:srgbClr val="4B4846"/>
                </a:solidFill>
                <a:latin typeface="Helvetica" charset="0"/>
                <a:ea typeface="Helvetica" charset="0"/>
                <a:cs typeface="Helvetica" charset="0"/>
              </a:rPr>
              <a:t>How the Evolution of Learning Impacts Boaters</a:t>
            </a:r>
          </a:p>
        </p:txBody>
      </p:sp>
      <p:sp>
        <p:nvSpPr>
          <p:cNvPr id="5" name="Rectangle 4"/>
          <p:cNvSpPr/>
          <p:nvPr/>
        </p:nvSpPr>
        <p:spPr>
          <a:xfrm>
            <a:off x="396392" y="3361027"/>
            <a:ext cx="27206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4B4846"/>
                </a:solidFill>
                <a:latin typeface="Helvetica" charset="0"/>
                <a:ea typeface="Helvetica" charset="0"/>
                <a:cs typeface="Helvetica" charset="0"/>
              </a:rPr>
              <a:t>#IBWSS</a:t>
            </a:r>
            <a:r>
              <a:rPr lang="en-US" sz="4000" b="1">
                <a:solidFill>
                  <a:srgbClr val="FF6D2D"/>
                </a:solidFill>
                <a:latin typeface="Helvetica" charset="0"/>
                <a:ea typeface="Helvetica" charset="0"/>
                <a:cs typeface="Helvetica" charset="0"/>
              </a:rPr>
              <a:t>19</a:t>
            </a:r>
            <a:endParaRPr lang="en-US" sz="4000" dirty="0">
              <a:solidFill>
                <a:srgbClr val="FF6D2D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02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reen Recording 2019-03-18 at 1.25.34 PM">
            <a:hlinkClick r:id="" action="ppaction://media"/>
            <a:extLst>
              <a:ext uri="{FF2B5EF4-FFF2-40B4-BE49-F238E27FC236}">
                <a16:creationId xmlns="" xmlns:a16="http://schemas.microsoft.com/office/drawing/2014/main" id="{541324DA-944A-A34C-8445-19B03A9A7B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3279" y="786917"/>
            <a:ext cx="6367757" cy="38412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A4C57D2-3DE3-F245-BEA3-3CF6B45945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118" y="120783"/>
            <a:ext cx="2467924" cy="37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57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36880" y="4369"/>
            <a:ext cx="8229601" cy="5322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Helvetica" charset="0"/>
              </a:rPr>
              <a:t>Evolution of Learning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D41C0BEC-25D6-8044-8422-B642B668DD8A}"/>
              </a:ext>
            </a:extLst>
          </p:cNvPr>
          <p:cNvSpPr txBox="1">
            <a:spLocks/>
          </p:cNvSpPr>
          <p:nvPr/>
        </p:nvSpPr>
        <p:spPr>
          <a:xfrm>
            <a:off x="436880" y="3413168"/>
            <a:ext cx="2918968" cy="1671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 baseline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Kate Simpson</a:t>
            </a:r>
          </a:p>
          <a:p>
            <a:pPr algn="ctr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Life Saving Victoria</a:t>
            </a:r>
          </a:p>
          <a:p>
            <a:pPr algn="ctr"/>
            <a:r>
              <a:rPr lang="en-US" sz="1400" dirty="0">
                <a:latin typeface="Helvetica" charset="0"/>
                <a:ea typeface="Helvetica" charset="0"/>
                <a:cs typeface="Helvetica" charset="0"/>
              </a:rPr>
              <a:t>General Manager of </a:t>
            </a:r>
          </a:p>
          <a:p>
            <a:pPr algn="ctr"/>
            <a:r>
              <a:rPr lang="en-US" sz="1400" dirty="0">
                <a:latin typeface="Helvetica" charset="0"/>
                <a:ea typeface="Helvetica" charset="0"/>
                <a:cs typeface="Helvetica" charset="0"/>
              </a:rPr>
              <a:t>Education and Sport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F7D9842-A285-744D-A330-5BD96F480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24" y="813430"/>
            <a:ext cx="2697480" cy="2697480"/>
          </a:xfrm>
          <a:prstGeom prst="rect">
            <a:avLst/>
          </a:prstGeom>
        </p:spPr>
      </p:pic>
      <p:pic>
        <p:nvPicPr>
          <p:cNvPr id="5" name="Picture 2" descr="S:\SHARE\Style Guide Templates\LSV Style Guide_Updated July 2009\LSV_Brand_Identity\CMYK\LSV_Logo_CMYK.jpg">
            <a:extLst>
              <a:ext uri="{FF2B5EF4-FFF2-40B4-BE49-F238E27FC236}">
                <a16:creationId xmlns="" xmlns:a16="http://schemas.microsoft.com/office/drawing/2014/main" id="{616A434A-EAFD-AC48-9AD8-B23B3470C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50" y="1935958"/>
            <a:ext cx="3968374" cy="175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1092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FEBD9896-E96F-CB4F-A482-162A98F88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4369"/>
            <a:ext cx="8229601" cy="532285"/>
          </a:xfrm>
        </p:spPr>
        <p:txBody>
          <a:bodyPr/>
          <a:lstStyle/>
          <a:p>
            <a:r>
              <a:rPr lang="en-US" b="1" dirty="0">
                <a:latin typeface="Helvetica" charset="0"/>
                <a:ea typeface="Helvetica" charset="0"/>
                <a:cs typeface="Helvetica" charset="0"/>
              </a:rPr>
              <a:t>Life Saving Victoria</a:t>
            </a:r>
            <a:endParaRPr lang="en-US" dirty="0"/>
          </a:p>
        </p:txBody>
      </p:sp>
      <p:pic>
        <p:nvPicPr>
          <p:cNvPr id="6" name="Picture 2" descr="http://australia101.com/uploads/images/victoria_australia.gif">
            <a:extLst>
              <a:ext uri="{FF2B5EF4-FFF2-40B4-BE49-F238E27FC236}">
                <a16:creationId xmlns="" xmlns:a16="http://schemas.microsoft.com/office/drawing/2014/main" id="{2B2BAF96-3512-484C-A9A5-E530BCB38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33" y="723797"/>
            <a:ext cx="2448510" cy="2070103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victoria state outline">
            <a:extLst>
              <a:ext uri="{FF2B5EF4-FFF2-40B4-BE49-F238E27FC236}">
                <a16:creationId xmlns="" xmlns:a16="http://schemas.microsoft.com/office/drawing/2014/main" id="{DF5DD9C6-D09B-164F-980D-665D68F86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090" y="1678594"/>
            <a:ext cx="4468648" cy="3407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S:\SHARE\Style Guide Templates\LSV Style Guide_Updated July 2009\LSV_Brand_Identity\CMYK\LSV_Logo_CMYK.jpg">
            <a:extLst>
              <a:ext uri="{FF2B5EF4-FFF2-40B4-BE49-F238E27FC236}">
                <a16:creationId xmlns="" xmlns:a16="http://schemas.microsoft.com/office/drawing/2014/main" id="{689BD641-5F83-C94B-8CD8-E0862211E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302" y="3287854"/>
            <a:ext cx="1692722" cy="75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DA87380E-7603-F64D-9411-DBBD2A08B9F9}"/>
              </a:ext>
            </a:extLst>
          </p:cNvPr>
          <p:cNvGrpSpPr/>
          <p:nvPr/>
        </p:nvGrpSpPr>
        <p:grpSpPr>
          <a:xfrm>
            <a:off x="5590350" y="1417517"/>
            <a:ext cx="1492626" cy="890251"/>
            <a:chOff x="5132102" y="683132"/>
            <a:chExt cx="1475656" cy="979657"/>
          </a:xfrm>
        </p:grpSpPr>
        <p:pic>
          <p:nvPicPr>
            <p:cNvPr id="12" name="Picture 11" descr="C_PMS">
              <a:extLst>
                <a:ext uri="{FF2B5EF4-FFF2-40B4-BE49-F238E27FC236}">
                  <a16:creationId xmlns="" xmlns:a16="http://schemas.microsoft.com/office/drawing/2014/main" id="{897C093C-A461-9D43-BBAD-28D3340792E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464"/>
            <a:stretch/>
          </p:blipFill>
          <p:spPr bwMode="auto">
            <a:xfrm>
              <a:off x="5660585" y="683132"/>
              <a:ext cx="478217" cy="574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79AC269F-AAD9-B54A-BA54-BAF0CE8B64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144"/>
            <a:stretch/>
          </p:blipFill>
          <p:spPr>
            <a:xfrm>
              <a:off x="5132102" y="1276179"/>
              <a:ext cx="1475656" cy="386610"/>
            </a:xfrm>
            <a:prstGeom prst="rect">
              <a:avLst/>
            </a:prstGeom>
          </p:spPr>
        </p:pic>
      </p:grpSp>
      <p:pic>
        <p:nvPicPr>
          <p:cNvPr id="14" name="Picture 10" descr="\\Server\lsv\SHARE\Comms &amp; Media\Logos\SLSV logo.jpg">
            <a:extLst>
              <a:ext uri="{FF2B5EF4-FFF2-40B4-BE49-F238E27FC236}">
                <a16:creationId xmlns="" xmlns:a16="http://schemas.microsoft.com/office/drawing/2014/main" id="{8E3FB1E1-5D9F-2144-B3CB-BDCEADB6B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722" y="1417921"/>
            <a:ext cx="1224567" cy="9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9F72A712-0B9C-B34B-81C9-B20C927C52D4}"/>
              </a:ext>
            </a:extLst>
          </p:cNvPr>
          <p:cNvSpPr/>
          <p:nvPr/>
        </p:nvSpPr>
        <p:spPr>
          <a:xfrm>
            <a:off x="5387149" y="1240968"/>
            <a:ext cx="3444797" cy="1342572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702B68C5-5FE1-3942-B236-FF58107DD942}"/>
              </a:ext>
            </a:extLst>
          </p:cNvPr>
          <p:cNvCxnSpPr>
            <a:cxnSpLocks/>
          </p:cNvCxnSpPr>
          <p:nvPr/>
        </p:nvCxnSpPr>
        <p:spPr>
          <a:xfrm>
            <a:off x="2204344" y="2437758"/>
            <a:ext cx="814746" cy="710841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6383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="" xmlns:a16="http://schemas.microsoft.com/office/drawing/2014/main" id="{975EE7C2-5E70-944B-AC69-81B892324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4369"/>
            <a:ext cx="8229601" cy="532285"/>
          </a:xfrm>
        </p:spPr>
        <p:txBody>
          <a:bodyPr/>
          <a:lstStyle/>
          <a:p>
            <a:r>
              <a:rPr lang="en-US" b="1" dirty="0">
                <a:latin typeface="Helvetica" charset="0"/>
                <a:ea typeface="Helvetica" charset="0"/>
                <a:cs typeface="Helvetica" charset="0"/>
              </a:rPr>
              <a:t>Life Saving Victoria</a:t>
            </a:r>
            <a:endParaRPr lang="en-US" dirty="0"/>
          </a:p>
        </p:txBody>
      </p:sp>
      <p:sp>
        <p:nvSpPr>
          <p:cNvPr id="18" name="Title 2">
            <a:extLst>
              <a:ext uri="{FF2B5EF4-FFF2-40B4-BE49-F238E27FC236}">
                <a16:creationId xmlns="" xmlns:a16="http://schemas.microsoft.com/office/drawing/2014/main" id="{F653B433-937D-F245-90EE-4422B2BE37A3}"/>
              </a:ext>
            </a:extLst>
          </p:cNvPr>
          <p:cNvSpPr txBox="1">
            <a:spLocks/>
          </p:cNvSpPr>
          <p:nvPr/>
        </p:nvSpPr>
        <p:spPr>
          <a:xfrm>
            <a:off x="149481" y="722933"/>
            <a:ext cx="1816555" cy="390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1"/>
                </a:solidFill>
              </a:rPr>
              <a:t>WHAT WE DO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D366C6F0-191C-114B-8D2E-EA25C98043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649" b="10926"/>
          <a:stretch/>
        </p:blipFill>
        <p:spPr>
          <a:xfrm>
            <a:off x="1636329" y="2549008"/>
            <a:ext cx="2557717" cy="12498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612A0F59-6035-8941-8DDB-CBEB098A5E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6329" y="1180188"/>
            <a:ext cx="942005" cy="130162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2E5A0883-5EB1-2247-BA39-12B2052B05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488"/>
          <a:stretch/>
        </p:blipFill>
        <p:spPr>
          <a:xfrm>
            <a:off x="4268196" y="2795344"/>
            <a:ext cx="1954988" cy="9929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A47C7CDA-1C79-3945-A252-4DA3E0A64F3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6329" y="3869567"/>
            <a:ext cx="1765639" cy="11770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028AB75C-6B18-4541-B03B-854BA698BD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61" t="7355" r="15329" b="6882"/>
          <a:stretch/>
        </p:blipFill>
        <p:spPr>
          <a:xfrm>
            <a:off x="7239118" y="3875173"/>
            <a:ext cx="1584372" cy="11714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929CB7D6-A4ED-994D-837A-5CA05D459DE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004"/>
          <a:stretch/>
        </p:blipFill>
        <p:spPr>
          <a:xfrm>
            <a:off x="149481" y="1180188"/>
            <a:ext cx="1420267" cy="299167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342F6296-F65B-4642-8923-E84DD51C7C43}"/>
              </a:ext>
            </a:extLst>
          </p:cNvPr>
          <p:cNvSpPr txBox="1"/>
          <p:nvPr/>
        </p:nvSpPr>
        <p:spPr>
          <a:xfrm>
            <a:off x="8604448" y="645333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3C69"/>
                </a:solidFill>
              </a:rPr>
              <a:t>4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8EDB2BFD-B388-9246-B6ED-1B72A567C85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3458" y="3875173"/>
            <a:ext cx="1954988" cy="11714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8E6A1AC8-EA79-CA4B-9FFF-26D1AF42F23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4003" y="1203076"/>
            <a:ext cx="1561518" cy="130162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04220B6F-3C40-AC4B-B2BA-EB31645068F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8549" y="3875173"/>
            <a:ext cx="1678328" cy="117148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DB1666B7-B26D-B84F-B653-FD0153C2C2C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02" r="11032"/>
          <a:stretch/>
        </p:blipFill>
        <p:spPr>
          <a:xfrm>
            <a:off x="7496959" y="1156680"/>
            <a:ext cx="1293536" cy="159119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7743CDAB-3BEA-8D4A-B08F-E134AB785AC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846" y="4022860"/>
            <a:ext cx="1428001" cy="1023799"/>
          </a:xfrm>
          <a:prstGeom prst="rect">
            <a:avLst/>
          </a:prstGeom>
        </p:spPr>
      </p:pic>
      <p:pic>
        <p:nvPicPr>
          <p:cNvPr id="31" name="Picture 30" descr="A picture containing road, outdoor, building, person&#10;&#10;Description generated with very high confidence">
            <a:extLst>
              <a:ext uri="{FF2B5EF4-FFF2-40B4-BE49-F238E27FC236}">
                <a16:creationId xmlns="" xmlns:a16="http://schemas.microsoft.com/office/drawing/2014/main" id="{48F44EAC-095C-CD48-B269-D213F6C2EB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195" y="1157139"/>
            <a:ext cx="3181468" cy="159073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37DD00CC-3C3C-A74F-9821-7620E6DC02A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704" b="-1"/>
          <a:stretch/>
        </p:blipFill>
        <p:spPr>
          <a:xfrm>
            <a:off x="6297334" y="2805836"/>
            <a:ext cx="1678328" cy="99298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F4645FE7-4C19-8E4C-8F54-674620E4791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227" r="20863"/>
          <a:stretch/>
        </p:blipFill>
        <p:spPr>
          <a:xfrm>
            <a:off x="8034206" y="2800589"/>
            <a:ext cx="751245" cy="100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23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>
            <a:extLst>
              <a:ext uri="{FF2B5EF4-FFF2-40B4-BE49-F238E27FC236}">
                <a16:creationId xmlns="" xmlns:a16="http://schemas.microsoft.com/office/drawing/2014/main" id="{4AC8989C-1BA1-8B45-9C8F-531C294C3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4369"/>
            <a:ext cx="8229601" cy="532285"/>
          </a:xfrm>
        </p:spPr>
        <p:txBody>
          <a:bodyPr/>
          <a:lstStyle/>
          <a:p>
            <a:r>
              <a:rPr lang="en-US" b="1" dirty="0">
                <a:latin typeface="Helvetica" charset="0"/>
                <a:ea typeface="Helvetica" charset="0"/>
                <a:cs typeface="Helvetica" charset="0"/>
              </a:rPr>
              <a:t>Life Saving Victoria</a:t>
            </a:r>
          </a:p>
        </p:txBody>
      </p:sp>
      <p:pic>
        <p:nvPicPr>
          <p:cNvPr id="35" name="Picture 34" descr="A picture containing businesscard&#10;&#10;Description generated with high confidence">
            <a:extLst>
              <a:ext uri="{FF2B5EF4-FFF2-40B4-BE49-F238E27FC236}">
                <a16:creationId xmlns="" xmlns:a16="http://schemas.microsoft.com/office/drawing/2014/main" id="{53DF1E97-C8F5-9B42-BB5C-4555FE097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0811" y="1637585"/>
            <a:ext cx="3771020" cy="186833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591DF904-B049-5343-802B-7F2F7C83D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781" y="1550023"/>
            <a:ext cx="2480406" cy="219192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3AEF4F1D-6799-CD43-8678-10523D8F43AB}"/>
              </a:ext>
            </a:extLst>
          </p:cNvPr>
          <p:cNvSpPr/>
          <p:nvPr/>
        </p:nvSpPr>
        <p:spPr>
          <a:xfrm>
            <a:off x="5641438" y="4216508"/>
            <a:ext cx="35025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400" b="1" dirty="0"/>
              <a:t>everydaylifesaver.com.au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50D65B16-D746-E845-B460-AA5EBF0579AA}"/>
              </a:ext>
            </a:extLst>
          </p:cNvPr>
          <p:cNvSpPr/>
          <p:nvPr/>
        </p:nvSpPr>
        <p:spPr>
          <a:xfrm>
            <a:off x="7084640" y="4595062"/>
            <a:ext cx="1914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400" b="1" dirty="0"/>
              <a:t>lsv.com.au/vr</a:t>
            </a:r>
          </a:p>
        </p:txBody>
      </p:sp>
    </p:spTree>
    <p:extLst>
      <p:ext uri="{BB962C8B-B14F-4D97-AF65-F5344CB8AC3E}">
        <p14:creationId xmlns:p14="http://schemas.microsoft.com/office/powerpoint/2010/main" val="2273151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36880" y="4369"/>
            <a:ext cx="8229601" cy="5322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Helvetica" charset="0"/>
              </a:rPr>
              <a:t>Evolution of Learning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193D58A-8776-E748-ACA5-92D6CBA49E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7"/>
          <a:stretch/>
        </p:blipFill>
        <p:spPr>
          <a:xfrm>
            <a:off x="436880" y="975487"/>
            <a:ext cx="2697480" cy="245318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FA15947D-4A70-6B4A-ACE5-9AEBEA869FC4}"/>
              </a:ext>
            </a:extLst>
          </p:cNvPr>
          <p:cNvSpPr txBox="1">
            <a:spLocks/>
          </p:cNvSpPr>
          <p:nvPr/>
        </p:nvSpPr>
        <p:spPr>
          <a:xfrm>
            <a:off x="352806" y="3336259"/>
            <a:ext cx="2918968" cy="1671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 baseline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Stu </a:t>
            </a:r>
            <a:r>
              <a:rPr lang="en-US" sz="2000" b="1" dirty="0" err="1">
                <a:latin typeface="Helvetica" charset="0"/>
                <a:ea typeface="Helvetica" charset="0"/>
                <a:cs typeface="Helvetica" charset="0"/>
              </a:rPr>
              <a:t>Gilfillen</a:t>
            </a:r>
            <a:endParaRPr lang="en-US" sz="2000" b="1" dirty="0">
              <a:latin typeface="Helvetica" charset="0"/>
              <a:ea typeface="Helvetica" charset="0"/>
              <a:cs typeface="Helvetica" charset="0"/>
            </a:endParaRPr>
          </a:p>
          <a:p>
            <a:pPr algn="ctr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US Sailing</a:t>
            </a:r>
          </a:p>
          <a:p>
            <a:pPr algn="ctr"/>
            <a:r>
              <a:rPr lang="en-US" sz="1400" dirty="0">
                <a:latin typeface="Helvetica" charset="0"/>
                <a:ea typeface="Helvetica" charset="0"/>
                <a:cs typeface="Helvetica" charset="0"/>
              </a:rPr>
              <a:t>Director of Education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="" xmlns:a16="http://schemas.microsoft.com/office/drawing/2014/main" id="{5201CECE-9664-1841-9143-306EAD8DB8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31049" y="3551151"/>
            <a:ext cx="3307976" cy="713812"/>
          </a:xfrm>
          <a:prstGeom prst="rect">
            <a:avLst/>
          </a:prstGeom>
        </p:spPr>
      </p:pic>
      <p:pic>
        <p:nvPicPr>
          <p:cNvPr id="7" name="Picture 2" descr="Image result for ussailing logo">
            <a:extLst>
              <a:ext uri="{FF2B5EF4-FFF2-40B4-BE49-F238E27FC236}">
                <a16:creationId xmlns="" xmlns:a16="http://schemas.microsoft.com/office/drawing/2014/main" id="{21D9E419-A88B-5C42-A3A2-D9D963BB4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610" y="1429871"/>
            <a:ext cx="1676854" cy="166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2173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36880" y="4369"/>
            <a:ext cx="8229601" cy="5322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Helvetica" charset="0"/>
              </a:rPr>
              <a:t>US Sailing</a:t>
            </a:r>
            <a:endParaRPr lang="en-US" dirty="0"/>
          </a:p>
        </p:txBody>
      </p:sp>
      <p:pic>
        <p:nvPicPr>
          <p:cNvPr id="2" name="VR Regatta: The Sailing Game - Launch Trailer">
            <a:hlinkClick r:id="" action="ppaction://media"/>
            <a:extLst>
              <a:ext uri="{FF2B5EF4-FFF2-40B4-BE49-F238E27FC236}">
                <a16:creationId xmlns="" xmlns:a16="http://schemas.microsoft.com/office/drawing/2014/main" id="{536F575B-A912-B14C-B414-0B7BE3CE239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03680" y="123825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8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38726ECB-06AA-2146-AC27-8115E38A2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4369"/>
            <a:ext cx="8229601" cy="532285"/>
          </a:xfrm>
        </p:spPr>
        <p:txBody>
          <a:bodyPr/>
          <a:lstStyle/>
          <a:p>
            <a:r>
              <a:rPr lang="en-US" b="1" dirty="0">
                <a:latin typeface="Helvetica" charset="0"/>
                <a:ea typeface="Helvetica" charset="0"/>
                <a:cs typeface="Helvetica" charset="0"/>
              </a:rPr>
              <a:t>US Sailing</a:t>
            </a:r>
            <a:endParaRPr lang="en-US" dirty="0"/>
          </a:p>
        </p:txBody>
      </p:sp>
      <p:pic>
        <p:nvPicPr>
          <p:cNvPr id="5" name="Picture 2" descr="8bf67b5c-7051-40ab-bbaf-1baed2399ee2@namprd11">
            <a:extLst>
              <a:ext uri="{FF2B5EF4-FFF2-40B4-BE49-F238E27FC236}">
                <a16:creationId xmlns="" xmlns:a16="http://schemas.microsoft.com/office/drawing/2014/main" id="{77B9FDA0-8568-A242-903C-CCFF1F7A31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60"/>
          <a:stretch/>
        </p:blipFill>
        <p:spPr bwMode="auto">
          <a:xfrm rot="10800000">
            <a:off x="1446914" y="747450"/>
            <a:ext cx="4132201" cy="2812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person in a blue shirt&#10;&#10;Description automatically generated">
            <a:extLst>
              <a:ext uri="{FF2B5EF4-FFF2-40B4-BE49-F238E27FC236}">
                <a16:creationId xmlns="" xmlns:a16="http://schemas.microsoft.com/office/drawing/2014/main" id="{D2899BC5-98C0-D94B-BD3C-94E1944481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30" r="13518"/>
          <a:stretch/>
        </p:blipFill>
        <p:spPr>
          <a:xfrm>
            <a:off x="6510719" y="1283932"/>
            <a:ext cx="2372734" cy="2556273"/>
          </a:xfrm>
          <a:prstGeom prst="rect">
            <a:avLst/>
          </a:prstGeom>
        </p:spPr>
      </p:pic>
      <p:pic>
        <p:nvPicPr>
          <p:cNvPr id="7" name="Picture 6" descr="A group of people in a room&#10;&#10;Description automatically generated">
            <a:extLst>
              <a:ext uri="{FF2B5EF4-FFF2-40B4-BE49-F238E27FC236}">
                <a16:creationId xmlns="" xmlns:a16="http://schemas.microsoft.com/office/drawing/2014/main" id="{5C71EBDE-7316-1D41-8E09-79814A575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13" y="2421139"/>
            <a:ext cx="2611035" cy="2606640"/>
          </a:xfrm>
          <a:prstGeom prst="rect">
            <a:avLst/>
          </a:prstGeom>
        </p:spPr>
      </p:pic>
      <p:pic>
        <p:nvPicPr>
          <p:cNvPr id="8" name="Picture 7" descr="A person standing in a room&#10;&#10;Description automatically generated">
            <a:extLst>
              <a:ext uri="{FF2B5EF4-FFF2-40B4-BE49-F238E27FC236}">
                <a16:creationId xmlns="" xmlns:a16="http://schemas.microsoft.com/office/drawing/2014/main" id="{CAA84EA3-C4C3-9F46-B98D-722ECBCF56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774" r="30101"/>
          <a:stretch/>
        </p:blipFill>
        <p:spPr>
          <a:xfrm>
            <a:off x="4551680" y="2772865"/>
            <a:ext cx="2637576" cy="218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6195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DB0509B-DF29-F343-93AA-1B7086A28D01}"/>
              </a:ext>
            </a:extLst>
          </p:cNvPr>
          <p:cNvSpPr txBox="1">
            <a:spLocks/>
          </p:cNvSpPr>
          <p:nvPr/>
        </p:nvSpPr>
        <p:spPr>
          <a:xfrm>
            <a:off x="757428" y="1525817"/>
            <a:ext cx="7629144" cy="6272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4B4846"/>
                </a:solidFill>
                <a:latin typeface="Helvetica" charset="0"/>
                <a:ea typeface="Helvetica" charset="0"/>
                <a:cs typeface="Helvetica" charset="0"/>
              </a:rPr>
              <a:t>Rate Sessions on the IBWSS App</a:t>
            </a:r>
          </a:p>
          <a:p>
            <a:r>
              <a:rPr lang="en-US" sz="2000" b="1" dirty="0">
                <a:solidFill>
                  <a:srgbClr val="4B4846"/>
                </a:solidFill>
                <a:latin typeface="Helvetica" charset="0"/>
                <a:ea typeface="Helvetica" charset="0"/>
                <a:cs typeface="Helvetica" charset="0"/>
              </a:rPr>
              <a:t>Feedback may be anonymous</a:t>
            </a:r>
            <a:endParaRPr lang="en-US" sz="2000" dirty="0">
              <a:solidFill>
                <a:srgbClr val="FF6D2D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4888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-1599438" y="105977"/>
            <a:ext cx="7629144" cy="6272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4B4846"/>
                </a:solidFill>
                <a:latin typeface="Helvetica" charset="0"/>
                <a:ea typeface="Helvetica" charset="0"/>
                <a:cs typeface="Helvetica" charset="0"/>
              </a:rPr>
              <a:t>COMING UP NEXT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6A97A2F-05A4-F64B-A998-6272EC4D9022}"/>
              </a:ext>
            </a:extLst>
          </p:cNvPr>
          <p:cNvSpPr/>
          <p:nvPr/>
        </p:nvSpPr>
        <p:spPr>
          <a:xfrm>
            <a:off x="436879" y="1898202"/>
            <a:ext cx="83261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6D2D"/>
                </a:solidFill>
                <a:latin typeface="Helvetica" charset="0"/>
                <a:ea typeface="Helvetica" charset="0"/>
                <a:cs typeface="Helvetica" charset="0"/>
              </a:rPr>
              <a:t>9:15 – 10:00 a.m.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/>
            </a:r>
            <a:br>
              <a:rPr lang="en-US" sz="2400" dirty="0">
                <a:latin typeface="Helvetica" charset="0"/>
                <a:ea typeface="Helvetica" charset="0"/>
                <a:cs typeface="Helvetica" charset="0"/>
              </a:rPr>
            </a:br>
            <a:r>
              <a:rPr lang="en-US" sz="2400" dirty="0">
                <a:solidFill>
                  <a:srgbClr val="4B4846"/>
                </a:solidFill>
                <a:latin typeface="Helvetica" charset="0"/>
                <a:ea typeface="Helvetica" charset="0"/>
                <a:cs typeface="Helvetica" charset="0"/>
              </a:rPr>
              <a:t>General Session | </a:t>
            </a:r>
            <a:r>
              <a:rPr lang="en-US" sz="2400" b="1" dirty="0">
                <a:solidFill>
                  <a:srgbClr val="4B4846"/>
                </a:solidFill>
                <a:latin typeface="Helvetica" charset="0"/>
                <a:ea typeface="Helvetica" charset="0"/>
                <a:cs typeface="Helvetica" charset="0"/>
              </a:rPr>
              <a:t>Leadership Skills for Boating Safety</a:t>
            </a:r>
            <a:br>
              <a:rPr lang="en-US" sz="2400" b="1" dirty="0">
                <a:solidFill>
                  <a:srgbClr val="4B4846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US" sz="2400" b="1" i="1" dirty="0">
                <a:solidFill>
                  <a:srgbClr val="4B4846"/>
                </a:solidFill>
                <a:latin typeface="Helvetica" charset="0"/>
                <a:ea typeface="Helvetica" charset="0"/>
                <a:cs typeface="Helvetica" charset="0"/>
              </a:rPr>
              <a:t>Florida CD</a:t>
            </a:r>
            <a:endParaRPr lang="en-US" sz="2400" b="1" dirty="0">
              <a:solidFill>
                <a:srgbClr val="4B48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784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36880" y="4369"/>
            <a:ext cx="8229601" cy="5322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Helvetica" charset="0"/>
                <a:ea typeface="Helvetica" charset="0"/>
                <a:cs typeface="Helvetica" charset="0"/>
              </a:rPr>
              <a:t>Moderator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D677AE36-CF74-ED41-8C9B-3D3D8A6DF304}"/>
              </a:ext>
            </a:extLst>
          </p:cNvPr>
          <p:cNvSpPr txBox="1">
            <a:spLocks/>
          </p:cNvSpPr>
          <p:nvPr/>
        </p:nvSpPr>
        <p:spPr>
          <a:xfrm>
            <a:off x="436880" y="3228642"/>
            <a:ext cx="8229600" cy="16710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 baseline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Stacey Brown</a:t>
            </a:r>
          </a:p>
          <a:p>
            <a:pPr algn="ctr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Virginia Department of Game and Inland Fisheries</a:t>
            </a:r>
          </a:p>
          <a:p>
            <a:pPr algn="ctr"/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Recreational </a:t>
            </a:r>
            <a:r>
              <a:rPr lang="en-US" sz="1600" dirty="0">
                <a:latin typeface="Helvetica" charset="0"/>
                <a:ea typeface="Helvetica" charset="0"/>
                <a:cs typeface="Helvetica" charset="0"/>
              </a:rPr>
              <a:t>Boating Safety Manager</a:t>
            </a:r>
          </a:p>
          <a:p>
            <a:pPr algn="ctr"/>
            <a:r>
              <a:rPr lang="en-US" sz="1600" dirty="0" smtClean="0">
                <a:latin typeface="Helvetica" charset="0"/>
                <a:ea typeface="Helvetica" charset="0"/>
                <a:cs typeface="Helvetica" charset="0"/>
                <a:hlinkClick r:id="rId2"/>
              </a:rPr>
              <a:t>stacey.brown@dgif.virginia.gov</a:t>
            </a: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endParaRPr lang="en-US" sz="16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CCAE0E9-458D-FA46-A5CE-8EA9C8638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994" y="727279"/>
            <a:ext cx="2750674" cy="275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504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36880" y="4369"/>
            <a:ext cx="8229601" cy="5322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Helvetica" charset="0"/>
                <a:ea typeface="Helvetica" charset="0"/>
                <a:cs typeface="Helvetica" charset="0"/>
              </a:rPr>
              <a:t>Panelists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B905B73-9D93-B948-B531-E93296183D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7"/>
          <a:stretch/>
        </p:blipFill>
        <p:spPr>
          <a:xfrm>
            <a:off x="5831587" y="1170432"/>
            <a:ext cx="2697480" cy="245318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B4234E25-35A7-2B44-B63C-CF22287081C3}"/>
              </a:ext>
            </a:extLst>
          </p:cNvPr>
          <p:cNvSpPr txBox="1">
            <a:spLocks/>
          </p:cNvSpPr>
          <p:nvPr/>
        </p:nvSpPr>
        <p:spPr>
          <a:xfrm>
            <a:off x="254000" y="3512106"/>
            <a:ext cx="2918968" cy="16710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 baseline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latin typeface="Helvetica" charset="0"/>
                <a:ea typeface="Helvetica" charset="0"/>
                <a:cs typeface="Helvetica" charset="0"/>
              </a:rPr>
              <a:t>Mary Winkler</a:t>
            </a:r>
          </a:p>
          <a:p>
            <a:pPr algn="ctr"/>
            <a:r>
              <a:rPr lang="en-US" sz="2000">
                <a:latin typeface="Helvetica" charset="0"/>
                <a:ea typeface="Helvetica" charset="0"/>
                <a:cs typeface="Helvetica" charset="0"/>
              </a:rPr>
              <a:t>Kalkomey Enterprises</a:t>
            </a:r>
          </a:p>
          <a:p>
            <a:pPr algn="ctr"/>
            <a:r>
              <a:rPr lang="en-US" sz="1400">
                <a:latin typeface="Helvetica" charset="0"/>
                <a:ea typeface="Helvetica" charset="0"/>
                <a:cs typeface="Helvetica" charset="0"/>
              </a:rPr>
              <a:t>Director of Content</a:t>
            </a:r>
            <a:endParaRPr lang="en-US" sz="14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="" xmlns:a16="http://schemas.microsoft.com/office/drawing/2014/main" id="{6D1D1BFB-169E-914A-B024-E6665A0D0DC7}"/>
              </a:ext>
            </a:extLst>
          </p:cNvPr>
          <p:cNvSpPr txBox="1">
            <a:spLocks/>
          </p:cNvSpPr>
          <p:nvPr/>
        </p:nvSpPr>
        <p:spPr>
          <a:xfrm>
            <a:off x="3092196" y="3512106"/>
            <a:ext cx="2918968" cy="1671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 baseline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Kate Simpson</a:t>
            </a:r>
          </a:p>
          <a:p>
            <a:pPr algn="ctr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Life Saving Victoria</a:t>
            </a:r>
          </a:p>
          <a:p>
            <a:pPr algn="ctr"/>
            <a:r>
              <a:rPr lang="en-US" sz="1400" dirty="0">
                <a:latin typeface="Helvetica" charset="0"/>
                <a:ea typeface="Helvetica" charset="0"/>
                <a:cs typeface="Helvetica" charset="0"/>
              </a:rPr>
              <a:t>General Manager of </a:t>
            </a:r>
          </a:p>
          <a:p>
            <a:pPr algn="ctr"/>
            <a:r>
              <a:rPr lang="en-US" sz="1400" dirty="0">
                <a:latin typeface="Helvetica" charset="0"/>
                <a:ea typeface="Helvetica" charset="0"/>
                <a:cs typeface="Helvetica" charset="0"/>
              </a:rPr>
              <a:t>Education and Sport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="" xmlns:a16="http://schemas.microsoft.com/office/drawing/2014/main" id="{F07C9295-971F-E148-9552-DF34C9F5F9BD}"/>
              </a:ext>
            </a:extLst>
          </p:cNvPr>
          <p:cNvSpPr txBox="1">
            <a:spLocks/>
          </p:cNvSpPr>
          <p:nvPr/>
        </p:nvSpPr>
        <p:spPr>
          <a:xfrm>
            <a:off x="5747513" y="3531204"/>
            <a:ext cx="2918968" cy="1671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 baseline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Stu </a:t>
            </a:r>
            <a:r>
              <a:rPr lang="en-US" sz="2000" b="1" dirty="0" err="1">
                <a:latin typeface="Helvetica" charset="0"/>
                <a:ea typeface="Helvetica" charset="0"/>
                <a:cs typeface="Helvetica" charset="0"/>
              </a:rPr>
              <a:t>Gilfillen</a:t>
            </a:r>
            <a:endParaRPr lang="en-US" sz="2000" b="1" dirty="0">
              <a:latin typeface="Helvetica" charset="0"/>
              <a:ea typeface="Helvetica" charset="0"/>
              <a:cs typeface="Helvetica" charset="0"/>
            </a:endParaRPr>
          </a:p>
          <a:p>
            <a:pPr algn="ctr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US Sailing</a:t>
            </a:r>
          </a:p>
          <a:p>
            <a:pPr algn="ctr"/>
            <a:r>
              <a:rPr lang="en-US" sz="1400" dirty="0">
                <a:latin typeface="Helvetica" charset="0"/>
                <a:ea typeface="Helvetica" charset="0"/>
                <a:cs typeface="Helvetica" charset="0"/>
              </a:rPr>
              <a:t>Director of Education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2D27252-8C5C-6247-8C66-564A08E867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16" y="911558"/>
            <a:ext cx="2697480" cy="26974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CB1B858C-58B1-ED4F-B7B7-E3933B541A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940" y="912368"/>
            <a:ext cx="2697480" cy="269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917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36880" y="4369"/>
            <a:ext cx="8229601" cy="5322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Helvetica" charset="0"/>
                <a:ea typeface="Helvetica" charset="0"/>
                <a:cs typeface="Helvetica" charset="0"/>
              </a:rPr>
              <a:t>Ask a Question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36880" y="1262682"/>
            <a:ext cx="8229600" cy="16710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 baseline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latin typeface="Helvetica" charset="0"/>
                <a:ea typeface="Helvetica" charset="0"/>
                <a:cs typeface="Helvetica" charset="0"/>
              </a:rPr>
              <a:t>Submit questions via the IBWSS app!</a:t>
            </a:r>
          </a:p>
          <a:p>
            <a:pPr algn="ctr"/>
            <a:endParaRPr lang="en-US" sz="2000" b="1" dirty="0">
              <a:latin typeface="Helvetica" charset="0"/>
              <a:ea typeface="Helvetica" charset="0"/>
              <a:cs typeface="Helvetica" charset="0"/>
            </a:endParaRPr>
          </a:p>
          <a:p>
            <a:pPr marL="457200" indent="-457200">
              <a:buFont typeface="Arial"/>
              <a:buAutoNum type="arabicPeriod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Open the </a:t>
            </a:r>
            <a:r>
              <a:rPr lang="en-US" sz="2000" dirty="0" err="1">
                <a:latin typeface="Helvetica" charset="0"/>
                <a:ea typeface="Helvetica" charset="0"/>
                <a:cs typeface="Helvetica" charset="0"/>
              </a:rPr>
              <a:t>Attendify</a:t>
            </a: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 app</a:t>
            </a:r>
          </a:p>
          <a:p>
            <a:pPr marL="457200" indent="-457200">
              <a:buFont typeface="Arial"/>
              <a:buAutoNum type="arabicPeriod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Click on “Activity Stream” in the menu</a:t>
            </a:r>
          </a:p>
          <a:p>
            <a:pPr marL="457200" indent="-457200">
              <a:buFont typeface="Arial"/>
              <a:buAutoNum type="arabicPeriod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Click on “What’s on your mind?” at the bottom</a:t>
            </a:r>
          </a:p>
          <a:p>
            <a:pPr marL="457200" indent="-457200">
              <a:buFont typeface="Arial"/>
              <a:buAutoNum type="arabicPeriod"/>
            </a:pPr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Type @IBWSS2019 then your question</a:t>
            </a:r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/>
            </a:r>
            <a:br>
              <a:rPr lang="en-US" sz="2000" b="1" dirty="0">
                <a:latin typeface="Helvetica" charset="0"/>
                <a:ea typeface="Helvetica" charset="0"/>
                <a:cs typeface="Helvetica" charset="0"/>
              </a:rPr>
            </a:br>
            <a:endParaRPr lang="en-US" sz="2000" b="1" dirty="0">
              <a:latin typeface="Helvetica" charset="0"/>
              <a:ea typeface="Helvetica" charset="0"/>
              <a:cs typeface="Helvetica" charset="0"/>
            </a:endParaRPr>
          </a:p>
          <a:p>
            <a:pPr algn="ctr"/>
            <a:r>
              <a:rPr lang="en-US" sz="1800" b="1" dirty="0">
                <a:latin typeface="Helvetica" charset="0"/>
                <a:ea typeface="Helvetica" charset="0"/>
                <a:cs typeface="Helvetica" charset="0"/>
              </a:rPr>
              <a:t>*All attendees received instructions to download the app in their email.</a:t>
            </a:r>
          </a:p>
        </p:txBody>
      </p:sp>
    </p:spTree>
    <p:extLst>
      <p:ext uri="{BB962C8B-B14F-4D97-AF65-F5344CB8AC3E}">
        <p14:creationId xmlns:p14="http://schemas.microsoft.com/office/powerpoint/2010/main" val="1952548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DB0509B-DF29-F343-93AA-1B7086A28D01}"/>
              </a:ext>
            </a:extLst>
          </p:cNvPr>
          <p:cNvSpPr txBox="1">
            <a:spLocks/>
          </p:cNvSpPr>
          <p:nvPr/>
        </p:nvSpPr>
        <p:spPr>
          <a:xfrm>
            <a:off x="757428" y="1387271"/>
            <a:ext cx="7629144" cy="6272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4B4846"/>
                </a:solidFill>
                <a:latin typeface="Helvetica" charset="0"/>
                <a:ea typeface="Helvetica" charset="0"/>
                <a:cs typeface="Helvetica" charset="0"/>
              </a:rPr>
              <a:t>How the Evolution of Learning Impacts Boaters</a:t>
            </a:r>
          </a:p>
        </p:txBody>
      </p:sp>
    </p:spTree>
    <p:extLst>
      <p:ext uri="{BB962C8B-B14F-4D97-AF65-F5344CB8AC3E}">
        <p14:creationId xmlns:p14="http://schemas.microsoft.com/office/powerpoint/2010/main" val="188221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36880" y="4369"/>
            <a:ext cx="8229601" cy="5322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Helvetica" charset="0"/>
              </a:rPr>
              <a:t>Evolution of Learning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AA9B5B5D-37F8-2C49-A2D9-10B6FFB672D2}"/>
              </a:ext>
            </a:extLst>
          </p:cNvPr>
          <p:cNvSpPr txBox="1">
            <a:spLocks/>
          </p:cNvSpPr>
          <p:nvPr/>
        </p:nvSpPr>
        <p:spPr>
          <a:xfrm>
            <a:off x="3082544" y="3569256"/>
            <a:ext cx="2918968" cy="16710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 baseline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latin typeface="Helvetica" charset="0"/>
                <a:ea typeface="Helvetica" charset="0"/>
                <a:cs typeface="Helvetica" charset="0"/>
              </a:rPr>
              <a:t>Mary Winkler</a:t>
            </a:r>
          </a:p>
          <a:p>
            <a:pPr algn="ctr"/>
            <a:r>
              <a:rPr lang="en-US" sz="2000">
                <a:latin typeface="Helvetica" charset="0"/>
                <a:ea typeface="Helvetica" charset="0"/>
                <a:cs typeface="Helvetica" charset="0"/>
              </a:rPr>
              <a:t>Kalkomey Enterprises</a:t>
            </a:r>
          </a:p>
          <a:p>
            <a:pPr algn="ctr"/>
            <a:r>
              <a:rPr lang="en-US" sz="1400">
                <a:latin typeface="Helvetica" charset="0"/>
                <a:ea typeface="Helvetica" charset="0"/>
                <a:cs typeface="Helvetica" charset="0"/>
              </a:rPr>
              <a:t>Director of Content</a:t>
            </a:r>
            <a:endParaRPr lang="en-US" sz="14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EF5111A-0CE5-3947-AACC-AEB755828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260" y="968708"/>
            <a:ext cx="2697480" cy="269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317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36880" y="4369"/>
            <a:ext cx="8229601" cy="5322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Helvetica" charset="0"/>
              </a:rPr>
              <a:t>Evolution of Learning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1963B8D-6C83-D948-B2BB-DC5F4EC54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2737"/>
            <a:ext cx="9144000" cy="285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131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creen Recording 2019-03-18 at 1.21.46 PM">
            <a:hlinkClick r:id="" action="ppaction://media"/>
            <a:extLst>
              <a:ext uri="{FF2B5EF4-FFF2-40B4-BE49-F238E27FC236}">
                <a16:creationId xmlns="" xmlns:a16="http://schemas.microsoft.com/office/drawing/2014/main" id="{F9790B68-916E-FF42-B8D4-240A23C6C6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7319" y="789736"/>
            <a:ext cx="5757797" cy="39142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2FD22A9-F43C-9C40-8E79-C865509E4A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193" y="90114"/>
            <a:ext cx="2736349" cy="41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4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>
            <a:extLst>
              <a:ext uri="{FF2B5EF4-FFF2-40B4-BE49-F238E27FC236}">
                <a16:creationId xmlns="" xmlns:a16="http://schemas.microsoft.com/office/drawing/2014/main" id="{1A0CCE35-8F09-BA48-AE26-880E8A0D12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640" y="106562"/>
            <a:ext cx="2700780" cy="449090"/>
          </a:xfrm>
          <a:prstGeom prst="rect">
            <a:avLst/>
          </a:prstGeom>
        </p:spPr>
      </p:pic>
      <p:pic>
        <p:nvPicPr>
          <p:cNvPr id="6" name="Overloading">
            <a:hlinkClick r:id="" action="ppaction://media"/>
            <a:extLst>
              <a:ext uri="{FF2B5EF4-FFF2-40B4-BE49-F238E27FC236}">
                <a16:creationId xmlns="" xmlns:a16="http://schemas.microsoft.com/office/drawing/2014/main" id="{E7FD95D2-0ED4-C048-8C07-3E6AE85E02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566" y="829559"/>
            <a:ext cx="6753781" cy="379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58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asi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ransition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Transition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37000</TotalTime>
  <Words>171</Words>
  <Application>Microsoft Macintosh PowerPoint</Application>
  <PresentationFormat>On-screen Show (16:9)</PresentationFormat>
  <Paragraphs>54</Paragraphs>
  <Slides>19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Calibri</vt:lpstr>
      <vt:lpstr>Calibri Light</vt:lpstr>
      <vt:lpstr>Helvetica</vt:lpstr>
      <vt:lpstr>Arial</vt:lpstr>
      <vt:lpstr>Basic</vt:lpstr>
      <vt:lpstr>Transition Slide</vt:lpstr>
      <vt:lpstr>1_Transition Slide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Life Saving Victoria</vt:lpstr>
      <vt:lpstr>Life Saving Victoria</vt:lpstr>
      <vt:lpstr>Life Saving Victoria</vt:lpstr>
      <vt:lpstr>PowerPoint Presentation</vt:lpstr>
      <vt:lpstr>PowerPoint Presentation</vt:lpstr>
      <vt:lpstr>US Sailing</vt:lpstr>
      <vt:lpstr>PowerPoint Presentation</vt:lpstr>
      <vt:lpstr>PowerPoint Presentation</vt:lpstr>
    </vt:vector>
  </TitlesOfParts>
  <Company>Basecraft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Allison Buskirk</dc:creator>
  <cp:lastModifiedBy>Yvonne Pentz</cp:lastModifiedBy>
  <cp:revision>83</cp:revision>
  <dcterms:created xsi:type="dcterms:W3CDTF">2018-06-22T11:36:19Z</dcterms:created>
  <dcterms:modified xsi:type="dcterms:W3CDTF">2019-03-27T00:15:23Z</dcterms:modified>
</cp:coreProperties>
</file>