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9" r:id="rId2"/>
    <p:sldMasterId id="2147483685" r:id="rId3"/>
    <p:sldMasterId id="2147483702" r:id="rId4"/>
  </p:sldMasterIdLst>
  <p:notesMasterIdLst>
    <p:notesMasterId r:id="rId31"/>
  </p:notesMasterIdLst>
  <p:sldIdLst>
    <p:sldId id="883" r:id="rId5"/>
    <p:sldId id="716" r:id="rId6"/>
    <p:sldId id="654" r:id="rId7"/>
    <p:sldId id="2641" r:id="rId8"/>
    <p:sldId id="524" r:id="rId9"/>
    <p:sldId id="525" r:id="rId10"/>
    <p:sldId id="522" r:id="rId11"/>
    <p:sldId id="2640" r:id="rId12"/>
    <p:sldId id="717" r:id="rId13"/>
    <p:sldId id="732" r:id="rId14"/>
    <p:sldId id="718" r:id="rId15"/>
    <p:sldId id="905" r:id="rId16"/>
    <p:sldId id="801" r:id="rId17"/>
    <p:sldId id="902" r:id="rId18"/>
    <p:sldId id="728" r:id="rId19"/>
    <p:sldId id="257" r:id="rId20"/>
    <p:sldId id="258" r:id="rId21"/>
    <p:sldId id="259" r:id="rId22"/>
    <p:sldId id="264" r:id="rId23"/>
    <p:sldId id="260" r:id="rId24"/>
    <p:sldId id="261" r:id="rId25"/>
    <p:sldId id="265" r:id="rId26"/>
    <p:sldId id="266" r:id="rId27"/>
    <p:sldId id="262" r:id="rId28"/>
    <p:sldId id="263" r:id="rId29"/>
    <p:sldId id="849" r:id="rId30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Hussey" initials="SH" lastIdx="0" clrIdx="0">
    <p:extLst>
      <p:ext uri="{19B8F6BF-5375-455C-9EA6-DF929625EA0E}">
        <p15:presenceInfo xmlns:p15="http://schemas.microsoft.com/office/powerpoint/2012/main" userId="S-1-5-21-1143361434-764612305-1539857752-10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B05"/>
    <a:srgbClr val="FFFFFF"/>
    <a:srgbClr val="2DA68F"/>
    <a:srgbClr val="297B52"/>
    <a:srgbClr val="EAF4F4"/>
    <a:srgbClr val="BEDAE0"/>
    <a:srgbClr val="1C6A5B"/>
    <a:srgbClr val="195D50"/>
    <a:srgbClr val="029478"/>
    <a:srgbClr val="75D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474" autoAdjust="0"/>
  </p:normalViewPr>
  <p:slideViewPr>
    <p:cSldViewPr>
      <p:cViewPr varScale="1">
        <p:scale>
          <a:sx n="79" d="100"/>
          <a:sy n="79" d="100"/>
        </p:scale>
        <p:origin x="17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71801" cy="464981"/>
          </a:xfrm>
          <a:prstGeom prst="rect">
            <a:avLst/>
          </a:prstGeom>
        </p:spPr>
        <p:txBody>
          <a:bodyPr vert="horz" lIns="93670" tIns="46836" rIns="93670" bIns="4683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5"/>
            <a:ext cx="2971801" cy="464981"/>
          </a:xfrm>
          <a:prstGeom prst="rect">
            <a:avLst/>
          </a:prstGeom>
        </p:spPr>
        <p:txBody>
          <a:bodyPr vert="horz" lIns="93670" tIns="46836" rIns="93670" bIns="4683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fld id="{1E69836E-6181-4640-A1DC-A173DFAC9A0D}" type="datetimeFigureOut">
              <a:rPr lang="en-US"/>
              <a:pPr>
                <a:defRPr/>
              </a:pPr>
              <a:t>3/21/2019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5325"/>
            <a:ext cx="6199188" cy="3487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70" tIns="46836" rIns="93670" bIns="46836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522"/>
            <a:ext cx="5486400" cy="4183220"/>
          </a:xfrm>
          <a:prstGeom prst="rect">
            <a:avLst/>
          </a:prstGeom>
        </p:spPr>
        <p:txBody>
          <a:bodyPr vert="horz" lIns="93670" tIns="46836" rIns="93670" bIns="4683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836"/>
            <a:ext cx="2971801" cy="464981"/>
          </a:xfrm>
          <a:prstGeom prst="rect">
            <a:avLst/>
          </a:prstGeom>
        </p:spPr>
        <p:txBody>
          <a:bodyPr vert="horz" lIns="93670" tIns="46836" rIns="93670" bIns="4683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8829836"/>
            <a:ext cx="2971801" cy="464981"/>
          </a:xfrm>
          <a:prstGeom prst="rect">
            <a:avLst/>
          </a:prstGeom>
        </p:spPr>
        <p:txBody>
          <a:bodyPr vert="horz" lIns="93670" tIns="46836" rIns="93670" bIns="4683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  <a:cs typeface="+mn-cs"/>
              </a:defRPr>
            </a:lvl1pPr>
          </a:lstStyle>
          <a:p>
            <a:pPr>
              <a:defRPr/>
            </a:pPr>
            <a:fld id="{FDF4DACA-83AF-4694-AA3C-4B7970AE7E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01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4DACA-83AF-4694-AA3C-4B7970AE7E0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32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66535" y="8899784"/>
            <a:ext cx="3110973" cy="470121"/>
          </a:xfrm>
          <a:prstGeom prst="rect">
            <a:avLst/>
          </a:prstGeom>
        </p:spPr>
        <p:txBody>
          <a:bodyPr/>
          <a:lstStyle/>
          <a:p>
            <a:fld id="{29A433B3-E6FD-8844-B3FD-AED4594596F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92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sz="13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7842">
              <a:defRPr/>
            </a:pPr>
            <a:fld id="{FDF4DACA-83AF-4694-AA3C-4B7970AE7E00}" type="slidenum">
              <a:rPr lang="en-US" sz="1800" kern="0">
                <a:solidFill>
                  <a:sysClr val="windowText" lastClr="000000"/>
                </a:solidFill>
              </a:rPr>
              <a:pPr defTabSz="927842">
                <a:defRPr/>
              </a:pPr>
              <a:t>11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4DACA-83AF-4694-AA3C-4B7970AE7E0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71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96">
              <a:defRPr/>
            </a:pPr>
            <a:fld id="{FDF4DACA-83AF-4694-AA3C-4B7970AE7E00}" type="slidenum">
              <a:rPr lang="en-US" sz="1800" kern="0">
                <a:solidFill>
                  <a:sysClr val="windowText" lastClr="000000"/>
                </a:solidFill>
              </a:rPr>
              <a:pPr defTabSz="914396">
                <a:defRPr/>
              </a:pPr>
              <a:t>13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01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07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4DACA-83AF-4694-AA3C-4B7970AE7E0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04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98AFB-CB0D-4DFE-87B9-B4B0D0DE73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89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448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1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78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E7A15-C779-6D4E-8695-1089BDC9B55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985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89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07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061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18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96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756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8826"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4DACA-83AF-4694-AA3C-4B7970AE7E0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82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3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4DACA-83AF-4694-AA3C-4B7970AE7E00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006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4DACA-83AF-4694-AA3C-4B7970AE7E00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32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20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2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4DACA-83AF-4694-AA3C-4B7970AE7E0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64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E7A15-C779-6D4E-8695-1089BDC9B5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64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78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Following the release of the Angler R3 Recommendations, many state partners requested guidance in developing an angler R3 plan.</a:t>
            </a:r>
          </a:p>
          <a:p>
            <a:pPr defTabSz="9278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/>
          </a:p>
          <a:p>
            <a:pPr defTabSz="9278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RBFF has developed a new resource document, and has been pursuing a number of partnership efforts to help advance state angler R3 planning.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173970" indent="-173970">
              <a:buFont typeface="Arial" panose="020B0604020202020204" pitchFamily="34" charset="0"/>
              <a:buChar char="•"/>
            </a:pPr>
            <a:r>
              <a:rPr lang="en-US" sz="1400" dirty="0"/>
              <a:t>Recently released a guiding document to help state agencies in their angler R3 planning process.</a:t>
            </a:r>
          </a:p>
          <a:p>
            <a:pPr marL="173970" indent="-17397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3970" indent="-173970">
              <a:buFont typeface="Arial" panose="020B0604020202020204" pitchFamily="34" charset="0"/>
              <a:buChar char="•"/>
            </a:pPr>
            <a:r>
              <a:rPr lang="en-US" sz="1400" dirty="0"/>
              <a:t>This guiding document includes overall planning considerations, marketing planning aspects, and a worksheet to help assess current angler R3 efforts, as well as a resources list.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ampton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66535" y="8899784"/>
            <a:ext cx="3110973" cy="470121"/>
          </a:xfrm>
          <a:prstGeom prst="rect">
            <a:avLst/>
          </a:prstGeom>
        </p:spPr>
        <p:txBody>
          <a:bodyPr/>
          <a:lstStyle/>
          <a:p>
            <a:fld id="{29A433B3-E6FD-8844-B3FD-AED4594596F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88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DBBF9-49F4-45CF-986F-8EAF616D27AD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DFA17-AF38-40F9-9AA6-4C5FB052CF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2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CFBF4-7064-4471-A3EE-4FE345534685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C2FCF-4A50-4719-A5B6-B77C5E543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43D5B-33E1-4E32-85B4-F34CE387E488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BDAA-E5F7-48CF-9BF9-1C6A2DE234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5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7" y="74609"/>
            <a:ext cx="11449052" cy="1143000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849" y="1849438"/>
            <a:ext cx="10706103" cy="4525963"/>
          </a:xfrm>
        </p:spPr>
        <p:txBody>
          <a:bodyPr>
            <a:noAutofit/>
          </a:bodyPr>
          <a:lstStyle>
            <a:lvl1pPr marL="365751" indent="-365751">
              <a:lnSpc>
                <a:spcPct val="120000"/>
              </a:lnSpc>
              <a:spcBef>
                <a:spcPts val="0"/>
              </a:spcBef>
              <a:defRPr sz="1867">
                <a:solidFill>
                  <a:schemeClr val="tx2"/>
                </a:solidFill>
              </a:defRPr>
            </a:lvl1pPr>
            <a:lvl2pPr marL="731502" indent="-365751">
              <a:spcBef>
                <a:spcPts val="0"/>
              </a:spcBef>
              <a:defRPr sz="1867">
                <a:solidFill>
                  <a:schemeClr val="tx2"/>
                </a:solidFill>
              </a:defRPr>
            </a:lvl2pPr>
            <a:lvl3pPr>
              <a:defRPr sz="1867">
                <a:solidFill>
                  <a:schemeClr val="tx2"/>
                </a:solidFill>
              </a:defRPr>
            </a:lvl3pPr>
            <a:lvl4pPr>
              <a:defRPr sz="1867">
                <a:solidFill>
                  <a:schemeClr val="tx2"/>
                </a:solidFill>
              </a:defRPr>
            </a:lvl4pPr>
            <a:lvl5pPr>
              <a:defRPr sz="18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0976-E787-47D9-91B2-210A9BE94F04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3/21/2019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BFA30-B53E-3540-8CD7-0A77B4426883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4528" y="1331913"/>
            <a:ext cx="1139952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008199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ic V Nav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74609"/>
            <a:ext cx="4876800" cy="3354391"/>
          </a:xfrm>
        </p:spPr>
        <p:txBody>
          <a:bodyPr>
            <a:noAutofit/>
          </a:bodyPr>
          <a:lstStyle>
            <a:lvl1pPr algn="ct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1" y="3429001"/>
            <a:ext cx="4876800" cy="2904359"/>
          </a:xfrm>
        </p:spPr>
        <p:txBody>
          <a:bodyPr tIns="0">
            <a:noAutofit/>
          </a:bodyPr>
          <a:lstStyle>
            <a:lvl1pPr marL="1905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1pPr>
            <a:lvl2pPr marL="1905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2pPr>
            <a:lvl3pPr marL="19050" indent="0" algn="ctr">
              <a:lnSpc>
                <a:spcPct val="120000"/>
              </a:lnSpc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3pPr>
            <a:lvl4pPr marL="19050" indent="0" algn="ctr">
              <a:lnSpc>
                <a:spcPct val="120000"/>
              </a:lnSpc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4pPr>
            <a:lvl5pPr marL="19050" indent="0" algn="ctr">
              <a:lnSpc>
                <a:spcPct val="120000"/>
              </a:lnSpc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6096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E644-CF15-48A5-8078-B456C4FFDF5A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t>3/21/2019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BFA30-B53E-3540-8CD7-0A77B4426883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69394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+ M: Client s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79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284642" y="6538737"/>
            <a:ext cx="27281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1531F3-0DF8-2049-A0A7-6D659A0A8210}" type="slidenum">
              <a:rPr lang="en-US" sz="800" smtClean="0">
                <a:solidFill>
                  <a:srgbClr val="FFFFFF">
                    <a:lumMod val="50000"/>
                  </a:srgbClr>
                </a:solidFill>
              </a:rPr>
              <a:pPr algn="r"/>
              <a:t>‹#›</a:t>
            </a:fld>
            <a:endParaRPr lang="en-US" sz="8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8324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3496" y="1858557"/>
            <a:ext cx="10439400" cy="4525963"/>
          </a:xfrm>
          <a:prstGeom prst="rect">
            <a:avLst/>
          </a:prstGeom>
        </p:spPr>
        <p:txBody>
          <a:bodyPr/>
          <a:lstStyle>
            <a:lvl1pPr>
              <a:defRPr sz="3360" baseline="0"/>
            </a:lvl1pPr>
          </a:lstStyle>
          <a:p>
            <a:pPr>
              <a:lnSpc>
                <a:spcPct val="150000"/>
              </a:lnSpc>
              <a:buClr>
                <a:srgbClr val="029478"/>
              </a:buClr>
            </a:pPr>
            <a:r>
              <a:rPr lang="en-US" sz="4320" b="1" dirty="0">
                <a:solidFill>
                  <a:srgbClr val="029478"/>
                </a:solidFill>
              </a:rPr>
              <a:t>Bullet 1</a:t>
            </a:r>
          </a:p>
          <a:p>
            <a:pPr>
              <a:lnSpc>
                <a:spcPct val="150000"/>
              </a:lnSpc>
              <a:buClr>
                <a:srgbClr val="029478"/>
              </a:buClr>
            </a:pPr>
            <a:r>
              <a:rPr lang="en-US" sz="4320" b="1" dirty="0">
                <a:solidFill>
                  <a:srgbClr val="029478"/>
                </a:solidFill>
              </a:rPr>
              <a:t>Bullet 2</a:t>
            </a:r>
          </a:p>
          <a:p>
            <a:pPr>
              <a:lnSpc>
                <a:spcPct val="150000"/>
              </a:lnSpc>
              <a:buClr>
                <a:srgbClr val="029478"/>
              </a:buClr>
            </a:pPr>
            <a:r>
              <a:rPr lang="en-US" sz="4320" b="1" dirty="0">
                <a:solidFill>
                  <a:srgbClr val="029478"/>
                </a:solidFill>
              </a:rPr>
              <a:t>Bullet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94800" y="6447156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44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1788B99-0FCA-4D72-B5E7-AB1865F95E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912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</p:spPr>
        <p:txBody>
          <a:bodyPr/>
          <a:lstStyle>
            <a:lvl1pPr algn="l">
              <a:defRPr sz="72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83081"/>
            <a:ext cx="10261600" cy="4190682"/>
          </a:xfrm>
          <a:prstGeom prst="rect">
            <a:avLst/>
          </a:prstGeom>
        </p:spPr>
        <p:txBody>
          <a:bodyPr/>
          <a:lstStyle>
            <a:lvl1pPr marL="285738" indent="-285738">
              <a:buClr>
                <a:srgbClr val="029478"/>
              </a:buClr>
              <a:defRPr sz="3360" b="0">
                <a:latin typeface="+mn-lt"/>
              </a:defRPr>
            </a:lvl1pPr>
          </a:lstStyle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1</a:t>
            </a:r>
          </a:p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2</a:t>
            </a:r>
          </a:p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3</a:t>
            </a:r>
          </a:p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4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1788B99-0FCA-4D72-B5E7-AB1865F95E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6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DFA17-AF38-40F9-9AA6-4C5FB052CF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89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4DDE1-1FDF-472A-81F4-607077A9C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1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C609D-6F5D-4ED3-92A9-35264F668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459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83923-BE11-4D11-BB9E-AFB223F6A408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4DDE1-1FDF-472A-81F4-607077A9C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72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88B99-0FCA-4D72-B5E7-AB1865F95E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47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0C6D2-E022-475E-912A-DAA82C2E5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113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53FB1-2E82-431C-B4F8-F4F5DF16DC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94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23332-433A-4DD0-BF77-85D5CC8345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30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1D41-9670-457C-B514-DAE8AC3962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72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079DD-0860-4520-91D9-29CB545F31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1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C2FCF-4A50-4719-A5B6-B77C5E543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507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BDAA-E5F7-48CF-9BF9-1C6A2DE234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876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</p:spPr>
        <p:txBody>
          <a:bodyPr/>
          <a:lstStyle>
            <a:lvl1pPr algn="l">
              <a:defRPr sz="72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83081"/>
            <a:ext cx="10261600" cy="4190682"/>
          </a:xfrm>
          <a:prstGeom prst="rect">
            <a:avLst/>
          </a:prstGeom>
        </p:spPr>
        <p:txBody>
          <a:bodyPr/>
          <a:lstStyle>
            <a:lvl1pPr marL="285738" indent="-285738">
              <a:buClr>
                <a:srgbClr val="029478"/>
              </a:buClr>
              <a:defRPr sz="3360" b="0">
                <a:latin typeface="+mn-lt"/>
              </a:defRPr>
            </a:lvl1pPr>
          </a:lstStyle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1</a:t>
            </a:r>
          </a:p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2</a:t>
            </a:r>
          </a:p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3</a:t>
            </a:r>
          </a:p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4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1788B99-0FCA-4D72-B5E7-AB1865F95E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50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ic V Nav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74609"/>
            <a:ext cx="4876800" cy="3354391"/>
          </a:xfrm>
        </p:spPr>
        <p:txBody>
          <a:bodyPr>
            <a:noAutofit/>
          </a:bodyPr>
          <a:lstStyle>
            <a:lvl1pPr algn="ct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1" y="3429001"/>
            <a:ext cx="4876800" cy="2904359"/>
          </a:xfrm>
        </p:spPr>
        <p:txBody>
          <a:bodyPr tIns="0">
            <a:noAutofit/>
          </a:bodyPr>
          <a:lstStyle>
            <a:lvl1pPr marL="1905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1pPr>
            <a:lvl2pPr marL="1905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2pPr>
            <a:lvl3pPr marL="19050" indent="0" algn="ctr">
              <a:lnSpc>
                <a:spcPct val="120000"/>
              </a:lnSpc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3pPr>
            <a:lvl4pPr marL="19050" indent="0" algn="ctr">
              <a:lnSpc>
                <a:spcPct val="120000"/>
              </a:lnSpc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4pPr>
            <a:lvl5pPr marL="19050" indent="0" algn="ctr">
              <a:lnSpc>
                <a:spcPct val="120000"/>
              </a:lnSpc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6096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BFA30-B53E-3540-8CD7-0A77B4426883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60048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029D-F6C7-435B-A9AD-0835F1BC1399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C609D-6F5D-4ED3-92A9-35264F668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696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+ M: Client s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79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284642" y="6538737"/>
            <a:ext cx="27281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1531F3-0DF8-2049-A0A7-6D659A0A8210}" type="slidenum">
              <a:rPr lang="en-US" sz="800" smtClean="0">
                <a:solidFill>
                  <a:srgbClr val="FFFFFF">
                    <a:lumMod val="50000"/>
                  </a:srgbClr>
                </a:solidFill>
              </a:rPr>
              <a:pPr algn="r"/>
              <a:t>‹#›</a:t>
            </a:fld>
            <a:endParaRPr lang="en-US" sz="8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6889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DFA17-AF38-40F9-9AA6-4C5FB052CF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31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4DDE1-1FDF-472A-81F4-607077A9CA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79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C609D-6F5D-4ED3-92A9-35264F668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39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88B99-0FCA-4D72-B5E7-AB1865F95E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79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0C6D2-E022-475E-912A-DAA82C2E5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459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53FB1-2E82-431C-B4F8-F4F5DF16DC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312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23332-433A-4DD0-BF77-85D5CC8345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52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1D41-9670-457C-B514-DAE8AC3962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52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079DD-0860-4520-91D9-29CB545F31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3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BD477-8201-41E8-A5BB-172BCAEB26CA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88B99-0FCA-4D72-B5E7-AB1865F95E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09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C2FCF-4A50-4719-A5B6-B77C5E543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580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BDAA-E5F7-48CF-9BF9-1C6A2DE234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584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</p:spPr>
        <p:txBody>
          <a:bodyPr/>
          <a:lstStyle>
            <a:lvl1pPr algn="l">
              <a:defRPr sz="72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783081"/>
            <a:ext cx="10261600" cy="4190682"/>
          </a:xfrm>
          <a:prstGeom prst="rect">
            <a:avLst/>
          </a:prstGeom>
        </p:spPr>
        <p:txBody>
          <a:bodyPr/>
          <a:lstStyle>
            <a:lvl1pPr marL="285738" indent="-285738">
              <a:buClr>
                <a:srgbClr val="029478"/>
              </a:buClr>
              <a:defRPr sz="3360" b="0">
                <a:latin typeface="+mn-lt"/>
              </a:defRPr>
            </a:lvl1pPr>
          </a:lstStyle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1</a:t>
            </a:r>
          </a:p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2</a:t>
            </a:r>
          </a:p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3</a:t>
            </a:r>
          </a:p>
          <a:p>
            <a:pPr marL="238115" indent="-238115">
              <a:buClr>
                <a:srgbClr val="029478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Bullet 4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1788B99-0FCA-4D72-B5E7-AB1865F95E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89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ic V Nav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74609"/>
            <a:ext cx="4876800" cy="3354391"/>
          </a:xfrm>
        </p:spPr>
        <p:txBody>
          <a:bodyPr>
            <a:noAutofit/>
          </a:bodyPr>
          <a:lstStyle>
            <a:lvl1pPr algn="ct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1" y="3429001"/>
            <a:ext cx="4876800" cy="2904359"/>
          </a:xfrm>
        </p:spPr>
        <p:txBody>
          <a:bodyPr tIns="0">
            <a:noAutofit/>
          </a:bodyPr>
          <a:lstStyle>
            <a:lvl1pPr marL="1905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1pPr>
            <a:lvl2pPr marL="1905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2pPr>
            <a:lvl3pPr marL="19050" indent="0" algn="ctr">
              <a:lnSpc>
                <a:spcPct val="120000"/>
              </a:lnSpc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3pPr>
            <a:lvl4pPr marL="19050" indent="0" algn="ctr">
              <a:lnSpc>
                <a:spcPct val="120000"/>
              </a:lnSpc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4pPr>
            <a:lvl5pPr marL="19050" indent="0" algn="ctr">
              <a:lnSpc>
                <a:spcPct val="120000"/>
              </a:lnSpc>
              <a:spcAft>
                <a:spcPts val="800"/>
              </a:spcAft>
              <a:buNone/>
              <a:tabLst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6096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BFA30-B53E-3540-8CD7-0A77B4426883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14611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+ M: Client s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79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8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9284642" y="6538737"/>
            <a:ext cx="27281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1531F3-0DF8-2049-A0A7-6D659A0A8210}" type="slidenum">
              <a:rPr lang="en-US" sz="800" smtClean="0">
                <a:solidFill>
                  <a:srgbClr val="FFFFFF">
                    <a:lumMod val="50000"/>
                  </a:srgbClr>
                </a:solidFill>
              </a:rPr>
              <a:pPr algn="r"/>
              <a:t>‹#›</a:t>
            </a:fld>
            <a:endParaRPr lang="en-US" sz="800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05532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533401"/>
            <a:ext cx="5030510" cy="2514601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3403600"/>
            <a:ext cx="5030511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5491" y="6432552"/>
            <a:ext cx="5654560" cy="273049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418" y="6432552"/>
            <a:ext cx="1371957" cy="273049"/>
          </a:xfrm>
        </p:spPr>
        <p:txBody>
          <a:bodyPr/>
          <a:lstStyle/>
          <a:p>
            <a:fld id="{3E0FA9E5-6744-4841-888F-9E7CC0C2B7E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5035" y="6432552"/>
            <a:ext cx="1219519" cy="273049"/>
          </a:xfrm>
        </p:spPr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91" y="533400"/>
            <a:ext cx="8689063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3124200"/>
            <a:ext cx="8689063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489" y="1828800"/>
            <a:ext cx="4253068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6021" y="1828800"/>
            <a:ext cx="4253068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88" y="533400"/>
            <a:ext cx="8689065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0" y="1828800"/>
            <a:ext cx="4253068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5490" y="2590800"/>
            <a:ext cx="4253068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1485" y="1828800"/>
            <a:ext cx="4253068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1485" y="2590800"/>
            <a:ext cx="4253068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1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8F97E-349A-450F-8563-4A9F5D5B0A4C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0C6D2-E022-475E-912A-DAA82C2E57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43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1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90" y="533400"/>
            <a:ext cx="4115872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1" y="533400"/>
            <a:ext cx="5868928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0" y="2209800"/>
            <a:ext cx="4115872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490" y="533400"/>
            <a:ext cx="4115872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0" y="533400"/>
            <a:ext cx="5781679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0" y="2209800"/>
            <a:ext cx="4115872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63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3695" y="533400"/>
            <a:ext cx="236281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491" y="533400"/>
            <a:ext cx="7469544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8D02A-7D1D-4CA7-BC13-A5859106FBC3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53FB1-2E82-431C-B4F8-F4F5DF16DC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70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C965B-8A9F-4C79-A7B7-49494FE3AC4E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23332-433A-4DD0-BF77-85D5CC8345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3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C8B1A-E3E1-410F-BFDD-BF1B7FCC790F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1D41-9670-457C-B514-DAE8AC3962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28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C29FB-95E4-40C6-B8F6-087A5CD72579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079DD-0860-4520-91D9-29CB545F31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06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D99C10-98B6-4E96-97C1-6D3C5E2DC936}" type="datetime1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9DBE9D-60DD-40CB-AD0B-E4F5D36189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7" r:id="rId14"/>
    <p:sldLayoutId id="2147483668" r:id="rId15"/>
    <p:sldLayoutId id="2147483701" r:id="rId1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9DBE9D-60DD-40CB-AD0B-E4F5D36189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07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9DBE9D-60DD-40CB-AD0B-E4F5D36189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9" r:id="rId13"/>
    <p:sldLayoutId id="2147483700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5490" y="533400"/>
            <a:ext cx="8689064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0" y="1828800"/>
            <a:ext cx="8689064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5491" y="6155268"/>
            <a:ext cx="565456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4418" y="6155268"/>
            <a:ext cx="137195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E0FA9E5-6744-4841-888F-9E7CC0C2B7EC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5035" y="6155268"/>
            <a:ext cx="121951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AEAE4A8-A6E5-453E-B946-FB774B73F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5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www.takemefishing.org/getmedia/4d891d05-348f-40b0-962f-3df34b5cc0a7/AREA-RBFF-Angler-R3-Recommendations_November-201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47" y="4676031"/>
            <a:ext cx="658369" cy="847346"/>
          </a:xfrm>
          <a:prstGeom prst="rect">
            <a:avLst/>
          </a:prstGeom>
        </p:spPr>
      </p:pic>
      <p:pic>
        <p:nvPicPr>
          <p:cNvPr id="5" name="Picture 4" descr="A large body of water&#10;&#10;Description generated with very high confidence">
            <a:extLst>
              <a:ext uri="{FF2B5EF4-FFF2-40B4-BE49-F238E27FC236}">
                <a16:creationId xmlns:a16="http://schemas.microsoft.com/office/drawing/2014/main" id="{835B77C1-9430-4BCC-BB75-FFEA608294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7270E67C-978D-4A97-BC2D-6DBB5CE6F3CE}"/>
              </a:ext>
            </a:extLst>
          </p:cNvPr>
          <p:cNvSpPr/>
          <p:nvPr/>
        </p:nvSpPr>
        <p:spPr>
          <a:xfrm flipV="1">
            <a:off x="76200" y="74311"/>
            <a:ext cx="1299412" cy="1461838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B2B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EB942A0B-20FB-42F8-B9CD-FB9F5C70E663}"/>
              </a:ext>
            </a:extLst>
          </p:cNvPr>
          <p:cNvSpPr/>
          <p:nvPr/>
        </p:nvSpPr>
        <p:spPr>
          <a:xfrm rot="10800000" flipV="1">
            <a:off x="10820400" y="5309594"/>
            <a:ext cx="1299412" cy="1461838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B2B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9" y="4569163"/>
            <a:ext cx="987554" cy="11186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5E60EE-2EA6-43E4-8D13-4001CEA8BE8B}"/>
              </a:ext>
            </a:extLst>
          </p:cNvPr>
          <p:cNvCxnSpPr>
            <a:cxnSpLocks/>
          </p:cNvCxnSpPr>
          <p:nvPr/>
        </p:nvCxnSpPr>
        <p:spPr>
          <a:xfrm flipV="1">
            <a:off x="76200" y="74311"/>
            <a:ext cx="1524000" cy="17224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5356C8-EAC2-444E-B4B1-CECD16867C1E}"/>
              </a:ext>
            </a:extLst>
          </p:cNvPr>
          <p:cNvCxnSpPr>
            <a:cxnSpLocks/>
          </p:cNvCxnSpPr>
          <p:nvPr/>
        </p:nvCxnSpPr>
        <p:spPr>
          <a:xfrm flipV="1">
            <a:off x="10595812" y="5099704"/>
            <a:ext cx="1524000" cy="17224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D884ECE-BCA9-445E-BF5B-6C08843F54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10"/>
          <a:stretch/>
        </p:blipFill>
        <p:spPr>
          <a:xfrm>
            <a:off x="150753" y="6211519"/>
            <a:ext cx="990600" cy="5178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086D79-FCE3-4343-A907-448116296862}"/>
              </a:ext>
            </a:extLst>
          </p:cNvPr>
          <p:cNvSpPr txBox="1"/>
          <p:nvPr/>
        </p:nvSpPr>
        <p:spPr>
          <a:xfrm>
            <a:off x="4724400" y="4043128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IBWSS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March 25,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22B28-9022-4111-9B0F-6EB0DB2E4171}"/>
              </a:ext>
            </a:extLst>
          </p:cNvPr>
          <p:cNvSpPr txBox="1"/>
          <p:nvPr/>
        </p:nvSpPr>
        <p:spPr>
          <a:xfrm>
            <a:off x="2819400" y="2362200"/>
            <a:ext cx="6354921" cy="1441933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R3 and</a:t>
            </a:r>
            <a:r>
              <a:rPr lang="en-US" sz="4000" b="1" dirty="0">
                <a:solidFill>
                  <a:prstClr val="white"/>
                </a:solidFill>
                <a:latin typeface="Calibr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Recreational Boating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1BA670-D8C1-484B-B77A-BFAB1D68A505}"/>
              </a:ext>
            </a:extLst>
          </p:cNvPr>
          <p:cNvSpPr/>
          <p:nvPr/>
        </p:nvSpPr>
        <p:spPr>
          <a:xfrm>
            <a:off x="2691768" y="2214965"/>
            <a:ext cx="6619982" cy="170816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282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840224" y="-1"/>
            <a:ext cx="7351776" cy="689628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40224" y="0"/>
            <a:ext cx="7351776" cy="3456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1240516"/>
            <a:ext cx="65532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 hangingPunct="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  <a:latin typeface="Campton Book" panose="00000500000000000000"/>
              </a:rPr>
              <a:t>Hired </a:t>
            </a:r>
            <a:r>
              <a:rPr lang="en-US" sz="2800" b="1" dirty="0">
                <a:solidFill>
                  <a:schemeClr val="tx2"/>
                </a:solidFill>
                <a:latin typeface="Campton Book" panose="00000500000000000000"/>
              </a:rPr>
              <a:t>consultants</a:t>
            </a:r>
            <a:r>
              <a:rPr lang="en-US" sz="2800" dirty="0">
                <a:solidFill>
                  <a:schemeClr val="tx2"/>
                </a:solidFill>
                <a:latin typeface="Campton Book" panose="00000500000000000000"/>
              </a:rPr>
              <a:t> to help provide state agencies with R3 workshop facilitation and R3 plan development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5162209" y="4182134"/>
            <a:ext cx="67787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hangingPunct="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mpton Book" panose="00000500000000000000"/>
              </a:rPr>
              <a:t>Partnered with NCTC/MAT/USFWS and CAHSS/WMI to develop and offer </a:t>
            </a:r>
            <a:br>
              <a:rPr lang="en-US" sz="2800" dirty="0">
                <a:solidFill>
                  <a:schemeClr val="bg1"/>
                </a:solidFill>
                <a:latin typeface="Campton Book" panose="00000500000000000000"/>
              </a:rPr>
            </a:br>
            <a:r>
              <a:rPr lang="en-US" sz="2800" b="1" dirty="0">
                <a:solidFill>
                  <a:schemeClr val="bg1"/>
                </a:solidFill>
                <a:latin typeface="Campton Book" panose="00000500000000000000"/>
              </a:rPr>
              <a:t>R3 training</a:t>
            </a:r>
            <a:r>
              <a:rPr lang="en-US" sz="2800" b="1" dirty="0">
                <a:solidFill>
                  <a:srgbClr val="FFC000"/>
                </a:solidFill>
                <a:latin typeface="Campton Book" panose="0000050000000000000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mpton Book" panose="00000500000000000000"/>
              </a:rPr>
              <a:t>for coordinators and practitioners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53000" y="128841"/>
            <a:ext cx="6667500" cy="49141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600" dirty="0">
                <a:solidFill>
                  <a:schemeClr val="tx2"/>
                </a:solidFill>
                <a:latin typeface="Campton Book" panose="00000500000000000000"/>
              </a:rPr>
              <a:t>Additional R3 Resources &amp; Training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55"/>
          <a:stretch/>
        </p:blipFill>
        <p:spPr>
          <a:xfrm>
            <a:off x="-26747" y="0"/>
            <a:ext cx="4866971" cy="68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188595"/>
            <a:ext cx="9922234" cy="908685"/>
          </a:xfrm>
        </p:spPr>
        <p:txBody>
          <a:bodyPr/>
          <a:lstStyle/>
          <a:p>
            <a:r>
              <a:rPr lang="en-US" sz="4400" b="0" dirty="0">
                <a:solidFill>
                  <a:schemeClr val="tx2"/>
                </a:solidFill>
              </a:rPr>
              <a:t>VA R3 Planning Workshop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33" y="1440145"/>
            <a:ext cx="5944115" cy="2920237"/>
          </a:xfrm>
          <a:prstGeom prst="round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b="33261"/>
          <a:stretch/>
        </p:blipFill>
        <p:spPr>
          <a:xfrm>
            <a:off x="762000" y="3569029"/>
            <a:ext cx="5951042" cy="2183442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2"/>
          <a:stretch/>
        </p:blipFill>
        <p:spPr>
          <a:xfrm>
            <a:off x="6934200" y="1268770"/>
            <a:ext cx="4471973" cy="4561503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632" y="404697"/>
            <a:ext cx="658369" cy="8473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04800"/>
            <a:ext cx="987554" cy="111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7B4A-679C-4504-80D4-181A9C1B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dirty="0"/>
              <a:t>State R3 Growth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75CBB2-9AC6-42B1-957A-68CBD3105556}"/>
              </a:ext>
            </a:extLst>
          </p:cNvPr>
          <p:cNvCxnSpPr>
            <a:cxnSpLocks/>
          </p:cNvCxnSpPr>
          <p:nvPr/>
        </p:nvCxnSpPr>
        <p:spPr>
          <a:xfrm>
            <a:off x="5960846" y="2557465"/>
            <a:ext cx="0" cy="3856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E8A7ED16-0135-49DF-958D-46981AA1FD02}"/>
              </a:ext>
            </a:extLst>
          </p:cNvPr>
          <p:cNvSpPr txBox="1">
            <a:spLocks/>
          </p:cNvSpPr>
          <p:nvPr/>
        </p:nvSpPr>
        <p:spPr>
          <a:xfrm>
            <a:off x="1269961" y="5513274"/>
            <a:ext cx="3909162" cy="7609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Marketing Campaign Success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5903DE9-26D5-4AEB-993E-53077C91BEFB}"/>
              </a:ext>
            </a:extLst>
          </p:cNvPr>
          <p:cNvSpPr txBox="1">
            <a:spLocks/>
          </p:cNvSpPr>
          <p:nvPr/>
        </p:nvSpPr>
        <p:spPr>
          <a:xfrm>
            <a:off x="7086600" y="5513274"/>
            <a:ext cx="3683030" cy="76093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New License System &amp; Capabilities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D678F7-C99A-4FDF-8CD5-29582E7C2ED0}"/>
              </a:ext>
            </a:extLst>
          </p:cNvPr>
          <p:cNvSpPr txBox="1"/>
          <p:nvPr/>
        </p:nvSpPr>
        <p:spPr>
          <a:xfrm>
            <a:off x="366248" y="1091083"/>
            <a:ext cx="11506200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AB05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21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STATE ANGLER R3 COORDINATORS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AB05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STATE PARTNERS DEVELOPING R3 PLANS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F3CAD-98F7-4BBD-B140-A0370D0B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983" y="2557465"/>
            <a:ext cx="1946488" cy="2831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28D411-B893-41B0-A533-997D2E681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931" y="2703451"/>
            <a:ext cx="2297469" cy="253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163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84" y="1676400"/>
            <a:ext cx="5715000" cy="43834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24000" y="2001561"/>
            <a:ext cx="2297362" cy="2189439"/>
          </a:xfrm>
          <a:prstGeom prst="ellipse">
            <a:avLst/>
          </a:prstGeom>
          <a:solidFill>
            <a:srgbClr val="0070C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</a:br>
            <a:r>
              <a:rPr lang="en-US" sz="2800" b="1" kern="0" dirty="0">
                <a:solidFill>
                  <a:schemeClr val="bg1"/>
                </a:solidFill>
                <a:latin typeface="Arial Narrow" panose="020B0606020202030204" pitchFamily="34" charset="0"/>
              </a:rPr>
              <a:t>$1.9M gross revenue</a:t>
            </a:r>
          </a:p>
        </p:txBody>
      </p:sp>
      <p:pic>
        <p:nvPicPr>
          <p:cNvPr id="7" name="Picture 3" descr="X:\MARKETING AND COMMUNICATIONS\FY14\Communications\Email\NewsWaves\March 2014\LTR_Remit_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70141"/>
            <a:ext cx="4268525" cy="535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3429000" y="1219200"/>
            <a:ext cx="3352800" cy="914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429000" y="4038600"/>
            <a:ext cx="3352800" cy="2021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3FC69A0B-8DFE-4C70-8FE7-7450F9A58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dirty="0"/>
              <a:t>Boat Registration Marketing Program</a:t>
            </a:r>
          </a:p>
        </p:txBody>
      </p:sp>
    </p:spTree>
    <p:extLst>
      <p:ext uri="{BB962C8B-B14F-4D97-AF65-F5344CB8AC3E}">
        <p14:creationId xmlns:p14="http://schemas.microsoft.com/office/powerpoint/2010/main" val="118125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561C57-8613-4262-97DE-A6352D09B7BA}"/>
              </a:ext>
            </a:extLst>
          </p:cNvPr>
          <p:cNvSpPr txBox="1"/>
          <p:nvPr/>
        </p:nvSpPr>
        <p:spPr>
          <a:xfrm>
            <a:off x="457200" y="381000"/>
            <a:ext cx="101346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33"/>
              </a:spcAft>
            </a:pPr>
            <a:r>
              <a:rPr lang="en-US" sz="4400" dirty="0">
                <a:solidFill>
                  <a:schemeClr val="tx2"/>
                </a:solidFill>
                <a:ea typeface="Campton Medium" charset="0"/>
                <a:cs typeface="Campton Medium" charset="0"/>
              </a:rPr>
              <a:t>Retention &amp; Reactivation Toolkits</a:t>
            </a:r>
            <a:endParaRPr lang="en-US" sz="4400" dirty="0">
              <a:solidFill>
                <a:schemeClr val="tx2"/>
              </a:solidFill>
              <a:latin typeface="Calibri" panose="020F0502020204030204" pitchFamily="34" charset="0"/>
              <a:ea typeface="Campton Medium" charset="0"/>
              <a:cs typeface="Campton Medium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27293-559F-4E92-A5F7-6EFCF60A3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96083"/>
            <a:ext cx="3733800" cy="4847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353C4F-96F7-4548-8491-B2BFB4389B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8" r="2135"/>
          <a:stretch/>
        </p:blipFill>
        <p:spPr>
          <a:xfrm>
            <a:off x="6553200" y="1596083"/>
            <a:ext cx="3892952" cy="47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6975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1BEDC-E108-46D8-ACB4-C5A83A248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1"/>
          <a:stretch/>
        </p:blipFill>
        <p:spPr>
          <a:xfrm>
            <a:off x="3723468" y="1182405"/>
            <a:ext cx="4114800" cy="3090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1829B4-E7CC-4CDA-9D43-1821C5A57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694" y="623096"/>
            <a:ext cx="987554" cy="1118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A512CB-E21B-4570-9F87-FB1D616C1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26" y="722993"/>
            <a:ext cx="658369" cy="8473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879A113-291A-41D4-A5F7-C1612CE440BD}"/>
              </a:ext>
            </a:extLst>
          </p:cNvPr>
          <p:cNvGrpSpPr/>
          <p:nvPr/>
        </p:nvGrpSpPr>
        <p:grpSpPr>
          <a:xfrm>
            <a:off x="1964042" y="4867315"/>
            <a:ext cx="7633652" cy="1371600"/>
            <a:chOff x="2054685" y="3658615"/>
            <a:chExt cx="8218744" cy="103191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E5513C3-141E-4BE2-9D98-2DCB63809F41}"/>
                </a:ext>
              </a:extLst>
            </p:cNvPr>
            <p:cNvSpPr/>
            <p:nvPr/>
          </p:nvSpPr>
          <p:spPr>
            <a:xfrm>
              <a:off x="2054685" y="3658615"/>
              <a:ext cx="8218744" cy="103191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E06C0A68-3FC4-407A-9810-47C8D6D2D894}"/>
                </a:ext>
              </a:extLst>
            </p:cNvPr>
            <p:cNvSpPr txBox="1"/>
            <p:nvPr/>
          </p:nvSpPr>
          <p:spPr>
            <a:xfrm>
              <a:off x="2084909" y="3688839"/>
              <a:ext cx="8024439" cy="9714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marR="0" lvl="0" indent="0" algn="ctr" defTabSz="12001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TakeMeFishing.org/R3</a:t>
              </a:r>
            </a:p>
            <a:p>
              <a:pPr marL="0" marR="0" lvl="0" indent="0" algn="ctr" defTabSz="12001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Comprehensive destination for angler/boater R3 information and resources</a:t>
              </a:r>
            </a:p>
          </p:txBody>
        </p:sp>
      </p:grpSp>
      <p:sp>
        <p:nvSpPr>
          <p:cNvPr id="15" name="Title 5">
            <a:extLst>
              <a:ext uri="{FF2B5EF4-FFF2-40B4-BE49-F238E27FC236}">
                <a16:creationId xmlns:a16="http://schemas.microsoft.com/office/drawing/2014/main" id="{090F677C-6C99-4066-B043-574CD1D6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7" y="74609"/>
            <a:ext cx="11449052" cy="1143000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</a:rPr>
              <a:t>R3 Webpage</a:t>
            </a:r>
          </a:p>
        </p:txBody>
      </p:sp>
    </p:spTree>
    <p:extLst>
      <p:ext uri="{BB962C8B-B14F-4D97-AF65-F5344CB8AC3E}">
        <p14:creationId xmlns:p14="http://schemas.microsoft.com/office/powerpoint/2010/main" val="276876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R3?</a:t>
            </a:r>
            <a:br>
              <a:rPr lang="en-US" dirty="0"/>
            </a:br>
            <a:r>
              <a:rPr lang="en-US" dirty="0"/>
              <a:t>Why is it Important for RBS?</a:t>
            </a:r>
          </a:p>
        </p:txBody>
      </p:sp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Recruitment, Retention or Reactivation</a:t>
            </a:r>
          </a:p>
          <a:p>
            <a:r>
              <a:rPr lang="en-US" dirty="0"/>
              <a:t>Texas Parks and Wildlife R3 Plan (DRAFT)</a:t>
            </a:r>
          </a:p>
          <a:p>
            <a:r>
              <a:rPr lang="en-US" dirty="0"/>
              <a:t>This plan prescribes the processes, strategies, and actions that must be implemented to begin positively impacting participation in the four pillars: hunting, angling, boating and sport shooting</a:t>
            </a:r>
          </a:p>
          <a:p>
            <a:r>
              <a:rPr lang="en-US" dirty="0"/>
              <a:t>Data analytics will be included</a:t>
            </a:r>
          </a:p>
          <a:p>
            <a:r>
              <a:rPr lang="en-US" dirty="0"/>
              <a:t>Ongoing plan of action that will be updated bi-annually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Create lifelong participants in hunting, angling, shooting sports and boating </a:t>
            </a:r>
          </a:p>
          <a:p>
            <a:pPr fontAlgn="base"/>
            <a:r>
              <a:rPr lang="en-US" dirty="0"/>
              <a:t>Build capacity to support increased participation as well as coordination for R3 efforts statewide </a:t>
            </a:r>
          </a:p>
          <a:p>
            <a:pPr fontAlgn="base"/>
            <a:r>
              <a:rPr lang="en-US" dirty="0"/>
              <a:t>Increase public support for hunting, angling, shooting sports and boating </a:t>
            </a:r>
          </a:p>
          <a:p>
            <a:pPr fontAlgn="base"/>
            <a:r>
              <a:rPr lang="en-US" dirty="0"/>
              <a:t>Increase funding for the future of wild things and wild places via license sales, boat registration and the sales of sporting related items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Outdoor Recreation Adoption Model (ORAM)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BD4879-D050-4E92-83D5-2A80CAA4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10972800" cy="27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28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Triangle 15"/>
          <p:cNvSpPr/>
          <p:nvPr/>
        </p:nvSpPr>
        <p:spPr>
          <a:xfrm flipV="1">
            <a:off x="-1" y="-1"/>
            <a:ext cx="1299412" cy="1461838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B2B8"/>
              </a:solidFill>
              <a:highlight>
                <a:srgbClr val="FFFF00"/>
              </a:highlight>
            </a:endParaRPr>
          </a:p>
        </p:txBody>
      </p:sp>
      <p:sp>
        <p:nvSpPr>
          <p:cNvPr id="17" name="Right Triangle 16"/>
          <p:cNvSpPr/>
          <p:nvPr/>
        </p:nvSpPr>
        <p:spPr>
          <a:xfrm rot="10800000" flipV="1">
            <a:off x="10892588" y="5396162"/>
            <a:ext cx="1299412" cy="1461838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B2B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5981" y="1242060"/>
            <a:ext cx="35814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R3</a:t>
            </a:r>
            <a:endParaRPr lang="en-US" sz="25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0165" y="2144165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pton Book" panose="00000500000000000000"/>
              </a:rPr>
              <a:t>Recruitment</a:t>
            </a:r>
          </a:p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pton Book" panose="00000500000000000000"/>
              </a:rPr>
              <a:t>Retention</a:t>
            </a:r>
          </a:p>
          <a:p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pton Book" panose="00000500000000000000"/>
              </a:rPr>
              <a:t>Reactivation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75" y="785697"/>
            <a:ext cx="658369" cy="8473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3" y="685800"/>
            <a:ext cx="987554" cy="111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/>
            <a:r>
              <a:rPr lang="en-US" b="1" dirty="0"/>
              <a:t>1.   ADD EVALUATION AND OUTCOME TRACKING TO ALL PROGRAMS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          To gauge success of R3 efforts </a:t>
            </a:r>
          </a:p>
          <a:p>
            <a:pPr fontAlgn="base"/>
            <a:r>
              <a:rPr lang="en-US" b="1" dirty="0"/>
              <a:t>2.   INCREASE ACCESS AND OPPORTUNITY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       For outdoor recreation in Texas </a:t>
            </a:r>
          </a:p>
          <a:p>
            <a:pPr fontAlgn="base"/>
            <a:r>
              <a:rPr lang="en-US" b="1" dirty="0"/>
              <a:t>3.   INCREASE CUSTOMER ENGAGEMENT AND SATISFACTION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      Through improved customer management practices and services </a:t>
            </a:r>
          </a:p>
          <a:p>
            <a:pPr fontAlgn="base"/>
            <a:r>
              <a:rPr lang="en-US" b="1" dirty="0"/>
              <a:t>4.   COMMUNICATE VALUE OF OUTDOOR RECREATION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      To ensure we reach all Texans interested in the outdoors </a:t>
            </a:r>
          </a:p>
          <a:p>
            <a:pPr fontAlgn="base"/>
            <a:r>
              <a:rPr lang="en-US" b="1" dirty="0"/>
              <a:t>5.   CREATE AND IMPROVE PARTNERSHIPS AMONG AGENCIES, ORGANIZATIONS, AND INDUSTRY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 To collaboratively and effectively implement R3 efforts </a:t>
            </a:r>
            <a:endParaRPr lang="en-US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51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Boating important in the Texas R3 plan?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580,000 registered boats</a:t>
            </a:r>
          </a:p>
          <a:p>
            <a:pPr fontAlgn="base"/>
            <a:r>
              <a:rPr lang="en-US" dirty="0"/>
              <a:t>Over 4.5 million people participate</a:t>
            </a:r>
          </a:p>
          <a:p>
            <a:pPr fontAlgn="base"/>
            <a:r>
              <a:rPr lang="en-US" dirty="0"/>
              <a:t>Economic impact of $5.96 Billion</a:t>
            </a:r>
          </a:p>
          <a:p>
            <a:pPr fontAlgn="base"/>
            <a:r>
              <a:rPr lang="en-US" dirty="0"/>
              <a:t>Paddle craft are not registered and there are estimated to be over 290,000 paddle craft in Texas</a:t>
            </a:r>
          </a:p>
          <a:p>
            <a:pPr fontAlgn="base"/>
            <a:r>
              <a:rPr lang="en-US" dirty="0"/>
              <a:t>Over 623,000 new boaters, primarily paddlers</a:t>
            </a:r>
          </a:p>
          <a:p>
            <a:pPr fontAlgn="base"/>
            <a:r>
              <a:rPr lang="en-US" dirty="0"/>
              <a:t>Large group of outdoor recreational users is an untapped resource</a:t>
            </a:r>
          </a:p>
          <a:p>
            <a:pPr fontAlgn="base"/>
            <a:r>
              <a:rPr lang="en-US" dirty="0"/>
              <a:t>Successful powerboating reactivation program with RBFF</a:t>
            </a:r>
          </a:p>
        </p:txBody>
      </p:sp>
    </p:spTree>
    <p:extLst>
      <p:ext uri="{BB962C8B-B14F-4D97-AF65-F5344CB8AC3E}">
        <p14:creationId xmlns:p14="http://schemas.microsoft.com/office/powerpoint/2010/main" val="33881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821C-3289-4AA1-B523-C99A63B1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Boating important in the Texas R3 plan?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3361D-7727-446B-A21C-69E808934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1828800"/>
            <a:ext cx="8686801" cy="1981200"/>
          </a:xfrm>
        </p:spPr>
        <p:txBody>
          <a:bodyPr/>
          <a:lstStyle/>
          <a:p>
            <a:pPr fontAlgn="base"/>
            <a:r>
              <a:rPr lang="en-US" dirty="0"/>
              <a:t>Goals:  </a:t>
            </a:r>
          </a:p>
          <a:p>
            <a:pPr fontAlgn="base"/>
            <a:r>
              <a:rPr lang="en-US" dirty="0"/>
              <a:t>Establish a paddle craft taskforce to address the growth of paddling in Texas.   </a:t>
            </a:r>
          </a:p>
          <a:p>
            <a:pPr fontAlgn="base"/>
            <a:r>
              <a:rPr lang="en-US" dirty="0"/>
              <a:t>Maintain a 9% return on reactivation registration of lapsed boaters through the lapsed boater program.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1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B01BC-06DD-4A12-987A-F7C50E4D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Texas boat registration sales compared to Texas population. </a:t>
            </a:r>
            <a:br>
              <a:rPr lang="en-US" b="0" dirty="0"/>
            </a:b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C6DB9A-3D22-44E7-9E5C-4D7E1B57D3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00201"/>
            <a:ext cx="6030904" cy="47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3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10439400" cy="609600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/>
              <a:t>Strategy 1: Add Evaluations and Outcome Tracking to all R3 Programs</a:t>
            </a:r>
            <a:endParaRPr lang="en-US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7600"/>
            <a:ext cx="9448800" cy="5372100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Action 1.1: Implement system to allow for tracking of customers across all agency programs and activities </a:t>
            </a:r>
          </a:p>
          <a:p>
            <a:pPr lvl="1" fontAlgn="base"/>
            <a:r>
              <a:rPr lang="en-US" i="1" dirty="0"/>
              <a:t>1.1 Priority Tasks </a:t>
            </a:r>
          </a:p>
          <a:p>
            <a:pPr lvl="2" fontAlgn="base"/>
            <a:r>
              <a:rPr lang="en-US" sz="1800" dirty="0"/>
              <a:t>1.1.1 Assign one customer ID for all agency programs and activities </a:t>
            </a:r>
          </a:p>
          <a:p>
            <a:pPr lvl="2" fontAlgn="base"/>
            <a:r>
              <a:rPr lang="en-US" sz="1800" dirty="0"/>
              <a:t>1.1.2 Continue to utilize License Utilization &amp; Revenue Enhancement System (LURES) by agency staff </a:t>
            </a:r>
          </a:p>
          <a:p>
            <a:pPr lvl="2" fontAlgn="base"/>
            <a:r>
              <a:rPr lang="en-US" sz="1800" dirty="0"/>
              <a:t>1.1.3 Develop evaluative tools for agency programs and activities  </a:t>
            </a:r>
          </a:p>
          <a:p>
            <a:pPr lvl="2" fontAlgn="base"/>
            <a:r>
              <a:rPr lang="en-US" sz="1800" dirty="0"/>
              <a:t>1.1.4 Ensure the collection of quality participation and license data by all agency staff </a:t>
            </a:r>
          </a:p>
          <a:p>
            <a:pPr lvl="2" fontAlgn="base"/>
            <a:r>
              <a:rPr lang="en-US" sz="1800" dirty="0"/>
              <a:t>1.1.5 Conduct human dimensions research to identify R3 activities that have the greatest impact so that monies can be allocated properly </a:t>
            </a:r>
          </a:p>
          <a:p>
            <a:pPr fontAlgn="base"/>
            <a:r>
              <a:rPr lang="en-US" dirty="0"/>
              <a:t>Action 1.2: Implement participant tracking into every R3 program </a:t>
            </a:r>
          </a:p>
          <a:p>
            <a:pPr lvl="1" fontAlgn="base"/>
            <a:r>
              <a:rPr lang="en-US" i="1" dirty="0"/>
              <a:t>1.2 Priority Tasks </a:t>
            </a:r>
          </a:p>
          <a:p>
            <a:pPr lvl="2" fontAlgn="base"/>
            <a:r>
              <a:rPr lang="en-US" sz="1800" dirty="0"/>
              <a:t>1.2.1 Established programs should use participation data to determine their success in R3 efforts and use this information to enhance program strategies </a:t>
            </a:r>
          </a:p>
          <a:p>
            <a:pPr lvl="2" fontAlgn="base"/>
            <a:r>
              <a:rPr lang="en-US" sz="1800" dirty="0"/>
              <a:t>1.2.2 New programs will build in participant tracking strategies from the start </a:t>
            </a:r>
          </a:p>
        </p:txBody>
      </p:sp>
    </p:spTree>
    <p:extLst>
      <p:ext uri="{BB962C8B-B14F-4D97-AF65-F5344CB8AC3E}">
        <p14:creationId xmlns:p14="http://schemas.microsoft.com/office/powerpoint/2010/main" val="11734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involved with your and or partner agencies implementing of an R3 Plan</a:t>
            </a:r>
          </a:p>
          <a:p>
            <a:r>
              <a:rPr lang="en-US" dirty="0"/>
              <a:t>Think in terms that include revenue generation, not just program participation</a:t>
            </a:r>
          </a:p>
          <a:p>
            <a:r>
              <a:rPr lang="en-US" dirty="0"/>
              <a:t>Think how you can collect scientific data</a:t>
            </a:r>
          </a:p>
          <a:p>
            <a:r>
              <a:rPr lang="en-US" dirty="0"/>
              <a:t>Don’t get stuck in the “Change the name of the existing program strategy” and keep on moving</a:t>
            </a:r>
          </a:p>
          <a:p>
            <a:r>
              <a:rPr lang="en-US" dirty="0"/>
              <a:t>Use existing successes to build innovation and new ideas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2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D0346FD-E793-4E24-9A3C-83637FB17C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420">
            <a:off x="2117982" y="854472"/>
            <a:ext cx="658369" cy="8473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420">
            <a:off x="1263206" y="320597"/>
            <a:ext cx="987554" cy="11186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21B82CF-2EE9-4378-B619-677ED666D117}"/>
              </a:ext>
            </a:extLst>
          </p:cNvPr>
          <p:cNvSpPr txBox="1"/>
          <p:nvPr/>
        </p:nvSpPr>
        <p:spPr>
          <a:xfrm>
            <a:off x="4256700" y="3124199"/>
            <a:ext cx="3678599" cy="79406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THANK YOU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67B9ED-BA15-4F55-8B4F-7855C4E351F8}"/>
              </a:ext>
            </a:extLst>
          </p:cNvPr>
          <p:cNvSpPr/>
          <p:nvPr/>
        </p:nvSpPr>
        <p:spPr>
          <a:xfrm>
            <a:off x="4038600" y="2866469"/>
            <a:ext cx="4114800" cy="130952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AB37B759-76B0-4616-B0FE-564EACFDEE7B}"/>
              </a:ext>
            </a:extLst>
          </p:cNvPr>
          <p:cNvSpPr/>
          <p:nvPr/>
        </p:nvSpPr>
        <p:spPr>
          <a:xfrm flipV="1">
            <a:off x="76200" y="74311"/>
            <a:ext cx="1299412" cy="1461838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B2B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3CAEC55D-3DA8-47C1-AC7C-188F439364C2}"/>
              </a:ext>
            </a:extLst>
          </p:cNvPr>
          <p:cNvSpPr/>
          <p:nvPr/>
        </p:nvSpPr>
        <p:spPr>
          <a:xfrm rot="10800000" flipV="1">
            <a:off x="10820400" y="5319962"/>
            <a:ext cx="1299412" cy="1461838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B2B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9A3C3E-ACFC-4EB6-BA98-867B5004343A}"/>
              </a:ext>
            </a:extLst>
          </p:cNvPr>
          <p:cNvCxnSpPr>
            <a:cxnSpLocks/>
          </p:cNvCxnSpPr>
          <p:nvPr/>
        </p:nvCxnSpPr>
        <p:spPr>
          <a:xfrm flipV="1">
            <a:off x="76200" y="74311"/>
            <a:ext cx="1524000" cy="17224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093314D-EC06-4C41-96D4-41B1D2CAD353}"/>
              </a:ext>
            </a:extLst>
          </p:cNvPr>
          <p:cNvCxnSpPr>
            <a:cxnSpLocks/>
          </p:cNvCxnSpPr>
          <p:nvPr/>
        </p:nvCxnSpPr>
        <p:spPr>
          <a:xfrm flipV="1">
            <a:off x="10595812" y="5099704"/>
            <a:ext cx="1524000" cy="1722464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65DC32E-3523-475F-BA49-B98391099224}"/>
              </a:ext>
            </a:extLst>
          </p:cNvPr>
          <p:cNvSpPr/>
          <p:nvPr/>
        </p:nvSpPr>
        <p:spPr>
          <a:xfrm>
            <a:off x="381000" y="6105413"/>
            <a:ext cx="3404329" cy="4662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001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TakeMeFishing.org/R3</a:t>
            </a:r>
          </a:p>
        </p:txBody>
      </p:sp>
    </p:spTree>
    <p:extLst>
      <p:ext uri="{BB962C8B-B14F-4D97-AF65-F5344CB8AC3E}">
        <p14:creationId xmlns:p14="http://schemas.microsoft.com/office/powerpoint/2010/main" val="374262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milogo_BW15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5515" y="4842556"/>
            <a:ext cx="1380803" cy="1378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7" y="1530163"/>
            <a:ext cx="4557270" cy="842666"/>
          </a:xfrm>
          <a:prstGeom prst="rect">
            <a:avLst/>
          </a:prstGeom>
        </p:spPr>
      </p:pic>
      <p:pic>
        <p:nvPicPr>
          <p:cNvPr id="9218" name="Picture 2" descr="http://www.areanet.org/Resources/Pictures/seals-and-logos/areahead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96887"/>
            <a:ext cx="3429000" cy="12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32527" y="2839687"/>
            <a:ext cx="548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23" y="853888"/>
            <a:ext cx="4097482" cy="530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772400" y="6324600"/>
            <a:ext cx="3578776" cy="381000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  <a:hlinkClick r:id="rId7"/>
              </a:rPr>
              <a:t>Full Report Available Online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8BC6052-7242-4625-8276-A15D387892A6}"/>
              </a:ext>
            </a:extLst>
          </p:cNvPr>
          <p:cNvSpPr>
            <a:spLocks/>
          </p:cNvSpPr>
          <p:nvPr/>
        </p:nvSpPr>
        <p:spPr bwMode="auto">
          <a:xfrm>
            <a:off x="410709" y="330014"/>
            <a:ext cx="83296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ヒラギノ角ゴ ProN W3"/>
                <a:sym typeface="Helvetica" pitchFamily="34" charset="0"/>
              </a:rPr>
              <a:t>Angler R3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60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1829B4-E7CC-4CDA-9D43-1821C5A57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694" y="623096"/>
            <a:ext cx="987554" cy="1118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A512CB-E21B-4570-9F87-FB1D616C1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26" y="722993"/>
            <a:ext cx="658369" cy="847346"/>
          </a:xfrm>
          <a:prstGeom prst="rect">
            <a:avLst/>
          </a:prstGeom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id="{090F677C-6C99-4066-B043-574CD1D6F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7" y="74609"/>
            <a:ext cx="11449052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</a:rPr>
              <a:t>Outdoor Recreation Adoption Model</a:t>
            </a:r>
            <a:endParaRPr 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1589B7-02E8-4B9D-B7F7-D8FDDAADD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5993"/>
            <a:ext cx="114300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464040" cy="1325880"/>
          </a:xfrm>
        </p:spPr>
        <p:txBody>
          <a:bodyPr/>
          <a:lstStyle/>
          <a:p>
            <a:r>
              <a:rPr lang="en-US" sz="4400" b="0" dirty="0">
                <a:solidFill>
                  <a:schemeClr val="tx2"/>
                </a:solidFill>
              </a:rPr>
              <a:t>“Mapped” Efforts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" y="1566950"/>
            <a:ext cx="10698480" cy="381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68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8705"/>
            <a:ext cx="9464040" cy="1325880"/>
          </a:xfrm>
        </p:spPr>
        <p:txBody>
          <a:bodyPr/>
          <a:lstStyle/>
          <a:p>
            <a:r>
              <a:rPr lang="en-US" sz="4400" b="0" dirty="0">
                <a:solidFill>
                  <a:schemeClr val="tx2"/>
                </a:solidFill>
              </a:rPr>
              <a:t>Identify Gaps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" y="1550324"/>
            <a:ext cx="10698480" cy="381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895600" y="2921923"/>
            <a:ext cx="548640" cy="64008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924800" y="2830483"/>
            <a:ext cx="14630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113520" y="3653443"/>
            <a:ext cx="14630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346960" y="3287683"/>
            <a:ext cx="3474720" cy="164592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16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329252"/>
            <a:ext cx="9464040" cy="685800"/>
          </a:xfrm>
        </p:spPr>
        <p:txBody>
          <a:bodyPr/>
          <a:lstStyle/>
          <a:p>
            <a:r>
              <a:rPr lang="en-US" sz="4400" b="0" dirty="0">
                <a:solidFill>
                  <a:schemeClr val="tx2"/>
                </a:solidFill>
              </a:rPr>
              <a:t>The Pathway to Becoming an Angler/Boater/Outdoor Recreationist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3" b="20539"/>
          <a:stretch/>
        </p:blipFill>
        <p:spPr>
          <a:xfrm>
            <a:off x="0" y="1447800"/>
            <a:ext cx="12192000" cy="4953000"/>
          </a:xfrm>
          <a:prstGeom prst="rect">
            <a:avLst/>
          </a:prstGeom>
        </p:spPr>
      </p:pic>
      <p:pic>
        <p:nvPicPr>
          <p:cNvPr id="9" name="Picture 2" descr="http://pngimg.com/upload/water_PNG331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8" r="60579" b="73807"/>
          <a:stretch/>
        </p:blipFill>
        <p:spPr bwMode="auto">
          <a:xfrm rot="13073613">
            <a:off x="-45540" y="5462545"/>
            <a:ext cx="2119157" cy="15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6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</a:rPr>
              <a:t>Challenge: How do states succeed at R3?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616FE5-E71B-4817-A4C2-28886AF5DEFF}"/>
              </a:ext>
            </a:extLst>
          </p:cNvPr>
          <p:cNvSpPr/>
          <p:nvPr/>
        </p:nvSpPr>
        <p:spPr>
          <a:xfrm>
            <a:off x="533400" y="2286000"/>
            <a:ext cx="3020940" cy="2922344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Solution: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Implement AFWA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Task Force Recommendations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F00C6E-73E3-4307-80BE-4B5C3F7A79B0}"/>
              </a:ext>
            </a:extLst>
          </p:cNvPr>
          <p:cNvSpPr/>
          <p:nvPr/>
        </p:nvSpPr>
        <p:spPr>
          <a:xfrm>
            <a:off x="3809999" y="2354282"/>
            <a:ext cx="807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an Angler R3 Plan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Reallocate agency resources to ensure R3 success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 a full-time Angler R3 Manager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CRM system 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 a repository for state agencies to share R3 program learnings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9CF27-5688-44EC-8105-DF907C62BC82}"/>
              </a:ext>
            </a:extLst>
          </p:cNvPr>
          <p:cNvSpPr txBox="1"/>
          <p:nvPr/>
        </p:nvSpPr>
        <p:spPr>
          <a:xfrm>
            <a:off x="3809999" y="1936202"/>
            <a:ext cx="7848600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STATES COMMIT TO: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8E712B-54E9-441D-8344-D682053D21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2951" r="5474" b="4803"/>
          <a:stretch/>
        </p:blipFill>
        <p:spPr>
          <a:xfrm>
            <a:off x="9770847" y="1380613"/>
            <a:ext cx="1496122" cy="15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7078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840224" y="-1"/>
            <a:ext cx="7351776" cy="689628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31"/>
          <a:stretch/>
        </p:blipFill>
        <p:spPr>
          <a:xfrm>
            <a:off x="-51424" y="-19880"/>
            <a:ext cx="4891648" cy="6943083"/>
          </a:xfrm>
          <a:prstGeom prst="rect">
            <a:avLst/>
          </a:prstGeom>
        </p:spPr>
      </p:pic>
      <p:sp>
        <p:nvSpPr>
          <p:cNvPr id="44" name="Oval 43"/>
          <p:cNvSpPr>
            <a:spLocks noChangeAspect="1"/>
          </p:cNvSpPr>
          <p:nvPr/>
        </p:nvSpPr>
        <p:spPr>
          <a:xfrm>
            <a:off x="734816" y="1612504"/>
            <a:ext cx="3437920" cy="3437917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pton Medium" panose="00000600000000000000" pitchFamily="50" charset="0"/>
                <a:ea typeface="Campton SemiBold" charset="0"/>
                <a:cs typeface="Campton SemiBold" charset="0"/>
              </a:rPr>
              <a:t>Angler</a:t>
            </a:r>
            <a:br>
              <a:rPr lang="en-US" sz="2400" b="1" dirty="0">
                <a:solidFill>
                  <a:schemeClr val="bg1"/>
                </a:solidFill>
                <a:latin typeface="Campton Medium" panose="00000600000000000000" pitchFamily="50" charset="0"/>
                <a:ea typeface="Campton SemiBold" charset="0"/>
                <a:cs typeface="Campton SemiBold" charset="0"/>
              </a:rPr>
            </a:br>
            <a:r>
              <a:rPr lang="en-US" sz="12000" b="1" dirty="0">
                <a:solidFill>
                  <a:schemeClr val="bg1"/>
                </a:solidFill>
                <a:latin typeface="Campton Medium" panose="00000600000000000000" pitchFamily="50" charset="0"/>
                <a:ea typeface="Campton SemiBold" charset="0"/>
                <a:cs typeface="Campton SemiBold" charset="0"/>
              </a:rPr>
              <a:t>R3</a:t>
            </a:r>
            <a:br>
              <a:rPr lang="en-US" sz="12000" b="1" dirty="0">
                <a:solidFill>
                  <a:schemeClr val="bg1"/>
                </a:solidFill>
                <a:latin typeface="Campton Medium" panose="00000600000000000000" pitchFamily="50" charset="0"/>
                <a:ea typeface="Campton SemiBold" charset="0"/>
                <a:cs typeface="Campton SemiBold" charset="0"/>
              </a:rPr>
            </a:br>
            <a:r>
              <a:rPr lang="en-US" sz="2400" b="1" dirty="0">
                <a:solidFill>
                  <a:schemeClr val="bg1"/>
                </a:solidFill>
                <a:latin typeface="Campton Medium" panose="00000600000000000000" pitchFamily="50" charset="0"/>
                <a:ea typeface="Campton SemiBold" charset="0"/>
                <a:cs typeface="Campton SemiBold" charset="0"/>
              </a:rPr>
              <a:t>Plan Guiding Document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8400" y="1512993"/>
            <a:ext cx="5681870" cy="38702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  <a:buClr>
                <a:srgbClr val="2DA68F"/>
              </a:buClr>
            </a:pPr>
            <a:r>
              <a:rPr lang="en-US" sz="3700" i="1" dirty="0">
                <a:solidFill>
                  <a:schemeClr val="bg1"/>
                </a:solidFill>
                <a:latin typeface="Campton Book" panose="00000500000000000000"/>
              </a:rPr>
              <a:t>Resource for state agencies:</a:t>
            </a:r>
          </a:p>
          <a:p>
            <a:pPr marL="685800" indent="-685800">
              <a:lnSpc>
                <a:spcPct val="150000"/>
              </a:lnSpc>
              <a:buClr>
                <a:srgbClr val="2DA68F"/>
              </a:buClr>
              <a:buFont typeface="Arial" panose="020B0604020202020204" pitchFamily="34" charset="0"/>
              <a:buChar char="•"/>
            </a:pPr>
            <a:endParaRPr lang="en-US" sz="800" i="1" dirty="0">
              <a:solidFill>
                <a:schemeClr val="bg1"/>
              </a:solidFill>
              <a:latin typeface="Campton Book" panose="0000050000000000000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360" dirty="0">
                <a:solidFill>
                  <a:schemeClr val="bg1"/>
                </a:solidFill>
                <a:latin typeface="Campton Book" panose="00000500000000000000"/>
              </a:rPr>
              <a:t>Overall R3 planning considerations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Campton Book" panose="0000050000000000000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360" dirty="0">
                <a:solidFill>
                  <a:schemeClr val="bg1"/>
                </a:solidFill>
                <a:latin typeface="Campton Book" panose="00000500000000000000"/>
              </a:rPr>
              <a:t>Marketing planning aspects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/>
              </a:solidFill>
              <a:latin typeface="Campton Book" panose="0000050000000000000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360" dirty="0">
                <a:solidFill>
                  <a:schemeClr val="bg1"/>
                </a:solidFill>
                <a:latin typeface="Campton Book" panose="00000500000000000000"/>
              </a:rPr>
              <a:t>Worksheet to assess current angler R3 efforts</a:t>
            </a:r>
            <a:endParaRPr lang="en-US" sz="2400" dirty="0">
              <a:solidFill>
                <a:schemeClr val="bg1"/>
              </a:solidFill>
              <a:latin typeface="Campton Book" panose="00000500000000000000" pitchFamily="50" charset="0"/>
              <a:ea typeface="Campton Light" charset="0"/>
              <a:cs typeface="Campton Ligh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100000" l="0" r="100000">
                        <a14:foregroundMark x1="44856" y1="48221" x2="49794" y2="45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68004"/>
            <a:ext cx="1237085" cy="12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usiness strategy presentation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strategy presentation.potx" id="{A5F13A6F-AB02-4A73-816C-34C20B6AA795}" vid="{DE7FCDCE-56F1-4731-A067-3AC58DCA2BC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26851</TotalTime>
  <Words>580</Words>
  <Application>Microsoft Office PowerPoint</Application>
  <PresentationFormat>Widescreen</PresentationFormat>
  <Paragraphs>138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MS PGothic</vt:lpstr>
      <vt:lpstr>Arial</vt:lpstr>
      <vt:lpstr>Arial Narrow</vt:lpstr>
      <vt:lpstr>Calibri</vt:lpstr>
      <vt:lpstr>Campton Book</vt:lpstr>
      <vt:lpstr>Campton Light</vt:lpstr>
      <vt:lpstr>Campton Medium</vt:lpstr>
      <vt:lpstr>Campton SemiBold</vt:lpstr>
      <vt:lpstr>Century Gothic</vt:lpstr>
      <vt:lpstr>Helvetica</vt:lpstr>
      <vt:lpstr>Palatino Linotype</vt:lpstr>
      <vt:lpstr>ヒラギノ角ゴ ProN W3</vt:lpstr>
      <vt:lpstr>Office Theme</vt:lpstr>
      <vt:lpstr>1_Office Theme</vt:lpstr>
      <vt:lpstr>2_Office Theme</vt:lpstr>
      <vt:lpstr>Business strategy presentation</vt:lpstr>
      <vt:lpstr>PowerPoint Presentation</vt:lpstr>
      <vt:lpstr>PowerPoint Presentation</vt:lpstr>
      <vt:lpstr>PowerPoint Presentation</vt:lpstr>
      <vt:lpstr>Outdoor Recreation Adoption Model</vt:lpstr>
      <vt:lpstr>“Mapped” Efforts</vt:lpstr>
      <vt:lpstr>Identify Gaps</vt:lpstr>
      <vt:lpstr>The Pathway to Becoming an Angler/Boater/Outdoor Recreationist</vt:lpstr>
      <vt:lpstr>Challenge: How do states succeed at R3?</vt:lpstr>
      <vt:lpstr>PowerPoint Presentation</vt:lpstr>
      <vt:lpstr>PowerPoint Presentation</vt:lpstr>
      <vt:lpstr>VA R3 Planning Workshop</vt:lpstr>
      <vt:lpstr>State R3 Growth</vt:lpstr>
      <vt:lpstr>Boat Registration Marketing Program</vt:lpstr>
      <vt:lpstr>PowerPoint Presentation</vt:lpstr>
      <vt:lpstr>R3 Webpage</vt:lpstr>
      <vt:lpstr>What is R3? Why is it Important for RBS?</vt:lpstr>
      <vt:lpstr>Introduction</vt:lpstr>
      <vt:lpstr>Goals</vt:lpstr>
      <vt:lpstr>Outdoor Recreation Adoption Model (ORAM) </vt:lpstr>
      <vt:lpstr>Strategies</vt:lpstr>
      <vt:lpstr>Why is Boating important in the Texas R3 plan?</vt:lpstr>
      <vt:lpstr>Why is Boating important in the Texas R3 plan?</vt:lpstr>
      <vt:lpstr>Texas boat registration sales compared to Texas population.  </vt:lpstr>
      <vt:lpstr>Strategy 1: Add Evaluations and Outcome Tracking to all R3 Programs</vt:lpstr>
      <vt:lpstr>Recommendations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W Vatalaro</dc:creator>
  <cp:lastModifiedBy>Stephanie Hussey</cp:lastModifiedBy>
  <cp:revision>1056</cp:revision>
  <cp:lastPrinted>2019-03-22T03:52:36Z</cp:lastPrinted>
  <dcterms:created xsi:type="dcterms:W3CDTF">2014-01-06T21:10:19Z</dcterms:created>
  <dcterms:modified xsi:type="dcterms:W3CDTF">2019-03-22T03:57:07Z</dcterms:modified>
</cp:coreProperties>
</file>