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4"/>
  </p:sldMasterIdLst>
  <p:notesMasterIdLst>
    <p:notesMasterId r:id="rId23"/>
  </p:notesMasterIdLst>
  <p:sldIdLst>
    <p:sldId id="369" r:id="rId5"/>
    <p:sldId id="371" r:id="rId6"/>
    <p:sldId id="416" r:id="rId7"/>
    <p:sldId id="417" r:id="rId8"/>
    <p:sldId id="428" r:id="rId9"/>
    <p:sldId id="419" r:id="rId10"/>
    <p:sldId id="423" r:id="rId11"/>
    <p:sldId id="424" r:id="rId12"/>
    <p:sldId id="425" r:id="rId13"/>
    <p:sldId id="426" r:id="rId14"/>
    <p:sldId id="429" r:id="rId15"/>
    <p:sldId id="408" r:id="rId16"/>
    <p:sldId id="427" r:id="rId17"/>
    <p:sldId id="410" r:id="rId18"/>
    <p:sldId id="431" r:id="rId19"/>
    <p:sldId id="430" r:id="rId20"/>
    <p:sldId id="432" r:id="rId21"/>
    <p:sldId id="349" r:id="rId2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713"/>
    <a:srgbClr val="FFE22C"/>
    <a:srgbClr val="FFFFFF"/>
    <a:srgbClr val="FFE7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01" autoAdjust="0"/>
    <p:restoredTop sz="81081" autoAdjust="0"/>
  </p:normalViewPr>
  <p:slideViewPr>
    <p:cSldViewPr snapToGrid="0" snapToObjects="1">
      <p:cViewPr varScale="1">
        <p:scale>
          <a:sx n="88" d="100"/>
          <a:sy n="88" d="100"/>
        </p:scale>
        <p:origin x="203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kulp\Desktop\Boating%20Trend%20Summar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Boating Trends</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Sea Tow On-Water Assistance Calls</c:v>
                </c:pt>
              </c:strCache>
            </c:strRef>
          </c:tx>
          <c:spPr>
            <a:solidFill>
              <a:srgbClr val="FFFF00"/>
            </a:solidFill>
            <a:ln>
              <a:noFill/>
            </a:ln>
            <a:effectLst>
              <a:outerShdw blurRad="57150" dist="19050" dir="5400000" algn="ctr" rotWithShape="0">
                <a:srgbClr val="000000">
                  <a:alpha val="63000"/>
                </a:srgbClr>
              </a:outerShdw>
            </a:effectLst>
          </c:spPr>
          <c:invertIfNegative val="0"/>
          <c:cat>
            <c:strRef>
              <c:f>Sheet1!$B$1:$J$1</c:f>
              <c:strCache>
                <c:ptCount val="9"/>
                <c:pt idx="0">
                  <c:v>2009</c:v>
                </c:pt>
                <c:pt idx="1">
                  <c:v>2010</c:v>
                </c:pt>
                <c:pt idx="2">
                  <c:v>2011</c:v>
                </c:pt>
                <c:pt idx="3">
                  <c:v>2012</c:v>
                </c:pt>
                <c:pt idx="4">
                  <c:v>2013</c:v>
                </c:pt>
                <c:pt idx="5">
                  <c:v>2014</c:v>
                </c:pt>
                <c:pt idx="6">
                  <c:v>2015</c:v>
                </c:pt>
                <c:pt idx="7">
                  <c:v>2016</c:v>
                </c:pt>
                <c:pt idx="8">
                  <c:v>2017</c:v>
                </c:pt>
              </c:strCache>
            </c:strRef>
          </c:cat>
          <c:val>
            <c:numRef>
              <c:f>Sheet1!$B$2:$J$2</c:f>
              <c:numCache>
                <c:formatCode>_(* #,##0_);_(* \(#,##0\);_(* "-"_);_(@_)</c:formatCode>
                <c:ptCount val="9"/>
                <c:pt idx="0">
                  <c:v>28458</c:v>
                </c:pt>
                <c:pt idx="1">
                  <c:v>30094</c:v>
                </c:pt>
                <c:pt idx="2">
                  <c:v>29393</c:v>
                </c:pt>
                <c:pt idx="3">
                  <c:v>28283</c:v>
                </c:pt>
                <c:pt idx="4">
                  <c:v>26749</c:v>
                </c:pt>
                <c:pt idx="5">
                  <c:v>27233</c:v>
                </c:pt>
                <c:pt idx="6">
                  <c:v>23883</c:v>
                </c:pt>
                <c:pt idx="7">
                  <c:v>28863</c:v>
                </c:pt>
                <c:pt idx="8">
                  <c:v>29413</c:v>
                </c:pt>
              </c:numCache>
            </c:numRef>
          </c:val>
          <c:extLst>
            <c:ext xmlns:c16="http://schemas.microsoft.com/office/drawing/2014/chart" uri="{C3380CC4-5D6E-409C-BE32-E72D297353CC}">
              <c16:uniqueId val="{00000000-874F-48E3-8AE8-CE34D23EFC5A}"/>
            </c:ext>
          </c:extLst>
        </c:ser>
        <c:ser>
          <c:idx val="1"/>
          <c:order val="1"/>
          <c:tx>
            <c:strRef>
              <c:f>Sheet1!$A$3</c:f>
              <c:strCache>
                <c:ptCount val="1"/>
                <c:pt idx="0">
                  <c:v>Coast Guard SAR Cases</c:v>
                </c:pt>
              </c:strCache>
            </c:strRef>
          </c:tx>
          <c:spPr>
            <a:solidFill>
              <a:srgbClr val="FF0000"/>
            </a:solidFill>
            <a:ln>
              <a:noFill/>
            </a:ln>
            <a:effectLst>
              <a:outerShdw blurRad="57150" dist="19050" dir="5400000" algn="ctr" rotWithShape="0">
                <a:srgbClr val="000000">
                  <a:alpha val="63000"/>
                </a:srgbClr>
              </a:outerShdw>
            </a:effectLst>
          </c:spPr>
          <c:invertIfNegative val="0"/>
          <c:cat>
            <c:strRef>
              <c:f>Sheet1!$B$1:$J$1</c:f>
              <c:strCache>
                <c:ptCount val="9"/>
                <c:pt idx="0">
                  <c:v>2009</c:v>
                </c:pt>
                <c:pt idx="1">
                  <c:v>2010</c:v>
                </c:pt>
                <c:pt idx="2">
                  <c:v>2011</c:v>
                </c:pt>
                <c:pt idx="3">
                  <c:v>2012</c:v>
                </c:pt>
                <c:pt idx="4">
                  <c:v>2013</c:v>
                </c:pt>
                <c:pt idx="5">
                  <c:v>2014</c:v>
                </c:pt>
                <c:pt idx="6">
                  <c:v>2015</c:v>
                </c:pt>
                <c:pt idx="7">
                  <c:v>2016</c:v>
                </c:pt>
                <c:pt idx="8">
                  <c:v>2017</c:v>
                </c:pt>
              </c:strCache>
            </c:strRef>
          </c:cat>
          <c:val>
            <c:numRef>
              <c:f>Sheet1!$B$3:$J$3</c:f>
              <c:numCache>
                <c:formatCode>_(* #,##0_);_(* \(#,##0\);_(* "-"_);_(@_)</c:formatCode>
                <c:ptCount val="9"/>
                <c:pt idx="0">
                  <c:v>23702</c:v>
                </c:pt>
                <c:pt idx="1">
                  <c:v>22303</c:v>
                </c:pt>
                <c:pt idx="2">
                  <c:v>20578</c:v>
                </c:pt>
                <c:pt idx="3">
                  <c:v>19856</c:v>
                </c:pt>
                <c:pt idx="4">
                  <c:v>17826</c:v>
                </c:pt>
                <c:pt idx="5">
                  <c:v>17555</c:v>
                </c:pt>
                <c:pt idx="6">
                  <c:v>17302</c:v>
                </c:pt>
                <c:pt idx="7">
                  <c:v>16298</c:v>
                </c:pt>
                <c:pt idx="8">
                  <c:v>15951</c:v>
                </c:pt>
              </c:numCache>
            </c:numRef>
          </c:val>
          <c:extLst>
            <c:ext xmlns:c16="http://schemas.microsoft.com/office/drawing/2014/chart" uri="{C3380CC4-5D6E-409C-BE32-E72D297353CC}">
              <c16:uniqueId val="{00000001-874F-48E3-8AE8-CE34D23EFC5A}"/>
            </c:ext>
          </c:extLst>
        </c:ser>
        <c:dLbls>
          <c:showLegendKey val="0"/>
          <c:showVal val="0"/>
          <c:showCatName val="0"/>
          <c:showSerName val="0"/>
          <c:showPercent val="0"/>
          <c:showBubbleSize val="0"/>
        </c:dLbls>
        <c:gapWidth val="150"/>
        <c:axId val="645518760"/>
        <c:axId val="645520072"/>
      </c:barChart>
      <c:lineChart>
        <c:grouping val="standard"/>
        <c:varyColors val="0"/>
        <c:ser>
          <c:idx val="2"/>
          <c:order val="2"/>
          <c:tx>
            <c:strRef>
              <c:f>Sheet1!$A$4</c:f>
              <c:strCache>
                <c:ptCount val="1"/>
                <c:pt idx="0">
                  <c:v>Number of Registered Boats</c:v>
                </c:pt>
              </c:strCache>
            </c:strRef>
          </c:tx>
          <c:spPr>
            <a:ln w="41275" cap="rnd">
              <a:solidFill>
                <a:srgbClr val="0070C0"/>
              </a:solidFill>
              <a:round/>
            </a:ln>
            <a:effectLst>
              <a:outerShdw blurRad="57150" dist="19050" dir="5400000" algn="ctr" rotWithShape="0">
                <a:srgbClr val="000000">
                  <a:alpha val="63000"/>
                </a:srgbClr>
              </a:outerShdw>
            </a:effectLst>
          </c:spPr>
          <c:marker>
            <c:symbol val="none"/>
          </c:marker>
          <c:dPt>
            <c:idx val="1"/>
            <c:marker>
              <c:symbol val="none"/>
            </c:marker>
            <c:bubble3D val="0"/>
            <c:extLst>
              <c:ext xmlns:c16="http://schemas.microsoft.com/office/drawing/2014/chart" uri="{C3380CC4-5D6E-409C-BE32-E72D297353CC}">
                <c16:uniqueId val="{00000002-874F-48E3-8AE8-CE34D23EFC5A}"/>
              </c:ext>
            </c:extLst>
          </c:dPt>
          <c:cat>
            <c:strRef>
              <c:f>Sheet1!$B$1:$J$1</c:f>
              <c:strCache>
                <c:ptCount val="9"/>
                <c:pt idx="0">
                  <c:v>2009</c:v>
                </c:pt>
                <c:pt idx="1">
                  <c:v>2010</c:v>
                </c:pt>
                <c:pt idx="2">
                  <c:v>2011</c:v>
                </c:pt>
                <c:pt idx="3">
                  <c:v>2012</c:v>
                </c:pt>
                <c:pt idx="4">
                  <c:v>2013</c:v>
                </c:pt>
                <c:pt idx="5">
                  <c:v>2014</c:v>
                </c:pt>
                <c:pt idx="6">
                  <c:v>2015</c:v>
                </c:pt>
                <c:pt idx="7">
                  <c:v>2016</c:v>
                </c:pt>
                <c:pt idx="8">
                  <c:v>2017</c:v>
                </c:pt>
              </c:strCache>
            </c:strRef>
          </c:cat>
          <c:val>
            <c:numRef>
              <c:f>Sheet1!$B$4:$J$4</c:f>
              <c:numCache>
                <c:formatCode>_(* #,##0_);_(* \(#,##0\);_(* "-"_);_(@_)</c:formatCode>
                <c:ptCount val="9"/>
                <c:pt idx="0">
                  <c:v>12721541</c:v>
                </c:pt>
                <c:pt idx="1">
                  <c:v>12438926</c:v>
                </c:pt>
                <c:pt idx="2">
                  <c:v>12173935</c:v>
                </c:pt>
                <c:pt idx="3">
                  <c:v>12101936</c:v>
                </c:pt>
                <c:pt idx="4">
                  <c:v>12014387</c:v>
                </c:pt>
                <c:pt idx="5">
                  <c:v>11782134</c:v>
                </c:pt>
                <c:pt idx="6">
                  <c:v>11867049</c:v>
                </c:pt>
                <c:pt idx="7">
                  <c:v>11860000</c:v>
                </c:pt>
                <c:pt idx="8">
                  <c:v>11960000</c:v>
                </c:pt>
              </c:numCache>
            </c:numRef>
          </c:val>
          <c:smooth val="0"/>
          <c:extLst>
            <c:ext xmlns:c16="http://schemas.microsoft.com/office/drawing/2014/chart" uri="{C3380CC4-5D6E-409C-BE32-E72D297353CC}">
              <c16:uniqueId val="{00000003-874F-48E3-8AE8-CE34D23EFC5A}"/>
            </c:ext>
          </c:extLst>
        </c:ser>
        <c:dLbls>
          <c:showLegendKey val="0"/>
          <c:showVal val="0"/>
          <c:showCatName val="0"/>
          <c:showSerName val="0"/>
          <c:showPercent val="0"/>
          <c:showBubbleSize val="0"/>
        </c:dLbls>
        <c:marker val="1"/>
        <c:smooth val="0"/>
        <c:axId val="640499072"/>
        <c:axId val="645521384"/>
      </c:lineChart>
      <c:catAx>
        <c:axId val="64551876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645520072"/>
        <c:crosses val="autoZero"/>
        <c:auto val="1"/>
        <c:lblAlgn val="ctr"/>
        <c:lblOffset val="100"/>
        <c:noMultiLvlLbl val="0"/>
      </c:catAx>
      <c:valAx>
        <c:axId val="645520072"/>
        <c:scaling>
          <c:orientation val="minMax"/>
        </c:scaling>
        <c:delete val="0"/>
        <c:axPos val="l"/>
        <c:majorGridlines>
          <c:spPr>
            <a:ln w="9525" cap="flat" cmpd="sng" algn="ctr">
              <a:solidFill>
                <a:schemeClr val="lt1">
                  <a:lumMod val="95000"/>
                  <a:alpha val="10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645518760"/>
        <c:crosses val="autoZero"/>
        <c:crossBetween val="between"/>
      </c:valAx>
      <c:valAx>
        <c:axId val="645521384"/>
        <c:scaling>
          <c:orientation val="minMax"/>
        </c:scaling>
        <c:delete val="0"/>
        <c:axPos val="r"/>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640499072"/>
        <c:crosses val="max"/>
        <c:crossBetween val="between"/>
      </c:valAx>
      <c:catAx>
        <c:axId val="640499072"/>
        <c:scaling>
          <c:orientation val="minMax"/>
        </c:scaling>
        <c:delete val="1"/>
        <c:axPos val="b"/>
        <c:numFmt formatCode="General" sourceLinked="1"/>
        <c:majorTickMark val="none"/>
        <c:minorTickMark val="none"/>
        <c:tickLblPos val="nextTo"/>
        <c:crossAx val="64552138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Sea Tow Response Time and Job Length</a:t>
            </a:r>
            <a:r>
              <a:rPr lang="en-US" baseline="0" dirty="0"/>
              <a:t> in Minutes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Response Time</c:v>
                </c:pt>
              </c:strCache>
            </c:strRef>
          </c:tx>
          <c:spPr>
            <a:solidFill>
              <a:schemeClr val="accent1"/>
            </a:solidFill>
            <a:ln>
              <a:noFill/>
            </a:ln>
            <a:effectLst/>
          </c:spPr>
          <c:invertIfNegative val="0"/>
          <c:cat>
            <c:strRef>
              <c:f>Sheet1!$A$2:$A$11</c:f>
              <c:strCache>
                <c:ptCount val="10"/>
                <c:pt idx="0">
                  <c:v>North Metro</c:v>
                </c:pt>
                <c:pt idx="1">
                  <c:v>Lakes</c:v>
                </c:pt>
                <c:pt idx="2">
                  <c:v>Mid-Atlantic</c:v>
                </c:pt>
                <c:pt idx="3">
                  <c:v>Florida SE</c:v>
                </c:pt>
                <c:pt idx="4">
                  <c:v>South Metro</c:v>
                </c:pt>
                <c:pt idx="5">
                  <c:v>Northeast</c:v>
                </c:pt>
                <c:pt idx="6">
                  <c:v>California</c:v>
                </c:pt>
                <c:pt idx="7">
                  <c:v>South  </c:v>
                </c:pt>
                <c:pt idx="8">
                  <c:v>Florida SW</c:v>
                </c:pt>
                <c:pt idx="9">
                  <c:v>Gulf</c:v>
                </c:pt>
              </c:strCache>
            </c:strRef>
          </c:cat>
          <c:val>
            <c:numRef>
              <c:f>Sheet1!$B$2:$B$11</c:f>
              <c:numCache>
                <c:formatCode>General</c:formatCode>
                <c:ptCount val="10"/>
                <c:pt idx="0">
                  <c:v>22</c:v>
                </c:pt>
                <c:pt idx="1">
                  <c:v>30</c:v>
                </c:pt>
                <c:pt idx="2">
                  <c:v>28</c:v>
                </c:pt>
                <c:pt idx="3">
                  <c:v>27</c:v>
                </c:pt>
                <c:pt idx="4">
                  <c:v>26</c:v>
                </c:pt>
                <c:pt idx="5">
                  <c:v>28</c:v>
                </c:pt>
                <c:pt idx="6">
                  <c:v>28</c:v>
                </c:pt>
                <c:pt idx="7">
                  <c:v>33</c:v>
                </c:pt>
                <c:pt idx="8">
                  <c:v>32</c:v>
                </c:pt>
                <c:pt idx="9">
                  <c:v>35</c:v>
                </c:pt>
              </c:numCache>
            </c:numRef>
          </c:val>
          <c:extLst>
            <c:ext xmlns:c16="http://schemas.microsoft.com/office/drawing/2014/chart" uri="{C3380CC4-5D6E-409C-BE32-E72D297353CC}">
              <c16:uniqueId val="{00000000-F224-4545-A4DD-ADEE85A44DBB}"/>
            </c:ext>
          </c:extLst>
        </c:ser>
        <c:ser>
          <c:idx val="1"/>
          <c:order val="1"/>
          <c:tx>
            <c:strRef>
              <c:f>Sheet1!$C$1</c:f>
              <c:strCache>
                <c:ptCount val="1"/>
                <c:pt idx="0">
                  <c:v>Length of Job</c:v>
                </c:pt>
              </c:strCache>
            </c:strRef>
          </c:tx>
          <c:spPr>
            <a:solidFill>
              <a:schemeClr val="accent2"/>
            </a:solidFill>
            <a:ln>
              <a:noFill/>
            </a:ln>
            <a:effectLst/>
          </c:spPr>
          <c:invertIfNegative val="0"/>
          <c:cat>
            <c:strRef>
              <c:f>Sheet1!$A$2:$A$11</c:f>
              <c:strCache>
                <c:ptCount val="10"/>
                <c:pt idx="0">
                  <c:v>North Metro</c:v>
                </c:pt>
                <c:pt idx="1">
                  <c:v>Lakes</c:v>
                </c:pt>
                <c:pt idx="2">
                  <c:v>Mid-Atlantic</c:v>
                </c:pt>
                <c:pt idx="3">
                  <c:v>Florida SE</c:v>
                </c:pt>
                <c:pt idx="4">
                  <c:v>South Metro</c:v>
                </c:pt>
                <c:pt idx="5">
                  <c:v>Northeast</c:v>
                </c:pt>
                <c:pt idx="6">
                  <c:v>California</c:v>
                </c:pt>
                <c:pt idx="7">
                  <c:v>South  </c:v>
                </c:pt>
                <c:pt idx="8">
                  <c:v>Florida SW</c:v>
                </c:pt>
                <c:pt idx="9">
                  <c:v>Gulf</c:v>
                </c:pt>
              </c:strCache>
            </c:strRef>
          </c:cat>
          <c:val>
            <c:numRef>
              <c:f>Sheet1!$C$2:$C$11</c:f>
              <c:numCache>
                <c:formatCode>General</c:formatCode>
                <c:ptCount val="10"/>
                <c:pt idx="0">
                  <c:v>89</c:v>
                </c:pt>
                <c:pt idx="1">
                  <c:v>111</c:v>
                </c:pt>
                <c:pt idx="2">
                  <c:v>108</c:v>
                </c:pt>
                <c:pt idx="3">
                  <c:v>105</c:v>
                </c:pt>
                <c:pt idx="4">
                  <c:v>104</c:v>
                </c:pt>
                <c:pt idx="5">
                  <c:v>129</c:v>
                </c:pt>
                <c:pt idx="6">
                  <c:v>130</c:v>
                </c:pt>
                <c:pt idx="7">
                  <c:v>123</c:v>
                </c:pt>
                <c:pt idx="8">
                  <c:v>115</c:v>
                </c:pt>
                <c:pt idx="9">
                  <c:v>126</c:v>
                </c:pt>
              </c:numCache>
            </c:numRef>
          </c:val>
          <c:extLst>
            <c:ext xmlns:c16="http://schemas.microsoft.com/office/drawing/2014/chart" uri="{C3380CC4-5D6E-409C-BE32-E72D297353CC}">
              <c16:uniqueId val="{00000001-F224-4545-A4DD-ADEE85A44DBB}"/>
            </c:ext>
          </c:extLst>
        </c:ser>
        <c:dLbls>
          <c:showLegendKey val="0"/>
          <c:showVal val="0"/>
          <c:showCatName val="0"/>
          <c:showSerName val="0"/>
          <c:showPercent val="0"/>
          <c:showBubbleSize val="0"/>
        </c:dLbls>
        <c:gapWidth val="219"/>
        <c:overlap val="-27"/>
        <c:axId val="1743818767"/>
        <c:axId val="1818553999"/>
      </c:barChart>
      <c:catAx>
        <c:axId val="1743818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8553999"/>
        <c:crosses val="autoZero"/>
        <c:auto val="1"/>
        <c:lblAlgn val="ctr"/>
        <c:lblOffset val="100"/>
        <c:noMultiLvlLbl val="0"/>
      </c:catAx>
      <c:valAx>
        <c:axId val="18185539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38187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9A389BF1-37B2-8642-9B51-89321829661C}" type="datetimeFigureOut">
              <a:rPr lang="en-US" smtClean="0"/>
              <a:t>3/22/2019</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B255C3ED-49B1-CC4E-BFCE-292AB162AC7A}" type="slidenum">
              <a:rPr lang="en-US" smtClean="0"/>
              <a:t>‹#›</a:t>
            </a:fld>
            <a:endParaRPr lang="en-US" dirty="0"/>
          </a:p>
        </p:txBody>
      </p:sp>
    </p:spTree>
    <p:extLst>
      <p:ext uri="{BB962C8B-B14F-4D97-AF65-F5344CB8AC3E}">
        <p14:creationId xmlns:p14="http://schemas.microsoft.com/office/powerpoint/2010/main" val="19991667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55C3ED-49B1-CC4E-BFCE-292AB162AC7A}" type="slidenum">
              <a:rPr lang="en-US" smtClean="0"/>
              <a:t>1</a:t>
            </a:fld>
            <a:endParaRPr lang="en-US" dirty="0"/>
          </a:p>
        </p:txBody>
      </p:sp>
    </p:spTree>
    <p:extLst>
      <p:ext uri="{BB962C8B-B14F-4D97-AF65-F5344CB8AC3E}">
        <p14:creationId xmlns:p14="http://schemas.microsoft.com/office/powerpoint/2010/main" val="1947800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55C3ED-49B1-CC4E-BFCE-292AB162AC7A}" type="slidenum">
              <a:rPr lang="en-US" smtClean="0"/>
              <a:t>10</a:t>
            </a:fld>
            <a:endParaRPr lang="en-US" dirty="0"/>
          </a:p>
        </p:txBody>
      </p:sp>
    </p:spTree>
    <p:extLst>
      <p:ext uri="{BB962C8B-B14F-4D97-AF65-F5344CB8AC3E}">
        <p14:creationId xmlns:p14="http://schemas.microsoft.com/office/powerpoint/2010/main" val="1323636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55C3ED-49B1-CC4E-BFCE-292AB162AC7A}" type="slidenum">
              <a:rPr lang="en-US" smtClean="0"/>
              <a:t>11</a:t>
            </a:fld>
            <a:endParaRPr lang="en-US" dirty="0"/>
          </a:p>
        </p:txBody>
      </p:sp>
    </p:spTree>
    <p:extLst>
      <p:ext uri="{BB962C8B-B14F-4D97-AF65-F5344CB8AC3E}">
        <p14:creationId xmlns:p14="http://schemas.microsoft.com/office/powerpoint/2010/main" val="3540574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55C3ED-49B1-CC4E-BFCE-292AB162AC7A}" type="slidenum">
              <a:rPr lang="en-US" smtClean="0"/>
              <a:t>12</a:t>
            </a:fld>
            <a:endParaRPr lang="en-US" dirty="0"/>
          </a:p>
        </p:txBody>
      </p:sp>
    </p:spTree>
    <p:extLst>
      <p:ext uri="{BB962C8B-B14F-4D97-AF65-F5344CB8AC3E}">
        <p14:creationId xmlns:p14="http://schemas.microsoft.com/office/powerpoint/2010/main" val="4195666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55C3ED-49B1-CC4E-BFCE-292AB162AC7A}" type="slidenum">
              <a:rPr lang="en-US" smtClean="0"/>
              <a:t>13</a:t>
            </a:fld>
            <a:endParaRPr lang="en-US" dirty="0"/>
          </a:p>
        </p:txBody>
      </p:sp>
    </p:spTree>
    <p:extLst>
      <p:ext uri="{BB962C8B-B14F-4D97-AF65-F5344CB8AC3E}">
        <p14:creationId xmlns:p14="http://schemas.microsoft.com/office/powerpoint/2010/main" val="742897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55C3ED-49B1-CC4E-BFCE-292AB162AC7A}" type="slidenum">
              <a:rPr lang="en-US" smtClean="0"/>
              <a:t>14</a:t>
            </a:fld>
            <a:endParaRPr lang="en-US" dirty="0"/>
          </a:p>
        </p:txBody>
      </p:sp>
    </p:spTree>
    <p:extLst>
      <p:ext uri="{BB962C8B-B14F-4D97-AF65-F5344CB8AC3E}">
        <p14:creationId xmlns:p14="http://schemas.microsoft.com/office/powerpoint/2010/main" val="3793839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255C3ED-49B1-CC4E-BFCE-292AB162AC7A}" type="slidenum">
              <a:rPr lang="en-US" smtClean="0"/>
              <a:t>15</a:t>
            </a:fld>
            <a:endParaRPr lang="en-US" dirty="0"/>
          </a:p>
        </p:txBody>
      </p:sp>
    </p:spTree>
    <p:extLst>
      <p:ext uri="{BB962C8B-B14F-4D97-AF65-F5344CB8AC3E}">
        <p14:creationId xmlns:p14="http://schemas.microsoft.com/office/powerpoint/2010/main" val="641015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55C3ED-49B1-CC4E-BFCE-292AB162AC7A}" type="slidenum">
              <a:rPr lang="en-US" smtClean="0"/>
              <a:t>16</a:t>
            </a:fld>
            <a:endParaRPr lang="en-US" dirty="0"/>
          </a:p>
        </p:txBody>
      </p:sp>
    </p:spTree>
    <p:extLst>
      <p:ext uri="{BB962C8B-B14F-4D97-AF65-F5344CB8AC3E}">
        <p14:creationId xmlns:p14="http://schemas.microsoft.com/office/powerpoint/2010/main" val="2784722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55C3ED-49B1-CC4E-BFCE-292AB162AC7A}" type="slidenum">
              <a:rPr lang="en-US" smtClean="0"/>
              <a:t>17</a:t>
            </a:fld>
            <a:endParaRPr lang="en-US" dirty="0"/>
          </a:p>
        </p:txBody>
      </p:sp>
    </p:spTree>
    <p:extLst>
      <p:ext uri="{BB962C8B-B14F-4D97-AF65-F5344CB8AC3E}">
        <p14:creationId xmlns:p14="http://schemas.microsoft.com/office/powerpoint/2010/main" val="2841758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55C3ED-49B1-CC4E-BFCE-292AB162AC7A}" type="slidenum">
              <a:rPr lang="en-US" smtClean="0"/>
              <a:t>18</a:t>
            </a:fld>
            <a:endParaRPr lang="en-US" dirty="0"/>
          </a:p>
        </p:txBody>
      </p:sp>
    </p:spTree>
    <p:extLst>
      <p:ext uri="{BB962C8B-B14F-4D97-AF65-F5344CB8AC3E}">
        <p14:creationId xmlns:p14="http://schemas.microsoft.com/office/powerpoint/2010/main" val="3491197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5C3ED-49B1-CC4E-BFCE-292AB162AC7A}" type="slidenum">
              <a:rPr lang="en-US" smtClean="0"/>
              <a:t>2</a:t>
            </a:fld>
            <a:endParaRPr lang="en-US" dirty="0"/>
          </a:p>
        </p:txBody>
      </p:sp>
    </p:spTree>
    <p:extLst>
      <p:ext uri="{BB962C8B-B14F-4D97-AF65-F5344CB8AC3E}">
        <p14:creationId xmlns:p14="http://schemas.microsoft.com/office/powerpoint/2010/main" val="4180385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5C3ED-49B1-CC4E-BFCE-292AB162AC7A}" type="slidenum">
              <a:rPr lang="en-US" smtClean="0"/>
              <a:t>3</a:t>
            </a:fld>
            <a:endParaRPr lang="en-US" dirty="0"/>
          </a:p>
        </p:txBody>
      </p:sp>
    </p:spTree>
    <p:extLst>
      <p:ext uri="{BB962C8B-B14F-4D97-AF65-F5344CB8AC3E}">
        <p14:creationId xmlns:p14="http://schemas.microsoft.com/office/powerpoint/2010/main" val="4046684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5C3ED-49B1-CC4E-BFCE-292AB162AC7A}" type="slidenum">
              <a:rPr lang="en-US" smtClean="0"/>
              <a:t>4</a:t>
            </a:fld>
            <a:endParaRPr lang="en-US" dirty="0"/>
          </a:p>
        </p:txBody>
      </p:sp>
    </p:spTree>
    <p:extLst>
      <p:ext uri="{BB962C8B-B14F-4D97-AF65-F5344CB8AC3E}">
        <p14:creationId xmlns:p14="http://schemas.microsoft.com/office/powerpoint/2010/main" val="379386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55C3ED-49B1-CC4E-BFCE-292AB162AC7A}" type="slidenum">
              <a:rPr lang="en-US" smtClean="0"/>
              <a:t>5</a:t>
            </a:fld>
            <a:endParaRPr lang="en-US" dirty="0"/>
          </a:p>
        </p:txBody>
      </p:sp>
    </p:spTree>
    <p:extLst>
      <p:ext uri="{BB962C8B-B14F-4D97-AF65-F5344CB8AC3E}">
        <p14:creationId xmlns:p14="http://schemas.microsoft.com/office/powerpoint/2010/main" val="4261294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5C3ED-49B1-CC4E-BFCE-292AB162AC7A}" type="slidenum">
              <a:rPr lang="en-US" smtClean="0"/>
              <a:t>6</a:t>
            </a:fld>
            <a:endParaRPr lang="en-US" dirty="0"/>
          </a:p>
        </p:txBody>
      </p:sp>
    </p:spTree>
    <p:extLst>
      <p:ext uri="{BB962C8B-B14F-4D97-AF65-F5344CB8AC3E}">
        <p14:creationId xmlns:p14="http://schemas.microsoft.com/office/powerpoint/2010/main" val="3976551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55C3ED-49B1-CC4E-BFCE-292AB162AC7A}" type="slidenum">
              <a:rPr lang="en-US" smtClean="0"/>
              <a:t>7</a:t>
            </a:fld>
            <a:endParaRPr lang="en-US" dirty="0"/>
          </a:p>
        </p:txBody>
      </p:sp>
    </p:spTree>
    <p:extLst>
      <p:ext uri="{BB962C8B-B14F-4D97-AF65-F5344CB8AC3E}">
        <p14:creationId xmlns:p14="http://schemas.microsoft.com/office/powerpoint/2010/main" val="2081930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55C3ED-49B1-CC4E-BFCE-292AB162AC7A}" type="slidenum">
              <a:rPr lang="en-US" smtClean="0"/>
              <a:t>8</a:t>
            </a:fld>
            <a:endParaRPr lang="en-US" dirty="0"/>
          </a:p>
        </p:txBody>
      </p:sp>
    </p:spTree>
    <p:extLst>
      <p:ext uri="{BB962C8B-B14F-4D97-AF65-F5344CB8AC3E}">
        <p14:creationId xmlns:p14="http://schemas.microsoft.com/office/powerpoint/2010/main" val="4084129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55C3ED-49B1-CC4E-BFCE-292AB162AC7A}" type="slidenum">
              <a:rPr lang="en-US" smtClean="0"/>
              <a:t>9</a:t>
            </a:fld>
            <a:endParaRPr lang="en-US" dirty="0"/>
          </a:p>
        </p:txBody>
      </p:sp>
    </p:spTree>
    <p:extLst>
      <p:ext uri="{BB962C8B-B14F-4D97-AF65-F5344CB8AC3E}">
        <p14:creationId xmlns:p14="http://schemas.microsoft.com/office/powerpoint/2010/main" val="3895943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B4C43-AC8E-4686-A502-73B4BD3BFBB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457E797-A68D-4CF6-BE23-BC71D77093D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F27A052-26EE-48C6-92C6-BA8FFA57241F}"/>
              </a:ext>
            </a:extLst>
          </p:cNvPr>
          <p:cNvSpPr>
            <a:spLocks noGrp="1"/>
          </p:cNvSpPr>
          <p:nvPr>
            <p:ph type="dt" sz="half" idx="10"/>
          </p:nvPr>
        </p:nvSpPr>
        <p:spPr/>
        <p:txBody>
          <a:bodyPr/>
          <a:lstStyle/>
          <a:p>
            <a:fld id="{48A87A34-81AB-432B-8DAE-1953F412C126}" type="datetimeFigureOut">
              <a:rPr lang="en-US" smtClean="0"/>
              <a:t>3/22/2019</a:t>
            </a:fld>
            <a:endParaRPr lang="en-US" dirty="0"/>
          </a:p>
        </p:txBody>
      </p:sp>
      <p:sp>
        <p:nvSpPr>
          <p:cNvPr id="5" name="Footer Placeholder 4">
            <a:extLst>
              <a:ext uri="{FF2B5EF4-FFF2-40B4-BE49-F238E27FC236}">
                <a16:creationId xmlns:a16="http://schemas.microsoft.com/office/drawing/2014/main" id="{53D44717-5C79-4A81-999B-0A65989521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42EDA0-44A6-4C77-9538-2048F047789A}"/>
              </a:ext>
            </a:extLst>
          </p:cNvPr>
          <p:cNvSpPr>
            <a:spLocks noGrp="1"/>
          </p:cNvSpPr>
          <p:nvPr>
            <p:ph type="sldNum" sz="quarter" idx="12"/>
          </p:nvPr>
        </p:nvSpPr>
        <p:spPr/>
        <p:txBody>
          <a:bodyPr/>
          <a:lstStyle/>
          <a:p>
            <a:fld id="{6D22F896-40B5-4ADD-8801-0D06FADFA095}" type="slidenum">
              <a:rPr lang="en-US" smtClean="0"/>
              <a:t>‹#›</a:t>
            </a:fld>
            <a:endParaRPr lang="en-US" dirty="0"/>
          </a:p>
        </p:txBody>
      </p:sp>
      <p:pic>
        <p:nvPicPr>
          <p:cNvPr id="7" name="Picture 6" descr="A picture containing clipart&#10;&#10;Description generated with very high confidence">
            <a:extLst>
              <a:ext uri="{FF2B5EF4-FFF2-40B4-BE49-F238E27FC236}">
                <a16:creationId xmlns:a16="http://schemas.microsoft.com/office/drawing/2014/main" id="{B5EC95E9-0EC9-4D97-AEF7-0E572BB36A15}"/>
              </a:ext>
            </a:extLst>
          </p:cNvPr>
          <p:cNvPicPr>
            <a:picLocks noChangeAspect="1"/>
          </p:cNvPicPr>
          <p:nvPr userDrawn="1"/>
        </p:nvPicPr>
        <p:blipFill>
          <a:blip r:embed="rId2"/>
          <a:stretch>
            <a:fillRect/>
          </a:stretch>
        </p:blipFill>
        <p:spPr>
          <a:xfrm>
            <a:off x="352045" y="6147017"/>
            <a:ext cx="3148801" cy="574458"/>
          </a:xfrm>
          <a:prstGeom prst="rect">
            <a:avLst/>
          </a:prstGeom>
        </p:spPr>
      </p:pic>
    </p:spTree>
    <p:extLst>
      <p:ext uri="{BB962C8B-B14F-4D97-AF65-F5344CB8AC3E}">
        <p14:creationId xmlns:p14="http://schemas.microsoft.com/office/powerpoint/2010/main" val="3763104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EE4E6-A85A-4EA7-A4C9-3FB4D472F7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80A758-898D-465C-B864-19D09F08510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6DE528-4DCA-4614-A9D0-272DC9AFFBE2}"/>
              </a:ext>
            </a:extLst>
          </p:cNvPr>
          <p:cNvSpPr>
            <a:spLocks noGrp="1"/>
          </p:cNvSpPr>
          <p:nvPr>
            <p:ph type="dt" sz="half" idx="10"/>
          </p:nvPr>
        </p:nvSpPr>
        <p:spPr/>
        <p:txBody>
          <a:bodyPr/>
          <a:lstStyle/>
          <a:p>
            <a:fld id="{48A87A34-81AB-432B-8DAE-1953F412C126}" type="datetimeFigureOut">
              <a:rPr lang="en-US" smtClean="0"/>
              <a:t>3/22/2019</a:t>
            </a:fld>
            <a:endParaRPr lang="en-US" dirty="0"/>
          </a:p>
        </p:txBody>
      </p:sp>
      <p:sp>
        <p:nvSpPr>
          <p:cNvPr id="5" name="Footer Placeholder 4">
            <a:extLst>
              <a:ext uri="{FF2B5EF4-FFF2-40B4-BE49-F238E27FC236}">
                <a16:creationId xmlns:a16="http://schemas.microsoft.com/office/drawing/2014/main" id="{D2B015B0-D33B-4BA9-9B89-8C5028118E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B160E1-29B2-4C89-9614-0BA1ECC5436F}"/>
              </a:ext>
            </a:extLst>
          </p:cNvPr>
          <p:cNvSpPr>
            <a:spLocks noGrp="1"/>
          </p:cNvSpPr>
          <p:nvPr>
            <p:ph type="sldNum" sz="quarter" idx="12"/>
          </p:nvPr>
        </p:nvSpPr>
        <p:spPr/>
        <p:txBody>
          <a:bodyPr/>
          <a:lstStyle/>
          <a:p>
            <a:fld id="{6D22F896-40B5-4ADD-8801-0D06FADFA095}" type="slidenum">
              <a:rPr lang="en-US" smtClean="0"/>
              <a:t>‹#›</a:t>
            </a:fld>
            <a:endParaRPr lang="en-US" dirty="0"/>
          </a:p>
        </p:txBody>
      </p:sp>
      <p:pic>
        <p:nvPicPr>
          <p:cNvPr id="7" name="Picture 6" descr="stf_pp.jpg">
            <a:extLst>
              <a:ext uri="{FF2B5EF4-FFF2-40B4-BE49-F238E27FC236}">
                <a16:creationId xmlns:a16="http://schemas.microsoft.com/office/drawing/2014/main" id="{5FF1D435-30B2-40B5-AA82-87C0DB270C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97424"/>
            <a:ext cx="9144000" cy="1560576"/>
          </a:xfrm>
          <a:prstGeom prst="rect">
            <a:avLst/>
          </a:prstGeom>
        </p:spPr>
      </p:pic>
      <p:pic>
        <p:nvPicPr>
          <p:cNvPr id="8" name="Picture 7" descr="A picture containing clipart&#10;&#10;Description generated with very high confidence">
            <a:extLst>
              <a:ext uri="{FF2B5EF4-FFF2-40B4-BE49-F238E27FC236}">
                <a16:creationId xmlns:a16="http://schemas.microsoft.com/office/drawing/2014/main" id="{EDB004C3-204A-467B-9992-63B102D356CF}"/>
              </a:ext>
            </a:extLst>
          </p:cNvPr>
          <p:cNvPicPr>
            <a:picLocks noChangeAspect="1"/>
          </p:cNvPicPr>
          <p:nvPr userDrawn="1"/>
        </p:nvPicPr>
        <p:blipFill>
          <a:blip r:embed="rId3"/>
          <a:stretch>
            <a:fillRect/>
          </a:stretch>
        </p:blipFill>
        <p:spPr>
          <a:xfrm>
            <a:off x="352045" y="6147017"/>
            <a:ext cx="3148801" cy="574458"/>
          </a:xfrm>
          <a:prstGeom prst="rect">
            <a:avLst/>
          </a:prstGeom>
        </p:spPr>
      </p:pic>
    </p:spTree>
    <p:extLst>
      <p:ext uri="{BB962C8B-B14F-4D97-AF65-F5344CB8AC3E}">
        <p14:creationId xmlns:p14="http://schemas.microsoft.com/office/powerpoint/2010/main" val="2625460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764AA9-BEB7-4D23-94F6-A19E63C12A9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D369DE-F762-4E15-BB55-70B4EFEE411A}"/>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62C09-7682-4D8E-91C0-52DCB9714942}"/>
              </a:ext>
            </a:extLst>
          </p:cNvPr>
          <p:cNvSpPr>
            <a:spLocks noGrp="1"/>
          </p:cNvSpPr>
          <p:nvPr>
            <p:ph type="dt" sz="half" idx="10"/>
          </p:nvPr>
        </p:nvSpPr>
        <p:spPr/>
        <p:txBody>
          <a:bodyPr/>
          <a:lstStyle/>
          <a:p>
            <a:fld id="{48A87A34-81AB-432B-8DAE-1953F412C126}" type="datetimeFigureOut">
              <a:rPr lang="en-US" smtClean="0"/>
              <a:t>3/22/2019</a:t>
            </a:fld>
            <a:endParaRPr lang="en-US" dirty="0"/>
          </a:p>
        </p:txBody>
      </p:sp>
      <p:sp>
        <p:nvSpPr>
          <p:cNvPr id="5" name="Footer Placeholder 4">
            <a:extLst>
              <a:ext uri="{FF2B5EF4-FFF2-40B4-BE49-F238E27FC236}">
                <a16:creationId xmlns:a16="http://schemas.microsoft.com/office/drawing/2014/main" id="{109DA8AF-018A-42BC-AE49-49BFE8FD67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B2A80B-34C3-4C81-8A77-704504EFD289}"/>
              </a:ext>
            </a:extLst>
          </p:cNvPr>
          <p:cNvSpPr>
            <a:spLocks noGrp="1"/>
          </p:cNvSpPr>
          <p:nvPr>
            <p:ph type="sldNum" sz="quarter" idx="12"/>
          </p:nvPr>
        </p:nvSpPr>
        <p:spPr/>
        <p:txBody>
          <a:bodyPr/>
          <a:lstStyle/>
          <a:p>
            <a:fld id="{6D22F896-40B5-4ADD-8801-0D06FADFA095}" type="slidenum">
              <a:rPr lang="en-US" smtClean="0"/>
              <a:t>‹#›</a:t>
            </a:fld>
            <a:endParaRPr lang="en-US" dirty="0"/>
          </a:p>
        </p:txBody>
      </p:sp>
      <p:pic>
        <p:nvPicPr>
          <p:cNvPr id="7" name="Picture 6" descr="stf_pp.jpg">
            <a:extLst>
              <a:ext uri="{FF2B5EF4-FFF2-40B4-BE49-F238E27FC236}">
                <a16:creationId xmlns:a16="http://schemas.microsoft.com/office/drawing/2014/main" id="{7C9913A1-3FC9-48B5-A2C2-492ED6AF9B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97424"/>
            <a:ext cx="9144000" cy="1560576"/>
          </a:xfrm>
          <a:prstGeom prst="rect">
            <a:avLst/>
          </a:prstGeom>
        </p:spPr>
      </p:pic>
      <p:pic>
        <p:nvPicPr>
          <p:cNvPr id="8" name="Picture 7" descr="A picture containing clipart&#10;&#10;Description generated with very high confidence">
            <a:extLst>
              <a:ext uri="{FF2B5EF4-FFF2-40B4-BE49-F238E27FC236}">
                <a16:creationId xmlns:a16="http://schemas.microsoft.com/office/drawing/2014/main" id="{AF9C2F09-1DF2-40AC-A1E0-056C9771AEF3}"/>
              </a:ext>
            </a:extLst>
          </p:cNvPr>
          <p:cNvPicPr>
            <a:picLocks noChangeAspect="1"/>
          </p:cNvPicPr>
          <p:nvPr userDrawn="1"/>
        </p:nvPicPr>
        <p:blipFill>
          <a:blip r:embed="rId3"/>
          <a:stretch>
            <a:fillRect/>
          </a:stretch>
        </p:blipFill>
        <p:spPr>
          <a:xfrm>
            <a:off x="352045" y="6147017"/>
            <a:ext cx="3148801" cy="574458"/>
          </a:xfrm>
          <a:prstGeom prst="rect">
            <a:avLst/>
          </a:prstGeom>
        </p:spPr>
      </p:pic>
    </p:spTree>
    <p:extLst>
      <p:ext uri="{BB962C8B-B14F-4D97-AF65-F5344CB8AC3E}">
        <p14:creationId xmlns:p14="http://schemas.microsoft.com/office/powerpoint/2010/main" val="1077786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AFFC9-06E3-411F-88FE-4AB1AF9378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28D36-EB53-46CD-8A52-044E352486E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D4F8B7-E3CB-4CF5-AEFC-0EB177DF262B}"/>
              </a:ext>
            </a:extLst>
          </p:cNvPr>
          <p:cNvSpPr>
            <a:spLocks noGrp="1"/>
          </p:cNvSpPr>
          <p:nvPr>
            <p:ph type="dt" sz="half" idx="10"/>
          </p:nvPr>
        </p:nvSpPr>
        <p:spPr/>
        <p:txBody>
          <a:bodyPr/>
          <a:lstStyle/>
          <a:p>
            <a:fld id="{48A87A34-81AB-432B-8DAE-1953F412C126}" type="datetimeFigureOut">
              <a:rPr lang="en-US" smtClean="0"/>
              <a:t>3/22/2019</a:t>
            </a:fld>
            <a:endParaRPr lang="en-US" dirty="0"/>
          </a:p>
        </p:txBody>
      </p:sp>
      <p:sp>
        <p:nvSpPr>
          <p:cNvPr id="5" name="Footer Placeholder 4">
            <a:extLst>
              <a:ext uri="{FF2B5EF4-FFF2-40B4-BE49-F238E27FC236}">
                <a16:creationId xmlns:a16="http://schemas.microsoft.com/office/drawing/2014/main" id="{4B9D99E6-515A-4DFC-9DEB-BDB5178D8C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8FAED2-F8A1-467D-8790-E5474A6C1930}"/>
              </a:ext>
            </a:extLst>
          </p:cNvPr>
          <p:cNvSpPr>
            <a:spLocks noGrp="1"/>
          </p:cNvSpPr>
          <p:nvPr>
            <p:ph type="sldNum" sz="quarter" idx="12"/>
          </p:nvPr>
        </p:nvSpPr>
        <p:spPr/>
        <p:txBody>
          <a:bodyPr/>
          <a:lstStyle/>
          <a:p>
            <a:fld id="{6D22F896-40B5-4ADD-8801-0D06FADFA095}" type="slidenum">
              <a:rPr lang="en-US" smtClean="0"/>
              <a:t>‹#›</a:t>
            </a:fld>
            <a:endParaRPr lang="en-US" dirty="0"/>
          </a:p>
        </p:txBody>
      </p:sp>
      <p:pic>
        <p:nvPicPr>
          <p:cNvPr id="7" name="Picture 6" descr="A picture containing clipart&#10;&#10;Description generated with very high confidence">
            <a:extLst>
              <a:ext uri="{FF2B5EF4-FFF2-40B4-BE49-F238E27FC236}">
                <a16:creationId xmlns:a16="http://schemas.microsoft.com/office/drawing/2014/main" id="{7F58D877-6894-47D0-B1F5-B5E85D8028D1}"/>
              </a:ext>
            </a:extLst>
          </p:cNvPr>
          <p:cNvPicPr>
            <a:picLocks noChangeAspect="1"/>
          </p:cNvPicPr>
          <p:nvPr userDrawn="1"/>
        </p:nvPicPr>
        <p:blipFill>
          <a:blip r:embed="rId2"/>
          <a:stretch>
            <a:fillRect/>
          </a:stretch>
        </p:blipFill>
        <p:spPr>
          <a:xfrm>
            <a:off x="352045" y="6147017"/>
            <a:ext cx="3148801" cy="574458"/>
          </a:xfrm>
          <a:prstGeom prst="rect">
            <a:avLst/>
          </a:prstGeom>
        </p:spPr>
      </p:pic>
    </p:spTree>
    <p:extLst>
      <p:ext uri="{BB962C8B-B14F-4D97-AF65-F5344CB8AC3E}">
        <p14:creationId xmlns:p14="http://schemas.microsoft.com/office/powerpoint/2010/main" val="1732332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B69AB-02BC-405E-9A58-5BD4E7A2E01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397F116-9FD9-4603-817D-DC63B28A04A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1CA9C9D-0EB3-4A51-92AF-1E3EF6BAAB33}"/>
              </a:ext>
            </a:extLst>
          </p:cNvPr>
          <p:cNvSpPr>
            <a:spLocks noGrp="1"/>
          </p:cNvSpPr>
          <p:nvPr>
            <p:ph type="dt" sz="half" idx="10"/>
          </p:nvPr>
        </p:nvSpPr>
        <p:spPr/>
        <p:txBody>
          <a:bodyPr/>
          <a:lstStyle/>
          <a:p>
            <a:fld id="{48A87A34-81AB-432B-8DAE-1953F412C126}" type="datetimeFigureOut">
              <a:rPr lang="en-US" smtClean="0"/>
              <a:t>3/22/2019</a:t>
            </a:fld>
            <a:endParaRPr lang="en-US" dirty="0"/>
          </a:p>
        </p:txBody>
      </p:sp>
      <p:sp>
        <p:nvSpPr>
          <p:cNvPr id="5" name="Footer Placeholder 4">
            <a:extLst>
              <a:ext uri="{FF2B5EF4-FFF2-40B4-BE49-F238E27FC236}">
                <a16:creationId xmlns:a16="http://schemas.microsoft.com/office/drawing/2014/main" id="{3AD253B6-1B86-4671-84C3-379F85196C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56AF81-0139-4D49-AD9C-C953C19C6887}"/>
              </a:ext>
            </a:extLst>
          </p:cNvPr>
          <p:cNvSpPr>
            <a:spLocks noGrp="1"/>
          </p:cNvSpPr>
          <p:nvPr>
            <p:ph type="sldNum" sz="quarter" idx="12"/>
          </p:nvPr>
        </p:nvSpPr>
        <p:spPr/>
        <p:txBody>
          <a:bodyPr/>
          <a:lstStyle/>
          <a:p>
            <a:fld id="{6D22F896-40B5-4ADD-8801-0D06FADFA095}" type="slidenum">
              <a:rPr lang="en-US" smtClean="0"/>
              <a:t>‹#›</a:t>
            </a:fld>
            <a:endParaRPr lang="en-US" dirty="0"/>
          </a:p>
        </p:txBody>
      </p:sp>
      <p:pic>
        <p:nvPicPr>
          <p:cNvPr id="7" name="Picture 6" descr="A picture containing clipart&#10;&#10;Description generated with very high confidence">
            <a:extLst>
              <a:ext uri="{FF2B5EF4-FFF2-40B4-BE49-F238E27FC236}">
                <a16:creationId xmlns:a16="http://schemas.microsoft.com/office/drawing/2014/main" id="{DE765CB8-602B-4559-9492-2C41BF2B2C28}"/>
              </a:ext>
            </a:extLst>
          </p:cNvPr>
          <p:cNvPicPr>
            <a:picLocks noChangeAspect="1"/>
          </p:cNvPicPr>
          <p:nvPr userDrawn="1"/>
        </p:nvPicPr>
        <p:blipFill>
          <a:blip r:embed="rId2"/>
          <a:stretch>
            <a:fillRect/>
          </a:stretch>
        </p:blipFill>
        <p:spPr>
          <a:xfrm>
            <a:off x="352045" y="6147017"/>
            <a:ext cx="3148801" cy="574458"/>
          </a:xfrm>
          <a:prstGeom prst="rect">
            <a:avLst/>
          </a:prstGeom>
        </p:spPr>
      </p:pic>
    </p:spTree>
    <p:extLst>
      <p:ext uri="{BB962C8B-B14F-4D97-AF65-F5344CB8AC3E}">
        <p14:creationId xmlns:p14="http://schemas.microsoft.com/office/powerpoint/2010/main" val="1035035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CCAC2-93ED-4658-A0DB-4CB479F724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AEB1E5-112F-4D79-9409-D336868287C8}"/>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EE0553-4AD1-46A1-9748-C3E8BA59BAD1}"/>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D877A4-892E-45F6-B37D-E45CF57D682A}"/>
              </a:ext>
            </a:extLst>
          </p:cNvPr>
          <p:cNvSpPr>
            <a:spLocks noGrp="1"/>
          </p:cNvSpPr>
          <p:nvPr>
            <p:ph type="dt" sz="half" idx="10"/>
          </p:nvPr>
        </p:nvSpPr>
        <p:spPr/>
        <p:txBody>
          <a:bodyPr/>
          <a:lstStyle/>
          <a:p>
            <a:fld id="{48A87A34-81AB-432B-8DAE-1953F412C126}" type="datetimeFigureOut">
              <a:rPr lang="en-US" smtClean="0"/>
              <a:t>3/22/2019</a:t>
            </a:fld>
            <a:endParaRPr lang="en-US" dirty="0"/>
          </a:p>
        </p:txBody>
      </p:sp>
      <p:sp>
        <p:nvSpPr>
          <p:cNvPr id="6" name="Footer Placeholder 5">
            <a:extLst>
              <a:ext uri="{FF2B5EF4-FFF2-40B4-BE49-F238E27FC236}">
                <a16:creationId xmlns:a16="http://schemas.microsoft.com/office/drawing/2014/main" id="{2EACD867-EEA3-47D1-9587-E27FFB1E4F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A46AF2-AC67-4A91-9246-92021F6F573F}"/>
              </a:ext>
            </a:extLst>
          </p:cNvPr>
          <p:cNvSpPr>
            <a:spLocks noGrp="1"/>
          </p:cNvSpPr>
          <p:nvPr>
            <p:ph type="sldNum" sz="quarter" idx="12"/>
          </p:nvPr>
        </p:nvSpPr>
        <p:spPr/>
        <p:txBody>
          <a:bodyPr/>
          <a:lstStyle/>
          <a:p>
            <a:fld id="{6D22F896-40B5-4ADD-8801-0D06FADFA095}" type="slidenum">
              <a:rPr lang="en-US" smtClean="0"/>
              <a:t>‹#›</a:t>
            </a:fld>
            <a:endParaRPr lang="en-US" dirty="0"/>
          </a:p>
        </p:txBody>
      </p:sp>
      <p:pic>
        <p:nvPicPr>
          <p:cNvPr id="8" name="Picture 7" descr="stf_pp.jpg">
            <a:extLst>
              <a:ext uri="{FF2B5EF4-FFF2-40B4-BE49-F238E27FC236}">
                <a16:creationId xmlns:a16="http://schemas.microsoft.com/office/drawing/2014/main" id="{78EEFC18-BE53-4CB7-AADB-DCCDE4C9B6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91328"/>
            <a:ext cx="9144000" cy="1560576"/>
          </a:xfrm>
          <a:prstGeom prst="rect">
            <a:avLst/>
          </a:prstGeom>
        </p:spPr>
      </p:pic>
      <p:pic>
        <p:nvPicPr>
          <p:cNvPr id="9" name="Picture 8" descr="A picture containing clipart&#10;&#10;Description generated with very high confidence">
            <a:extLst>
              <a:ext uri="{FF2B5EF4-FFF2-40B4-BE49-F238E27FC236}">
                <a16:creationId xmlns:a16="http://schemas.microsoft.com/office/drawing/2014/main" id="{9B7C7BF9-8B45-423B-8375-AABC7D454BD3}"/>
              </a:ext>
            </a:extLst>
          </p:cNvPr>
          <p:cNvPicPr>
            <a:picLocks noChangeAspect="1"/>
          </p:cNvPicPr>
          <p:nvPr userDrawn="1"/>
        </p:nvPicPr>
        <p:blipFill>
          <a:blip r:embed="rId3"/>
          <a:stretch>
            <a:fillRect/>
          </a:stretch>
        </p:blipFill>
        <p:spPr>
          <a:xfrm>
            <a:off x="352045" y="6147017"/>
            <a:ext cx="3148801" cy="574458"/>
          </a:xfrm>
          <a:prstGeom prst="rect">
            <a:avLst/>
          </a:prstGeom>
        </p:spPr>
      </p:pic>
    </p:spTree>
    <p:extLst>
      <p:ext uri="{BB962C8B-B14F-4D97-AF65-F5344CB8AC3E}">
        <p14:creationId xmlns:p14="http://schemas.microsoft.com/office/powerpoint/2010/main" val="33454860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06D57-4D8D-4404-AC93-0E1B5F2EEF8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30B8EA-6C5C-44DD-B7B1-750EE60814D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F0A26FB-04DC-49DB-B87D-EFFCAC654591}"/>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CF8E37-845B-4F90-A9BE-BCA6A8C2149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BCF4A4D-6477-4030-A5D8-CAB709143A3C}"/>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6C701D-E09E-44CE-876C-20CEA2BFF4C2}"/>
              </a:ext>
            </a:extLst>
          </p:cNvPr>
          <p:cNvSpPr>
            <a:spLocks noGrp="1"/>
          </p:cNvSpPr>
          <p:nvPr>
            <p:ph type="dt" sz="half" idx="10"/>
          </p:nvPr>
        </p:nvSpPr>
        <p:spPr/>
        <p:txBody>
          <a:bodyPr/>
          <a:lstStyle/>
          <a:p>
            <a:fld id="{48A87A34-81AB-432B-8DAE-1953F412C126}" type="datetimeFigureOut">
              <a:rPr lang="en-US" smtClean="0"/>
              <a:t>3/22/2019</a:t>
            </a:fld>
            <a:endParaRPr lang="en-US" dirty="0"/>
          </a:p>
        </p:txBody>
      </p:sp>
      <p:sp>
        <p:nvSpPr>
          <p:cNvPr id="8" name="Footer Placeholder 7">
            <a:extLst>
              <a:ext uri="{FF2B5EF4-FFF2-40B4-BE49-F238E27FC236}">
                <a16:creationId xmlns:a16="http://schemas.microsoft.com/office/drawing/2014/main" id="{5DFA6D60-0D12-4BE9-BF54-01EC1B13F55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7E318CD-E9E7-4F57-AA99-170F540C674B}"/>
              </a:ext>
            </a:extLst>
          </p:cNvPr>
          <p:cNvSpPr>
            <a:spLocks noGrp="1"/>
          </p:cNvSpPr>
          <p:nvPr>
            <p:ph type="sldNum" sz="quarter" idx="12"/>
          </p:nvPr>
        </p:nvSpPr>
        <p:spPr/>
        <p:txBody>
          <a:bodyPr/>
          <a:lstStyle/>
          <a:p>
            <a:fld id="{6D22F896-40B5-4ADD-8801-0D06FADFA095}" type="slidenum">
              <a:rPr lang="en-US" smtClean="0"/>
              <a:t>‹#›</a:t>
            </a:fld>
            <a:endParaRPr lang="en-US" dirty="0"/>
          </a:p>
        </p:txBody>
      </p:sp>
      <p:pic>
        <p:nvPicPr>
          <p:cNvPr id="10" name="Picture 9" descr="stf_pp.jpg">
            <a:extLst>
              <a:ext uri="{FF2B5EF4-FFF2-40B4-BE49-F238E27FC236}">
                <a16:creationId xmlns:a16="http://schemas.microsoft.com/office/drawing/2014/main" id="{598E194D-B47F-42B4-BAC6-E72B42218E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97424"/>
            <a:ext cx="9144000" cy="1560576"/>
          </a:xfrm>
          <a:prstGeom prst="rect">
            <a:avLst/>
          </a:prstGeom>
        </p:spPr>
      </p:pic>
      <p:pic>
        <p:nvPicPr>
          <p:cNvPr id="11" name="Picture 10" descr="A picture containing clipart&#10;&#10;Description generated with very high confidence">
            <a:extLst>
              <a:ext uri="{FF2B5EF4-FFF2-40B4-BE49-F238E27FC236}">
                <a16:creationId xmlns:a16="http://schemas.microsoft.com/office/drawing/2014/main" id="{30D625E0-0E9D-41A6-BFBC-B6E0C489AB3F}"/>
              </a:ext>
            </a:extLst>
          </p:cNvPr>
          <p:cNvPicPr>
            <a:picLocks noChangeAspect="1"/>
          </p:cNvPicPr>
          <p:nvPr userDrawn="1"/>
        </p:nvPicPr>
        <p:blipFill>
          <a:blip r:embed="rId3"/>
          <a:stretch>
            <a:fillRect/>
          </a:stretch>
        </p:blipFill>
        <p:spPr>
          <a:xfrm>
            <a:off x="352045" y="6147017"/>
            <a:ext cx="3148801" cy="574458"/>
          </a:xfrm>
          <a:prstGeom prst="rect">
            <a:avLst/>
          </a:prstGeom>
        </p:spPr>
      </p:pic>
    </p:spTree>
    <p:extLst>
      <p:ext uri="{BB962C8B-B14F-4D97-AF65-F5344CB8AC3E}">
        <p14:creationId xmlns:p14="http://schemas.microsoft.com/office/powerpoint/2010/main" val="299795825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4CC25-BD6A-400E-AD4E-5158ADD1BA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C1FEA6-392A-4C55-8C4E-BD2FB0F1F788}"/>
              </a:ext>
            </a:extLst>
          </p:cNvPr>
          <p:cNvSpPr>
            <a:spLocks noGrp="1"/>
          </p:cNvSpPr>
          <p:nvPr>
            <p:ph type="dt" sz="half" idx="10"/>
          </p:nvPr>
        </p:nvSpPr>
        <p:spPr/>
        <p:txBody>
          <a:bodyPr/>
          <a:lstStyle/>
          <a:p>
            <a:fld id="{48A87A34-81AB-432B-8DAE-1953F412C126}" type="datetimeFigureOut">
              <a:rPr lang="en-US" smtClean="0"/>
              <a:t>3/22/2019</a:t>
            </a:fld>
            <a:endParaRPr lang="en-US" dirty="0"/>
          </a:p>
        </p:txBody>
      </p:sp>
      <p:sp>
        <p:nvSpPr>
          <p:cNvPr id="4" name="Footer Placeholder 3">
            <a:extLst>
              <a:ext uri="{FF2B5EF4-FFF2-40B4-BE49-F238E27FC236}">
                <a16:creationId xmlns:a16="http://schemas.microsoft.com/office/drawing/2014/main" id="{D4697220-1AA6-4038-BFDD-88FCAC7A599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E4B3147-3D48-453C-B34D-294F10924FC0}"/>
              </a:ext>
            </a:extLst>
          </p:cNvPr>
          <p:cNvSpPr>
            <a:spLocks noGrp="1"/>
          </p:cNvSpPr>
          <p:nvPr>
            <p:ph type="sldNum" sz="quarter" idx="12"/>
          </p:nvPr>
        </p:nvSpPr>
        <p:spPr/>
        <p:txBody>
          <a:bodyPr/>
          <a:lstStyle/>
          <a:p>
            <a:fld id="{6D22F896-40B5-4ADD-8801-0D06FADFA095}" type="slidenum">
              <a:rPr lang="en-US" smtClean="0"/>
              <a:t>‹#›</a:t>
            </a:fld>
            <a:endParaRPr lang="en-US" dirty="0"/>
          </a:p>
        </p:txBody>
      </p:sp>
      <p:pic>
        <p:nvPicPr>
          <p:cNvPr id="6" name="Picture 5" descr="stf_pp.jpg">
            <a:extLst>
              <a:ext uri="{FF2B5EF4-FFF2-40B4-BE49-F238E27FC236}">
                <a16:creationId xmlns:a16="http://schemas.microsoft.com/office/drawing/2014/main" id="{10FD2BEA-D3D4-4526-B09C-223A08CEE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97424"/>
            <a:ext cx="9144000" cy="1560576"/>
          </a:xfrm>
          <a:prstGeom prst="rect">
            <a:avLst/>
          </a:prstGeom>
        </p:spPr>
      </p:pic>
    </p:spTree>
    <p:extLst>
      <p:ext uri="{BB962C8B-B14F-4D97-AF65-F5344CB8AC3E}">
        <p14:creationId xmlns:p14="http://schemas.microsoft.com/office/powerpoint/2010/main" val="359074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FDF11E-EFBB-4719-863E-A4D1E3D2AC94}"/>
              </a:ext>
            </a:extLst>
          </p:cNvPr>
          <p:cNvSpPr>
            <a:spLocks noGrp="1"/>
          </p:cNvSpPr>
          <p:nvPr>
            <p:ph type="dt" sz="half" idx="10"/>
          </p:nvPr>
        </p:nvSpPr>
        <p:spPr/>
        <p:txBody>
          <a:bodyPr/>
          <a:lstStyle/>
          <a:p>
            <a:fld id="{48A87A34-81AB-432B-8DAE-1953F412C126}" type="datetimeFigureOut">
              <a:rPr lang="en-US" smtClean="0"/>
              <a:t>3/22/2019</a:t>
            </a:fld>
            <a:endParaRPr lang="en-US" dirty="0"/>
          </a:p>
        </p:txBody>
      </p:sp>
      <p:sp>
        <p:nvSpPr>
          <p:cNvPr id="3" name="Footer Placeholder 2">
            <a:extLst>
              <a:ext uri="{FF2B5EF4-FFF2-40B4-BE49-F238E27FC236}">
                <a16:creationId xmlns:a16="http://schemas.microsoft.com/office/drawing/2014/main" id="{6F5FEFE8-6E98-441E-9873-7DF64BD7481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E07D14C-68FB-4FAB-A0D3-4F882B6EB78C}"/>
              </a:ext>
            </a:extLst>
          </p:cNvPr>
          <p:cNvSpPr>
            <a:spLocks noGrp="1"/>
          </p:cNvSpPr>
          <p:nvPr>
            <p:ph type="sldNum" sz="quarter" idx="12"/>
          </p:nvPr>
        </p:nvSpPr>
        <p:spPr/>
        <p:txBody>
          <a:bodyPr/>
          <a:lstStyle/>
          <a:p>
            <a:fld id="{6D22F896-40B5-4ADD-8801-0D06FADFA095}" type="slidenum">
              <a:rPr lang="en-US" smtClean="0"/>
              <a:t>‹#›</a:t>
            </a:fld>
            <a:endParaRPr lang="en-US" dirty="0"/>
          </a:p>
        </p:txBody>
      </p:sp>
      <p:pic>
        <p:nvPicPr>
          <p:cNvPr id="5" name="Picture 4" descr="stf_pp.jpg">
            <a:extLst>
              <a:ext uri="{FF2B5EF4-FFF2-40B4-BE49-F238E27FC236}">
                <a16:creationId xmlns:a16="http://schemas.microsoft.com/office/drawing/2014/main" id="{2C514840-1CF0-4CA0-8AA5-AC4F2F8D97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97424"/>
            <a:ext cx="9144000" cy="1560576"/>
          </a:xfrm>
          <a:prstGeom prst="rect">
            <a:avLst/>
          </a:prstGeom>
        </p:spPr>
      </p:pic>
      <p:pic>
        <p:nvPicPr>
          <p:cNvPr id="6" name="Picture 5" descr="A picture containing clipart&#10;&#10;Description generated with very high confidence">
            <a:extLst>
              <a:ext uri="{FF2B5EF4-FFF2-40B4-BE49-F238E27FC236}">
                <a16:creationId xmlns:a16="http://schemas.microsoft.com/office/drawing/2014/main" id="{91818023-260A-4B6C-8339-2614E3E13495}"/>
              </a:ext>
            </a:extLst>
          </p:cNvPr>
          <p:cNvPicPr>
            <a:picLocks noChangeAspect="1"/>
          </p:cNvPicPr>
          <p:nvPr userDrawn="1"/>
        </p:nvPicPr>
        <p:blipFill>
          <a:blip r:embed="rId3"/>
          <a:stretch>
            <a:fillRect/>
          </a:stretch>
        </p:blipFill>
        <p:spPr>
          <a:xfrm>
            <a:off x="352045" y="6147017"/>
            <a:ext cx="3148801" cy="574458"/>
          </a:xfrm>
          <a:prstGeom prst="rect">
            <a:avLst/>
          </a:prstGeom>
        </p:spPr>
      </p:pic>
    </p:spTree>
    <p:extLst>
      <p:ext uri="{BB962C8B-B14F-4D97-AF65-F5344CB8AC3E}">
        <p14:creationId xmlns:p14="http://schemas.microsoft.com/office/powerpoint/2010/main" val="3002306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7E4CC-F460-4813-BBEF-6FE5C2686C8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3144611-7195-4A9C-B9FE-FA841AEAE96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46A2AF-0457-47B3-B847-729FD172DE9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ADCA16A-5200-4AFF-9271-69F78BE5A71B}"/>
              </a:ext>
            </a:extLst>
          </p:cNvPr>
          <p:cNvSpPr>
            <a:spLocks noGrp="1"/>
          </p:cNvSpPr>
          <p:nvPr>
            <p:ph type="dt" sz="half" idx="10"/>
          </p:nvPr>
        </p:nvSpPr>
        <p:spPr/>
        <p:txBody>
          <a:bodyPr/>
          <a:lstStyle/>
          <a:p>
            <a:fld id="{48A87A34-81AB-432B-8DAE-1953F412C126}" type="datetimeFigureOut">
              <a:rPr lang="en-US" smtClean="0"/>
              <a:t>3/22/2019</a:t>
            </a:fld>
            <a:endParaRPr lang="en-US" dirty="0"/>
          </a:p>
        </p:txBody>
      </p:sp>
      <p:sp>
        <p:nvSpPr>
          <p:cNvPr id="6" name="Footer Placeholder 5">
            <a:extLst>
              <a:ext uri="{FF2B5EF4-FFF2-40B4-BE49-F238E27FC236}">
                <a16:creationId xmlns:a16="http://schemas.microsoft.com/office/drawing/2014/main" id="{6958FF3E-4ADA-4ECD-A03C-0164BD87DE5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1EC2FE2-8F90-4989-B5AA-BAB9BA43FD23}"/>
              </a:ext>
            </a:extLst>
          </p:cNvPr>
          <p:cNvSpPr>
            <a:spLocks noGrp="1"/>
          </p:cNvSpPr>
          <p:nvPr>
            <p:ph type="sldNum" sz="quarter" idx="12"/>
          </p:nvPr>
        </p:nvSpPr>
        <p:spPr/>
        <p:txBody>
          <a:bodyPr/>
          <a:lstStyle/>
          <a:p>
            <a:fld id="{6D22F896-40B5-4ADD-8801-0D06FADFA095}" type="slidenum">
              <a:rPr lang="en-US" smtClean="0"/>
              <a:t>‹#›</a:t>
            </a:fld>
            <a:endParaRPr lang="en-US" dirty="0"/>
          </a:p>
        </p:txBody>
      </p:sp>
      <p:pic>
        <p:nvPicPr>
          <p:cNvPr id="8" name="Picture 7" descr="stf_pp.jpg">
            <a:extLst>
              <a:ext uri="{FF2B5EF4-FFF2-40B4-BE49-F238E27FC236}">
                <a16:creationId xmlns:a16="http://schemas.microsoft.com/office/drawing/2014/main" id="{98021808-FB6D-49EE-9E94-7120051272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97424"/>
            <a:ext cx="9144000" cy="1560576"/>
          </a:xfrm>
          <a:prstGeom prst="rect">
            <a:avLst/>
          </a:prstGeom>
        </p:spPr>
      </p:pic>
      <p:pic>
        <p:nvPicPr>
          <p:cNvPr id="9" name="Picture 8" descr="A picture containing clipart&#10;&#10;Description generated with very high confidence">
            <a:extLst>
              <a:ext uri="{FF2B5EF4-FFF2-40B4-BE49-F238E27FC236}">
                <a16:creationId xmlns:a16="http://schemas.microsoft.com/office/drawing/2014/main" id="{C731206A-E01D-4220-AF31-A316FB5CD780}"/>
              </a:ext>
            </a:extLst>
          </p:cNvPr>
          <p:cNvPicPr>
            <a:picLocks noChangeAspect="1"/>
          </p:cNvPicPr>
          <p:nvPr userDrawn="1"/>
        </p:nvPicPr>
        <p:blipFill>
          <a:blip r:embed="rId3"/>
          <a:stretch>
            <a:fillRect/>
          </a:stretch>
        </p:blipFill>
        <p:spPr>
          <a:xfrm>
            <a:off x="352045" y="6147017"/>
            <a:ext cx="3148801" cy="574458"/>
          </a:xfrm>
          <a:prstGeom prst="rect">
            <a:avLst/>
          </a:prstGeom>
        </p:spPr>
      </p:pic>
    </p:spTree>
    <p:extLst>
      <p:ext uri="{BB962C8B-B14F-4D97-AF65-F5344CB8AC3E}">
        <p14:creationId xmlns:p14="http://schemas.microsoft.com/office/powerpoint/2010/main" val="149889344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D55C3-EB7B-4897-B563-02ACFBD65AC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7E61FA5-D51A-4540-B8D0-BB61488CE46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9704DAE-D27B-4039-9601-DFFD1924FC9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C34F0DF-C782-4634-8116-E213C5C71318}"/>
              </a:ext>
            </a:extLst>
          </p:cNvPr>
          <p:cNvSpPr>
            <a:spLocks noGrp="1"/>
          </p:cNvSpPr>
          <p:nvPr>
            <p:ph type="dt" sz="half" idx="10"/>
          </p:nvPr>
        </p:nvSpPr>
        <p:spPr/>
        <p:txBody>
          <a:bodyPr/>
          <a:lstStyle/>
          <a:p>
            <a:fld id="{48A87A34-81AB-432B-8DAE-1953F412C126}" type="datetimeFigureOut">
              <a:rPr lang="en-US" smtClean="0"/>
              <a:pPr/>
              <a:t>3/22/2019</a:t>
            </a:fld>
            <a:endParaRPr lang="en-US" dirty="0"/>
          </a:p>
        </p:txBody>
      </p:sp>
      <p:sp>
        <p:nvSpPr>
          <p:cNvPr id="6" name="Footer Placeholder 5">
            <a:extLst>
              <a:ext uri="{FF2B5EF4-FFF2-40B4-BE49-F238E27FC236}">
                <a16:creationId xmlns:a16="http://schemas.microsoft.com/office/drawing/2014/main" id="{095ABBFA-54DB-4650-AFA1-6C5D90B14B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F48C586-254C-4BDE-89E3-CD0E3AA64029}"/>
              </a:ext>
            </a:extLst>
          </p:cNvPr>
          <p:cNvSpPr>
            <a:spLocks noGrp="1"/>
          </p:cNvSpPr>
          <p:nvPr>
            <p:ph type="sldNum" sz="quarter" idx="12"/>
          </p:nvPr>
        </p:nvSpPr>
        <p:spPr/>
        <p:txBody>
          <a:bodyPr/>
          <a:lstStyle/>
          <a:p>
            <a:fld id="{6D22F896-40B5-4ADD-8801-0D06FADFA095}" type="slidenum">
              <a:rPr lang="en-US" smtClean="0"/>
              <a:t>‹#›</a:t>
            </a:fld>
            <a:endParaRPr lang="en-US" dirty="0"/>
          </a:p>
        </p:txBody>
      </p:sp>
      <p:pic>
        <p:nvPicPr>
          <p:cNvPr id="8" name="Picture 7" descr="stf_pp.jpg">
            <a:extLst>
              <a:ext uri="{FF2B5EF4-FFF2-40B4-BE49-F238E27FC236}">
                <a16:creationId xmlns:a16="http://schemas.microsoft.com/office/drawing/2014/main" id="{CEF51F04-161E-4D05-9F1F-34CBAAA8A2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97424"/>
            <a:ext cx="9144000" cy="1560576"/>
          </a:xfrm>
          <a:prstGeom prst="rect">
            <a:avLst/>
          </a:prstGeom>
        </p:spPr>
      </p:pic>
      <p:pic>
        <p:nvPicPr>
          <p:cNvPr id="9" name="Picture 8" descr="A picture containing clipart&#10;&#10;Description generated with very high confidence">
            <a:extLst>
              <a:ext uri="{FF2B5EF4-FFF2-40B4-BE49-F238E27FC236}">
                <a16:creationId xmlns:a16="http://schemas.microsoft.com/office/drawing/2014/main" id="{70A38B65-7D0F-4805-87B2-EF6612689BD0}"/>
              </a:ext>
            </a:extLst>
          </p:cNvPr>
          <p:cNvPicPr>
            <a:picLocks noChangeAspect="1"/>
          </p:cNvPicPr>
          <p:nvPr userDrawn="1"/>
        </p:nvPicPr>
        <p:blipFill>
          <a:blip r:embed="rId3"/>
          <a:stretch>
            <a:fillRect/>
          </a:stretch>
        </p:blipFill>
        <p:spPr>
          <a:xfrm>
            <a:off x="352045" y="6147017"/>
            <a:ext cx="3148801" cy="574458"/>
          </a:xfrm>
          <a:prstGeom prst="rect">
            <a:avLst/>
          </a:prstGeom>
        </p:spPr>
      </p:pic>
    </p:spTree>
    <p:extLst>
      <p:ext uri="{BB962C8B-B14F-4D97-AF65-F5344CB8AC3E}">
        <p14:creationId xmlns:p14="http://schemas.microsoft.com/office/powerpoint/2010/main" val="3825009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E9F575-B6C2-4AE0-A8A3-EBC2B7FA371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F0E8A1-D507-4A3F-877D-0211DCC23D0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6CC8A-2E83-4082-A202-11D71633792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8A87A34-81AB-432B-8DAE-1953F412C126}" type="datetimeFigureOut">
              <a:rPr lang="en-US" smtClean="0"/>
              <a:pPr/>
              <a:t>3/22/2019</a:t>
            </a:fld>
            <a:endParaRPr lang="en-US" dirty="0"/>
          </a:p>
        </p:txBody>
      </p:sp>
      <p:sp>
        <p:nvSpPr>
          <p:cNvPr id="5" name="Footer Placeholder 4">
            <a:extLst>
              <a:ext uri="{FF2B5EF4-FFF2-40B4-BE49-F238E27FC236}">
                <a16:creationId xmlns:a16="http://schemas.microsoft.com/office/drawing/2014/main" id="{D9F2BFAF-516B-4443-A3B6-78E488068A1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03DABEE-3AAD-4800-ADD2-90CE0C3CCEC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22F896-40B5-4ADD-8801-0D06FADFA095}" type="slidenum">
              <a:rPr lang="en-US" smtClean="0"/>
              <a:pPr/>
              <a:t>‹#›</a:t>
            </a:fld>
            <a:endParaRPr lang="en-US" dirty="0"/>
          </a:p>
        </p:txBody>
      </p:sp>
      <p:pic>
        <p:nvPicPr>
          <p:cNvPr id="7" name="Picture 6" descr="stf_pp.jpg">
            <a:extLst>
              <a:ext uri="{FF2B5EF4-FFF2-40B4-BE49-F238E27FC236}">
                <a16:creationId xmlns:a16="http://schemas.microsoft.com/office/drawing/2014/main" id="{247AFD34-CA8B-458B-85CF-B01451F55CE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297424"/>
            <a:ext cx="9144000" cy="1560576"/>
          </a:xfrm>
          <a:prstGeom prst="rect">
            <a:avLst/>
          </a:prstGeom>
        </p:spPr>
      </p:pic>
    </p:spTree>
    <p:extLst>
      <p:ext uri="{BB962C8B-B14F-4D97-AF65-F5344CB8AC3E}">
        <p14:creationId xmlns:p14="http://schemas.microsoft.com/office/powerpoint/2010/main" val="1243895960"/>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71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D74B4C-C6CE-4EFF-BEC7-7E8A5F7A6AF7}"/>
              </a:ext>
            </a:extLst>
          </p:cNvPr>
          <p:cNvSpPr>
            <a:spLocks noGrp="1"/>
          </p:cNvSpPr>
          <p:nvPr>
            <p:ph idx="1"/>
          </p:nvPr>
        </p:nvSpPr>
        <p:spPr>
          <a:xfrm>
            <a:off x="441788" y="883579"/>
            <a:ext cx="8188503" cy="3713136"/>
          </a:xfrm>
        </p:spPr>
        <p:txBody>
          <a:bodyPr>
            <a:normAutofit/>
          </a:bodyPr>
          <a:lstStyle/>
          <a:p>
            <a:pPr marL="0" indent="0" algn="ctr">
              <a:buNone/>
            </a:pPr>
            <a:r>
              <a:rPr lang="en-US" sz="5400" b="1" dirty="0"/>
              <a:t>Automated Reporting and Boater Trends</a:t>
            </a:r>
          </a:p>
          <a:p>
            <a:pPr marL="0" indent="0" algn="ctr">
              <a:buNone/>
            </a:pPr>
            <a:endParaRPr lang="en-US" sz="5400" i="1" dirty="0"/>
          </a:p>
          <a:p>
            <a:pPr marL="0" indent="0" algn="ctr">
              <a:buNone/>
            </a:pPr>
            <a:r>
              <a:rPr lang="en-US" sz="4000" dirty="0"/>
              <a:t>Captain Joe </a:t>
            </a:r>
            <a:r>
              <a:rPr lang="en-US" sz="4000" dirty="0" err="1"/>
              <a:t>Frohnhoefer</a:t>
            </a:r>
            <a:r>
              <a:rPr lang="en-US" sz="4000" dirty="0"/>
              <a:t> III</a:t>
            </a:r>
            <a:br>
              <a:rPr lang="en-US" sz="4000" dirty="0"/>
            </a:br>
            <a:r>
              <a:rPr lang="en-US" sz="4000" dirty="0"/>
              <a:t>Sea Tow Services International</a:t>
            </a:r>
          </a:p>
          <a:p>
            <a:pPr marL="0" indent="0" algn="ctr">
              <a:buNone/>
            </a:pPr>
            <a:endParaRPr lang="en-US" sz="2400" dirty="0"/>
          </a:p>
          <a:p>
            <a:pPr marL="0" indent="0" algn="ctr">
              <a:buNone/>
            </a:pPr>
            <a:endParaRPr lang="en-US" sz="3600" dirty="0"/>
          </a:p>
        </p:txBody>
      </p:sp>
    </p:spTree>
    <p:extLst>
      <p:ext uri="{BB962C8B-B14F-4D97-AF65-F5344CB8AC3E}">
        <p14:creationId xmlns:p14="http://schemas.microsoft.com/office/powerpoint/2010/main" val="923686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71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3AC885-B06D-42FF-9116-B237FCC03BB1}"/>
              </a:ext>
            </a:extLst>
          </p:cNvPr>
          <p:cNvSpPr>
            <a:spLocks noGrp="1"/>
          </p:cNvSpPr>
          <p:nvPr>
            <p:ph type="title"/>
          </p:nvPr>
        </p:nvSpPr>
        <p:spPr/>
        <p:txBody>
          <a:bodyPr/>
          <a:lstStyle/>
          <a:p>
            <a:pPr algn="ctr"/>
            <a:r>
              <a:rPr lang="en-US" sz="3600" b="1" dirty="0"/>
              <a:t>Boating Trends that Sea Tow sees</a:t>
            </a:r>
            <a:endParaRPr lang="en-US" dirty="0"/>
          </a:p>
        </p:txBody>
      </p:sp>
      <p:sp>
        <p:nvSpPr>
          <p:cNvPr id="6" name="Content Placeholder 5">
            <a:extLst>
              <a:ext uri="{FF2B5EF4-FFF2-40B4-BE49-F238E27FC236}">
                <a16:creationId xmlns:a16="http://schemas.microsoft.com/office/drawing/2014/main" id="{99BBD36A-5A3D-454E-89B7-6F353C2B0376}"/>
              </a:ext>
            </a:extLst>
          </p:cNvPr>
          <p:cNvSpPr>
            <a:spLocks noGrp="1"/>
          </p:cNvSpPr>
          <p:nvPr>
            <p:ph idx="1"/>
          </p:nvPr>
        </p:nvSpPr>
        <p:spPr>
          <a:xfrm>
            <a:off x="628650" y="1825625"/>
            <a:ext cx="4289516" cy="3388632"/>
          </a:xfrm>
        </p:spPr>
        <p:txBody>
          <a:bodyPr/>
          <a:lstStyle/>
          <a:p>
            <a:r>
              <a:rPr lang="en-US" dirty="0"/>
              <a:t>The most busy time of year for call activity is June, July and August which accounted for 47% of the 2018 service calls.</a:t>
            </a:r>
          </a:p>
          <a:p>
            <a:endParaRPr lang="en-US" dirty="0"/>
          </a:p>
          <a:p>
            <a:r>
              <a:rPr lang="en-US" dirty="0"/>
              <a:t>The Coast Guard sees 53% of all accidents and 48% of all fatalities taking place during the summer months.</a:t>
            </a:r>
          </a:p>
        </p:txBody>
      </p:sp>
      <p:pic>
        <p:nvPicPr>
          <p:cNvPr id="3" name="Picture 2" descr="A close up of a beach&#10;&#10;Description generated with very high confidence">
            <a:extLst>
              <a:ext uri="{FF2B5EF4-FFF2-40B4-BE49-F238E27FC236}">
                <a16:creationId xmlns:a16="http://schemas.microsoft.com/office/drawing/2014/main" id="{2F76AE02-AAEE-4E92-A2F2-03884EC0CBE0}"/>
              </a:ext>
            </a:extLst>
          </p:cNvPr>
          <p:cNvPicPr>
            <a:picLocks noChangeAspect="1"/>
          </p:cNvPicPr>
          <p:nvPr/>
        </p:nvPicPr>
        <p:blipFill>
          <a:blip r:embed="rId3"/>
          <a:stretch>
            <a:fillRect/>
          </a:stretch>
        </p:blipFill>
        <p:spPr>
          <a:xfrm>
            <a:off x="4918166" y="2129028"/>
            <a:ext cx="3901440" cy="2599944"/>
          </a:xfrm>
          <a:prstGeom prst="rect">
            <a:avLst/>
          </a:prstGeom>
        </p:spPr>
      </p:pic>
    </p:spTree>
    <p:extLst>
      <p:ext uri="{BB962C8B-B14F-4D97-AF65-F5344CB8AC3E}">
        <p14:creationId xmlns:p14="http://schemas.microsoft.com/office/powerpoint/2010/main" val="42068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71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4D225-D6F0-4877-8961-86A5ACC83EA6}"/>
              </a:ext>
            </a:extLst>
          </p:cNvPr>
          <p:cNvSpPr>
            <a:spLocks noGrp="1"/>
          </p:cNvSpPr>
          <p:nvPr>
            <p:ph type="title"/>
          </p:nvPr>
        </p:nvSpPr>
        <p:spPr/>
        <p:txBody>
          <a:bodyPr/>
          <a:lstStyle/>
          <a:p>
            <a:pPr algn="ctr"/>
            <a:r>
              <a:rPr lang="en-US" sz="3200" b="1" dirty="0"/>
              <a:t>Boating Trends that Sea Tow sees</a:t>
            </a:r>
            <a:endParaRPr lang="en-US" dirty="0"/>
          </a:p>
        </p:txBody>
      </p:sp>
      <p:sp>
        <p:nvSpPr>
          <p:cNvPr id="3" name="Content Placeholder 2">
            <a:extLst>
              <a:ext uri="{FF2B5EF4-FFF2-40B4-BE49-F238E27FC236}">
                <a16:creationId xmlns:a16="http://schemas.microsoft.com/office/drawing/2014/main" id="{517B5D16-AAFC-48AE-A036-900DA6ACF602}"/>
              </a:ext>
            </a:extLst>
          </p:cNvPr>
          <p:cNvSpPr>
            <a:spLocks noGrp="1"/>
          </p:cNvSpPr>
          <p:nvPr>
            <p:ph idx="1"/>
          </p:nvPr>
        </p:nvSpPr>
        <p:spPr>
          <a:xfrm>
            <a:off x="326571" y="1371600"/>
            <a:ext cx="8556172" cy="1142999"/>
          </a:xfrm>
        </p:spPr>
        <p:txBody>
          <a:bodyPr>
            <a:normAutofit/>
          </a:bodyPr>
          <a:lstStyle/>
          <a:p>
            <a:r>
              <a:rPr lang="en-US" dirty="0"/>
              <a:t>Response times and length of the jobs were one of the first things that Sea Tow saw when automated reporting starting in 2016 and it was something we strived to improve.</a:t>
            </a:r>
          </a:p>
          <a:p>
            <a:endParaRPr lang="en-US" dirty="0"/>
          </a:p>
        </p:txBody>
      </p:sp>
      <p:graphicFrame>
        <p:nvGraphicFramePr>
          <p:cNvPr id="6" name="Chart 5">
            <a:extLst>
              <a:ext uri="{FF2B5EF4-FFF2-40B4-BE49-F238E27FC236}">
                <a16:creationId xmlns:a16="http://schemas.microsoft.com/office/drawing/2014/main" id="{9BB302C8-B498-4AB0-A356-F3C0A46C01F1}"/>
              </a:ext>
            </a:extLst>
          </p:cNvPr>
          <p:cNvGraphicFramePr/>
          <p:nvPr>
            <p:extLst>
              <p:ext uri="{D42A27DB-BD31-4B8C-83A1-F6EECF244321}">
                <p14:modId xmlns:p14="http://schemas.microsoft.com/office/powerpoint/2010/main" val="4257423491"/>
              </p:ext>
            </p:extLst>
          </p:nvPr>
        </p:nvGraphicFramePr>
        <p:xfrm>
          <a:off x="1447799" y="2405741"/>
          <a:ext cx="6433457" cy="3429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7328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71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3AC885-B06D-42FF-9116-B237FCC03BB1}"/>
              </a:ext>
            </a:extLst>
          </p:cNvPr>
          <p:cNvSpPr>
            <a:spLocks noGrp="1"/>
          </p:cNvSpPr>
          <p:nvPr>
            <p:ph type="title"/>
          </p:nvPr>
        </p:nvSpPr>
        <p:spPr/>
        <p:txBody>
          <a:bodyPr/>
          <a:lstStyle/>
          <a:p>
            <a:pPr algn="ctr"/>
            <a:r>
              <a:rPr lang="en-US" sz="3600" b="1" dirty="0"/>
              <a:t>Boating Trends that Sea Tow sees</a:t>
            </a:r>
            <a:endParaRPr lang="en-US" dirty="0"/>
          </a:p>
        </p:txBody>
      </p:sp>
      <p:sp>
        <p:nvSpPr>
          <p:cNvPr id="6" name="Content Placeholder 5">
            <a:extLst>
              <a:ext uri="{FF2B5EF4-FFF2-40B4-BE49-F238E27FC236}">
                <a16:creationId xmlns:a16="http://schemas.microsoft.com/office/drawing/2014/main" id="{99BBD36A-5A3D-454E-89B7-6F353C2B0376}"/>
              </a:ext>
            </a:extLst>
          </p:cNvPr>
          <p:cNvSpPr>
            <a:spLocks noGrp="1"/>
          </p:cNvSpPr>
          <p:nvPr>
            <p:ph idx="1"/>
          </p:nvPr>
        </p:nvSpPr>
        <p:spPr>
          <a:xfrm>
            <a:off x="130629" y="1455511"/>
            <a:ext cx="8882742" cy="4351338"/>
          </a:xfrm>
        </p:spPr>
        <p:txBody>
          <a:bodyPr/>
          <a:lstStyle/>
          <a:p>
            <a:pPr marL="0" indent="0">
              <a:buNone/>
            </a:pPr>
            <a:r>
              <a:rPr lang="en-US" dirty="0"/>
              <a:t>The top 3 on-water services that can be attributed to operator error in 2018:</a:t>
            </a:r>
          </a:p>
          <a:p>
            <a:r>
              <a:rPr lang="en-US" dirty="0"/>
              <a:t>Ungrounding – 2,598 calls</a:t>
            </a:r>
          </a:p>
          <a:p>
            <a:r>
              <a:rPr lang="en-US" dirty="0"/>
              <a:t>Battery Jumps – 2,039 calls			   Total: 6,650 calls </a:t>
            </a:r>
          </a:p>
          <a:p>
            <a:r>
              <a:rPr lang="en-US" dirty="0"/>
              <a:t>Fuel Delivery – 2,013 calls</a:t>
            </a:r>
          </a:p>
          <a:p>
            <a:endParaRPr lang="en-US" dirty="0"/>
          </a:p>
          <a:p>
            <a:pPr marL="0" indent="0">
              <a:buNone/>
            </a:pPr>
            <a:r>
              <a:rPr lang="en-US" dirty="0"/>
              <a:t>The Coast Guard’s top 4 contributing factors of accidents in 2017:</a:t>
            </a:r>
          </a:p>
          <a:p>
            <a:r>
              <a:rPr lang="en-US" dirty="0"/>
              <a:t>Operator inattention – 620 accidents</a:t>
            </a:r>
          </a:p>
          <a:p>
            <a:r>
              <a:rPr lang="en-US" dirty="0"/>
              <a:t>Improper lookout – 471 accidents</a:t>
            </a:r>
          </a:p>
          <a:p>
            <a:r>
              <a:rPr lang="en-US" dirty="0"/>
              <a:t>Operator inexperience – 436 accidents               Total: 1,832 accidents</a:t>
            </a:r>
          </a:p>
          <a:p>
            <a:r>
              <a:rPr lang="en-US" dirty="0"/>
              <a:t>Machinery failure – 305 accidents</a:t>
            </a:r>
          </a:p>
        </p:txBody>
      </p:sp>
      <p:sp>
        <p:nvSpPr>
          <p:cNvPr id="2" name="Right Brace 1">
            <a:extLst>
              <a:ext uri="{FF2B5EF4-FFF2-40B4-BE49-F238E27FC236}">
                <a16:creationId xmlns:a16="http://schemas.microsoft.com/office/drawing/2014/main" id="{EE576372-B825-49F5-ACEA-D7AF48694F4C}"/>
              </a:ext>
            </a:extLst>
          </p:cNvPr>
          <p:cNvSpPr/>
          <p:nvPr/>
        </p:nvSpPr>
        <p:spPr>
          <a:xfrm>
            <a:off x="4572000" y="3907971"/>
            <a:ext cx="718457" cy="1436804"/>
          </a:xfrm>
          <a:prstGeom prst="righ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5D3E7EC7-4F2E-4F97-B1DB-34A681D0DDDC}"/>
              </a:ext>
            </a:extLst>
          </p:cNvPr>
          <p:cNvSpPr/>
          <p:nvPr/>
        </p:nvSpPr>
        <p:spPr>
          <a:xfrm>
            <a:off x="3973285" y="1937655"/>
            <a:ext cx="718457" cy="1055914"/>
          </a:xfrm>
          <a:prstGeom prst="righ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18721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71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A9E97-2424-4FAC-B0E9-3D631229EB69}"/>
              </a:ext>
            </a:extLst>
          </p:cNvPr>
          <p:cNvSpPr>
            <a:spLocks noGrp="1"/>
          </p:cNvSpPr>
          <p:nvPr>
            <p:ph type="title"/>
          </p:nvPr>
        </p:nvSpPr>
        <p:spPr/>
        <p:txBody>
          <a:bodyPr>
            <a:normAutofit/>
          </a:bodyPr>
          <a:lstStyle/>
          <a:p>
            <a:pPr algn="ctr"/>
            <a:r>
              <a:rPr lang="en-US" sz="3600" b="1" dirty="0"/>
              <a:t>So what can we do about all of this data?</a:t>
            </a:r>
          </a:p>
        </p:txBody>
      </p:sp>
      <p:pic>
        <p:nvPicPr>
          <p:cNvPr id="5" name="Content Placeholder 4" descr="A yellow sign on a pole&#10;&#10;Description generated with very high confidence">
            <a:extLst>
              <a:ext uri="{FF2B5EF4-FFF2-40B4-BE49-F238E27FC236}">
                <a16:creationId xmlns:a16="http://schemas.microsoft.com/office/drawing/2014/main" id="{E9B03E60-BFE9-494B-99D0-AC6E4553C058}"/>
              </a:ext>
            </a:extLst>
          </p:cNvPr>
          <p:cNvPicPr>
            <a:picLocks noGrp="1" noChangeAspect="1"/>
          </p:cNvPicPr>
          <p:nvPr>
            <p:ph idx="1"/>
          </p:nvPr>
        </p:nvPicPr>
        <p:blipFill>
          <a:blip r:embed="rId3"/>
          <a:stretch>
            <a:fillRect/>
          </a:stretch>
        </p:blipFill>
        <p:spPr>
          <a:xfrm>
            <a:off x="1853633" y="1513114"/>
            <a:ext cx="5265624" cy="3501640"/>
          </a:xfrm>
        </p:spPr>
      </p:pic>
    </p:spTree>
    <p:extLst>
      <p:ext uri="{BB962C8B-B14F-4D97-AF65-F5344CB8AC3E}">
        <p14:creationId xmlns:p14="http://schemas.microsoft.com/office/powerpoint/2010/main" val="2007637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71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3AC885-B06D-42FF-9116-B237FCC03BB1}"/>
              </a:ext>
            </a:extLst>
          </p:cNvPr>
          <p:cNvSpPr>
            <a:spLocks noGrp="1"/>
          </p:cNvSpPr>
          <p:nvPr>
            <p:ph type="title"/>
          </p:nvPr>
        </p:nvSpPr>
        <p:spPr/>
        <p:txBody>
          <a:bodyPr>
            <a:normAutofit/>
          </a:bodyPr>
          <a:lstStyle/>
          <a:p>
            <a:pPr algn="ctr"/>
            <a:r>
              <a:rPr lang="en-US" sz="3600" b="1" dirty="0"/>
              <a:t>What other boating trends need to be addressed by RBS organizations?</a:t>
            </a:r>
          </a:p>
        </p:txBody>
      </p:sp>
      <p:sp>
        <p:nvSpPr>
          <p:cNvPr id="6" name="Content Placeholder 5">
            <a:extLst>
              <a:ext uri="{FF2B5EF4-FFF2-40B4-BE49-F238E27FC236}">
                <a16:creationId xmlns:a16="http://schemas.microsoft.com/office/drawing/2014/main" id="{99BBD36A-5A3D-454E-89B7-6F353C2B0376}"/>
              </a:ext>
            </a:extLst>
          </p:cNvPr>
          <p:cNvSpPr>
            <a:spLocks noGrp="1"/>
          </p:cNvSpPr>
          <p:nvPr>
            <p:ph idx="1"/>
          </p:nvPr>
        </p:nvSpPr>
        <p:spPr>
          <a:xfrm>
            <a:off x="628649" y="1825625"/>
            <a:ext cx="4901293" cy="3399518"/>
          </a:xfrm>
        </p:spPr>
        <p:txBody>
          <a:bodyPr/>
          <a:lstStyle/>
          <a:p>
            <a:r>
              <a:rPr lang="en-US" dirty="0"/>
              <a:t>Increase life jacket wear by boaters</a:t>
            </a:r>
          </a:p>
          <a:p>
            <a:pPr lvl="1"/>
            <a:r>
              <a:rPr lang="en-US" sz="2000" dirty="0"/>
              <a:t>76% of boating accident victims drowned</a:t>
            </a:r>
          </a:p>
          <a:p>
            <a:pPr lvl="1"/>
            <a:r>
              <a:rPr lang="en-US" sz="2000" dirty="0"/>
              <a:t>80% of boaters who drowned were in boats under 21 feet</a:t>
            </a:r>
          </a:p>
          <a:p>
            <a:pPr lvl="1"/>
            <a:r>
              <a:rPr lang="en-US" sz="2000" dirty="0"/>
              <a:t>JSI Life Jacket Wear Rate Study has shown that numbers have barely changed in the last 18 years for all boaters</a:t>
            </a:r>
          </a:p>
          <a:p>
            <a:pPr lvl="2"/>
            <a:r>
              <a:rPr lang="en-US" sz="1600" dirty="0"/>
              <a:t>15.4% in 1999 </a:t>
            </a:r>
          </a:p>
          <a:p>
            <a:pPr lvl="2"/>
            <a:r>
              <a:rPr lang="en-US" sz="1600" dirty="0"/>
              <a:t>20.7% in 2017</a:t>
            </a:r>
          </a:p>
        </p:txBody>
      </p:sp>
      <p:pic>
        <p:nvPicPr>
          <p:cNvPr id="4" name="Content Placeholder 5">
            <a:extLst>
              <a:ext uri="{FF2B5EF4-FFF2-40B4-BE49-F238E27FC236}">
                <a16:creationId xmlns:a16="http://schemas.microsoft.com/office/drawing/2014/main" id="{5194E816-D196-48B5-AA5C-C9FE5AA40463}"/>
              </a:ext>
            </a:extLst>
          </p:cNvPr>
          <p:cNvPicPr>
            <a:picLocks noChangeAspect="1"/>
          </p:cNvPicPr>
          <p:nvPr/>
        </p:nvPicPr>
        <p:blipFill>
          <a:blip r:embed="rId3"/>
          <a:stretch>
            <a:fillRect/>
          </a:stretch>
        </p:blipFill>
        <p:spPr>
          <a:xfrm>
            <a:off x="5856514" y="1597706"/>
            <a:ext cx="3211286" cy="4281715"/>
          </a:xfrm>
          <a:prstGeom prst="rect">
            <a:avLst/>
          </a:prstGeom>
        </p:spPr>
      </p:pic>
    </p:spTree>
    <p:extLst>
      <p:ext uri="{BB962C8B-B14F-4D97-AF65-F5344CB8AC3E}">
        <p14:creationId xmlns:p14="http://schemas.microsoft.com/office/powerpoint/2010/main" val="4164402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71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3AC885-B06D-42FF-9116-B237FCC03BB1}"/>
              </a:ext>
            </a:extLst>
          </p:cNvPr>
          <p:cNvSpPr>
            <a:spLocks noGrp="1"/>
          </p:cNvSpPr>
          <p:nvPr>
            <p:ph type="title"/>
          </p:nvPr>
        </p:nvSpPr>
        <p:spPr/>
        <p:txBody>
          <a:bodyPr>
            <a:normAutofit/>
          </a:bodyPr>
          <a:lstStyle/>
          <a:p>
            <a:pPr algn="ctr"/>
            <a:r>
              <a:rPr lang="en-US" sz="3600" b="1" dirty="0"/>
              <a:t>What other boating trends need to be addressed by RBS organizations?</a:t>
            </a:r>
          </a:p>
        </p:txBody>
      </p:sp>
      <p:sp>
        <p:nvSpPr>
          <p:cNvPr id="6" name="Content Placeholder 5">
            <a:extLst>
              <a:ext uri="{FF2B5EF4-FFF2-40B4-BE49-F238E27FC236}">
                <a16:creationId xmlns:a16="http://schemas.microsoft.com/office/drawing/2014/main" id="{99BBD36A-5A3D-454E-89B7-6F353C2B0376}"/>
              </a:ext>
            </a:extLst>
          </p:cNvPr>
          <p:cNvSpPr>
            <a:spLocks noGrp="1"/>
          </p:cNvSpPr>
          <p:nvPr>
            <p:ph idx="1"/>
          </p:nvPr>
        </p:nvSpPr>
        <p:spPr>
          <a:xfrm>
            <a:off x="628650" y="1825625"/>
            <a:ext cx="4291693" cy="3383313"/>
          </a:xfrm>
        </p:spPr>
        <p:txBody>
          <a:bodyPr/>
          <a:lstStyle/>
          <a:p>
            <a:r>
              <a:rPr lang="en-US" dirty="0"/>
              <a:t>Eliminate the number of BUI cases</a:t>
            </a:r>
          </a:p>
          <a:p>
            <a:pPr lvl="1"/>
            <a:r>
              <a:rPr lang="en-US" sz="2000" dirty="0"/>
              <a:t>Alcohol use is the leading known contributing factor in fatal boating accidents </a:t>
            </a:r>
          </a:p>
          <a:p>
            <a:pPr lvl="1"/>
            <a:r>
              <a:rPr lang="en-US" sz="2000" dirty="0"/>
              <a:t>Alcohol use is listed as the leading factor in 19% of deaths</a:t>
            </a:r>
          </a:p>
          <a:p>
            <a:pPr lvl="1"/>
            <a:r>
              <a:rPr lang="en-US" sz="2000" dirty="0"/>
              <a:t>275 accidents attributed to alcohol use in 2017</a:t>
            </a:r>
          </a:p>
          <a:p>
            <a:pPr lvl="1"/>
            <a:r>
              <a:rPr lang="en-US" sz="2000" dirty="0"/>
              <a:t>Legalized marijuana in many states will soon become a major problem on the water</a:t>
            </a:r>
          </a:p>
          <a:p>
            <a:pPr lvl="1"/>
            <a:endParaRPr lang="en-US" dirty="0"/>
          </a:p>
          <a:p>
            <a:endParaRPr lang="en-US" dirty="0"/>
          </a:p>
        </p:txBody>
      </p:sp>
      <p:pic>
        <p:nvPicPr>
          <p:cNvPr id="7" name="Content Placeholder 6" descr="A group of people sitting in a boat on a body of water&#10;&#10;Description generated with very high confidence">
            <a:extLst>
              <a:ext uri="{FF2B5EF4-FFF2-40B4-BE49-F238E27FC236}">
                <a16:creationId xmlns:a16="http://schemas.microsoft.com/office/drawing/2014/main" id="{302732C9-D06C-488A-8844-CE08939697E4}"/>
              </a:ext>
            </a:extLst>
          </p:cNvPr>
          <p:cNvPicPr>
            <a:picLocks noChangeAspect="1"/>
          </p:cNvPicPr>
          <p:nvPr/>
        </p:nvPicPr>
        <p:blipFill>
          <a:blip r:embed="rId3"/>
          <a:stretch>
            <a:fillRect/>
          </a:stretch>
        </p:blipFill>
        <p:spPr>
          <a:xfrm>
            <a:off x="5108067" y="1825625"/>
            <a:ext cx="4035933" cy="3383313"/>
          </a:xfrm>
          <a:prstGeom prst="rect">
            <a:avLst/>
          </a:prstGeom>
        </p:spPr>
      </p:pic>
    </p:spTree>
    <p:extLst>
      <p:ext uri="{BB962C8B-B14F-4D97-AF65-F5344CB8AC3E}">
        <p14:creationId xmlns:p14="http://schemas.microsoft.com/office/powerpoint/2010/main" val="1029342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71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3AC885-B06D-42FF-9116-B237FCC03BB1}"/>
              </a:ext>
            </a:extLst>
          </p:cNvPr>
          <p:cNvSpPr>
            <a:spLocks noGrp="1"/>
          </p:cNvSpPr>
          <p:nvPr>
            <p:ph type="title"/>
          </p:nvPr>
        </p:nvSpPr>
        <p:spPr/>
        <p:txBody>
          <a:bodyPr>
            <a:normAutofit/>
          </a:bodyPr>
          <a:lstStyle/>
          <a:p>
            <a:pPr algn="ctr"/>
            <a:r>
              <a:rPr lang="en-US" sz="3600" b="1" dirty="0"/>
              <a:t>What other boating trends need to be addressed by RBS organizations?</a:t>
            </a:r>
          </a:p>
        </p:txBody>
      </p:sp>
      <p:sp>
        <p:nvSpPr>
          <p:cNvPr id="6" name="Content Placeholder 5">
            <a:extLst>
              <a:ext uri="{FF2B5EF4-FFF2-40B4-BE49-F238E27FC236}">
                <a16:creationId xmlns:a16="http://schemas.microsoft.com/office/drawing/2014/main" id="{99BBD36A-5A3D-454E-89B7-6F353C2B0376}"/>
              </a:ext>
            </a:extLst>
          </p:cNvPr>
          <p:cNvSpPr>
            <a:spLocks noGrp="1"/>
          </p:cNvSpPr>
          <p:nvPr>
            <p:ph idx="1"/>
          </p:nvPr>
        </p:nvSpPr>
        <p:spPr>
          <a:xfrm>
            <a:off x="163286" y="1690689"/>
            <a:ext cx="4070917" cy="4351338"/>
          </a:xfrm>
        </p:spPr>
        <p:txBody>
          <a:bodyPr/>
          <a:lstStyle/>
          <a:p>
            <a:r>
              <a:rPr lang="en-US" dirty="0"/>
              <a:t>Increase boating safety education requirements</a:t>
            </a:r>
          </a:p>
          <a:p>
            <a:pPr lvl="1"/>
            <a:r>
              <a:rPr lang="en-US" dirty="0"/>
              <a:t>81% of deaths occurred on boats where the operator did not receive boating safety instruction</a:t>
            </a:r>
          </a:p>
          <a:p>
            <a:pPr lvl="1"/>
            <a:r>
              <a:rPr lang="en-US" dirty="0"/>
              <a:t>Top 5 accident types: collision with another boat, collision with fixed object, flooding/swamping, grounding, falls overboard</a:t>
            </a:r>
          </a:p>
          <a:p>
            <a:pPr lvl="1"/>
            <a:r>
              <a:rPr lang="en-US" dirty="0"/>
              <a:t>172 accidents and 31 deaths related to propeller strikes</a:t>
            </a:r>
          </a:p>
          <a:p>
            <a:pPr lvl="1"/>
            <a:endParaRPr lang="en-US" dirty="0"/>
          </a:p>
          <a:p>
            <a:endParaRPr lang="en-US" dirty="0"/>
          </a:p>
        </p:txBody>
      </p:sp>
      <p:pic>
        <p:nvPicPr>
          <p:cNvPr id="3" name="Picture 2" descr="A group of people looking at a screen&#10;&#10;Description generated with very high confidence">
            <a:extLst>
              <a:ext uri="{FF2B5EF4-FFF2-40B4-BE49-F238E27FC236}">
                <a16:creationId xmlns:a16="http://schemas.microsoft.com/office/drawing/2014/main" id="{0BEAB6DB-A663-4273-9697-F4214BD56E1B}"/>
              </a:ext>
            </a:extLst>
          </p:cNvPr>
          <p:cNvPicPr>
            <a:picLocks noChangeAspect="1"/>
          </p:cNvPicPr>
          <p:nvPr/>
        </p:nvPicPr>
        <p:blipFill>
          <a:blip r:embed="rId3"/>
          <a:stretch>
            <a:fillRect/>
          </a:stretch>
        </p:blipFill>
        <p:spPr>
          <a:xfrm>
            <a:off x="4234203" y="1690689"/>
            <a:ext cx="4746511" cy="2664708"/>
          </a:xfrm>
          <a:prstGeom prst="rect">
            <a:avLst/>
          </a:prstGeom>
        </p:spPr>
      </p:pic>
    </p:spTree>
    <p:extLst>
      <p:ext uri="{BB962C8B-B14F-4D97-AF65-F5344CB8AC3E}">
        <p14:creationId xmlns:p14="http://schemas.microsoft.com/office/powerpoint/2010/main" val="631548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71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6B793A-B323-4A44-BCF8-CD65B04F6C96}"/>
              </a:ext>
            </a:extLst>
          </p:cNvPr>
          <p:cNvSpPr>
            <a:spLocks noGrp="1"/>
          </p:cNvSpPr>
          <p:nvPr>
            <p:ph idx="1"/>
          </p:nvPr>
        </p:nvSpPr>
        <p:spPr>
          <a:xfrm>
            <a:off x="541564" y="954768"/>
            <a:ext cx="7886700" cy="4351338"/>
          </a:xfrm>
        </p:spPr>
        <p:txBody>
          <a:bodyPr>
            <a:normAutofit/>
          </a:bodyPr>
          <a:lstStyle/>
          <a:p>
            <a:pPr marL="0" indent="0" algn="ctr">
              <a:buNone/>
            </a:pPr>
            <a:r>
              <a:rPr lang="en-US" sz="4400" dirty="0"/>
              <a:t>Where would more real-time automated reporting be beneficial in the boating industry?</a:t>
            </a:r>
          </a:p>
        </p:txBody>
      </p:sp>
    </p:spTree>
    <p:extLst>
      <p:ext uri="{BB962C8B-B14F-4D97-AF65-F5344CB8AC3E}">
        <p14:creationId xmlns:p14="http://schemas.microsoft.com/office/powerpoint/2010/main" val="3140701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713"/>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CBF3B4-7F1A-4BFC-ACB6-B0C2FAE23818}"/>
              </a:ext>
            </a:extLst>
          </p:cNvPr>
          <p:cNvSpPr>
            <a:spLocks noGrp="1"/>
          </p:cNvSpPr>
          <p:nvPr>
            <p:ph type="ctrTitle"/>
          </p:nvPr>
        </p:nvSpPr>
        <p:spPr/>
        <p:txBody>
          <a:bodyPr>
            <a:normAutofit/>
          </a:bodyPr>
          <a:lstStyle/>
          <a:p>
            <a:r>
              <a:rPr lang="en-US" sz="9600" b="1" dirty="0"/>
              <a:t>Thank you!</a:t>
            </a:r>
          </a:p>
        </p:txBody>
      </p:sp>
      <p:sp>
        <p:nvSpPr>
          <p:cNvPr id="5" name="Subtitle 4">
            <a:extLst>
              <a:ext uri="{FF2B5EF4-FFF2-40B4-BE49-F238E27FC236}">
                <a16:creationId xmlns:a16="http://schemas.microsoft.com/office/drawing/2014/main" id="{6181A262-AA4C-4AAB-9C2D-ED3DC02AACB7}"/>
              </a:ext>
            </a:extLst>
          </p:cNvPr>
          <p:cNvSpPr>
            <a:spLocks noGrp="1"/>
          </p:cNvSpPr>
          <p:nvPr>
            <p:ph type="subTitle" idx="1"/>
          </p:nvPr>
        </p:nvSpPr>
        <p:spPr>
          <a:xfrm>
            <a:off x="1554985" y="4143411"/>
            <a:ext cx="6034030" cy="742279"/>
          </a:xfrm>
        </p:spPr>
        <p:txBody>
          <a:bodyPr>
            <a:normAutofit/>
          </a:bodyPr>
          <a:lstStyle/>
          <a:p>
            <a:r>
              <a:rPr lang="en-US" sz="2400" b="1" dirty="0"/>
              <a:t>Any Questions?</a:t>
            </a:r>
            <a:br>
              <a:rPr lang="en-US" dirty="0"/>
            </a:br>
            <a:endParaRPr lang="en-US" dirty="0"/>
          </a:p>
        </p:txBody>
      </p:sp>
      <p:pic>
        <p:nvPicPr>
          <p:cNvPr id="3" name="Picture 2" descr="A close up of a logo&#10;&#10;Description generated with very high confidence">
            <a:extLst>
              <a:ext uri="{FF2B5EF4-FFF2-40B4-BE49-F238E27FC236}">
                <a16:creationId xmlns:a16="http://schemas.microsoft.com/office/drawing/2014/main" id="{2C34DC9D-5AEC-471B-B74E-C3D6CC861B1E}"/>
              </a:ext>
            </a:extLst>
          </p:cNvPr>
          <p:cNvPicPr>
            <a:picLocks noChangeAspect="1"/>
          </p:cNvPicPr>
          <p:nvPr/>
        </p:nvPicPr>
        <p:blipFill>
          <a:blip r:embed="rId3"/>
          <a:stretch>
            <a:fillRect/>
          </a:stretch>
        </p:blipFill>
        <p:spPr>
          <a:xfrm>
            <a:off x="5399313" y="6053713"/>
            <a:ext cx="3624943" cy="729155"/>
          </a:xfrm>
          <a:prstGeom prst="rect">
            <a:avLst/>
          </a:prstGeom>
        </p:spPr>
      </p:pic>
    </p:spTree>
    <p:extLst>
      <p:ext uri="{BB962C8B-B14F-4D97-AF65-F5344CB8AC3E}">
        <p14:creationId xmlns:p14="http://schemas.microsoft.com/office/powerpoint/2010/main" val="867564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713"/>
        </a:solidFill>
        <a:effectLst/>
      </p:bgPr>
    </p:bg>
    <p:spTree>
      <p:nvGrpSpPr>
        <p:cNvPr id="1" name=""/>
        <p:cNvGrpSpPr/>
        <p:nvPr/>
      </p:nvGrpSpPr>
      <p:grpSpPr>
        <a:xfrm>
          <a:off x="0" y="0"/>
          <a:ext cx="0" cy="0"/>
          <a:chOff x="0" y="0"/>
          <a:chExt cx="0" cy="0"/>
        </a:xfrm>
      </p:grpSpPr>
      <p:pic>
        <p:nvPicPr>
          <p:cNvPr id="6" name="Picture 5" descr="stf_p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97424"/>
            <a:ext cx="9144000" cy="1560576"/>
          </a:xfrm>
          <a:prstGeom prst="rect">
            <a:avLst/>
          </a:prstGeom>
        </p:spPr>
      </p:pic>
      <p:pic>
        <p:nvPicPr>
          <p:cNvPr id="5" name="Picture 4" descr="A picture containing clipart&#10;&#10;Description generated with very high confidence">
            <a:extLst>
              <a:ext uri="{FF2B5EF4-FFF2-40B4-BE49-F238E27FC236}">
                <a16:creationId xmlns:a16="http://schemas.microsoft.com/office/drawing/2014/main" id="{588F1FBE-B1A2-4FF5-AF7D-26AA5FAB25FE}"/>
              </a:ext>
            </a:extLst>
          </p:cNvPr>
          <p:cNvPicPr>
            <a:picLocks noChangeAspect="1"/>
          </p:cNvPicPr>
          <p:nvPr/>
        </p:nvPicPr>
        <p:blipFill>
          <a:blip r:embed="rId4"/>
          <a:stretch>
            <a:fillRect/>
          </a:stretch>
        </p:blipFill>
        <p:spPr>
          <a:xfrm>
            <a:off x="352045" y="6147017"/>
            <a:ext cx="3148801" cy="574458"/>
          </a:xfrm>
          <a:prstGeom prst="rect">
            <a:avLst/>
          </a:prstGeom>
        </p:spPr>
      </p:pic>
      <p:sp>
        <p:nvSpPr>
          <p:cNvPr id="8" name="Title 1">
            <a:extLst>
              <a:ext uri="{FF2B5EF4-FFF2-40B4-BE49-F238E27FC236}">
                <a16:creationId xmlns:a16="http://schemas.microsoft.com/office/drawing/2014/main" id="{B138A4B1-98E1-4AA5-9CE3-6B9BBF8D9625}"/>
              </a:ext>
            </a:extLst>
          </p:cNvPr>
          <p:cNvSpPr txBox="1">
            <a:spLocks/>
          </p:cNvSpPr>
          <p:nvPr/>
        </p:nvSpPr>
        <p:spPr>
          <a:xfrm>
            <a:off x="451861" y="1169044"/>
            <a:ext cx="8008960" cy="3854369"/>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n-US" b="1" dirty="0"/>
          </a:p>
        </p:txBody>
      </p:sp>
      <p:sp>
        <p:nvSpPr>
          <p:cNvPr id="9" name="Title 8">
            <a:extLst>
              <a:ext uri="{FF2B5EF4-FFF2-40B4-BE49-F238E27FC236}">
                <a16:creationId xmlns:a16="http://schemas.microsoft.com/office/drawing/2014/main" id="{FD06C33B-BB52-4CB4-9678-7AE8459EFA48}"/>
              </a:ext>
            </a:extLst>
          </p:cNvPr>
          <p:cNvSpPr>
            <a:spLocks noGrp="1"/>
          </p:cNvSpPr>
          <p:nvPr>
            <p:ph type="title"/>
          </p:nvPr>
        </p:nvSpPr>
        <p:spPr>
          <a:xfrm>
            <a:off x="628649" y="365126"/>
            <a:ext cx="8063489" cy="4416939"/>
          </a:xfrm>
        </p:spPr>
        <p:txBody>
          <a:bodyPr/>
          <a:lstStyle/>
          <a:p>
            <a:pPr algn="ctr"/>
            <a:r>
              <a:rPr lang="en-US" sz="4800" b="1" dirty="0"/>
              <a:t>In all things we do, </a:t>
            </a:r>
            <a:br>
              <a:rPr lang="en-US" sz="4800" b="1" dirty="0"/>
            </a:br>
            <a:r>
              <a:rPr lang="en-US" sz="4800" b="1" dirty="0"/>
              <a:t>we help people enjoy boating.</a:t>
            </a:r>
            <a:br>
              <a:rPr lang="en-US" b="1" dirty="0"/>
            </a:br>
            <a:br>
              <a:rPr lang="en-US" b="1" dirty="0"/>
            </a:br>
            <a:r>
              <a:rPr lang="en-US" b="1" dirty="0"/>
              <a:t>					</a:t>
            </a:r>
            <a:r>
              <a:rPr lang="en-US" sz="1600" b="1" dirty="0"/>
              <a:t>Sea Tow Mission Statement</a:t>
            </a:r>
          </a:p>
        </p:txBody>
      </p:sp>
    </p:spTree>
    <p:extLst>
      <p:ext uri="{BB962C8B-B14F-4D97-AF65-F5344CB8AC3E}">
        <p14:creationId xmlns:p14="http://schemas.microsoft.com/office/powerpoint/2010/main" val="3920316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713"/>
        </a:solidFill>
        <a:effectLst/>
      </p:bgPr>
    </p:bg>
    <p:spTree>
      <p:nvGrpSpPr>
        <p:cNvPr id="1" name=""/>
        <p:cNvGrpSpPr/>
        <p:nvPr/>
      </p:nvGrpSpPr>
      <p:grpSpPr>
        <a:xfrm>
          <a:off x="0" y="0"/>
          <a:ext cx="0" cy="0"/>
          <a:chOff x="0" y="0"/>
          <a:chExt cx="0" cy="0"/>
        </a:xfrm>
      </p:grpSpPr>
      <p:pic>
        <p:nvPicPr>
          <p:cNvPr id="6" name="Picture 5" descr="stf_p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97424"/>
            <a:ext cx="9144000" cy="1560576"/>
          </a:xfrm>
          <a:prstGeom prst="rect">
            <a:avLst/>
          </a:prstGeom>
        </p:spPr>
      </p:pic>
      <p:sp>
        <p:nvSpPr>
          <p:cNvPr id="2" name="Title 1">
            <a:extLst>
              <a:ext uri="{FF2B5EF4-FFF2-40B4-BE49-F238E27FC236}">
                <a16:creationId xmlns:a16="http://schemas.microsoft.com/office/drawing/2014/main" id="{A06CF3DB-ABF2-4991-90A9-BEF5AE02D1DB}"/>
              </a:ext>
            </a:extLst>
          </p:cNvPr>
          <p:cNvSpPr>
            <a:spLocks noGrp="1"/>
          </p:cNvSpPr>
          <p:nvPr>
            <p:ph type="ctrTitle"/>
          </p:nvPr>
        </p:nvSpPr>
        <p:spPr>
          <a:xfrm>
            <a:off x="567520" y="1046629"/>
            <a:ext cx="8008960" cy="750760"/>
          </a:xfrm>
        </p:spPr>
        <p:txBody>
          <a:bodyPr>
            <a:normAutofit/>
          </a:bodyPr>
          <a:lstStyle/>
          <a:p>
            <a:r>
              <a:rPr lang="en-US" sz="4800" b="1" i="1" dirty="0"/>
              <a:t>Your Road Service at Sea</a:t>
            </a:r>
            <a:r>
              <a:rPr lang="en-US" sz="4800" b="1" dirty="0"/>
              <a:t> </a:t>
            </a:r>
            <a:r>
              <a:rPr lang="en-US" sz="4800" dirty="0"/>
              <a:t>®</a:t>
            </a:r>
            <a:endParaRPr lang="en-US" b="1" dirty="0"/>
          </a:p>
        </p:txBody>
      </p:sp>
      <p:pic>
        <p:nvPicPr>
          <p:cNvPr id="5" name="Picture 4" descr="A picture containing clipart&#10;&#10;Description generated with very high confidence">
            <a:extLst>
              <a:ext uri="{FF2B5EF4-FFF2-40B4-BE49-F238E27FC236}">
                <a16:creationId xmlns:a16="http://schemas.microsoft.com/office/drawing/2014/main" id="{588F1FBE-B1A2-4FF5-AF7D-26AA5FAB25FE}"/>
              </a:ext>
            </a:extLst>
          </p:cNvPr>
          <p:cNvPicPr>
            <a:picLocks noChangeAspect="1"/>
          </p:cNvPicPr>
          <p:nvPr/>
        </p:nvPicPr>
        <p:blipFill>
          <a:blip r:embed="rId4"/>
          <a:stretch>
            <a:fillRect/>
          </a:stretch>
        </p:blipFill>
        <p:spPr>
          <a:xfrm>
            <a:off x="352045" y="6147017"/>
            <a:ext cx="3148801" cy="574458"/>
          </a:xfrm>
          <a:prstGeom prst="rect">
            <a:avLst/>
          </a:prstGeom>
        </p:spPr>
      </p:pic>
      <p:sp>
        <p:nvSpPr>
          <p:cNvPr id="8" name="Title 1">
            <a:extLst>
              <a:ext uri="{FF2B5EF4-FFF2-40B4-BE49-F238E27FC236}">
                <a16:creationId xmlns:a16="http://schemas.microsoft.com/office/drawing/2014/main" id="{B138A4B1-98E1-4AA5-9CE3-6B9BBF8D9625}"/>
              </a:ext>
            </a:extLst>
          </p:cNvPr>
          <p:cNvSpPr txBox="1">
            <a:spLocks/>
          </p:cNvSpPr>
          <p:nvPr/>
        </p:nvSpPr>
        <p:spPr>
          <a:xfrm>
            <a:off x="451861" y="1169044"/>
            <a:ext cx="8008960" cy="3854369"/>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n-US" b="1" dirty="0"/>
          </a:p>
        </p:txBody>
      </p:sp>
      <p:sp>
        <p:nvSpPr>
          <p:cNvPr id="3" name="TextBox 2">
            <a:extLst>
              <a:ext uri="{FF2B5EF4-FFF2-40B4-BE49-F238E27FC236}">
                <a16:creationId xmlns:a16="http://schemas.microsoft.com/office/drawing/2014/main" id="{64296CB1-70B0-4C20-8F72-7112F4B81F6E}"/>
              </a:ext>
            </a:extLst>
          </p:cNvPr>
          <p:cNvSpPr txBox="1"/>
          <p:nvPr/>
        </p:nvSpPr>
        <p:spPr>
          <a:xfrm>
            <a:off x="567519" y="1837645"/>
            <a:ext cx="8402309" cy="3160224"/>
          </a:xfrm>
          <a:prstGeom prst="rect">
            <a:avLst/>
          </a:prstGeom>
          <a:noFill/>
        </p:spPr>
        <p:txBody>
          <a:bodyPr wrap="square" rtlCol="0">
            <a:spAutoFit/>
          </a:bodyPr>
          <a:lstStyle/>
          <a:p>
            <a:pPr marL="457200" indent="-457200">
              <a:lnSpc>
                <a:spcPct val="120000"/>
              </a:lnSpc>
              <a:buClr>
                <a:schemeClr val="tx1"/>
              </a:buClr>
              <a:buFont typeface="Arial" panose="020B0604020202020204" pitchFamily="34" charset="0"/>
              <a:buChar char="•"/>
            </a:pPr>
            <a:r>
              <a:rPr lang="en-US" sz="2800" dirty="0"/>
              <a:t>Serving boaters since 1983</a:t>
            </a:r>
          </a:p>
          <a:p>
            <a:pPr marL="457200" indent="-457200">
              <a:lnSpc>
                <a:spcPct val="120000"/>
              </a:lnSpc>
              <a:buClr>
                <a:schemeClr val="tx1"/>
              </a:buClr>
              <a:buFont typeface="Arial" panose="020B0604020202020204" pitchFamily="34" charset="0"/>
              <a:buChar char="•"/>
            </a:pPr>
            <a:r>
              <a:rPr lang="en-US" sz="2800" dirty="0"/>
              <a:t>Pioneered the industry of on-water assistance </a:t>
            </a:r>
          </a:p>
          <a:p>
            <a:pPr marL="457200" indent="-457200">
              <a:lnSpc>
                <a:spcPct val="120000"/>
              </a:lnSpc>
              <a:buClr>
                <a:schemeClr val="tx1"/>
              </a:buClr>
              <a:buFont typeface="Arial" panose="020B0604020202020204" pitchFamily="34" charset="0"/>
              <a:buChar char="•"/>
            </a:pPr>
            <a:r>
              <a:rPr lang="en-US" sz="2800" dirty="0"/>
              <a:t>100+ franchise locations </a:t>
            </a:r>
          </a:p>
          <a:p>
            <a:pPr marL="457200" indent="-457200">
              <a:lnSpc>
                <a:spcPct val="120000"/>
              </a:lnSpc>
              <a:buClr>
                <a:schemeClr val="tx1"/>
              </a:buClr>
              <a:buFont typeface="Arial" panose="020B0604020202020204" pitchFamily="34" charset="0"/>
              <a:buChar char="•"/>
            </a:pPr>
            <a:r>
              <a:rPr lang="en-US" sz="2800" dirty="0"/>
              <a:t>Still family owned and operated nationally and locally</a:t>
            </a:r>
          </a:p>
          <a:p>
            <a:pPr marL="457200" indent="-457200">
              <a:lnSpc>
                <a:spcPct val="120000"/>
              </a:lnSpc>
              <a:buClr>
                <a:schemeClr val="tx1"/>
              </a:buClr>
              <a:buFont typeface="Arial" panose="020B0604020202020204" pitchFamily="34" charset="0"/>
              <a:buChar char="•"/>
            </a:pPr>
            <a:r>
              <a:rPr lang="en-US" sz="2800" dirty="0"/>
              <a:t>Unique business model</a:t>
            </a:r>
          </a:p>
          <a:p>
            <a:pPr marL="457200" indent="-457200">
              <a:lnSpc>
                <a:spcPct val="120000"/>
              </a:lnSpc>
              <a:buClr>
                <a:schemeClr val="tx1"/>
              </a:buClr>
              <a:buFont typeface="Arial" panose="020B0604020202020204" pitchFamily="34" charset="0"/>
              <a:buChar char="•"/>
            </a:pPr>
            <a:r>
              <a:rPr lang="en-US" sz="2800" dirty="0"/>
              <a:t>24/7 Customer Care &amp; Dispatch Center </a:t>
            </a:r>
          </a:p>
        </p:txBody>
      </p:sp>
      <p:pic>
        <p:nvPicPr>
          <p:cNvPr id="7" name="Picture 6" descr="A picture containing clipart&#10;&#10;Description generated with very high confidence">
            <a:extLst>
              <a:ext uri="{FF2B5EF4-FFF2-40B4-BE49-F238E27FC236}">
                <a16:creationId xmlns:a16="http://schemas.microsoft.com/office/drawing/2014/main" id="{D3804164-BBAB-4AEB-B3CD-05FD4C611D83}"/>
              </a:ext>
            </a:extLst>
          </p:cNvPr>
          <p:cNvPicPr>
            <a:picLocks noChangeAspect="1"/>
          </p:cNvPicPr>
          <p:nvPr/>
        </p:nvPicPr>
        <p:blipFill>
          <a:blip r:embed="rId4"/>
          <a:stretch>
            <a:fillRect/>
          </a:stretch>
        </p:blipFill>
        <p:spPr>
          <a:xfrm>
            <a:off x="2572730" y="248949"/>
            <a:ext cx="4372356" cy="797680"/>
          </a:xfrm>
          <a:prstGeom prst="rect">
            <a:avLst/>
          </a:prstGeom>
        </p:spPr>
      </p:pic>
    </p:spTree>
    <p:extLst>
      <p:ext uri="{BB962C8B-B14F-4D97-AF65-F5344CB8AC3E}">
        <p14:creationId xmlns:p14="http://schemas.microsoft.com/office/powerpoint/2010/main" val="3668959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713"/>
        </a:solidFill>
        <a:effectLst/>
      </p:bgPr>
    </p:bg>
    <p:spTree>
      <p:nvGrpSpPr>
        <p:cNvPr id="1" name=""/>
        <p:cNvGrpSpPr/>
        <p:nvPr/>
      </p:nvGrpSpPr>
      <p:grpSpPr>
        <a:xfrm>
          <a:off x="0" y="0"/>
          <a:ext cx="0" cy="0"/>
          <a:chOff x="0" y="0"/>
          <a:chExt cx="0" cy="0"/>
        </a:xfrm>
      </p:grpSpPr>
      <p:pic>
        <p:nvPicPr>
          <p:cNvPr id="6" name="Picture 5" descr="stf_p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97424"/>
            <a:ext cx="9144000" cy="1560576"/>
          </a:xfrm>
          <a:prstGeom prst="rect">
            <a:avLst/>
          </a:prstGeom>
        </p:spPr>
      </p:pic>
      <p:sp>
        <p:nvSpPr>
          <p:cNvPr id="2" name="Title 1">
            <a:extLst>
              <a:ext uri="{FF2B5EF4-FFF2-40B4-BE49-F238E27FC236}">
                <a16:creationId xmlns:a16="http://schemas.microsoft.com/office/drawing/2014/main" id="{A06CF3DB-ABF2-4991-90A9-BEF5AE02D1DB}"/>
              </a:ext>
            </a:extLst>
          </p:cNvPr>
          <p:cNvSpPr>
            <a:spLocks noGrp="1"/>
          </p:cNvSpPr>
          <p:nvPr>
            <p:ph type="ctrTitle"/>
          </p:nvPr>
        </p:nvSpPr>
        <p:spPr>
          <a:xfrm>
            <a:off x="567520" y="258222"/>
            <a:ext cx="8008960" cy="1169044"/>
          </a:xfrm>
        </p:spPr>
        <p:txBody>
          <a:bodyPr>
            <a:normAutofit fontScale="90000"/>
          </a:bodyPr>
          <a:lstStyle/>
          <a:p>
            <a:r>
              <a:rPr lang="en-US" sz="4400" b="1" dirty="0"/>
              <a:t>Membership Privileges  </a:t>
            </a:r>
            <a:br>
              <a:rPr lang="en-US" sz="6000" b="1" dirty="0"/>
            </a:br>
            <a:r>
              <a:rPr lang="en-US" sz="3600" dirty="0"/>
              <a:t>Peace of Mind™ on the Water</a:t>
            </a:r>
            <a:endParaRPr lang="en-US" sz="3600" b="1" dirty="0"/>
          </a:p>
        </p:txBody>
      </p:sp>
      <p:pic>
        <p:nvPicPr>
          <p:cNvPr id="5" name="Picture 4" descr="A picture containing clipart&#10;&#10;Description generated with very high confidence">
            <a:extLst>
              <a:ext uri="{FF2B5EF4-FFF2-40B4-BE49-F238E27FC236}">
                <a16:creationId xmlns:a16="http://schemas.microsoft.com/office/drawing/2014/main" id="{588F1FBE-B1A2-4FF5-AF7D-26AA5FAB25FE}"/>
              </a:ext>
            </a:extLst>
          </p:cNvPr>
          <p:cNvPicPr>
            <a:picLocks noChangeAspect="1"/>
          </p:cNvPicPr>
          <p:nvPr/>
        </p:nvPicPr>
        <p:blipFill>
          <a:blip r:embed="rId4"/>
          <a:stretch>
            <a:fillRect/>
          </a:stretch>
        </p:blipFill>
        <p:spPr>
          <a:xfrm>
            <a:off x="352045" y="6147017"/>
            <a:ext cx="3148801" cy="574458"/>
          </a:xfrm>
          <a:prstGeom prst="rect">
            <a:avLst/>
          </a:prstGeom>
        </p:spPr>
      </p:pic>
      <p:sp>
        <p:nvSpPr>
          <p:cNvPr id="8" name="Title 1">
            <a:extLst>
              <a:ext uri="{FF2B5EF4-FFF2-40B4-BE49-F238E27FC236}">
                <a16:creationId xmlns:a16="http://schemas.microsoft.com/office/drawing/2014/main" id="{B138A4B1-98E1-4AA5-9CE3-6B9BBF8D9625}"/>
              </a:ext>
            </a:extLst>
          </p:cNvPr>
          <p:cNvSpPr txBox="1">
            <a:spLocks/>
          </p:cNvSpPr>
          <p:nvPr/>
        </p:nvSpPr>
        <p:spPr>
          <a:xfrm>
            <a:off x="451861" y="1169044"/>
            <a:ext cx="8008960" cy="3854369"/>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n-US" b="1" dirty="0"/>
          </a:p>
        </p:txBody>
      </p:sp>
      <p:sp>
        <p:nvSpPr>
          <p:cNvPr id="3" name="TextBox 2">
            <a:extLst>
              <a:ext uri="{FF2B5EF4-FFF2-40B4-BE49-F238E27FC236}">
                <a16:creationId xmlns:a16="http://schemas.microsoft.com/office/drawing/2014/main" id="{64296CB1-70B0-4C20-8F72-7112F4B81F6E}"/>
              </a:ext>
            </a:extLst>
          </p:cNvPr>
          <p:cNvSpPr txBox="1"/>
          <p:nvPr/>
        </p:nvSpPr>
        <p:spPr>
          <a:xfrm>
            <a:off x="322637" y="1456579"/>
            <a:ext cx="5968890" cy="3908762"/>
          </a:xfrm>
          <a:prstGeom prst="rect">
            <a:avLst/>
          </a:prstGeom>
          <a:noFill/>
        </p:spPr>
        <p:txBody>
          <a:bodyPr wrap="square" rtlCol="0">
            <a:spAutoFit/>
          </a:bodyPr>
          <a:lstStyle/>
          <a:p>
            <a:pPr marL="571500" indent="-571500">
              <a:buClr>
                <a:schemeClr val="tx1"/>
              </a:buClr>
              <a:buFont typeface="Arial" panose="020B0604020202020204" pitchFamily="34" charset="0"/>
              <a:buChar char="•"/>
            </a:pPr>
            <a:r>
              <a:rPr lang="en-US" sz="2000" dirty="0"/>
              <a:t>FREE Towing, Fuel Delivery, Jump Starts, Prop Disentanglements</a:t>
            </a:r>
          </a:p>
          <a:p>
            <a:pPr marL="571500" indent="-571500">
              <a:buClr>
                <a:schemeClr val="tx1"/>
              </a:buClr>
              <a:buFont typeface="Arial" panose="020B0604020202020204" pitchFamily="34" charset="0"/>
              <a:buChar char="•"/>
            </a:pPr>
            <a:r>
              <a:rPr lang="en-US" sz="2000" dirty="0"/>
              <a:t>FREE Covered </a:t>
            </a:r>
            <a:r>
              <a:rPr lang="en-US" sz="2000" dirty="0" err="1"/>
              <a:t>Ungroundings</a:t>
            </a:r>
            <a:endParaRPr lang="en-US" sz="2000" dirty="0"/>
          </a:p>
          <a:p>
            <a:pPr marL="571500" indent="-571500">
              <a:buClr>
                <a:schemeClr val="tx1"/>
              </a:buClr>
              <a:buFont typeface="Arial" panose="020B0604020202020204" pitchFamily="34" charset="0"/>
              <a:buChar char="•"/>
            </a:pPr>
            <a:r>
              <a:rPr lang="en-US" sz="2000" dirty="0"/>
              <a:t>100% coverage of Dock-to-Dock tows</a:t>
            </a:r>
          </a:p>
          <a:p>
            <a:pPr marL="571500" indent="-571500">
              <a:buClr>
                <a:schemeClr val="tx1"/>
              </a:buClr>
              <a:buFont typeface="Arial" panose="020B0604020202020204" pitchFamily="34" charset="0"/>
              <a:buChar char="•"/>
            </a:pPr>
            <a:r>
              <a:rPr lang="en-US" sz="2000" dirty="0"/>
              <a:t>Nationwide Coverage</a:t>
            </a:r>
          </a:p>
          <a:p>
            <a:pPr marL="571500" indent="-571500">
              <a:buClr>
                <a:schemeClr val="tx1"/>
              </a:buClr>
              <a:buFont typeface="Arial" panose="020B0604020202020204" pitchFamily="34" charset="0"/>
              <a:buChar char="•"/>
            </a:pPr>
            <a:r>
              <a:rPr lang="en-US" sz="2000" dirty="0"/>
              <a:t>Priority Service</a:t>
            </a:r>
          </a:p>
          <a:p>
            <a:pPr marL="571500" indent="-571500">
              <a:buClr>
                <a:schemeClr val="tx1"/>
              </a:buClr>
              <a:buFont typeface="Arial" panose="020B0604020202020204" pitchFamily="34" charset="0"/>
              <a:buChar char="•"/>
            </a:pPr>
            <a:r>
              <a:rPr lang="en-US" sz="2000" dirty="0"/>
              <a:t>Local, U.S. Coast Guard Licensed Captains</a:t>
            </a:r>
          </a:p>
          <a:p>
            <a:pPr marL="571500" indent="-571500">
              <a:buClr>
                <a:schemeClr val="tx1"/>
              </a:buClr>
              <a:buFont typeface="Arial" panose="020B0604020202020204" pitchFamily="34" charset="0"/>
              <a:buChar char="•"/>
            </a:pPr>
            <a:r>
              <a:rPr lang="en-US" sz="2000" b="1" dirty="0"/>
              <a:t>24/7</a:t>
            </a:r>
            <a:r>
              <a:rPr lang="en-US" sz="2000" dirty="0"/>
              <a:t> Customer Care Center </a:t>
            </a:r>
          </a:p>
          <a:p>
            <a:pPr marL="571500" indent="-571500">
              <a:buClr>
                <a:schemeClr val="tx1"/>
              </a:buClr>
              <a:buFont typeface="Arial" panose="020B0604020202020204" pitchFamily="34" charset="0"/>
              <a:buChar char="•"/>
            </a:pPr>
            <a:r>
              <a:rPr lang="en-US" sz="2000" dirty="0"/>
              <a:t>Exclusive Discounts via Sea Tow Savings Club</a:t>
            </a:r>
          </a:p>
          <a:p>
            <a:pPr marL="571500" indent="-571500">
              <a:buClr>
                <a:schemeClr val="tx1"/>
              </a:buClr>
              <a:buFont typeface="Arial" panose="020B0604020202020204" pitchFamily="34" charset="0"/>
              <a:buChar char="•"/>
            </a:pPr>
            <a:r>
              <a:rPr lang="en-US" sz="2000" dirty="0"/>
              <a:t>NO money out-of-pocket for covered services from Sea Tow</a:t>
            </a:r>
          </a:p>
          <a:p>
            <a:pPr marL="571500" indent="-571500">
              <a:buClr>
                <a:schemeClr val="tx1"/>
              </a:buClr>
              <a:buFont typeface="Arial" panose="020B0604020202020204" pitchFamily="34" charset="0"/>
              <a:buChar char="•"/>
            </a:pPr>
            <a:r>
              <a:rPr lang="en-US" sz="2000" dirty="0"/>
              <a:t>And more!</a:t>
            </a:r>
          </a:p>
        </p:txBody>
      </p:sp>
      <p:pic>
        <p:nvPicPr>
          <p:cNvPr id="7" name="Content Placeholder 7" descr="A group of people on a boat&#10;&#10;Description generated with high confidence">
            <a:extLst>
              <a:ext uri="{FF2B5EF4-FFF2-40B4-BE49-F238E27FC236}">
                <a16:creationId xmlns:a16="http://schemas.microsoft.com/office/drawing/2014/main" id="{7E145170-AF7E-4991-A9EF-61D16C643999}"/>
              </a:ext>
            </a:extLst>
          </p:cNvPr>
          <p:cNvPicPr>
            <a:picLocks noChangeAspect="1"/>
          </p:cNvPicPr>
          <p:nvPr/>
        </p:nvPicPr>
        <p:blipFill>
          <a:blip r:embed="rId5"/>
          <a:stretch>
            <a:fillRect/>
          </a:stretch>
        </p:blipFill>
        <p:spPr>
          <a:xfrm>
            <a:off x="6407185" y="1439480"/>
            <a:ext cx="2563820" cy="3845730"/>
          </a:xfrm>
          <a:prstGeom prst="rect">
            <a:avLst/>
          </a:prstGeom>
        </p:spPr>
      </p:pic>
    </p:spTree>
    <p:extLst>
      <p:ext uri="{BB962C8B-B14F-4D97-AF65-F5344CB8AC3E}">
        <p14:creationId xmlns:p14="http://schemas.microsoft.com/office/powerpoint/2010/main" val="1095128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71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FD064-FF70-45F3-957E-605528D157DD}"/>
              </a:ext>
            </a:extLst>
          </p:cNvPr>
          <p:cNvSpPr>
            <a:spLocks noGrp="1"/>
          </p:cNvSpPr>
          <p:nvPr>
            <p:ph type="title"/>
          </p:nvPr>
        </p:nvSpPr>
        <p:spPr/>
        <p:txBody>
          <a:bodyPr/>
          <a:lstStyle/>
          <a:p>
            <a:pPr algn="ctr"/>
            <a:r>
              <a:rPr lang="en-US" b="1" dirty="0"/>
              <a:t>Automated Reporting</a:t>
            </a:r>
          </a:p>
        </p:txBody>
      </p:sp>
      <p:sp>
        <p:nvSpPr>
          <p:cNvPr id="3" name="Content Placeholder 2">
            <a:extLst>
              <a:ext uri="{FF2B5EF4-FFF2-40B4-BE49-F238E27FC236}">
                <a16:creationId xmlns:a16="http://schemas.microsoft.com/office/drawing/2014/main" id="{289F1931-5E3B-4EAF-9F95-3A9EA00332E7}"/>
              </a:ext>
            </a:extLst>
          </p:cNvPr>
          <p:cNvSpPr>
            <a:spLocks noGrp="1"/>
          </p:cNvSpPr>
          <p:nvPr>
            <p:ph idx="1"/>
          </p:nvPr>
        </p:nvSpPr>
        <p:spPr>
          <a:xfrm>
            <a:off x="149680" y="1507486"/>
            <a:ext cx="5151664" cy="4351338"/>
          </a:xfrm>
        </p:spPr>
        <p:txBody>
          <a:bodyPr/>
          <a:lstStyle/>
          <a:p>
            <a:r>
              <a:rPr lang="en-US" dirty="0"/>
              <a:t>The act of delivering reports containing relevant business information at specified intervals or after a triggered event so users don’t have to spend the time finding the information themselves.  </a:t>
            </a:r>
          </a:p>
          <a:p>
            <a:endParaRPr lang="en-US" dirty="0"/>
          </a:p>
          <a:p>
            <a:r>
              <a:rPr lang="en-US" dirty="0"/>
              <a:t>Can encompass many types of different reports depending on the needs of the end user.  </a:t>
            </a:r>
          </a:p>
          <a:p>
            <a:endParaRPr lang="en-US" dirty="0"/>
          </a:p>
        </p:txBody>
      </p:sp>
      <p:pic>
        <p:nvPicPr>
          <p:cNvPr id="5" name="Picture 4">
            <a:extLst>
              <a:ext uri="{FF2B5EF4-FFF2-40B4-BE49-F238E27FC236}">
                <a16:creationId xmlns:a16="http://schemas.microsoft.com/office/drawing/2014/main" id="{940AF871-DECB-4588-B6F1-D71E0401993C}"/>
              </a:ext>
            </a:extLst>
          </p:cNvPr>
          <p:cNvPicPr>
            <a:picLocks noChangeAspect="1"/>
          </p:cNvPicPr>
          <p:nvPr/>
        </p:nvPicPr>
        <p:blipFill>
          <a:blip r:embed="rId3"/>
          <a:stretch>
            <a:fillRect/>
          </a:stretch>
        </p:blipFill>
        <p:spPr>
          <a:xfrm>
            <a:off x="5095206" y="1872342"/>
            <a:ext cx="4048794" cy="2903169"/>
          </a:xfrm>
          <a:prstGeom prst="rect">
            <a:avLst/>
          </a:prstGeom>
        </p:spPr>
      </p:pic>
    </p:spTree>
    <p:extLst>
      <p:ext uri="{BB962C8B-B14F-4D97-AF65-F5344CB8AC3E}">
        <p14:creationId xmlns:p14="http://schemas.microsoft.com/office/powerpoint/2010/main" val="2662157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713"/>
        </a:solidFill>
        <a:effectLst/>
      </p:bgPr>
    </p:bg>
    <p:spTree>
      <p:nvGrpSpPr>
        <p:cNvPr id="1" name=""/>
        <p:cNvGrpSpPr/>
        <p:nvPr/>
      </p:nvGrpSpPr>
      <p:grpSpPr>
        <a:xfrm>
          <a:off x="0" y="0"/>
          <a:ext cx="0" cy="0"/>
          <a:chOff x="0" y="0"/>
          <a:chExt cx="0" cy="0"/>
        </a:xfrm>
      </p:grpSpPr>
      <p:pic>
        <p:nvPicPr>
          <p:cNvPr id="6" name="Picture 5" descr="stf_p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97424"/>
            <a:ext cx="9144000" cy="1560576"/>
          </a:xfrm>
          <a:prstGeom prst="rect">
            <a:avLst/>
          </a:prstGeom>
        </p:spPr>
      </p:pic>
      <p:sp>
        <p:nvSpPr>
          <p:cNvPr id="2" name="Title 1">
            <a:extLst>
              <a:ext uri="{FF2B5EF4-FFF2-40B4-BE49-F238E27FC236}">
                <a16:creationId xmlns:a16="http://schemas.microsoft.com/office/drawing/2014/main" id="{A06CF3DB-ABF2-4991-90A9-BEF5AE02D1DB}"/>
              </a:ext>
            </a:extLst>
          </p:cNvPr>
          <p:cNvSpPr>
            <a:spLocks noGrp="1"/>
          </p:cNvSpPr>
          <p:nvPr>
            <p:ph type="ctrTitle"/>
          </p:nvPr>
        </p:nvSpPr>
        <p:spPr>
          <a:xfrm>
            <a:off x="532884" y="418284"/>
            <a:ext cx="8008960" cy="750760"/>
          </a:xfrm>
        </p:spPr>
        <p:txBody>
          <a:bodyPr>
            <a:normAutofit/>
          </a:bodyPr>
          <a:lstStyle/>
          <a:p>
            <a:r>
              <a:rPr lang="en-US" sz="4800" b="1" dirty="0"/>
              <a:t>Automated Reporting</a:t>
            </a:r>
            <a:endParaRPr lang="en-US" b="1" dirty="0"/>
          </a:p>
        </p:txBody>
      </p:sp>
      <p:pic>
        <p:nvPicPr>
          <p:cNvPr id="5" name="Picture 4" descr="A picture containing clipart&#10;&#10;Description generated with very high confidence">
            <a:extLst>
              <a:ext uri="{FF2B5EF4-FFF2-40B4-BE49-F238E27FC236}">
                <a16:creationId xmlns:a16="http://schemas.microsoft.com/office/drawing/2014/main" id="{588F1FBE-B1A2-4FF5-AF7D-26AA5FAB25FE}"/>
              </a:ext>
            </a:extLst>
          </p:cNvPr>
          <p:cNvPicPr>
            <a:picLocks noChangeAspect="1"/>
          </p:cNvPicPr>
          <p:nvPr/>
        </p:nvPicPr>
        <p:blipFill>
          <a:blip r:embed="rId4"/>
          <a:stretch>
            <a:fillRect/>
          </a:stretch>
        </p:blipFill>
        <p:spPr>
          <a:xfrm>
            <a:off x="352045" y="6147017"/>
            <a:ext cx="3148801" cy="574458"/>
          </a:xfrm>
          <a:prstGeom prst="rect">
            <a:avLst/>
          </a:prstGeom>
        </p:spPr>
      </p:pic>
      <p:sp>
        <p:nvSpPr>
          <p:cNvPr id="8" name="Title 1">
            <a:extLst>
              <a:ext uri="{FF2B5EF4-FFF2-40B4-BE49-F238E27FC236}">
                <a16:creationId xmlns:a16="http://schemas.microsoft.com/office/drawing/2014/main" id="{B138A4B1-98E1-4AA5-9CE3-6B9BBF8D9625}"/>
              </a:ext>
            </a:extLst>
          </p:cNvPr>
          <p:cNvSpPr txBox="1">
            <a:spLocks/>
          </p:cNvSpPr>
          <p:nvPr/>
        </p:nvSpPr>
        <p:spPr>
          <a:xfrm>
            <a:off x="451861" y="1169044"/>
            <a:ext cx="8008960" cy="3854369"/>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n-US" b="1" dirty="0"/>
          </a:p>
        </p:txBody>
      </p:sp>
      <p:sp>
        <p:nvSpPr>
          <p:cNvPr id="3" name="TextBox 2">
            <a:extLst>
              <a:ext uri="{FF2B5EF4-FFF2-40B4-BE49-F238E27FC236}">
                <a16:creationId xmlns:a16="http://schemas.microsoft.com/office/drawing/2014/main" id="{64296CB1-70B0-4C20-8F72-7112F4B81F6E}"/>
              </a:ext>
            </a:extLst>
          </p:cNvPr>
          <p:cNvSpPr txBox="1"/>
          <p:nvPr/>
        </p:nvSpPr>
        <p:spPr>
          <a:xfrm>
            <a:off x="567520" y="1603765"/>
            <a:ext cx="8008960" cy="3231654"/>
          </a:xfrm>
          <a:prstGeom prst="rect">
            <a:avLst/>
          </a:prstGeom>
          <a:noFill/>
        </p:spPr>
        <p:txBody>
          <a:bodyPr wrap="square" rtlCol="0">
            <a:spAutoFit/>
          </a:bodyPr>
          <a:lstStyle/>
          <a:p>
            <a:pPr algn="ctr"/>
            <a:r>
              <a:rPr lang="en-US" sz="9600" b="1" dirty="0"/>
              <a:t>     80% </a:t>
            </a:r>
            <a:r>
              <a:rPr lang="en-US" sz="3600" dirty="0"/>
              <a:t>of the time, </a:t>
            </a:r>
            <a:br>
              <a:rPr lang="en-US" sz="3600" dirty="0"/>
            </a:br>
            <a:r>
              <a:rPr lang="en-US" sz="3600" dirty="0"/>
              <a:t>Sea Tow provides marine assistance and service for problems related to </a:t>
            </a:r>
            <a:br>
              <a:rPr lang="en-US" sz="3600" dirty="0"/>
            </a:br>
            <a:r>
              <a:rPr lang="en-US" sz="3600" b="1" dirty="0"/>
              <a:t>human error!</a:t>
            </a:r>
            <a:endParaRPr lang="en-US" sz="3600" dirty="0"/>
          </a:p>
        </p:txBody>
      </p:sp>
    </p:spTree>
    <p:extLst>
      <p:ext uri="{BB962C8B-B14F-4D97-AF65-F5344CB8AC3E}">
        <p14:creationId xmlns:p14="http://schemas.microsoft.com/office/powerpoint/2010/main" val="2206686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71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3AC885-B06D-42FF-9116-B237FCC03BB1}"/>
              </a:ext>
            </a:extLst>
          </p:cNvPr>
          <p:cNvSpPr>
            <a:spLocks noGrp="1"/>
          </p:cNvSpPr>
          <p:nvPr>
            <p:ph type="title"/>
          </p:nvPr>
        </p:nvSpPr>
        <p:spPr/>
        <p:txBody>
          <a:bodyPr/>
          <a:lstStyle/>
          <a:p>
            <a:pPr algn="ctr"/>
            <a:r>
              <a:rPr lang="en-US" sz="3600" b="1" dirty="0"/>
              <a:t>Boating Trends that Sea Tow sees</a:t>
            </a:r>
            <a:endParaRPr lang="en-US" dirty="0"/>
          </a:p>
        </p:txBody>
      </p:sp>
      <p:graphicFrame>
        <p:nvGraphicFramePr>
          <p:cNvPr id="4" name="Chart 3">
            <a:extLst>
              <a:ext uri="{FF2B5EF4-FFF2-40B4-BE49-F238E27FC236}">
                <a16:creationId xmlns:a16="http://schemas.microsoft.com/office/drawing/2014/main" id="{FAD0FED4-AB1E-468E-B1F8-57FFE2DA1E91}"/>
              </a:ext>
            </a:extLst>
          </p:cNvPr>
          <p:cNvGraphicFramePr>
            <a:graphicFrameLocks/>
          </p:cNvGraphicFramePr>
          <p:nvPr>
            <p:extLst>
              <p:ext uri="{D42A27DB-BD31-4B8C-83A1-F6EECF244321}">
                <p14:modId xmlns:p14="http://schemas.microsoft.com/office/powerpoint/2010/main" val="4020060502"/>
              </p:ext>
            </p:extLst>
          </p:nvPr>
        </p:nvGraphicFramePr>
        <p:xfrm>
          <a:off x="786152" y="1356631"/>
          <a:ext cx="7729198" cy="38685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3471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71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3AC885-B06D-42FF-9116-B237FCC03BB1}"/>
              </a:ext>
            </a:extLst>
          </p:cNvPr>
          <p:cNvSpPr>
            <a:spLocks noGrp="1"/>
          </p:cNvSpPr>
          <p:nvPr>
            <p:ph type="title"/>
          </p:nvPr>
        </p:nvSpPr>
        <p:spPr/>
        <p:txBody>
          <a:bodyPr/>
          <a:lstStyle/>
          <a:p>
            <a:pPr algn="ctr"/>
            <a:r>
              <a:rPr lang="en-US" sz="3600" b="1" dirty="0"/>
              <a:t>Boating Trends that Sea Tow sees</a:t>
            </a:r>
            <a:endParaRPr lang="en-US" dirty="0"/>
          </a:p>
        </p:txBody>
      </p:sp>
      <p:sp>
        <p:nvSpPr>
          <p:cNvPr id="6" name="Content Placeholder 5">
            <a:extLst>
              <a:ext uri="{FF2B5EF4-FFF2-40B4-BE49-F238E27FC236}">
                <a16:creationId xmlns:a16="http://schemas.microsoft.com/office/drawing/2014/main" id="{99BBD36A-5A3D-454E-89B7-6F353C2B0376}"/>
              </a:ext>
            </a:extLst>
          </p:cNvPr>
          <p:cNvSpPr>
            <a:spLocks noGrp="1"/>
          </p:cNvSpPr>
          <p:nvPr>
            <p:ph idx="1"/>
          </p:nvPr>
        </p:nvSpPr>
        <p:spPr>
          <a:xfrm>
            <a:off x="628650" y="1825626"/>
            <a:ext cx="4625351" cy="863146"/>
          </a:xfrm>
        </p:spPr>
        <p:txBody>
          <a:bodyPr/>
          <a:lstStyle/>
          <a:p>
            <a:r>
              <a:rPr lang="en-US" dirty="0"/>
              <a:t>Average boat serviced by Sea Tow in 2018 was manufactured in</a:t>
            </a:r>
          </a:p>
        </p:txBody>
      </p:sp>
      <p:pic>
        <p:nvPicPr>
          <p:cNvPr id="7" name="Picture 6" descr="Two people posing for a picture&#10;&#10;Description generated with high confidence">
            <a:extLst>
              <a:ext uri="{FF2B5EF4-FFF2-40B4-BE49-F238E27FC236}">
                <a16:creationId xmlns:a16="http://schemas.microsoft.com/office/drawing/2014/main" id="{9C3388F7-7E7A-4A9F-A54D-7D2AE1CC443F}"/>
              </a:ext>
            </a:extLst>
          </p:cNvPr>
          <p:cNvPicPr>
            <a:picLocks noChangeAspect="1"/>
          </p:cNvPicPr>
          <p:nvPr/>
        </p:nvPicPr>
        <p:blipFill>
          <a:blip r:embed="rId3"/>
          <a:stretch>
            <a:fillRect/>
          </a:stretch>
        </p:blipFill>
        <p:spPr>
          <a:xfrm>
            <a:off x="5254001" y="2058194"/>
            <a:ext cx="3889999" cy="3886200"/>
          </a:xfrm>
          <a:prstGeom prst="rect">
            <a:avLst/>
          </a:prstGeom>
        </p:spPr>
      </p:pic>
      <p:pic>
        <p:nvPicPr>
          <p:cNvPr id="9" name="Picture 8" descr="A picture containing clipart&#10;&#10;Description generated with very high confidence">
            <a:extLst>
              <a:ext uri="{FF2B5EF4-FFF2-40B4-BE49-F238E27FC236}">
                <a16:creationId xmlns:a16="http://schemas.microsoft.com/office/drawing/2014/main" id="{A058544A-742B-4E37-87A3-CF5FB4CACBAE}"/>
              </a:ext>
            </a:extLst>
          </p:cNvPr>
          <p:cNvPicPr>
            <a:picLocks noChangeAspect="1"/>
          </p:cNvPicPr>
          <p:nvPr/>
        </p:nvPicPr>
        <p:blipFill>
          <a:blip r:embed="rId4"/>
          <a:stretch>
            <a:fillRect/>
          </a:stretch>
        </p:blipFill>
        <p:spPr>
          <a:xfrm>
            <a:off x="916838" y="2895331"/>
            <a:ext cx="4044724" cy="2201210"/>
          </a:xfrm>
          <a:prstGeom prst="rect">
            <a:avLst/>
          </a:prstGeom>
        </p:spPr>
      </p:pic>
    </p:spTree>
    <p:extLst>
      <p:ext uri="{BB962C8B-B14F-4D97-AF65-F5344CB8AC3E}">
        <p14:creationId xmlns:p14="http://schemas.microsoft.com/office/powerpoint/2010/main" val="1326706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71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3AC885-B06D-42FF-9116-B237FCC03BB1}"/>
              </a:ext>
            </a:extLst>
          </p:cNvPr>
          <p:cNvSpPr>
            <a:spLocks noGrp="1"/>
          </p:cNvSpPr>
          <p:nvPr>
            <p:ph type="title"/>
          </p:nvPr>
        </p:nvSpPr>
        <p:spPr/>
        <p:txBody>
          <a:bodyPr/>
          <a:lstStyle/>
          <a:p>
            <a:pPr algn="ctr"/>
            <a:r>
              <a:rPr lang="en-US" sz="3600" b="1" dirty="0"/>
              <a:t>Boating Trends that Sea Tow sees</a:t>
            </a:r>
            <a:endParaRPr lang="en-US" dirty="0"/>
          </a:p>
        </p:txBody>
      </p:sp>
      <p:sp>
        <p:nvSpPr>
          <p:cNvPr id="6" name="Content Placeholder 5">
            <a:extLst>
              <a:ext uri="{FF2B5EF4-FFF2-40B4-BE49-F238E27FC236}">
                <a16:creationId xmlns:a16="http://schemas.microsoft.com/office/drawing/2014/main" id="{99BBD36A-5A3D-454E-89B7-6F353C2B0376}"/>
              </a:ext>
            </a:extLst>
          </p:cNvPr>
          <p:cNvSpPr>
            <a:spLocks noGrp="1"/>
          </p:cNvSpPr>
          <p:nvPr>
            <p:ph idx="1"/>
          </p:nvPr>
        </p:nvSpPr>
        <p:spPr/>
        <p:txBody>
          <a:bodyPr/>
          <a:lstStyle/>
          <a:p>
            <a:r>
              <a:rPr lang="en-US" dirty="0"/>
              <a:t>Average length of a boat serviced by Sea Tow in 2018 was 25 feet.</a:t>
            </a:r>
          </a:p>
          <a:p>
            <a:endParaRPr lang="en-US" dirty="0"/>
          </a:p>
          <a:p>
            <a:endParaRPr lang="en-US" dirty="0"/>
          </a:p>
        </p:txBody>
      </p:sp>
      <p:pic>
        <p:nvPicPr>
          <p:cNvPr id="3" name="Picture 2" descr="A small boat in a body of water&#10;&#10;Description generated with very high confidence">
            <a:extLst>
              <a:ext uri="{FF2B5EF4-FFF2-40B4-BE49-F238E27FC236}">
                <a16:creationId xmlns:a16="http://schemas.microsoft.com/office/drawing/2014/main" id="{750CC446-EB78-41A0-8FC2-F3F82641495F}"/>
              </a:ext>
            </a:extLst>
          </p:cNvPr>
          <p:cNvPicPr>
            <a:picLocks noChangeAspect="1"/>
          </p:cNvPicPr>
          <p:nvPr/>
        </p:nvPicPr>
        <p:blipFill rotWithShape="1">
          <a:blip r:embed="rId3"/>
          <a:srcRect r="5021" b="20641"/>
          <a:stretch/>
        </p:blipFill>
        <p:spPr>
          <a:xfrm>
            <a:off x="35418" y="2620168"/>
            <a:ext cx="4415019" cy="2762251"/>
          </a:xfrm>
          <a:prstGeom prst="rect">
            <a:avLst/>
          </a:prstGeom>
        </p:spPr>
      </p:pic>
      <p:pic>
        <p:nvPicPr>
          <p:cNvPr id="7" name="Picture 6" descr="A small boat in a body of water&#10;&#10;Description generated with very high confidence">
            <a:extLst>
              <a:ext uri="{FF2B5EF4-FFF2-40B4-BE49-F238E27FC236}">
                <a16:creationId xmlns:a16="http://schemas.microsoft.com/office/drawing/2014/main" id="{867A0F8F-63BF-48C2-B8FD-E19BD73E7093}"/>
              </a:ext>
            </a:extLst>
          </p:cNvPr>
          <p:cNvPicPr>
            <a:picLocks noChangeAspect="1"/>
          </p:cNvPicPr>
          <p:nvPr/>
        </p:nvPicPr>
        <p:blipFill rotWithShape="1">
          <a:blip r:embed="rId4"/>
          <a:srcRect l="14205" t="8151"/>
          <a:stretch/>
        </p:blipFill>
        <p:spPr>
          <a:xfrm>
            <a:off x="4693565" y="2620168"/>
            <a:ext cx="4415017" cy="2762250"/>
          </a:xfrm>
          <a:prstGeom prst="rect">
            <a:avLst/>
          </a:prstGeom>
        </p:spPr>
      </p:pic>
    </p:spTree>
    <p:extLst>
      <p:ext uri="{BB962C8B-B14F-4D97-AF65-F5344CB8AC3E}">
        <p14:creationId xmlns:p14="http://schemas.microsoft.com/office/powerpoint/2010/main" val="517983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A80AA9A3E6DB740AC177C7221030E82" ma:contentTypeVersion="10" ma:contentTypeDescription="Create a new document." ma:contentTypeScope="" ma:versionID="9bb877bba143addc706b91a9ee78a18f">
  <xsd:schema xmlns:xsd="http://www.w3.org/2001/XMLSchema" xmlns:xs="http://www.w3.org/2001/XMLSchema" xmlns:p="http://schemas.microsoft.com/office/2006/metadata/properties" xmlns:ns1="http://schemas.microsoft.com/sharepoint/v3" xmlns:ns2="f6571163-b819-4f3c-ad9a-6d0a4cccc89f" targetNamespace="http://schemas.microsoft.com/office/2006/metadata/properties" ma:root="true" ma:fieldsID="6967703a510372bf17bb76d5bd690438" ns1:_="" ns2:_="">
    <xsd:import namespace="http://schemas.microsoft.com/sharepoint/v3"/>
    <xsd:import namespace="f6571163-b819-4f3c-ad9a-6d0a4cccc89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2:MediaServiceEventHashCode" minOccurs="0"/>
                <xsd:element ref="ns2:MediaServiceGeneration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571163-b819-4f3c-ad9a-6d0a4cccc89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D560FD-AD28-42AD-9AC7-5AD7BA4BBA3A}">
  <ds:schemaRefs>
    <ds:schemaRef ds:uri="http://purl.org/dc/term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f6571163-b819-4f3c-ad9a-6d0a4cccc89f"/>
    <ds:schemaRef ds:uri="http://www.w3.org/XML/1998/namespace"/>
    <ds:schemaRef ds:uri="http://schemas.microsoft.com/sharepoint/v3"/>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85BB50B2-8D68-432B-80A7-700A8FC8C6E0}">
  <ds:schemaRefs>
    <ds:schemaRef ds:uri="http://schemas.microsoft.com/sharepoint/v3/contenttype/forms"/>
  </ds:schemaRefs>
</ds:datastoreItem>
</file>

<file path=customXml/itemProps3.xml><?xml version="1.0" encoding="utf-8"?>
<ds:datastoreItem xmlns:ds="http://schemas.openxmlformats.org/officeDocument/2006/customXml" ds:itemID="{72F6FD74-86E7-4308-A130-B6517FED9F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6571163-b819-4f3c-ad9a-6d0a4cccc8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6497</TotalTime>
  <Words>573</Words>
  <Application>Microsoft Office PowerPoint</Application>
  <PresentationFormat>On-screen Show (4:3)</PresentationFormat>
  <Paragraphs>93</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In all things we do,  we help people enjoy boating.       Sea Tow Mission Statement</vt:lpstr>
      <vt:lpstr>Your Road Service at Sea ®</vt:lpstr>
      <vt:lpstr>Membership Privileges   Peace of Mind™ on the Water</vt:lpstr>
      <vt:lpstr>Automated Reporting</vt:lpstr>
      <vt:lpstr>Automated Reporting</vt:lpstr>
      <vt:lpstr>Boating Trends that Sea Tow sees</vt:lpstr>
      <vt:lpstr>Boating Trends that Sea Tow sees</vt:lpstr>
      <vt:lpstr>Boating Trends that Sea Tow sees</vt:lpstr>
      <vt:lpstr>Boating Trends that Sea Tow sees</vt:lpstr>
      <vt:lpstr>Boating Trends that Sea Tow sees</vt:lpstr>
      <vt:lpstr>Boating Trends that Sea Tow sees</vt:lpstr>
      <vt:lpstr>So what can we do about all of this data?</vt:lpstr>
      <vt:lpstr>What other boating trends need to be addressed by RBS organizations?</vt:lpstr>
      <vt:lpstr>What other boating trends need to be addressed by RBS organizations?</vt:lpstr>
      <vt:lpstr>What other boating trends need to be addressed by RBS organizations?</vt:lpstr>
      <vt:lpstr>PowerPoint Presentation</vt:lpstr>
      <vt:lpstr>Thank you!</vt:lpstr>
    </vt:vector>
  </TitlesOfParts>
  <Company>Sea Tow Services International,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Lianne Carey</dc:creator>
  <cp:lastModifiedBy>Gail Kulp | | Sea Tow Foundation</cp:lastModifiedBy>
  <cp:revision>301</cp:revision>
  <cp:lastPrinted>2019-03-22T18:22:51Z</cp:lastPrinted>
  <dcterms:created xsi:type="dcterms:W3CDTF">2014-09-04T17:17:32Z</dcterms:created>
  <dcterms:modified xsi:type="dcterms:W3CDTF">2019-03-22T18:24:03Z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0x0101005A80AA9A3E6DB740AC177C7221030E82</vt:lpwstr>
  </property>
</Properties>
</file>