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1" r:id="rId4"/>
    <p:sldId id="263" r:id="rId5"/>
    <p:sldId id="262" r:id="rId6"/>
    <p:sldId id="264" r:id="rId7"/>
    <p:sldId id="270" r:id="rId8"/>
    <p:sldId id="265" r:id="rId9"/>
    <p:sldId id="266" r:id="rId10"/>
    <p:sldId id="267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FFB1-881B-4994-9677-C1389E02309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91C49-B76D-4386-A07F-3847A79E6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16B7A28-F146-4BEE-998C-5A5714CD33AE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8A63-D2CB-4B19-9A27-E4E1D7B8C13B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0733-93A5-4150-8816-D2DED9A902AD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ADBF-6E19-4D16-94C9-E1A7392A33BB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E2D-FFAA-4633-8425-6E334927CAD9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454A-E80F-42B1-9172-86088FBAF35E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BD24-1237-4129-B1E7-5F784CEA2DAD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47CD16F-F8D0-41F6-8FBE-03094E9E0EEC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EA4D8C3-A8CF-49B3-B84E-5DA654DEF411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ED05E-0AE8-4BE2-9032-65680CE2107A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11DD-79A0-4794-9929-089AE0743939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DC9B-BD61-4E8F-8F77-ED6F05CDD622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35A3-A845-402E-8680-CFA3729A9B99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E8F-988A-4217-BFEB-CEA5BE63E766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C979-24F8-489D-9173-03F8B554C9F4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57AC-C8A5-4D3C-8702-920EEEE33DE2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DB16-E5F0-4B7C-A017-415A5789196F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025DB5A-73E2-4509-AE01-084877ED05C3}" type="datetime1">
              <a:rPr lang="en-US" smtClean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fr.gov/cgi-bin/text-idx?SID=0609b0cfaeb84b411f11093698f94c66&amp;mc=true&amp;node=sg2.1.200_1326.sg4&amp;rgn=div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ynthia.M.Dudzinski@uscg.mi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fr.gov/cgi-bin/text-idx?SID=9f62bbe6fc71da418862bcd4e3a165a2&amp;mc=true&amp;node=pt2.1.200&amp;rgn=div5#ap2.1.200_1521.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web/grants/forms/forms-repository.html" TargetMode="External"/><Relationship Id="rId2" Type="http://schemas.openxmlformats.org/officeDocument/2006/relationships/hyperlink" Target="https://ecfr.gov/cgi-bin/text-idx?tpl=/ecfrbrowse/Title02/2cfr200_main_02.tp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gboating.org/grants/nonprofit-grants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Best Practices for Federal Nonprofit Grants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Cynthia Dudzinski, Grants Management Specialist</a:t>
            </a:r>
          </a:p>
          <a:p>
            <a:r>
              <a:rPr lang="en-US" dirty="0"/>
              <a:t>Office of Auxiliary &amp; Boating </a:t>
            </a:r>
            <a:r>
              <a:rPr lang="en-US" dirty="0" smtClean="0"/>
              <a:t>Safety, US Coast Guard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32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3662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Be responsive to your agency liaisons. </a:t>
            </a:r>
            <a:r>
              <a:rPr lang="en-US" i="1" dirty="0" smtClean="0">
                <a:solidFill>
                  <a:schemeClr val="accent1"/>
                </a:solidFill>
              </a:rPr>
              <a:t>Th</a:t>
            </a:r>
            <a:r>
              <a:rPr lang="en-US" sz="1800" i="1" dirty="0" smtClean="0">
                <a:solidFill>
                  <a:schemeClr val="accent1"/>
                </a:solidFill>
              </a:rPr>
              <a:t>ey should be responsive to you too!</a:t>
            </a:r>
          </a:p>
          <a:p>
            <a:r>
              <a:rPr lang="en-US" sz="2000" b="1" dirty="0" smtClean="0"/>
              <a:t>Do not be afraid to ask questions. </a:t>
            </a:r>
            <a:r>
              <a:rPr lang="en-US" sz="1800" dirty="0" smtClean="0"/>
              <a:t>We are here to help. We want grant programs to succeed. Asking questions isn’t a sign of weakness.</a:t>
            </a:r>
          </a:p>
          <a:p>
            <a:r>
              <a:rPr lang="en-US" sz="2000" b="1" dirty="0" smtClean="0"/>
              <a:t>Did your program do something awesome? </a:t>
            </a:r>
            <a:r>
              <a:rPr lang="en-US" sz="2000" dirty="0" smtClean="0"/>
              <a:t>Tell us. Keep us informed. Let us know when you have planned activities.</a:t>
            </a:r>
          </a:p>
          <a:p>
            <a:r>
              <a:rPr lang="en-US" sz="2000" b="1" dirty="0" smtClean="0"/>
              <a:t>If a timeline gets delayed and/or a project cannot proceed as initially planned, let us know. </a:t>
            </a:r>
            <a:r>
              <a:rPr lang="en-US" sz="2000" dirty="0" smtClean="0"/>
              <a:t>Delays and “course corrections” happen. It does not automatically equate poor performance.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7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98977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Reporting requirements should be included in the competition NOFO. </a:t>
            </a:r>
            <a:r>
              <a:rPr lang="en-US" sz="2000" dirty="0" smtClean="0"/>
              <a:t>They should never be a surprise.</a:t>
            </a:r>
          </a:p>
          <a:p>
            <a:r>
              <a:rPr lang="en-US" sz="2000" b="1" dirty="0" smtClean="0"/>
              <a:t>Be timely. </a:t>
            </a:r>
            <a:r>
              <a:rPr lang="en-US" sz="2000" dirty="0" smtClean="0"/>
              <a:t>If you need an extension, ask.</a:t>
            </a:r>
          </a:p>
          <a:p>
            <a:r>
              <a:rPr lang="en-US" sz="2000" b="1" dirty="0" smtClean="0"/>
              <a:t>Understand that reporting includes both financial and </a:t>
            </a:r>
            <a:r>
              <a:rPr lang="en-US" sz="2000" b="1" dirty="0" smtClean="0"/>
              <a:t>programmatic</a:t>
            </a:r>
            <a:endParaRPr lang="en-US" sz="2000" b="1" dirty="0" smtClean="0"/>
          </a:p>
          <a:p>
            <a:r>
              <a:rPr lang="en-US" sz="2000" b="1" dirty="0" smtClean="0"/>
              <a:t>When in doubt, consult </a:t>
            </a:r>
            <a:r>
              <a:rPr lang="en-US" sz="2000" b="1" dirty="0" smtClean="0">
                <a:hlinkClick r:id="rId2"/>
              </a:rPr>
              <a:t>2 CFR 200 Performance and Financial Monitoring and Reporting</a:t>
            </a:r>
            <a:r>
              <a:rPr lang="en-US" sz="2000" b="1" dirty="0" smtClean="0"/>
              <a:t> (2 CFR 200 Parts 200.237-200.329)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02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Learn, live, love 2 CFR 200</a:t>
            </a:r>
          </a:p>
          <a:p>
            <a:r>
              <a:rPr lang="en-US" sz="2000" b="1" dirty="0" smtClean="0"/>
              <a:t>Understand the Terms &amp; Conditions of your award agreement and how they relate to program activities</a:t>
            </a:r>
          </a:p>
          <a:p>
            <a:r>
              <a:rPr lang="en-US" sz="2000" b="1" dirty="0" smtClean="0"/>
              <a:t>Keep your federal agency involved</a:t>
            </a:r>
          </a:p>
          <a:p>
            <a:r>
              <a:rPr lang="en-US" sz="2000" b="1" dirty="0" smtClean="0"/>
              <a:t>Learn to maximize your grant funds</a:t>
            </a:r>
          </a:p>
          <a:p>
            <a:r>
              <a:rPr lang="en-US" sz="2000" b="1" dirty="0" smtClean="0">
                <a:solidFill>
                  <a:schemeClr val="accent3"/>
                </a:solidFill>
              </a:rPr>
              <a:t>When in doubt, give us a call!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99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Cynthia </a:t>
            </a:r>
            <a:r>
              <a:rPr lang="en-US" sz="2800" b="1" dirty="0" err="1" smtClean="0">
                <a:solidFill>
                  <a:schemeClr val="accent1"/>
                </a:solidFill>
              </a:rPr>
              <a:t>Dudzinski</a:t>
            </a:r>
            <a:endParaRPr lang="en-US" sz="2800" b="1" dirty="0" smtClean="0">
              <a:solidFill>
                <a:schemeClr val="accent1"/>
              </a:solidFill>
              <a:hlinkClick r:id="rId2"/>
            </a:endParaRPr>
          </a:p>
          <a:p>
            <a:pPr marL="0" indent="0" algn="ctr">
              <a:buNone/>
            </a:pPr>
            <a:r>
              <a:rPr lang="en-US" sz="2800" b="1" dirty="0" smtClean="0">
                <a:hlinkClick r:id="rId2"/>
              </a:rPr>
              <a:t>Cynthia.M.Dudzinski@uscg.mil</a:t>
            </a: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3"/>
                </a:solidFill>
              </a:rPr>
              <a:t>(202) 372-1064</a:t>
            </a:r>
            <a:endParaRPr lang="en-US" sz="2800" b="1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9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Apply: Things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5629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Where must you be registered in order to apply?</a:t>
            </a:r>
          </a:p>
          <a:p>
            <a:pPr lvl="1"/>
            <a:r>
              <a:rPr lang="en-US" sz="1800" dirty="0"/>
              <a:t>SAM.gov</a:t>
            </a:r>
          </a:p>
          <a:p>
            <a:pPr lvl="1"/>
            <a:r>
              <a:rPr lang="en-US" sz="1800" dirty="0" smtClean="0"/>
              <a:t>Grants.gov</a:t>
            </a:r>
          </a:p>
          <a:p>
            <a:pPr lvl="1"/>
            <a:r>
              <a:rPr lang="en-US" sz="1800" dirty="0" smtClean="0"/>
              <a:t>Program or agency-specific application submission systems</a:t>
            </a:r>
          </a:p>
          <a:p>
            <a:r>
              <a:rPr lang="en-US" sz="2000" b="1" dirty="0" smtClean="0"/>
              <a:t>How do I learn about Funding Opportunities?</a:t>
            </a:r>
          </a:p>
          <a:p>
            <a:pPr lvl="1"/>
            <a:r>
              <a:rPr lang="en-US" sz="1800" dirty="0" smtClean="0"/>
              <a:t>Grants.gov</a:t>
            </a:r>
          </a:p>
          <a:p>
            <a:pPr lvl="1"/>
            <a:r>
              <a:rPr lang="en-US" sz="1800" dirty="0" smtClean="0"/>
              <a:t>GovDelivery</a:t>
            </a:r>
          </a:p>
          <a:p>
            <a:r>
              <a:rPr lang="en-US" sz="2000" b="1" dirty="0" smtClean="0"/>
              <a:t>What in the world is a NOFO? – Notice of Funding Opportunity</a:t>
            </a:r>
          </a:p>
          <a:p>
            <a:pPr lvl="1"/>
            <a:r>
              <a:rPr lang="en-US" sz="1800" dirty="0" smtClean="0">
                <a:solidFill>
                  <a:schemeClr val="accent6"/>
                </a:solidFill>
                <a:hlinkClick r:id="rId2"/>
              </a:rPr>
              <a:t>2 CFR 200 Appendix I</a:t>
            </a:r>
            <a:endParaRPr lang="en-US" sz="18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1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13610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Electronic Code of Federal Regulations</a:t>
            </a:r>
          </a:p>
          <a:p>
            <a:pPr lvl="1"/>
            <a:r>
              <a:rPr lang="en-US" sz="1800" dirty="0">
                <a:hlinkClick r:id="rId2"/>
              </a:rPr>
              <a:t>2 CFR 200</a:t>
            </a:r>
            <a:endParaRPr lang="en-US" sz="1800" dirty="0"/>
          </a:p>
          <a:p>
            <a:r>
              <a:rPr lang="en-US" sz="2000" b="1" dirty="0">
                <a:hlinkClick r:id="rId3"/>
              </a:rPr>
              <a:t>Grants.gov Form Repository</a:t>
            </a:r>
            <a:endParaRPr lang="en-US" sz="2000" b="1" dirty="0"/>
          </a:p>
          <a:p>
            <a:pPr lvl="1"/>
            <a:r>
              <a:rPr lang="en-US" sz="1800" dirty="0"/>
              <a:t>SF-424 forms</a:t>
            </a:r>
          </a:p>
          <a:p>
            <a:pPr lvl="1"/>
            <a:r>
              <a:rPr lang="en-US" sz="1800" dirty="0"/>
              <a:t>Post-award forms</a:t>
            </a:r>
          </a:p>
          <a:p>
            <a:r>
              <a:rPr lang="en-US" sz="2000" b="1" dirty="0" smtClean="0"/>
              <a:t>Programmatic webpages</a:t>
            </a:r>
          </a:p>
          <a:p>
            <a:pPr lvl="1"/>
            <a:r>
              <a:rPr lang="en-US" sz="1800" dirty="0" smtClean="0"/>
              <a:t>Technical assistance opportunities</a:t>
            </a:r>
          </a:p>
          <a:p>
            <a:pPr lvl="1"/>
            <a:r>
              <a:rPr lang="en-US" sz="1800" dirty="0" smtClean="0"/>
              <a:t>Competition FAQs</a:t>
            </a:r>
          </a:p>
          <a:p>
            <a:pPr lvl="1"/>
            <a:r>
              <a:rPr lang="en-US" sz="1800" dirty="0" smtClean="0"/>
              <a:t>Post-Award Guidance – understand what current grantees do</a:t>
            </a:r>
          </a:p>
          <a:p>
            <a:pPr lvl="1"/>
            <a:r>
              <a:rPr lang="en-US" sz="1800" dirty="0" smtClean="0"/>
              <a:t>Review databases of previous and current recipients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46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 in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Federal Funding Accountability and Transparency Act of 2006: </a:t>
            </a:r>
            <a:r>
              <a:rPr lang="en-US" sz="2400" dirty="0" smtClean="0"/>
              <a:t>Agencies are required to disclose all entities and organizations receiving federal funds</a:t>
            </a:r>
          </a:p>
          <a:p>
            <a:r>
              <a:rPr lang="en-US" sz="2400" b="1" dirty="0" smtClean="0"/>
              <a:t>USASpending.gov</a:t>
            </a:r>
          </a:p>
          <a:p>
            <a:r>
              <a:rPr lang="en-US" sz="2400" b="1" dirty="0" smtClean="0"/>
              <a:t>USCG Recreational Boating Safety Website:</a:t>
            </a:r>
          </a:p>
          <a:p>
            <a:pPr lvl="1"/>
            <a:r>
              <a:rPr lang="en-US" sz="2200" b="1" dirty="0">
                <a:hlinkClick r:id="rId2"/>
              </a:rPr>
              <a:t>http://</a:t>
            </a:r>
            <a:r>
              <a:rPr lang="en-US" sz="2200" b="1" dirty="0" smtClean="0">
                <a:hlinkClick r:id="rId2"/>
              </a:rPr>
              <a:t>www.uscgboating.org/grants/nonprofit-grants.php</a:t>
            </a:r>
            <a:r>
              <a:rPr lang="en-US" sz="2200" b="1" dirty="0" smtClean="0"/>
              <a:t> </a:t>
            </a:r>
            <a:endParaRPr lang="en-US" sz="2400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0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apply…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79407"/>
            <a:ext cx="8825659" cy="4198374"/>
          </a:xfrm>
        </p:spPr>
        <p:txBody>
          <a:bodyPr>
            <a:normAutofit lnSpcReduction="10000"/>
          </a:bodyPr>
          <a:lstStyle/>
          <a:p>
            <a:r>
              <a:rPr lang="en-US" sz="2100" b="1" dirty="0" smtClean="0"/>
              <a:t>Know what you’re applying for </a:t>
            </a:r>
            <a:r>
              <a:rPr lang="en-US" sz="2100" b="1" dirty="0" smtClean="0">
                <a:sym typeface="Wingdings" panose="05000000000000000000" pitchFamily="2" charset="2"/>
              </a:rPr>
              <a:t></a:t>
            </a:r>
            <a:endParaRPr lang="en-US" sz="2100" b="1" dirty="0" smtClean="0"/>
          </a:p>
          <a:p>
            <a:r>
              <a:rPr lang="en-US" sz="2100" b="1" dirty="0" smtClean="0"/>
              <a:t>Understand the timeline, eligibility requirements, and expectations of the grant</a:t>
            </a:r>
          </a:p>
          <a:p>
            <a:r>
              <a:rPr lang="en-US" sz="2100" b="1" dirty="0" smtClean="0"/>
              <a:t>Read the submission instructions carefully</a:t>
            </a:r>
          </a:p>
          <a:p>
            <a:pPr lvl="1"/>
            <a:r>
              <a:rPr lang="en-US" sz="1900" dirty="0" smtClean="0"/>
              <a:t>Submit only what is required unless it explicitly states otherwise</a:t>
            </a:r>
          </a:p>
          <a:p>
            <a:pPr lvl="1"/>
            <a:r>
              <a:rPr lang="en-US" sz="1900" dirty="0" smtClean="0"/>
              <a:t>Do not exceed page limit requirements</a:t>
            </a:r>
          </a:p>
          <a:p>
            <a:r>
              <a:rPr lang="en-US" sz="2100" b="1" dirty="0" smtClean="0"/>
              <a:t>Be realistic</a:t>
            </a:r>
          </a:p>
          <a:p>
            <a:pPr lvl="1"/>
            <a:r>
              <a:rPr lang="en-US" sz="1900" dirty="0" smtClean="0"/>
              <a:t>Do you have enough time to put together a quality application?</a:t>
            </a:r>
          </a:p>
          <a:p>
            <a:pPr lvl="1"/>
            <a:r>
              <a:rPr lang="en-US" sz="1900" dirty="0" smtClean="0"/>
              <a:t>Are you capable of meeting program requirements?</a:t>
            </a:r>
          </a:p>
          <a:p>
            <a:r>
              <a:rPr lang="en-US" sz="2600" b="1" dirty="0" smtClean="0">
                <a:solidFill>
                  <a:schemeClr val="accent3"/>
                </a:solidFill>
              </a:rPr>
              <a:t>Do not sell yourself short</a:t>
            </a:r>
            <a:endParaRPr lang="en-US" sz="2200" b="1" dirty="0" smtClean="0">
              <a:solidFill>
                <a:schemeClr val="accent3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Narratives &amp;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77635"/>
          </a:xfrm>
        </p:spPr>
        <p:txBody>
          <a:bodyPr/>
          <a:lstStyle/>
          <a:p>
            <a:r>
              <a:rPr lang="en-US" sz="2000" b="1" dirty="0" smtClean="0"/>
              <a:t>Write your narrative to address the Selection Criteria in order</a:t>
            </a:r>
          </a:p>
          <a:p>
            <a:pPr lvl="1"/>
            <a:r>
              <a:rPr lang="en-US" sz="1800" dirty="0" smtClean="0"/>
              <a:t>Be direct and succinct; leave behind the flowery words and thesaurus</a:t>
            </a:r>
          </a:p>
          <a:p>
            <a:pPr lvl="1"/>
            <a:r>
              <a:rPr lang="en-US" sz="1800" dirty="0" smtClean="0"/>
              <a:t>Do not use specialized jargon or uncommon terminology; clearly explain acronyms</a:t>
            </a:r>
          </a:p>
          <a:p>
            <a:r>
              <a:rPr lang="en-US" sz="2000" b="1" dirty="0" smtClean="0"/>
              <a:t>Submit a budget with realistic anticipated costs</a:t>
            </a:r>
          </a:p>
          <a:p>
            <a:pPr lvl="1"/>
            <a:r>
              <a:rPr lang="en-US" sz="1800" dirty="0" smtClean="0"/>
              <a:t>Do not propose “pie in the sky” amounts</a:t>
            </a:r>
          </a:p>
          <a:p>
            <a:pPr lvl="1"/>
            <a:r>
              <a:rPr lang="en-US" sz="1800" dirty="0" smtClean="0"/>
              <a:t>Do not propose numbers that look good but can’t get the job done</a:t>
            </a:r>
          </a:p>
          <a:p>
            <a:pPr lvl="1"/>
            <a:r>
              <a:rPr lang="en-US" sz="1800" dirty="0" smtClean="0"/>
              <a:t>Provide a strong, concise budget narrative that supports your proposal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3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didn’t get funded.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97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Request Applicant Feedback</a:t>
            </a:r>
          </a:p>
          <a:p>
            <a:pPr lvl="1"/>
            <a:r>
              <a:rPr lang="en-US" sz="1800" dirty="0" smtClean="0"/>
              <a:t>Identify areas for improvement</a:t>
            </a:r>
          </a:p>
          <a:p>
            <a:pPr lvl="1"/>
            <a:r>
              <a:rPr lang="en-US" sz="1800" dirty="0" smtClean="0"/>
              <a:t>Reconsider if your organization is a good fit for the program</a:t>
            </a:r>
          </a:p>
          <a:p>
            <a:pPr lvl="1"/>
            <a:r>
              <a:rPr lang="en-US" sz="1800" dirty="0" smtClean="0"/>
              <a:t>Rethink the structure of your project: Partnerships? Additional staffing?</a:t>
            </a:r>
          </a:p>
          <a:p>
            <a:r>
              <a:rPr lang="en-US" sz="2000" b="1" dirty="0" smtClean="0"/>
              <a:t>It’s not you, it’s “us”</a:t>
            </a:r>
          </a:p>
          <a:p>
            <a:pPr lvl="1"/>
            <a:r>
              <a:rPr lang="en-US" sz="1800" dirty="0" smtClean="0"/>
              <a:t>Multiple applications for a </a:t>
            </a:r>
            <a:r>
              <a:rPr lang="en-US" sz="1800" dirty="0" smtClean="0"/>
              <a:t>targeted </a:t>
            </a:r>
            <a:r>
              <a:rPr lang="en-US" sz="1800" dirty="0" smtClean="0"/>
              <a:t>priority</a:t>
            </a:r>
          </a:p>
          <a:p>
            <a:pPr lvl="1"/>
            <a:r>
              <a:rPr lang="en-US" sz="1800" dirty="0" smtClean="0"/>
              <a:t>Balancing a portfolio: fewer grants with more money vs. more grants with less money</a:t>
            </a:r>
          </a:p>
          <a:p>
            <a:r>
              <a:rPr lang="en-US" sz="2000" b="1" dirty="0" smtClean="0"/>
              <a:t>Apply again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4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got funded.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2344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Be excited. </a:t>
            </a:r>
            <a:r>
              <a:rPr lang="en-US" sz="1800" dirty="0" smtClean="0"/>
              <a:t>You should be. It was a lot of work!</a:t>
            </a:r>
          </a:p>
          <a:p>
            <a:r>
              <a:rPr lang="en-US" sz="2000" b="1" dirty="0" smtClean="0"/>
              <a:t>Communicate your achievement(s) to external stakeholders. </a:t>
            </a:r>
            <a:r>
              <a:rPr lang="en-US" sz="1800" dirty="0" smtClean="0"/>
              <a:t>It’s okay to brag. It could help you leverage future partnerships.</a:t>
            </a:r>
          </a:p>
          <a:p>
            <a:r>
              <a:rPr lang="en-US" sz="2000" b="1" dirty="0" smtClean="0"/>
              <a:t>Be prepared to hit the ground running. </a:t>
            </a:r>
            <a:r>
              <a:rPr lang="en-US" sz="2000" dirty="0" smtClean="0"/>
              <a:t>If your proposed timeline is set to begin two months after the targeted award date, be ready to execute.</a:t>
            </a:r>
            <a:endParaRPr lang="en-US" sz="1800" dirty="0" smtClean="0"/>
          </a:p>
          <a:p>
            <a:r>
              <a:rPr lang="en-US" sz="2000" b="1" dirty="0" smtClean="0"/>
              <a:t>Be cognizant of agency: </a:t>
            </a:r>
          </a:p>
          <a:p>
            <a:pPr lvl="1"/>
            <a:r>
              <a:rPr lang="en-US" sz="1800" b="1" dirty="0" smtClean="0">
                <a:solidFill>
                  <a:schemeClr val="accent1"/>
                </a:solidFill>
              </a:rPr>
              <a:t>Expectations</a:t>
            </a:r>
          </a:p>
          <a:p>
            <a:pPr lvl="1"/>
            <a:r>
              <a:rPr lang="en-US" sz="1800" b="1" dirty="0" smtClean="0">
                <a:solidFill>
                  <a:schemeClr val="accent1"/>
                </a:solidFill>
              </a:rPr>
              <a:t>Communications</a:t>
            </a:r>
          </a:p>
          <a:p>
            <a:pPr lvl="1"/>
            <a:r>
              <a:rPr lang="en-US" sz="1800" b="1" dirty="0" smtClean="0">
                <a:solidFill>
                  <a:schemeClr val="accent1"/>
                </a:solidFill>
              </a:rPr>
              <a:t>Reporting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6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0545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Understand your Terms &amp; Conditions</a:t>
            </a:r>
          </a:p>
          <a:p>
            <a:pPr lvl="1"/>
            <a:r>
              <a:rPr lang="en-US" sz="1800" dirty="0" smtClean="0"/>
              <a:t>They are there to inform and protect you; to keep your grant on track.</a:t>
            </a:r>
          </a:p>
          <a:p>
            <a:r>
              <a:rPr lang="en-US" sz="2000" b="1" dirty="0" smtClean="0"/>
              <a:t>Execute your agreed-upon timeline and/or deliverables</a:t>
            </a:r>
          </a:p>
          <a:p>
            <a:r>
              <a:rPr lang="en-US" sz="2000" b="1" dirty="0" smtClean="0"/>
              <a:t>Register the appropriate staff on grants management systems</a:t>
            </a:r>
          </a:p>
          <a:p>
            <a:r>
              <a:rPr lang="en-US" sz="2000" b="1" dirty="0" smtClean="0"/>
              <a:t>Don’t let yourself be surprised –</a:t>
            </a:r>
          </a:p>
          <a:p>
            <a:pPr lvl="1"/>
            <a:r>
              <a:rPr lang="en-US" sz="1800" dirty="0" smtClean="0"/>
              <a:t>“Oh I didn’t know we had to do that”</a:t>
            </a:r>
          </a:p>
          <a:p>
            <a:pPr lvl="1"/>
            <a:r>
              <a:rPr lang="en-US" sz="1800" dirty="0" smtClean="0"/>
              <a:t>“I wasn’t aware that was a program requirement”</a:t>
            </a:r>
          </a:p>
          <a:p>
            <a:r>
              <a:rPr lang="en-US" sz="2200" b="1" dirty="0" smtClean="0"/>
              <a:t>Know and review the information you’ve been given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91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358</TotalTime>
  <Words>746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Ion Boardroom</vt:lpstr>
      <vt:lpstr>Best Practices for Federal Nonprofit Grants </vt:lpstr>
      <vt:lpstr>Preparing to Apply: Things to Know</vt:lpstr>
      <vt:lpstr>Key Resources</vt:lpstr>
      <vt:lpstr>Transparency in Government</vt:lpstr>
      <vt:lpstr>Before you apply…</vt:lpstr>
      <vt:lpstr>Narratives &amp; Budgets</vt:lpstr>
      <vt:lpstr>You didn’t get funded. Now what?</vt:lpstr>
      <vt:lpstr>You got funded. Now what?</vt:lpstr>
      <vt:lpstr>Expectations</vt:lpstr>
      <vt:lpstr>Communications</vt:lpstr>
      <vt:lpstr>Reporting Requirements</vt:lpstr>
      <vt:lpstr>General Advice</vt:lpstr>
      <vt:lpstr>Contact Information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Federal Nonprofit Grants</dc:title>
  <dc:creator>Dudzinski, Cynthia M CIV</dc:creator>
  <cp:lastModifiedBy>Dudzinski, Cynthia M CIV</cp:lastModifiedBy>
  <cp:revision>45</cp:revision>
  <dcterms:created xsi:type="dcterms:W3CDTF">2019-03-21T17:35:08Z</dcterms:created>
  <dcterms:modified xsi:type="dcterms:W3CDTF">2019-03-22T17:32:43Z</dcterms:modified>
</cp:coreProperties>
</file>