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80" r:id="rId2"/>
    <p:sldId id="282" r:id="rId3"/>
    <p:sldId id="278" r:id="rId4"/>
    <p:sldId id="256" r:id="rId5"/>
    <p:sldId id="294" r:id="rId6"/>
    <p:sldId id="291" r:id="rId7"/>
    <p:sldId id="295" r:id="rId8"/>
    <p:sldId id="296" r:id="rId9"/>
    <p:sldId id="297" r:id="rId10"/>
    <p:sldId id="262" r:id="rId11"/>
    <p:sldId id="288" r:id="rId12"/>
    <p:sldId id="287" r:id="rId13"/>
    <p:sldId id="292" r:id="rId14"/>
    <p:sldId id="281" r:id="rId15"/>
    <p:sldId id="285" r:id="rId16"/>
    <p:sldId id="286" r:id="rId17"/>
    <p:sldId id="266" r:id="rId18"/>
    <p:sldId id="279" r:id="rId19"/>
    <p:sldId id="277" r:id="rId20"/>
    <p:sldId id="269" r:id="rId21"/>
    <p:sldId id="283" r:id="rId22"/>
    <p:sldId id="284" r:id="rId23"/>
    <p:sldId id="265" r:id="rId24"/>
    <p:sldId id="270" r:id="rId25"/>
    <p:sldId id="271" r:id="rId26"/>
    <p:sldId id="272" r:id="rId27"/>
    <p:sldId id="273" r:id="rId28"/>
    <p:sldId id="274" r:id="rId29"/>
    <p:sldId id="275" r:id="rId30"/>
    <p:sldId id="276" r:id="rId31"/>
    <p:sldId id="264" r:id="rId32"/>
    <p:sldId id="267" r:id="rId33"/>
    <p:sldId id="268" r:id="rId34"/>
    <p:sldId id="257" r:id="rId35"/>
    <p:sldId id="261" r:id="rId36"/>
    <p:sldId id="260" r:id="rId37"/>
    <p:sldId id="259" r:id="rId38"/>
    <p:sldId id="289" r:id="rId39"/>
    <p:sldId id="290" r:id="rId40"/>
    <p:sldId id="293"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showGuides="1">
      <p:cViewPr varScale="1">
        <p:scale>
          <a:sx n="103" d="100"/>
          <a:sy n="103" d="100"/>
        </p:scale>
        <p:origin x="24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38427-EE2B-4F41-AFEB-E06FF2C227E0}" type="datetimeFigureOut">
              <a:rPr lang="en-US" smtClean="0"/>
              <a:t>3/4/18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41A4D8-833B-4AE3-9279-48728E1A103A}" type="slidenum">
              <a:rPr lang="en-US" smtClean="0"/>
              <a:t>‹#›</a:t>
            </a:fld>
            <a:endParaRPr lang="en-US"/>
          </a:p>
        </p:txBody>
      </p:sp>
    </p:spTree>
    <p:extLst>
      <p:ext uri="{BB962C8B-B14F-4D97-AF65-F5344CB8AC3E}">
        <p14:creationId xmlns:p14="http://schemas.microsoft.com/office/powerpoint/2010/main" val="226835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1A4D8-833B-4AE3-9279-48728E1A103A}" type="slidenum">
              <a:rPr lang="en-US" smtClean="0"/>
              <a:t>4</a:t>
            </a:fld>
            <a:endParaRPr lang="en-US"/>
          </a:p>
        </p:txBody>
      </p:sp>
    </p:spTree>
    <p:extLst>
      <p:ext uri="{BB962C8B-B14F-4D97-AF65-F5344CB8AC3E}">
        <p14:creationId xmlns:p14="http://schemas.microsoft.com/office/powerpoint/2010/main" val="145450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41A4D8-833B-4AE3-9279-48728E1A103A}" type="slidenum">
              <a:rPr lang="en-US" smtClean="0"/>
              <a:t>11</a:t>
            </a:fld>
            <a:endParaRPr lang="en-US"/>
          </a:p>
        </p:txBody>
      </p:sp>
    </p:spTree>
    <p:extLst>
      <p:ext uri="{BB962C8B-B14F-4D97-AF65-F5344CB8AC3E}">
        <p14:creationId xmlns:p14="http://schemas.microsoft.com/office/powerpoint/2010/main" val="591370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F030E5-508E-4EA4-9CF2-56B425EBD48C}" type="datetime1">
              <a:rPr lang="en-US" smtClean="0"/>
              <a:t>3/4/18</a:t>
            </a:fld>
            <a:endParaRPr lang="en-US"/>
          </a:p>
        </p:txBody>
      </p:sp>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230766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61682F-D503-42AE-8E1F-24A02D23BBB3}" type="datetime1">
              <a:rPr lang="en-US" smtClean="0"/>
              <a:t>3/4/18</a:t>
            </a:fld>
            <a:endParaRPr lang="en-US"/>
          </a:p>
        </p:txBody>
      </p:sp>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2829608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2DAA4A-2F7E-47E0-92C8-3C17C49BE3C5}" type="datetime1">
              <a:rPr lang="en-US" smtClean="0"/>
              <a:t>3/4/18</a:t>
            </a:fld>
            <a:endParaRPr lang="en-US"/>
          </a:p>
        </p:txBody>
      </p:sp>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426649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C051DD-02C3-4BD3-8F44-B651DB623258}" type="datetime1">
              <a:rPr lang="en-US" smtClean="0"/>
              <a:t>3/4/18</a:t>
            </a:fld>
            <a:endParaRPr lang="en-US"/>
          </a:p>
        </p:txBody>
      </p:sp>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730537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D68DE3-EF3D-4056-AB70-05AC3BE4FDA9}" type="datetime1">
              <a:rPr lang="en-US" smtClean="0"/>
              <a:t>3/4/18</a:t>
            </a:fld>
            <a:endParaRPr lang="en-US"/>
          </a:p>
        </p:txBody>
      </p:sp>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310351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D794E2-5C79-454F-A24D-672CEA4E5C25}" type="datetime1">
              <a:rPr lang="en-US" smtClean="0"/>
              <a:t>3/4/18</a:t>
            </a:fld>
            <a:endParaRPr lang="en-US"/>
          </a:p>
        </p:txBody>
      </p:sp>
      <p:sp>
        <p:nvSpPr>
          <p:cNvPr id="6" name="Footer Placeholder 5"/>
          <p:cNvSpPr>
            <a:spLocks noGrp="1"/>
          </p:cNvSpPr>
          <p:nvPr>
            <p:ph type="ftr" sz="quarter" idx="11"/>
          </p:nvPr>
        </p:nvSpPr>
        <p:spPr/>
        <p:txBody>
          <a:bodyPr/>
          <a:lstStyle/>
          <a:p>
            <a:r>
              <a:rPr lang="en-US"/>
              <a:t>K38 LLC 2018</a:t>
            </a:r>
          </a:p>
        </p:txBody>
      </p:sp>
      <p:sp>
        <p:nvSpPr>
          <p:cNvPr id="7" name="Slide Number Placeholder 6"/>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236190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3FA112-B548-4E53-ACAC-128FE8420B5A}" type="datetime1">
              <a:rPr lang="en-US" smtClean="0"/>
              <a:t>3/4/18</a:t>
            </a:fld>
            <a:endParaRPr lang="en-US"/>
          </a:p>
        </p:txBody>
      </p:sp>
      <p:sp>
        <p:nvSpPr>
          <p:cNvPr id="8" name="Footer Placeholder 7"/>
          <p:cNvSpPr>
            <a:spLocks noGrp="1"/>
          </p:cNvSpPr>
          <p:nvPr>
            <p:ph type="ftr" sz="quarter" idx="11"/>
          </p:nvPr>
        </p:nvSpPr>
        <p:spPr/>
        <p:txBody>
          <a:bodyPr/>
          <a:lstStyle/>
          <a:p>
            <a:r>
              <a:rPr lang="en-US"/>
              <a:t>K38 LLC 2018</a:t>
            </a:r>
          </a:p>
        </p:txBody>
      </p:sp>
      <p:sp>
        <p:nvSpPr>
          <p:cNvPr id="9" name="Slide Number Placeholder 8"/>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346051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B1844-6DC4-4274-9347-AAE880EB8B7C}" type="datetime1">
              <a:rPr lang="en-US" smtClean="0"/>
              <a:t>3/4/18</a:t>
            </a:fld>
            <a:endParaRPr lang="en-US"/>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22792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AE3FE-B975-432B-985A-6953448C320A}" type="datetime1">
              <a:rPr lang="en-US" smtClean="0"/>
              <a:t>3/4/18</a:t>
            </a:fld>
            <a:endParaRPr lang="en-US"/>
          </a:p>
        </p:txBody>
      </p:sp>
      <p:sp>
        <p:nvSpPr>
          <p:cNvPr id="3" name="Footer Placeholder 2"/>
          <p:cNvSpPr>
            <a:spLocks noGrp="1"/>
          </p:cNvSpPr>
          <p:nvPr>
            <p:ph type="ftr" sz="quarter" idx="11"/>
          </p:nvPr>
        </p:nvSpPr>
        <p:spPr/>
        <p:txBody>
          <a:bodyPr/>
          <a:lstStyle/>
          <a:p>
            <a:r>
              <a:rPr lang="en-US"/>
              <a:t>K38 LLC 2018</a:t>
            </a:r>
          </a:p>
        </p:txBody>
      </p:sp>
      <p:sp>
        <p:nvSpPr>
          <p:cNvPr id="4" name="Slide Number Placeholder 3"/>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128066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D8DE23-EB3A-4051-81E8-B130BA5FD020}" type="datetime1">
              <a:rPr lang="en-US" smtClean="0"/>
              <a:t>3/4/18</a:t>
            </a:fld>
            <a:endParaRPr lang="en-US"/>
          </a:p>
        </p:txBody>
      </p:sp>
      <p:sp>
        <p:nvSpPr>
          <p:cNvPr id="6" name="Footer Placeholder 5"/>
          <p:cNvSpPr>
            <a:spLocks noGrp="1"/>
          </p:cNvSpPr>
          <p:nvPr>
            <p:ph type="ftr" sz="quarter" idx="11"/>
          </p:nvPr>
        </p:nvSpPr>
        <p:spPr/>
        <p:txBody>
          <a:bodyPr/>
          <a:lstStyle/>
          <a:p>
            <a:r>
              <a:rPr lang="en-US"/>
              <a:t>K38 LLC 2018</a:t>
            </a:r>
          </a:p>
        </p:txBody>
      </p:sp>
      <p:sp>
        <p:nvSpPr>
          <p:cNvPr id="7" name="Slide Number Placeholder 6"/>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122322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90D27E-98A1-4A4C-A95B-0417DF9C5A1C}" type="datetime1">
              <a:rPr lang="en-US" smtClean="0"/>
              <a:t>3/4/18</a:t>
            </a:fld>
            <a:endParaRPr lang="en-US"/>
          </a:p>
        </p:txBody>
      </p:sp>
      <p:sp>
        <p:nvSpPr>
          <p:cNvPr id="6" name="Footer Placeholder 5"/>
          <p:cNvSpPr>
            <a:spLocks noGrp="1"/>
          </p:cNvSpPr>
          <p:nvPr>
            <p:ph type="ftr" sz="quarter" idx="11"/>
          </p:nvPr>
        </p:nvSpPr>
        <p:spPr/>
        <p:txBody>
          <a:bodyPr/>
          <a:lstStyle/>
          <a:p>
            <a:r>
              <a:rPr lang="en-US"/>
              <a:t>K38 LLC 2018</a:t>
            </a:r>
          </a:p>
        </p:txBody>
      </p:sp>
      <p:sp>
        <p:nvSpPr>
          <p:cNvPr id="7" name="Slide Number Placeholder 6"/>
          <p:cNvSpPr>
            <a:spLocks noGrp="1"/>
          </p:cNvSpPr>
          <p:nvPr>
            <p:ph type="sldNum" sz="quarter" idx="12"/>
          </p:nvPr>
        </p:nvSpPr>
        <p:spPr/>
        <p:txBody>
          <a:bodyPr/>
          <a:lstStyle/>
          <a:p>
            <a:fld id="{A51941F8-E42B-4433-9449-00789181A10D}" type="slidenum">
              <a:rPr lang="en-US" smtClean="0"/>
              <a:t>‹#›</a:t>
            </a:fld>
            <a:endParaRPr lang="en-US"/>
          </a:p>
        </p:txBody>
      </p:sp>
    </p:spTree>
    <p:extLst>
      <p:ext uri="{BB962C8B-B14F-4D97-AF65-F5344CB8AC3E}">
        <p14:creationId xmlns:p14="http://schemas.microsoft.com/office/powerpoint/2010/main" val="25593693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65267-9468-4769-84F0-524783A5A4BA}" type="datetime1">
              <a:rPr lang="en-US" smtClean="0"/>
              <a:t>3/4/18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K38 LLC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941F8-E42B-4433-9449-00789181A10D}" type="slidenum">
              <a:rPr lang="en-US" smtClean="0"/>
              <a:t>‹#›</a:t>
            </a:fld>
            <a:endParaRPr lang="en-US"/>
          </a:p>
        </p:txBody>
      </p:sp>
    </p:spTree>
    <p:extLst>
      <p:ext uri="{BB962C8B-B14F-4D97-AF65-F5344CB8AC3E}">
        <p14:creationId xmlns:p14="http://schemas.microsoft.com/office/powerpoint/2010/main" val="1451569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jpeg"/><Relationship Id="rId13" Type="http://schemas.openxmlformats.org/officeDocument/2006/relationships/image" Target="../media/image12.jpeg"/><Relationship Id="rId14" Type="http://schemas.openxmlformats.org/officeDocument/2006/relationships/image" Target="../media/image13.jpeg"/><Relationship Id="rId15" Type="http://schemas.openxmlformats.org/officeDocument/2006/relationships/image" Target="../media/image14.jpeg"/><Relationship Id="rId16" Type="http://schemas.openxmlformats.org/officeDocument/2006/relationships/image" Target="../media/image15.jpeg"/><Relationship Id="rId17" Type="http://schemas.openxmlformats.org/officeDocument/2006/relationships/image" Target="../media/image16.jpeg"/><Relationship Id="rId18"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microsoft.com/office/2007/relationships/hdphoto" Target="../media/hdphoto1.wdp"/><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G"/><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G"/><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G"/><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hyperlink" Target="http://psm.isr.umich.edu/master" TargetMode="External"/><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G"/><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g"/><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g"/><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g"/><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g"/><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G"/><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7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G"/><Relationship Id="rId3"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G"/><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5" Type="http://schemas.openxmlformats.org/officeDocument/2006/relationships/image" Target="../media/image17.png"/><Relationship Id="rId6"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04602" y="105486"/>
            <a:ext cx="5268492" cy="6632585"/>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HOW I BECAME A TEACHER </a:t>
            </a:r>
          </a:p>
          <a:p>
            <a:pPr algn="ctr"/>
            <a:r>
              <a:rPr lang="en-US" sz="2400" b="1" dirty="0">
                <a:effectLst>
                  <a:outerShdw blurRad="38100" dist="38100" dir="2700000" algn="tl">
                    <a:srgbClr val="000000">
                      <a:alpha val="43137"/>
                    </a:srgbClr>
                  </a:outerShdw>
                </a:effectLst>
              </a:rPr>
              <a:t>MY EVOLUTION</a:t>
            </a:r>
          </a:p>
          <a:p>
            <a:pPr algn="ctr"/>
            <a:endParaRPr lang="en-US" sz="800" b="1" dirty="0"/>
          </a:p>
          <a:p>
            <a:pPr algn="ctr"/>
            <a:endParaRPr lang="en-US" b="1" dirty="0"/>
          </a:p>
          <a:p>
            <a:pPr algn="ctr"/>
            <a:endParaRPr lang="en-US" sz="800" b="1" dirty="0"/>
          </a:p>
          <a:p>
            <a:pPr algn="ctr"/>
            <a:r>
              <a:rPr lang="en-US" sz="2000" dirty="0"/>
              <a:t>Generational Family</a:t>
            </a:r>
          </a:p>
          <a:p>
            <a:pPr algn="ctr"/>
            <a:endParaRPr lang="en-US" sz="900" dirty="0"/>
          </a:p>
          <a:p>
            <a:pPr algn="ctr"/>
            <a:r>
              <a:rPr lang="en-US" sz="2000" dirty="0"/>
              <a:t>Tragedy</a:t>
            </a:r>
          </a:p>
          <a:p>
            <a:pPr algn="ctr"/>
            <a:endParaRPr lang="en-US" sz="900" dirty="0"/>
          </a:p>
          <a:p>
            <a:pPr algn="ctr"/>
            <a:r>
              <a:rPr lang="en-US" sz="2000" dirty="0"/>
              <a:t>The 1960’s</a:t>
            </a:r>
          </a:p>
          <a:p>
            <a:pPr algn="ctr"/>
            <a:endParaRPr lang="en-US" sz="900" dirty="0"/>
          </a:p>
          <a:p>
            <a:pPr algn="ctr"/>
            <a:r>
              <a:rPr lang="en-US" sz="2000" dirty="0"/>
              <a:t>Being born in the USA</a:t>
            </a:r>
          </a:p>
          <a:p>
            <a:pPr algn="ctr"/>
            <a:endParaRPr lang="en-US" sz="900" dirty="0"/>
          </a:p>
          <a:p>
            <a:pPr algn="ctr"/>
            <a:r>
              <a:rPr lang="en-US" sz="2000" dirty="0"/>
              <a:t>Technology</a:t>
            </a:r>
          </a:p>
          <a:p>
            <a:pPr algn="ctr"/>
            <a:endParaRPr lang="en-US" sz="900" dirty="0"/>
          </a:p>
          <a:p>
            <a:pPr algn="ctr"/>
            <a:r>
              <a:rPr lang="en-US" sz="2000" dirty="0"/>
              <a:t>The Jet Ski</a:t>
            </a:r>
          </a:p>
          <a:p>
            <a:pPr algn="ctr"/>
            <a:endParaRPr lang="en-US" sz="900" dirty="0"/>
          </a:p>
          <a:p>
            <a:pPr algn="ctr"/>
            <a:r>
              <a:rPr lang="en-US" sz="2000" dirty="0"/>
              <a:t>Racing</a:t>
            </a:r>
          </a:p>
          <a:p>
            <a:pPr algn="ctr"/>
            <a:endParaRPr lang="en-US" sz="900" dirty="0"/>
          </a:p>
          <a:p>
            <a:pPr algn="ctr"/>
            <a:r>
              <a:rPr lang="en-US" sz="2000" dirty="0"/>
              <a:t>Difficult Failures</a:t>
            </a:r>
          </a:p>
          <a:p>
            <a:pPr algn="ctr"/>
            <a:endParaRPr lang="en-US" sz="1100" dirty="0"/>
          </a:p>
          <a:p>
            <a:pPr algn="ctr"/>
            <a:r>
              <a:rPr lang="en-US" sz="2000" dirty="0"/>
              <a:t>Motherhood</a:t>
            </a:r>
          </a:p>
          <a:p>
            <a:pPr algn="ctr"/>
            <a:endParaRPr lang="en-US" sz="900" dirty="0"/>
          </a:p>
          <a:p>
            <a:pPr algn="ctr"/>
            <a:r>
              <a:rPr lang="en-US" sz="2000" dirty="0"/>
              <a:t>Rescue</a:t>
            </a:r>
          </a:p>
          <a:p>
            <a:pPr algn="ctr"/>
            <a:endParaRPr lang="en-US" sz="900" dirty="0"/>
          </a:p>
          <a:p>
            <a:pPr algn="ctr"/>
            <a:r>
              <a:rPr lang="en-US" sz="2000" dirty="0"/>
              <a:t>The Struggle</a:t>
            </a:r>
          </a:p>
          <a:p>
            <a:endParaRPr lang="en-US" dirty="0"/>
          </a:p>
        </p:txBody>
      </p:sp>
      <p:pic>
        <p:nvPicPr>
          <p:cNvPr id="6146" name="Picture 2" descr="Image may contain: one or more people, people standing, ocean, outdoor and water"/>
          <p:cNvPicPr>
            <a:picLocks noChangeAspect="1" noChangeArrowheads="1"/>
          </p:cNvPicPr>
          <p:nvPr/>
        </p:nvPicPr>
        <p:blipFill rotWithShape="1">
          <a:blip r:embed="rId2">
            <a:extLst>
              <a:ext uri="{28A0092B-C50C-407E-A947-70E740481C1C}">
                <a14:useLocalDpi xmlns:a14="http://schemas.microsoft.com/office/drawing/2010/main" val="0"/>
              </a:ext>
            </a:extLst>
          </a:blip>
          <a:srcRect t="9507" r="9208" b="5687"/>
          <a:stretch/>
        </p:blipFill>
        <p:spPr bwMode="auto">
          <a:xfrm>
            <a:off x="317332" y="3624221"/>
            <a:ext cx="2051087" cy="2809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Image may contain: outdoor"/>
          <p:cNvPicPr>
            <a:picLocks noChangeAspect="1" noChangeArrowheads="1"/>
          </p:cNvPicPr>
          <p:nvPr/>
        </p:nvPicPr>
        <p:blipFill rotWithShape="1">
          <a:blip r:embed="rId3">
            <a:extLst>
              <a:ext uri="{28A0092B-C50C-407E-A947-70E740481C1C}">
                <a14:useLocalDpi xmlns:a14="http://schemas.microsoft.com/office/drawing/2010/main" val="0"/>
              </a:ext>
            </a:extLst>
          </a:blip>
          <a:srcRect l="11091" t="9335" r="11089" b="6897"/>
          <a:stretch/>
        </p:blipFill>
        <p:spPr bwMode="auto">
          <a:xfrm>
            <a:off x="9344175" y="2192181"/>
            <a:ext cx="2572123" cy="2076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No automatic alt text available."/>
          <p:cNvPicPr>
            <a:picLocks noChangeAspect="1" noChangeArrowheads="1"/>
          </p:cNvPicPr>
          <p:nvPr/>
        </p:nvPicPr>
        <p:blipFill rotWithShape="1">
          <a:blip r:embed="rId4">
            <a:extLst>
              <a:ext uri="{28A0092B-C50C-407E-A947-70E740481C1C}">
                <a14:useLocalDpi xmlns:a14="http://schemas.microsoft.com/office/drawing/2010/main" val="0"/>
              </a:ext>
            </a:extLst>
          </a:blip>
          <a:srcRect l="59545" r="12696" b="11849"/>
          <a:stretch/>
        </p:blipFill>
        <p:spPr bwMode="auto">
          <a:xfrm>
            <a:off x="7378838" y="1948792"/>
            <a:ext cx="819357" cy="2686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No automatic alt text availab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224" t="8752" r="13163" b="25698"/>
          <a:stretch/>
        </p:blipFill>
        <p:spPr bwMode="auto">
          <a:xfrm>
            <a:off x="8442086" y="3411831"/>
            <a:ext cx="1193357" cy="1430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4" name="Picture 10" descr="Image may contain: one or more people"/>
          <p:cNvPicPr>
            <a:picLocks noChangeAspect="1" noChangeArrowheads="1"/>
          </p:cNvPicPr>
          <p:nvPr/>
        </p:nvPicPr>
        <p:blipFill rotWithShape="1">
          <a:blip r:embed="rId6">
            <a:extLst>
              <a:ext uri="{28A0092B-C50C-407E-A947-70E740481C1C}">
                <a14:useLocalDpi xmlns:a14="http://schemas.microsoft.com/office/drawing/2010/main" val="0"/>
              </a:ext>
            </a:extLst>
          </a:blip>
          <a:srcRect t="13774" b="25849"/>
          <a:stretch/>
        </p:blipFill>
        <p:spPr bwMode="auto">
          <a:xfrm>
            <a:off x="9934298" y="4391089"/>
            <a:ext cx="1931499" cy="20732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62" name="Picture 18" descr="No automatic alt text availab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1388" r="41628" b="12162"/>
          <a:stretch/>
        </p:blipFill>
        <p:spPr bwMode="auto">
          <a:xfrm>
            <a:off x="7378838" y="656270"/>
            <a:ext cx="1476184" cy="847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6" name="Picture 12" descr="Image may contain: one or more people, closeup and tex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95" t="6756" r="7863" b="20747"/>
          <a:stretch/>
        </p:blipFill>
        <p:spPr bwMode="auto">
          <a:xfrm>
            <a:off x="7115250" y="4981508"/>
            <a:ext cx="2520193" cy="1486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8" name="Picture 14" descr="Image may contain: car and outdoo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845" t="36043" r="1902" b="11497"/>
          <a:stretch/>
        </p:blipFill>
        <p:spPr bwMode="auto">
          <a:xfrm>
            <a:off x="1969975" y="2930630"/>
            <a:ext cx="2791298" cy="1704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10" cstate="print">
            <a:extLst>
              <a:ext uri="{28A0092B-C50C-407E-A947-70E740481C1C}">
                <a14:useLocalDpi xmlns:a14="http://schemas.microsoft.com/office/drawing/2010/main" val="0"/>
              </a:ext>
            </a:extLst>
          </a:blip>
          <a:srcRect t="20377" b="33962"/>
          <a:stretch/>
        </p:blipFill>
        <p:spPr>
          <a:xfrm>
            <a:off x="9066362" y="322813"/>
            <a:ext cx="2791728" cy="169961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11">
            <a:extLst>
              <a:ext uri="{28A0092B-C50C-407E-A947-70E740481C1C}">
                <a14:useLocalDpi xmlns:a14="http://schemas.microsoft.com/office/drawing/2010/main" val="0"/>
              </a:ext>
            </a:extLst>
          </a:blip>
          <a:srcRect l="21642" t="37412" r="20238" b="14499"/>
          <a:stretch/>
        </p:blipFill>
        <p:spPr>
          <a:xfrm>
            <a:off x="308120" y="296960"/>
            <a:ext cx="2585025" cy="15922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l="6496"/>
          <a:stretch/>
        </p:blipFill>
        <p:spPr>
          <a:xfrm>
            <a:off x="3104485" y="690819"/>
            <a:ext cx="1660427" cy="804506"/>
          </a:xfrm>
          <a:prstGeom prst="rect">
            <a:avLst/>
          </a:prstGeom>
          <a:ln>
            <a:noFill/>
          </a:ln>
          <a:effectLst>
            <a:outerShdw blurRad="292100" dist="139700" dir="2700000" algn="tl" rotWithShape="0">
              <a:srgbClr val="333333">
                <a:alpha val="65000"/>
              </a:srgbClr>
            </a:outerShdw>
          </a:effectLst>
        </p:spPr>
      </p:pic>
      <p:pic>
        <p:nvPicPr>
          <p:cNvPr id="6160" name="Picture 16" descr="Image may contain: 8 people, people smiling, people standing and text"/>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924" b="24892"/>
          <a:stretch/>
        </p:blipFill>
        <p:spPr bwMode="auto">
          <a:xfrm>
            <a:off x="308120" y="2022432"/>
            <a:ext cx="2546047" cy="1401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8326" t="1899" r="8537" b="3817"/>
          <a:stretch/>
        </p:blipFill>
        <p:spPr>
          <a:xfrm>
            <a:off x="8419118" y="1601278"/>
            <a:ext cx="1216325" cy="171277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l="18963" t="27344" r="15012" b="29204"/>
          <a:stretch/>
        </p:blipFill>
        <p:spPr>
          <a:xfrm>
            <a:off x="3059313" y="1797831"/>
            <a:ext cx="2007162" cy="90414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16" cstate="print">
            <a:extLst>
              <a:ext uri="{28A0092B-C50C-407E-A947-70E740481C1C}">
                <a14:useLocalDpi xmlns:a14="http://schemas.microsoft.com/office/drawing/2010/main" val="0"/>
              </a:ext>
            </a:extLst>
          </a:blip>
          <a:srcRect t="3899" r="49965" b="31573"/>
          <a:stretch/>
        </p:blipFill>
        <p:spPr>
          <a:xfrm>
            <a:off x="1880913" y="5115613"/>
            <a:ext cx="1225716" cy="131702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17" cstate="print">
            <a:extLst>
              <a:ext uri="{28A0092B-C50C-407E-A947-70E740481C1C}">
                <a14:useLocalDpi xmlns:a14="http://schemas.microsoft.com/office/drawing/2010/main" val="0"/>
              </a:ext>
            </a:extLst>
          </a:blip>
          <a:srcRect l="13113" t="16654" r="18942" b="18109"/>
          <a:stretch/>
        </p:blipFill>
        <p:spPr>
          <a:xfrm>
            <a:off x="3365624" y="4823209"/>
            <a:ext cx="1645924" cy="1627770"/>
          </a:xfrm>
          <a:prstGeom prst="rect">
            <a:avLst/>
          </a:prstGeom>
          <a:ln>
            <a:noFill/>
          </a:ln>
          <a:effectLst>
            <a:outerShdw blurRad="292100" dist="139700" dir="2700000" algn="tl" rotWithShape="0">
              <a:srgbClr val="333333">
                <a:alpha val="65000"/>
              </a:srgbClr>
            </a:outerShdw>
          </a:effectLst>
        </p:spPr>
      </p:pic>
      <p:sp>
        <p:nvSpPr>
          <p:cNvPr id="12" name="Footer Placeholder 11"/>
          <p:cNvSpPr>
            <a:spLocks noGrp="1"/>
          </p:cNvSpPr>
          <p:nvPr>
            <p:ph type="ftr" sz="quarter" idx="11"/>
          </p:nvPr>
        </p:nvSpPr>
        <p:spPr/>
        <p:txBody>
          <a:bodyPr/>
          <a:lstStyle/>
          <a:p>
            <a:r>
              <a:rPr lang="en-US"/>
              <a:t>K38 LLC 2018</a:t>
            </a:r>
          </a:p>
        </p:txBody>
      </p:sp>
      <p:sp>
        <p:nvSpPr>
          <p:cNvPr id="13" name="Slide Number Placeholder 12"/>
          <p:cNvSpPr>
            <a:spLocks noGrp="1"/>
          </p:cNvSpPr>
          <p:nvPr>
            <p:ph type="sldNum" sz="quarter" idx="12"/>
          </p:nvPr>
        </p:nvSpPr>
        <p:spPr/>
        <p:txBody>
          <a:bodyPr/>
          <a:lstStyle/>
          <a:p>
            <a:fld id="{A51941F8-E42B-4433-9449-00789181A10D}" type="slidenum">
              <a:rPr lang="en-US" smtClean="0"/>
              <a:t>1</a:t>
            </a:fld>
            <a:endParaRPr lang="en-US"/>
          </a:p>
        </p:txBody>
      </p:sp>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29004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86" y="78545"/>
            <a:ext cx="12209585" cy="42570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130574">
            <a:off x="1568789" y="1274756"/>
            <a:ext cx="2357389" cy="620092"/>
          </a:xfrm>
          <a:prstGeom prst="rect">
            <a:avLst/>
          </a:prstGeom>
          <a:noFill/>
        </p:spPr>
        <p:txBody>
          <a:bodyPr wrap="square" rtlCol="0">
            <a:prstTxWarp prst="textChevron">
              <a:avLst/>
            </a:prstTxWarp>
            <a:spAutoFit/>
          </a:bodyPr>
          <a:lstStyle/>
          <a:p>
            <a:r>
              <a:rPr lang="en-US" sz="2800" b="1" dirty="0">
                <a:effectLst>
                  <a:outerShdw blurRad="38100" dist="38100" dir="2700000" algn="tl">
                    <a:srgbClr val="000000">
                      <a:alpha val="43137"/>
                    </a:srgbClr>
                  </a:outerShdw>
                </a:effectLst>
              </a:rPr>
              <a:t>INSTRUCTOR</a:t>
            </a:r>
          </a:p>
        </p:txBody>
      </p:sp>
      <p:sp>
        <p:nvSpPr>
          <p:cNvPr id="3" name="TextBox 2"/>
          <p:cNvSpPr txBox="1"/>
          <p:nvPr/>
        </p:nvSpPr>
        <p:spPr>
          <a:xfrm rot="1497263">
            <a:off x="8813347" y="2270763"/>
            <a:ext cx="2053846" cy="634557"/>
          </a:xfrm>
          <a:prstGeom prst="rect">
            <a:avLst/>
          </a:prstGeom>
          <a:noFill/>
        </p:spPr>
        <p:txBody>
          <a:bodyPr wrap="square" rtlCol="0">
            <a:prstTxWarp prst="textChevron">
              <a:avLst/>
            </a:prstTxWarp>
            <a:spAutoFit/>
          </a:bodyPr>
          <a:lstStyle/>
          <a:p>
            <a:r>
              <a:rPr lang="en-US" sz="2800" b="1" dirty="0">
                <a:effectLst>
                  <a:outerShdw blurRad="38100" dist="38100" dir="2700000" algn="tl">
                    <a:srgbClr val="000000">
                      <a:alpha val="43137"/>
                    </a:srgbClr>
                  </a:outerShdw>
                </a:effectLst>
              </a:rPr>
              <a:t>QUALIFIED </a:t>
            </a:r>
          </a:p>
        </p:txBody>
      </p:sp>
      <p:sp>
        <p:nvSpPr>
          <p:cNvPr id="4" name="TextBox 3"/>
          <p:cNvSpPr txBox="1"/>
          <p:nvPr/>
        </p:nvSpPr>
        <p:spPr>
          <a:xfrm rot="21249677">
            <a:off x="5635332" y="2317929"/>
            <a:ext cx="1178943"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LISTEN</a:t>
            </a:r>
          </a:p>
        </p:txBody>
      </p:sp>
      <p:sp>
        <p:nvSpPr>
          <p:cNvPr id="5" name="TextBox 4"/>
          <p:cNvSpPr txBox="1"/>
          <p:nvPr/>
        </p:nvSpPr>
        <p:spPr>
          <a:xfrm rot="21448929">
            <a:off x="7369622" y="1133163"/>
            <a:ext cx="370936" cy="2031325"/>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CAPABLE</a:t>
            </a:r>
          </a:p>
        </p:txBody>
      </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236" b="90136" l="12572" r="92597">
                        <a14:foregroundMark x1="35029" y1="81079" x2="35029" y2="81079"/>
                        <a14:foregroundMark x1="30066" y1="82072" x2="30066" y2="82072"/>
                        <a14:foregroundMark x1="28122" y1="77233" x2="28122" y2="77233"/>
                        <a14:foregroundMark x1="28205" y1="83499" x2="28205" y2="83499"/>
                        <a14:foregroundMark x1="29404" y1="87097" x2="31969" y2="86973"/>
                        <a14:foregroundMark x1="34615" y1="86973" x2="35401" y2="86973"/>
                        <a14:foregroundMark x1="42763" y1="86352" x2="44086" y2="85856"/>
                        <a14:foregroundMark x1="70554" y1="86228" x2="71423" y2="86725"/>
                        <a14:foregroundMark x1="73904" y1="86725" x2="74607" y2="87097"/>
                        <a14:foregroundMark x1="75724" y1="87221" x2="76137" y2="87345"/>
                        <a14:foregroundMark x1="77171" y1="86849" x2="77502" y2="86600"/>
                        <a14:foregroundMark x1="79322" y1="85546" x2="79487" y2="84926"/>
                        <a14:foregroundMark x1="80190" y1="82506" x2="80190" y2="81079"/>
                        <a14:foregroundMark x1="79653" y1="76303" x2="79653" y2="74752"/>
                        <a14:foregroundMark x1="79983" y1="68486" x2="79983" y2="66935"/>
                        <a14:foregroundMark x1="79487" y1="62655" x2="79404" y2="62035"/>
                        <a14:foregroundMark x1="78371" y1="59988" x2="78122" y2="63462"/>
                        <a14:foregroundMark x1="75889" y1="74256" x2="75972" y2="76799"/>
                        <a14:foregroundMark x1="75641" y1="83251" x2="75641" y2="83251"/>
                        <a14:foregroundMark x1="74152" y1="85732" x2="62696" y2="89702"/>
                        <a14:foregroundMark x1="29983" y1="83375" x2="29983" y2="83375"/>
                        <a14:foregroundMark x1="30438" y1="78474" x2="30438" y2="78474"/>
                        <a14:foregroundMark x1="29239" y1="74007" x2="29239" y2="74007"/>
                        <a14:foregroundMark x1="29074" y1="71402" x2="29570" y2="72953"/>
                        <a14:foregroundMark x1="31638" y1="79777" x2="31638" y2="79777"/>
                        <a14:foregroundMark x1="37552" y1="80273" x2="37552" y2="80273"/>
                        <a14:foregroundMark x1="31969" y1="81948" x2="31969" y2="81948"/>
                        <a14:foregroundMark x1="30769" y1="79529" x2="30769" y2="79529"/>
                        <a14:foregroundMark x1="30356" y1="77730" x2="30273" y2="78908"/>
                        <a14:foregroundMark x1="29487" y1="84057" x2="29487" y2="84057"/>
                        <a14:foregroundMark x1="29404" y1="87531" x2="29404" y2="87531"/>
                        <a14:foregroundMark x1="30604" y1="88524" x2="32672" y2="88772"/>
                        <a14:foregroundMark x1="45864" y1="87903" x2="46733" y2="87779"/>
                        <a14:foregroundMark x1="55211" y1="86600" x2="57610" y2="87779"/>
                        <a14:foregroundMark x1="78784" y1="67060" x2="78784" y2="67060"/>
                        <a14:foregroundMark x1="77957" y1="70906" x2="77957" y2="70906"/>
                        <a14:foregroundMark x1="79404" y1="87903" x2="79404" y2="87903"/>
                        <a14:foregroundMark x1="74442" y1="87903" x2="74442" y2="87903"/>
                        <a14:foregroundMark x1="54549" y1="89578" x2="54260" y2="89454"/>
                        <a14:foregroundMark x1="37883" y1="88524" x2="37883" y2="88524"/>
                        <a14:foregroundMark x1="28867" y1="86476" x2="28867" y2="86476"/>
                        <a14:foregroundMark x1="54342" y1="88772" x2="54342" y2="88772"/>
                        <a14:foregroundMark x1="38999" y1="88648" x2="38999" y2="88648"/>
                        <a14:foregroundMark x1="28784" y1="89206" x2="28784" y2="89206"/>
                        <a14:foregroundMark x1="38337" y1="89206" x2="38337" y2="89206"/>
                        <a14:foregroundMark x1="71505" y1="88896" x2="71505" y2="88896"/>
                        <a14:foregroundMark x1="73573" y1="89020" x2="73573" y2="89020"/>
                        <a14:foregroundMark x1="56948" y1="89206" x2="56948" y2="89206"/>
                        <a14:foregroundMark x1="47767" y1="89206" x2="47767" y2="89206"/>
                        <a14:foregroundMark x1="40571" y1="89206" x2="40571" y2="89206"/>
                        <a14:foregroundMark x1="49297" y1="89020" x2="49297" y2="89020"/>
                        <a14:backgroundMark x1="58892" y1="27543" x2="58892" y2="27543"/>
                        <a14:backgroundMark x1="57940" y1="28846" x2="57940" y2="28846"/>
                        <a14:backgroundMark x1="59016" y1="28102" x2="59016" y2="28102"/>
                        <a14:backgroundMark x1="58809" y1="28970" x2="58809" y2="28970"/>
                        <a14:backgroundMark x1="58065" y1="29529" x2="58065" y2="29529"/>
                        <a14:backgroundMark x1="59388" y1="28846" x2="59388" y2="28846"/>
                      </a14:backgroundRemoval>
                    </a14:imgEffect>
                    <a14:imgEffect>
                      <a14:brightnessContrast bright="20000"/>
                    </a14:imgEffect>
                  </a14:imgLayer>
                </a14:imgProps>
              </a:ext>
              <a:ext uri="{28A0092B-C50C-407E-A947-70E740481C1C}">
                <a14:useLocalDpi xmlns:a14="http://schemas.microsoft.com/office/drawing/2010/main" val="0"/>
              </a:ext>
            </a:extLst>
          </a:blip>
          <a:srcRect l="24167" t="23537" r="19204" b="18462"/>
          <a:stretch/>
        </p:blipFill>
        <p:spPr>
          <a:xfrm>
            <a:off x="2968487" y="3130625"/>
            <a:ext cx="5510330" cy="376254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441862" y="124399"/>
            <a:ext cx="4518673" cy="400110"/>
          </a:xfrm>
          <a:prstGeom prst="rect">
            <a:avLst/>
          </a:prstGeom>
          <a:noFill/>
        </p:spPr>
        <p:txBody>
          <a:bodyPr wrap="none" rtlCol="0">
            <a:spAutoFit/>
          </a:bodyPr>
          <a:lstStyle/>
          <a:p>
            <a:r>
              <a:rPr lang="en-US" sz="2000" b="1" dirty="0">
                <a:effectLst>
                  <a:outerShdw blurRad="38100" dist="38100" dir="2700000" algn="tl">
                    <a:srgbClr val="000000">
                      <a:alpha val="43137"/>
                    </a:srgbClr>
                  </a:outerShdw>
                </a:effectLst>
              </a:rPr>
              <a:t>Does everyone qualify?  No, they do not.</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4001" r="6272" b="13444"/>
          <a:stretch/>
        </p:blipFill>
        <p:spPr>
          <a:xfrm>
            <a:off x="-19716" y="3034365"/>
            <a:ext cx="4986047" cy="382363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5260" b="4449"/>
          <a:stretch/>
        </p:blipFill>
        <p:spPr>
          <a:xfrm>
            <a:off x="7641314" y="3446253"/>
            <a:ext cx="4550686" cy="3411747"/>
          </a:xfrm>
          <a:prstGeom prst="rect">
            <a:avLst/>
          </a:prstGeom>
          <a:ln>
            <a:noFill/>
          </a:ln>
          <a:effectLst>
            <a:outerShdw blurRad="292100" dist="139700" dir="2700000" algn="tl" rotWithShape="0">
              <a:srgbClr val="333333">
                <a:alpha val="65000"/>
              </a:srgbClr>
            </a:outerShdw>
          </a:effectLst>
        </p:spPr>
      </p:pic>
      <p:sp>
        <p:nvSpPr>
          <p:cNvPr id="9" name="Footer Placeholder 8"/>
          <p:cNvSpPr>
            <a:spLocks noGrp="1"/>
          </p:cNvSpPr>
          <p:nvPr>
            <p:ph type="ftr" sz="quarter" idx="11"/>
          </p:nvPr>
        </p:nvSpPr>
        <p:spPr/>
        <p:txBody>
          <a:bodyPr/>
          <a:lstStyle/>
          <a:p>
            <a:r>
              <a:rPr lang="en-US"/>
              <a:t>K38 LLC 2018</a:t>
            </a:r>
          </a:p>
        </p:txBody>
      </p:sp>
      <p:sp>
        <p:nvSpPr>
          <p:cNvPr id="12" name="Slide Number Placeholder 11"/>
          <p:cNvSpPr>
            <a:spLocks noGrp="1"/>
          </p:cNvSpPr>
          <p:nvPr>
            <p:ph type="sldNum" sz="quarter" idx="12"/>
          </p:nvPr>
        </p:nvSpPr>
        <p:spPr/>
        <p:txBody>
          <a:bodyPr/>
          <a:lstStyle/>
          <a:p>
            <a:fld id="{A51941F8-E42B-4433-9449-00789181A10D}" type="slidenum">
              <a:rPr lang="en-US" smtClean="0"/>
              <a:t>10</a:t>
            </a:fld>
            <a:endParaRPr lang="en-US"/>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7810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K38 LLC 2018</a:t>
            </a:r>
          </a:p>
        </p:txBody>
      </p:sp>
      <p:pic>
        <p:nvPicPr>
          <p:cNvPr id="10" name="Picture 9"/>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4654" t="10158" r="-152" b="9079"/>
          <a:stretch/>
        </p:blipFill>
        <p:spPr>
          <a:xfrm>
            <a:off x="-25880" y="-38819"/>
            <a:ext cx="12295517" cy="6935638"/>
          </a:xfrm>
          <a:prstGeom prst="rect">
            <a:avLst/>
          </a:prstGeom>
        </p:spPr>
      </p:pic>
      <p:sp>
        <p:nvSpPr>
          <p:cNvPr id="3" name="Slide Number Placeholder 2"/>
          <p:cNvSpPr>
            <a:spLocks noGrp="1"/>
          </p:cNvSpPr>
          <p:nvPr>
            <p:ph type="sldNum" sz="quarter" idx="12"/>
          </p:nvPr>
        </p:nvSpPr>
        <p:spPr/>
        <p:txBody>
          <a:bodyPr/>
          <a:lstStyle/>
          <a:p>
            <a:fld id="{A51941F8-E42B-4433-9449-00789181A10D}" type="slidenum">
              <a:rPr lang="en-US" smtClean="0"/>
              <a:t>11</a:t>
            </a:fld>
            <a:endParaRPr lang="en-US"/>
          </a:p>
        </p:txBody>
      </p:sp>
      <p:sp>
        <p:nvSpPr>
          <p:cNvPr id="5" name="TextBox 4"/>
          <p:cNvSpPr txBox="1"/>
          <p:nvPr/>
        </p:nvSpPr>
        <p:spPr>
          <a:xfrm>
            <a:off x="2114236" y="374516"/>
            <a:ext cx="7963527" cy="1077218"/>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WHO IS ENFORCING OCCUPATIONAL RWC TRAINING?</a:t>
            </a:r>
          </a:p>
          <a:p>
            <a:endParaRPr lang="en-US" dirty="0"/>
          </a:p>
          <a:p>
            <a:endParaRPr lang="en-US" dirty="0"/>
          </a:p>
        </p:txBody>
      </p:sp>
      <p:sp>
        <p:nvSpPr>
          <p:cNvPr id="6" name="TextBox 5"/>
          <p:cNvSpPr txBox="1"/>
          <p:nvPr/>
        </p:nvSpPr>
        <p:spPr>
          <a:xfrm>
            <a:off x="6092320" y="1168245"/>
            <a:ext cx="2941831" cy="523220"/>
          </a:xfrm>
          <a:prstGeom prst="rect">
            <a:avLst/>
          </a:prstGeom>
          <a:noFill/>
        </p:spPr>
        <p:txBody>
          <a:bodyPr wrap="none" rtlCol="0">
            <a:spAutoFit/>
          </a:bodyPr>
          <a:lstStyle/>
          <a:p>
            <a:r>
              <a:rPr lang="en-US" sz="2800" b="1" dirty="0"/>
              <a:t>……………….nobody</a:t>
            </a:r>
          </a:p>
        </p:txBody>
      </p:sp>
      <p:sp>
        <p:nvSpPr>
          <p:cNvPr id="7" name="TextBox 6"/>
          <p:cNvSpPr txBox="1"/>
          <p:nvPr/>
        </p:nvSpPr>
        <p:spPr>
          <a:xfrm>
            <a:off x="4544460" y="1731475"/>
            <a:ext cx="3095719" cy="523220"/>
          </a:xfrm>
          <a:prstGeom prst="rect">
            <a:avLst/>
          </a:prstGeom>
          <a:noFill/>
        </p:spPr>
        <p:txBody>
          <a:bodyPr wrap="none" rtlCol="0">
            <a:spAutoFit/>
          </a:bodyPr>
          <a:lstStyle/>
          <a:p>
            <a:r>
              <a:rPr lang="en-US" sz="2800" b="1" dirty="0"/>
              <a:t>This is</a:t>
            </a:r>
            <a:r>
              <a:rPr lang="en-US" sz="2800" b="1" i="1" u="sng" dirty="0"/>
              <a:t> the problem</a:t>
            </a:r>
            <a:r>
              <a:rPr lang="en-US" sz="2800" b="1" dirty="0"/>
              <a:t>.</a:t>
            </a:r>
          </a:p>
        </p:txBody>
      </p:sp>
      <p:sp>
        <p:nvSpPr>
          <p:cNvPr id="8" name="TextBox 7"/>
          <p:cNvSpPr txBox="1"/>
          <p:nvPr/>
        </p:nvSpPr>
        <p:spPr>
          <a:xfrm>
            <a:off x="532595" y="2366893"/>
            <a:ext cx="11119448" cy="923330"/>
          </a:xfrm>
          <a:prstGeom prst="rect">
            <a:avLst/>
          </a:prstGeom>
          <a:noFill/>
        </p:spPr>
        <p:txBody>
          <a:bodyPr wrap="square" rtlCol="0">
            <a:spAutoFit/>
          </a:bodyPr>
          <a:lstStyle/>
          <a:p>
            <a:pPr algn="ctr"/>
            <a:r>
              <a:rPr lang="en-US" b="1" dirty="0"/>
              <a:t>The proof and evidence is overwhelming regarding trainers. </a:t>
            </a:r>
          </a:p>
          <a:p>
            <a:pPr algn="ctr"/>
            <a:r>
              <a:rPr lang="en-US" b="1" dirty="0"/>
              <a:t>Accidents and injuries remain high on their watch after training.  </a:t>
            </a:r>
          </a:p>
          <a:p>
            <a:pPr algn="ctr"/>
            <a:r>
              <a:rPr lang="en-US" b="1" dirty="0"/>
              <a:t>These Instructors and their students protect incompetency and endorse liability that leads to recurring mishaps.</a:t>
            </a:r>
          </a:p>
        </p:txBody>
      </p:sp>
      <p:sp>
        <p:nvSpPr>
          <p:cNvPr id="9" name="TextBox 8"/>
          <p:cNvSpPr txBox="1"/>
          <p:nvPr/>
        </p:nvSpPr>
        <p:spPr>
          <a:xfrm>
            <a:off x="1757542" y="3541920"/>
            <a:ext cx="8669553" cy="2862322"/>
          </a:xfrm>
          <a:prstGeom prst="rect">
            <a:avLst/>
          </a:prstGeom>
          <a:noFill/>
        </p:spPr>
        <p:txBody>
          <a:bodyPr wrap="none" rtlCol="0">
            <a:spAutoFit/>
          </a:bodyPr>
          <a:lstStyle/>
          <a:p>
            <a:r>
              <a:rPr lang="en-US" b="1" dirty="0"/>
              <a:t>Yes there are solutions.  We have them.</a:t>
            </a:r>
          </a:p>
          <a:p>
            <a:endParaRPr lang="en-US" b="1" dirty="0"/>
          </a:p>
          <a:p>
            <a:r>
              <a:rPr lang="en-US" b="1" dirty="0"/>
              <a:t>Question: Do Instructors visualize how they want their students to behave after training?</a:t>
            </a:r>
          </a:p>
          <a:p>
            <a:r>
              <a:rPr lang="en-US" b="1" dirty="0"/>
              <a:t>                   Do they follow up with students?</a:t>
            </a:r>
          </a:p>
          <a:p>
            <a:r>
              <a:rPr lang="en-US" b="1" dirty="0"/>
              <a:t>                   Do they counsel for poor behavior reported?</a:t>
            </a:r>
          </a:p>
          <a:p>
            <a:r>
              <a:rPr lang="en-US" b="1" dirty="0"/>
              <a:t>                   Do they monitor the media and investigate online news sources for mishaps?</a:t>
            </a:r>
          </a:p>
          <a:p>
            <a:r>
              <a:rPr lang="en-US" b="1" dirty="0"/>
              <a:t>                   Do they revoke certification for violations of standards?</a:t>
            </a:r>
          </a:p>
          <a:p>
            <a:r>
              <a:rPr lang="en-US" b="1" dirty="0"/>
              <a:t>                   Do they maintain records?</a:t>
            </a:r>
          </a:p>
          <a:p>
            <a:r>
              <a:rPr lang="en-US" b="1" dirty="0"/>
              <a:t>                   Do they recertify?</a:t>
            </a:r>
          </a:p>
          <a:p>
            <a:r>
              <a:rPr lang="en-US" b="1" dirty="0"/>
              <a:t>                   Do they send out updated news and industry alerts?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2844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OPERATOR NEGLIGENCE IS BAD BUSINESS</a:t>
            </a:r>
          </a:p>
        </p:txBody>
      </p:sp>
      <p:sp>
        <p:nvSpPr>
          <p:cNvPr id="3" name="Slide Number Placeholder 2"/>
          <p:cNvSpPr>
            <a:spLocks noGrp="1"/>
          </p:cNvSpPr>
          <p:nvPr>
            <p:ph type="sldNum" sz="quarter" idx="12"/>
          </p:nvPr>
        </p:nvSpPr>
        <p:spPr/>
        <p:txBody>
          <a:bodyPr/>
          <a:lstStyle/>
          <a:p>
            <a:fld id="{A51941F8-E42B-4433-9449-00789181A10D}" type="slidenum">
              <a:rPr lang="en-US" smtClean="0"/>
              <a:t>12</a:t>
            </a:fld>
            <a:endParaRPr lang="en-US"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482" t="19043" r="24208" b="36140"/>
          <a:stretch/>
        </p:blipFill>
        <p:spPr>
          <a:xfrm>
            <a:off x="91439" y="104779"/>
            <a:ext cx="4510966" cy="273852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9278" r="11100" b="4829"/>
          <a:stretch/>
        </p:blipFill>
        <p:spPr>
          <a:xfrm>
            <a:off x="4012520" y="2606185"/>
            <a:ext cx="4166960" cy="372519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2783" t="3080" r="17243"/>
          <a:stretch/>
        </p:blipFill>
        <p:spPr>
          <a:xfrm>
            <a:off x="7930544" y="265080"/>
            <a:ext cx="3819451" cy="366489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13885" t="8114" r="30717" b="1773"/>
          <a:stretch/>
        </p:blipFill>
        <p:spPr>
          <a:xfrm>
            <a:off x="8910536" y="3710139"/>
            <a:ext cx="2839459" cy="260764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50743" t="10249" b="42008"/>
          <a:stretch/>
        </p:blipFill>
        <p:spPr>
          <a:xfrm>
            <a:off x="5120728" y="265080"/>
            <a:ext cx="3137938" cy="204053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rot="1566666">
            <a:off x="2975121" y="540237"/>
            <a:ext cx="7229648" cy="4401205"/>
          </a:xfrm>
          <a:prstGeom prst="rect">
            <a:avLst/>
          </a:prstGeom>
          <a:noFill/>
        </p:spPr>
        <p:txBody>
          <a:bodyPr wrap="square" rtlCol="0">
            <a:spAutoFit/>
          </a:bodyPr>
          <a:lstStyle/>
          <a:p>
            <a:pPr algn="ctr"/>
            <a:r>
              <a:rPr lang="en-US" sz="14000" dirty="0">
                <a:solidFill>
                  <a:srgbClr val="FF0000"/>
                </a:solidFill>
                <a:latin typeface="28 Days Later" panose="020B0603050302020204" pitchFamily="34" charset="0"/>
              </a:rPr>
              <a:t>Not</a:t>
            </a:r>
          </a:p>
          <a:p>
            <a:pPr algn="ctr"/>
            <a:r>
              <a:rPr lang="en-US" sz="14000" dirty="0">
                <a:solidFill>
                  <a:srgbClr val="FF0000"/>
                </a:solidFill>
                <a:latin typeface="28 Days Later" panose="020B0603050302020204" pitchFamily="34" charset="0"/>
              </a:rPr>
              <a:t>CERTIFIED</a:t>
            </a:r>
          </a:p>
        </p:txBody>
      </p:sp>
      <p:sp>
        <p:nvSpPr>
          <p:cNvPr id="7" name="TextBox 6"/>
          <p:cNvSpPr txBox="1"/>
          <p:nvPr/>
        </p:nvSpPr>
        <p:spPr>
          <a:xfrm>
            <a:off x="401998" y="3089615"/>
            <a:ext cx="3303020"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THE RESULTS ARE IN!</a:t>
            </a:r>
          </a:p>
        </p:txBody>
      </p:sp>
      <p:sp>
        <p:nvSpPr>
          <p:cNvPr id="18" name="TextBox 17"/>
          <p:cNvSpPr txBox="1"/>
          <p:nvPr/>
        </p:nvSpPr>
        <p:spPr>
          <a:xfrm>
            <a:off x="314663" y="3654334"/>
            <a:ext cx="3469257" cy="2862322"/>
          </a:xfrm>
          <a:prstGeom prst="rect">
            <a:avLst/>
          </a:prstGeom>
          <a:noFill/>
        </p:spPr>
        <p:txBody>
          <a:bodyPr wrap="square" rtlCol="0">
            <a:spAutoFit/>
          </a:bodyPr>
          <a:lstStyle/>
          <a:p>
            <a:pPr algn="ctr"/>
            <a:r>
              <a:rPr lang="en-US" dirty="0"/>
              <a:t>Operators and Trainers who recklessly ignore the end results of poor behaviors must go or get properly re-trained.  </a:t>
            </a:r>
          </a:p>
          <a:p>
            <a:pPr algn="ctr"/>
            <a:r>
              <a:rPr lang="en-US" dirty="0"/>
              <a:t>Poor results endanger the public, the operators, crew and the equipment entrusted to them.  Rescue and Safety are not words to hide behind, they are a way of complex and technical operation.</a:t>
            </a:r>
          </a:p>
        </p:txBody>
      </p:sp>
    </p:spTree>
    <p:extLst>
      <p:ext uri="{BB962C8B-B14F-4D97-AF65-F5344CB8AC3E}">
        <p14:creationId xmlns:p14="http://schemas.microsoft.com/office/powerpoint/2010/main" val="527083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518" t="19511" r="1474"/>
          <a:stretch/>
        </p:blipFill>
        <p:spPr>
          <a:xfrm>
            <a:off x="-34506" y="0"/>
            <a:ext cx="12266764" cy="6927011"/>
          </a:xfrm>
          <a:prstGeom prst="rect">
            <a:avLst/>
          </a:prstGeom>
        </p:spPr>
      </p:pic>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13</a:t>
            </a:fld>
            <a:endParaRPr lang="en-US"/>
          </a:p>
        </p:txBody>
      </p:sp>
      <p:sp>
        <p:nvSpPr>
          <p:cNvPr id="4" name="TextBox 3"/>
          <p:cNvSpPr txBox="1"/>
          <p:nvPr/>
        </p:nvSpPr>
        <p:spPr>
          <a:xfrm>
            <a:off x="1112808" y="456416"/>
            <a:ext cx="9839863" cy="523220"/>
          </a:xfrm>
          <a:prstGeom prst="rect">
            <a:avLst/>
          </a:prstGeom>
          <a:noFill/>
        </p:spPr>
        <p:txBody>
          <a:bodyPr wrap="square" rtlCol="0">
            <a:spAutoFit/>
          </a:bodyPr>
          <a:lstStyle/>
          <a:p>
            <a:pPr algn="ctr"/>
            <a:r>
              <a:rPr lang="en-US" sz="2800" b="1" dirty="0"/>
              <a:t>BAD MENTORS &amp; PROGRAMS TRAIN MORE BAD STUDENTS</a:t>
            </a:r>
          </a:p>
        </p:txBody>
      </p:sp>
      <p:sp>
        <p:nvSpPr>
          <p:cNvPr id="5" name="TextBox 4"/>
          <p:cNvSpPr txBox="1"/>
          <p:nvPr/>
        </p:nvSpPr>
        <p:spPr>
          <a:xfrm>
            <a:off x="2481532" y="1099621"/>
            <a:ext cx="9687203" cy="5016758"/>
          </a:xfrm>
          <a:prstGeom prst="rect">
            <a:avLst/>
          </a:prstGeom>
          <a:noFill/>
        </p:spPr>
        <p:txBody>
          <a:bodyPr wrap="none" rtlCol="0">
            <a:spAutoFit/>
          </a:bodyPr>
          <a:lstStyle/>
          <a:p>
            <a:pPr algn="ctr"/>
            <a:r>
              <a:rPr lang="en-US" sz="2000" b="1" dirty="0"/>
              <a:t>How does that translate?</a:t>
            </a:r>
          </a:p>
          <a:p>
            <a:pPr algn="ctr"/>
            <a:endParaRPr lang="en-US" sz="2000" dirty="0"/>
          </a:p>
          <a:p>
            <a:pPr algn="ctr"/>
            <a:r>
              <a:rPr lang="en-US" sz="2000" i="1" dirty="0"/>
              <a:t>More Occupational Accidents</a:t>
            </a:r>
          </a:p>
          <a:p>
            <a:pPr algn="ctr"/>
            <a:r>
              <a:rPr lang="en-US" sz="2000" i="1" dirty="0"/>
              <a:t>More Occupational Excuses</a:t>
            </a:r>
          </a:p>
          <a:p>
            <a:pPr algn="ctr"/>
            <a:r>
              <a:rPr lang="en-US" sz="2000" i="1" dirty="0"/>
              <a:t>More Occupational Injuries</a:t>
            </a:r>
          </a:p>
          <a:p>
            <a:pPr algn="ctr"/>
            <a:r>
              <a:rPr lang="en-US" sz="2000" i="1" dirty="0"/>
              <a:t>More Occupational Equipment Ruined Unnecessarily</a:t>
            </a:r>
          </a:p>
          <a:p>
            <a:pPr algn="ctr"/>
            <a:r>
              <a:rPr lang="en-US" sz="2000" i="1" dirty="0"/>
              <a:t>More Occupational Lack of Accountability</a:t>
            </a:r>
          </a:p>
          <a:p>
            <a:pPr algn="ctr"/>
            <a:endParaRPr lang="en-US" sz="2000" dirty="0"/>
          </a:p>
          <a:p>
            <a:pPr algn="ctr"/>
            <a:r>
              <a:rPr lang="en-US" sz="2000" b="1" dirty="0"/>
              <a:t>Then What?</a:t>
            </a:r>
          </a:p>
          <a:p>
            <a:pPr algn="ctr"/>
            <a:endParaRPr lang="en-US" sz="2000" dirty="0"/>
          </a:p>
          <a:p>
            <a:pPr algn="ctr"/>
            <a:r>
              <a:rPr lang="en-US" sz="2000" dirty="0"/>
              <a:t>These same bad trainers and students will aggressively defend their</a:t>
            </a:r>
          </a:p>
          <a:p>
            <a:pPr algn="ctr"/>
            <a:r>
              <a:rPr lang="en-US" sz="2000" dirty="0"/>
              <a:t>Poor behaviors to the point of causing great harm to themselves, the general</a:t>
            </a:r>
          </a:p>
          <a:p>
            <a:pPr algn="ctr"/>
            <a:r>
              <a:rPr lang="en-US" sz="2000" dirty="0"/>
              <a:t>Public, taxpayer funds and the end result of diminished public safety service.</a:t>
            </a:r>
          </a:p>
          <a:p>
            <a:pPr algn="ctr"/>
            <a:endParaRPr lang="en-US" sz="2000" dirty="0"/>
          </a:p>
          <a:p>
            <a:pPr algn="ctr"/>
            <a:r>
              <a:rPr lang="en-US" sz="2000" b="1" dirty="0"/>
              <a:t>Why be afraid of admitting flaws and problems? </a:t>
            </a:r>
          </a:p>
          <a:p>
            <a:pPr algn="ctr"/>
            <a:r>
              <a:rPr lang="en-US" sz="2000" dirty="0"/>
              <a:t>Answer:  Personalizing the methods used through ego and not through courageous scrutiny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9537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43712" y="284673"/>
            <a:ext cx="4304576"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WHAT IS TEACHING TO ME?</a:t>
            </a:r>
          </a:p>
        </p:txBody>
      </p:sp>
      <p:sp>
        <p:nvSpPr>
          <p:cNvPr id="3" name="TextBox 2"/>
          <p:cNvSpPr txBox="1"/>
          <p:nvPr/>
        </p:nvSpPr>
        <p:spPr>
          <a:xfrm>
            <a:off x="1367814" y="5747350"/>
            <a:ext cx="9456371" cy="369332"/>
          </a:xfrm>
          <a:prstGeom prst="rect">
            <a:avLst/>
          </a:prstGeom>
          <a:noFill/>
        </p:spPr>
        <p:txBody>
          <a:bodyPr wrap="none" rtlCol="0">
            <a:spAutoFit/>
          </a:bodyPr>
          <a:lstStyle/>
          <a:p>
            <a:r>
              <a:rPr lang="en-US" b="1" dirty="0"/>
              <a:t>My students and our relationship = Their Operational Competence and Capability is the real story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43" t="14597" r="343" b="11134"/>
          <a:stretch/>
        </p:blipFill>
        <p:spPr>
          <a:xfrm>
            <a:off x="1670110" y="1009424"/>
            <a:ext cx="8851780" cy="4422095"/>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14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7905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94852" y="197822"/>
            <a:ext cx="3350276"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WHY PEOPLE TEACH?</a:t>
            </a:r>
          </a:p>
        </p:txBody>
      </p:sp>
      <p:sp>
        <p:nvSpPr>
          <p:cNvPr id="3" name="TextBox 2"/>
          <p:cNvSpPr txBox="1"/>
          <p:nvPr/>
        </p:nvSpPr>
        <p:spPr>
          <a:xfrm>
            <a:off x="6358693" y="790956"/>
            <a:ext cx="3622595" cy="2862322"/>
          </a:xfrm>
          <a:prstGeom prst="rect">
            <a:avLst/>
          </a:prstGeom>
          <a:noFill/>
        </p:spPr>
        <p:txBody>
          <a:bodyPr wrap="none" rtlCol="0">
            <a:spAutoFit/>
          </a:bodyPr>
          <a:lstStyle/>
          <a:p>
            <a:pPr algn="ctr"/>
            <a:r>
              <a:rPr lang="en-US" b="1" dirty="0"/>
              <a:t>TO CONTRIBUTE TO COMMUNITY</a:t>
            </a:r>
          </a:p>
          <a:p>
            <a:pPr algn="ctr"/>
            <a:endParaRPr lang="en-US" b="1" dirty="0"/>
          </a:p>
          <a:p>
            <a:pPr algn="ctr"/>
            <a:r>
              <a:rPr lang="en-US" b="1" dirty="0"/>
              <a:t>PERCEIVED POWER AND INFLUENCE</a:t>
            </a:r>
          </a:p>
          <a:p>
            <a:pPr algn="ctr"/>
            <a:endParaRPr lang="en-US" b="1" dirty="0"/>
          </a:p>
          <a:p>
            <a:pPr algn="ctr"/>
            <a:r>
              <a:rPr lang="en-US" b="1" dirty="0"/>
              <a:t>TO MENTOR</a:t>
            </a:r>
          </a:p>
          <a:p>
            <a:pPr algn="ctr"/>
            <a:endParaRPr lang="en-US" b="1" dirty="0"/>
          </a:p>
          <a:p>
            <a:pPr algn="ctr"/>
            <a:r>
              <a:rPr lang="en-US" b="1" dirty="0"/>
              <a:t>SERVICE ORIENTED ALTRUISM</a:t>
            </a:r>
          </a:p>
          <a:p>
            <a:pPr algn="ctr"/>
            <a:endParaRPr lang="en-US" b="1" dirty="0"/>
          </a:p>
          <a:p>
            <a:pPr algn="ctr"/>
            <a:r>
              <a:rPr lang="en-US" b="1" dirty="0"/>
              <a:t>ASSIGNED BY DEPARTMENT</a:t>
            </a:r>
          </a:p>
          <a:p>
            <a:pPr algn="ct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580" b="12884"/>
          <a:stretch/>
        </p:blipFill>
        <p:spPr>
          <a:xfrm>
            <a:off x="5759353" y="3653278"/>
            <a:ext cx="4788094" cy="235708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9015"/>
          <a:stretch/>
        </p:blipFill>
        <p:spPr>
          <a:xfrm>
            <a:off x="560778" y="-1"/>
            <a:ext cx="3763572" cy="6858065"/>
          </a:xfrm>
          <a:prstGeom prst="rect">
            <a:avLst/>
          </a:prstGeom>
        </p:spPr>
      </p:pic>
      <p:sp>
        <p:nvSpPr>
          <p:cNvPr id="6" name="TextBox 5"/>
          <p:cNvSpPr txBox="1"/>
          <p:nvPr/>
        </p:nvSpPr>
        <p:spPr>
          <a:xfrm>
            <a:off x="1123351" y="335845"/>
            <a:ext cx="2638425" cy="5909310"/>
          </a:xfrm>
          <a:prstGeom prst="rect">
            <a:avLst/>
          </a:prstGeom>
          <a:noFill/>
        </p:spPr>
        <p:txBody>
          <a:bodyPr wrap="square" rtlCol="0">
            <a:spAutoFit/>
          </a:bodyPr>
          <a:lstStyle/>
          <a:p>
            <a:pPr algn="ctr"/>
            <a:r>
              <a:rPr lang="en-US" b="1" dirty="0"/>
              <a:t>Do students expect the same kind of boring class?</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b="1" dirty="0"/>
              <a:t>Are they inspired and motivated when they leave the course?</a:t>
            </a:r>
          </a:p>
        </p:txBody>
      </p:sp>
      <p:sp>
        <p:nvSpPr>
          <p:cNvPr id="7" name="Footer Placeholder 6"/>
          <p:cNvSpPr>
            <a:spLocks noGrp="1"/>
          </p:cNvSpPr>
          <p:nvPr>
            <p:ph type="ftr" sz="quarter" idx="11"/>
          </p:nvPr>
        </p:nvSpPr>
        <p:spPr/>
        <p:txBody>
          <a:bodyPr/>
          <a:lstStyle/>
          <a:p>
            <a:r>
              <a:rPr lang="en-US"/>
              <a:t>K38 LLC 2018</a:t>
            </a:r>
          </a:p>
        </p:txBody>
      </p:sp>
      <p:sp>
        <p:nvSpPr>
          <p:cNvPr id="8" name="Slide Number Placeholder 7"/>
          <p:cNvSpPr>
            <a:spLocks noGrp="1"/>
          </p:cNvSpPr>
          <p:nvPr>
            <p:ph type="sldNum" sz="quarter" idx="12"/>
          </p:nvPr>
        </p:nvSpPr>
        <p:spPr/>
        <p:txBody>
          <a:bodyPr/>
          <a:lstStyle/>
          <a:p>
            <a:fld id="{A51941F8-E42B-4433-9449-00789181A10D}" type="slidenum">
              <a:rPr lang="en-US" smtClean="0"/>
              <a:t>15</a:t>
            </a:fld>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5269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7805"/>
          <a:stretch/>
        </p:blipFill>
        <p:spPr>
          <a:xfrm>
            <a:off x="0" y="0"/>
            <a:ext cx="12232433" cy="6858000"/>
          </a:xfrm>
          <a:prstGeom prst="rect">
            <a:avLst/>
          </a:prstGeom>
        </p:spPr>
      </p:pic>
      <p:sp>
        <p:nvSpPr>
          <p:cNvPr id="2" name="Rectangle 1"/>
          <p:cNvSpPr/>
          <p:nvPr/>
        </p:nvSpPr>
        <p:spPr>
          <a:xfrm>
            <a:off x="651588" y="374712"/>
            <a:ext cx="10888824" cy="6152966"/>
          </a:xfrm>
          <a:prstGeom prst="rect">
            <a:avLst/>
          </a:prstGeom>
        </p:spPr>
        <p:txBody>
          <a:bodyPr wrap="square">
            <a:spAutoFit/>
          </a:bodyPr>
          <a:lstStyle/>
          <a:p>
            <a:pPr algn="ctr">
              <a:lnSpc>
                <a:spcPct val="107000"/>
              </a:lnSpc>
              <a:spcAft>
                <a:spcPts val="800"/>
              </a:spcAft>
            </a:pPr>
            <a:r>
              <a:rPr lang="en-US" sz="2800" dirty="0">
                <a:ln>
                  <a:solidFill>
                    <a:schemeClr val="tx1"/>
                  </a:solidFill>
                </a:ln>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rPr>
              <a:t>A training program alone increased productivity 28%, but the addition of follow-up coaching to the training </a:t>
            </a:r>
            <a:r>
              <a:rPr lang="en-US" sz="2800" i="1" dirty="0">
                <a:ln>
                  <a:solidFill>
                    <a:schemeClr val="tx1"/>
                  </a:solidFill>
                </a:ln>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rPr>
              <a:t>increased productivity 88 percent</a:t>
            </a:r>
            <a:r>
              <a:rPr lang="en-US" sz="2800" dirty="0">
                <a:ln>
                  <a:solidFill>
                    <a:schemeClr val="tx1"/>
                  </a:solidFill>
                </a:ln>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en-US" sz="24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24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200" dirty="0">
                <a:ln>
                  <a:solidFill>
                    <a:schemeClr val="tx1"/>
                  </a:solidFill>
                </a:ln>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rPr>
              <a:t>That is because reminders uncover the hidden realm and reinforce the present</a:t>
            </a:r>
            <a:r>
              <a:rPr lang="en-US" sz="3200" dirty="0">
                <a:solidFill>
                  <a:schemeClr val="bg1">
                    <a:lumMod val="95000"/>
                  </a:schemeClr>
                </a:solidFill>
                <a:effectLst>
                  <a:outerShdw blurRad="50800" dist="38100" dir="5400000" algn="t" rotWithShape="0">
                    <a:prstClr val="black">
                      <a:alpha val="40000"/>
                    </a:prstClr>
                  </a:outerShdw>
                </a:effectLst>
                <a:latin typeface="Impact" panose="020B0806030902050204" pitchFamily="34" charset="0"/>
                <a:ea typeface="Calibri" panose="020F0502020204030204" pitchFamily="34" charset="0"/>
                <a:cs typeface="Times New Roman" panose="02020603050405020304" pitchFamily="18" charset="0"/>
              </a:rPr>
              <a:t>.</a:t>
            </a:r>
          </a:p>
        </p:txBody>
      </p:sp>
      <p:sp>
        <p:nvSpPr>
          <p:cNvPr id="5" name="Slide Number Placeholder 4"/>
          <p:cNvSpPr>
            <a:spLocks noGrp="1"/>
          </p:cNvSpPr>
          <p:nvPr>
            <p:ph type="sldNum" sz="quarter" idx="12"/>
          </p:nvPr>
        </p:nvSpPr>
        <p:spPr/>
        <p:txBody>
          <a:bodyPr/>
          <a:lstStyle/>
          <a:p>
            <a:fld id="{9D620379-DBD6-445D-800B-346B6050F3EA}" type="slidenum">
              <a:rPr lang="en-US" smtClean="0"/>
              <a:t>16</a:t>
            </a:fld>
            <a:endParaRPr lang="en-US"/>
          </a:p>
        </p:txBody>
      </p:sp>
      <p:sp>
        <p:nvSpPr>
          <p:cNvPr id="6" name="Footer Placeholder 5"/>
          <p:cNvSpPr>
            <a:spLocks noGrp="1"/>
          </p:cNvSpPr>
          <p:nvPr>
            <p:ph type="ftr" sz="quarter" idx="11"/>
          </p:nvPr>
        </p:nvSpPr>
        <p:spPr/>
        <p:txBody>
          <a:bodyPr/>
          <a:lstStyle/>
          <a:p>
            <a:r>
              <a:rPr lang="en-US"/>
              <a:t>K38 LLC 2018</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76012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9801" y="349806"/>
            <a:ext cx="8992398"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HOW DOES MY K38 TRAINING APPLY DIRECTLY TO MY JOB?</a:t>
            </a:r>
          </a:p>
        </p:txBody>
      </p:sp>
      <p:sp>
        <p:nvSpPr>
          <p:cNvPr id="3" name="TextBox 2"/>
          <p:cNvSpPr txBox="1"/>
          <p:nvPr/>
        </p:nvSpPr>
        <p:spPr>
          <a:xfrm>
            <a:off x="612475" y="1306594"/>
            <a:ext cx="2471318" cy="461665"/>
          </a:xfrm>
          <a:prstGeom prst="rect">
            <a:avLst/>
          </a:prstGeom>
          <a:noFill/>
        </p:spPr>
        <p:txBody>
          <a:bodyPr wrap="none" rtlCol="0">
            <a:spAutoFit/>
          </a:bodyPr>
          <a:lstStyle/>
          <a:p>
            <a:r>
              <a:rPr lang="en-US" sz="2400" b="1" dirty="0"/>
              <a:t>PERSONAL GOALS</a:t>
            </a:r>
          </a:p>
        </p:txBody>
      </p:sp>
      <p:sp>
        <p:nvSpPr>
          <p:cNvPr id="4" name="TextBox 3"/>
          <p:cNvSpPr txBox="1"/>
          <p:nvPr/>
        </p:nvSpPr>
        <p:spPr>
          <a:xfrm>
            <a:off x="988571" y="1827133"/>
            <a:ext cx="1719125" cy="3447098"/>
          </a:xfrm>
          <a:prstGeom prst="rect">
            <a:avLst/>
          </a:prstGeom>
          <a:noFill/>
        </p:spPr>
        <p:txBody>
          <a:bodyPr wrap="none" rtlCol="0">
            <a:spAutoFit/>
          </a:bodyPr>
          <a:lstStyle/>
          <a:p>
            <a:r>
              <a:rPr lang="en-US" sz="2000" b="1" dirty="0">
                <a:ln>
                  <a:solidFill>
                    <a:schemeClr val="tx1"/>
                  </a:solidFill>
                </a:ln>
                <a:solidFill>
                  <a:srgbClr val="FF0000"/>
                </a:solidFill>
              </a:rPr>
              <a:t>Student One</a:t>
            </a:r>
          </a:p>
          <a:p>
            <a:r>
              <a:rPr lang="en-US" sz="2000" b="1" dirty="0">
                <a:ln>
                  <a:solidFill>
                    <a:schemeClr val="tx1"/>
                  </a:solidFill>
                </a:ln>
                <a:solidFill>
                  <a:srgbClr val="92D050"/>
                </a:solidFill>
              </a:rPr>
              <a:t>Student Two</a:t>
            </a:r>
          </a:p>
          <a:p>
            <a:r>
              <a:rPr lang="en-US" sz="2000" b="1" dirty="0"/>
              <a:t>Student Three</a:t>
            </a:r>
          </a:p>
          <a:p>
            <a:r>
              <a:rPr lang="en-US" sz="2000" b="1" dirty="0">
                <a:ln>
                  <a:solidFill>
                    <a:schemeClr val="tx1"/>
                  </a:solidFill>
                </a:ln>
                <a:solidFill>
                  <a:srgbClr val="FFFF00"/>
                </a:solidFill>
              </a:rPr>
              <a:t>Student Four</a:t>
            </a:r>
          </a:p>
          <a:p>
            <a:r>
              <a:rPr lang="en-US" sz="2000" b="1" dirty="0">
                <a:ln>
                  <a:solidFill>
                    <a:schemeClr val="tx1"/>
                  </a:solidFill>
                </a:ln>
                <a:solidFill>
                  <a:srgbClr val="00B0F0"/>
                </a:solidFill>
              </a:rPr>
              <a:t>Student Five</a:t>
            </a:r>
          </a:p>
          <a:p>
            <a:r>
              <a:rPr lang="en-US" sz="2000" b="1" dirty="0">
                <a:ln>
                  <a:solidFill>
                    <a:schemeClr val="tx1"/>
                  </a:solidFill>
                </a:ln>
                <a:solidFill>
                  <a:srgbClr val="FFC000"/>
                </a:solidFill>
              </a:rPr>
              <a:t>Student Six</a:t>
            </a:r>
          </a:p>
          <a:p>
            <a:r>
              <a:rPr lang="en-US" sz="2000" b="1" dirty="0">
                <a:ln>
                  <a:solidFill>
                    <a:schemeClr val="tx1"/>
                  </a:solidFill>
                </a:ln>
                <a:solidFill>
                  <a:schemeClr val="accent2">
                    <a:lumMod val="60000"/>
                    <a:lumOff val="40000"/>
                  </a:schemeClr>
                </a:solidFill>
              </a:rPr>
              <a:t>Student Seven</a:t>
            </a:r>
          </a:p>
          <a:p>
            <a:r>
              <a:rPr lang="en-US" sz="2000" b="1" dirty="0">
                <a:ln>
                  <a:solidFill>
                    <a:schemeClr val="tx1"/>
                  </a:solidFill>
                </a:ln>
                <a:solidFill>
                  <a:srgbClr val="FF0066"/>
                </a:solidFill>
              </a:rPr>
              <a:t>Student Eight</a:t>
            </a:r>
          </a:p>
          <a:p>
            <a:r>
              <a:rPr lang="en-US" sz="2000" b="1" dirty="0">
                <a:ln>
                  <a:solidFill>
                    <a:schemeClr val="tx1"/>
                  </a:solidFill>
                </a:ln>
                <a:solidFill>
                  <a:srgbClr val="7030A0"/>
                </a:solidFill>
              </a:rPr>
              <a:t>Student Nine</a:t>
            </a:r>
          </a:p>
          <a:p>
            <a:r>
              <a:rPr lang="en-US" sz="2000" b="1" dirty="0">
                <a:ln>
                  <a:solidFill>
                    <a:schemeClr val="tx1"/>
                  </a:solidFill>
                </a:ln>
                <a:solidFill>
                  <a:srgbClr val="0000FF"/>
                </a:solidFill>
              </a:rPr>
              <a:t>Student Ten</a:t>
            </a:r>
          </a:p>
          <a:p>
            <a:endParaRPr lang="en-US" dirty="0"/>
          </a:p>
        </p:txBody>
      </p:sp>
      <p:sp>
        <p:nvSpPr>
          <p:cNvPr id="5" name="TextBox 4"/>
          <p:cNvSpPr txBox="1"/>
          <p:nvPr/>
        </p:nvSpPr>
        <p:spPr>
          <a:xfrm>
            <a:off x="3802093" y="1827133"/>
            <a:ext cx="8134710" cy="3477875"/>
          </a:xfrm>
          <a:prstGeom prst="rect">
            <a:avLst/>
          </a:prstGeom>
          <a:noFill/>
        </p:spPr>
        <p:txBody>
          <a:bodyPr wrap="square" rtlCol="0">
            <a:spAutoFit/>
          </a:bodyPr>
          <a:lstStyle/>
          <a:p>
            <a:r>
              <a:rPr lang="en-US" sz="2000" dirty="0"/>
              <a:t>I want to be able to do </a:t>
            </a:r>
            <a:r>
              <a:rPr lang="en-US" sz="2000" dirty="0">
                <a:solidFill>
                  <a:srgbClr val="FF0000"/>
                </a:solidFill>
              </a:rPr>
              <a:t>better</a:t>
            </a:r>
            <a:r>
              <a:rPr lang="en-US" sz="2000" dirty="0"/>
              <a:t> for my job</a:t>
            </a:r>
          </a:p>
          <a:p>
            <a:r>
              <a:rPr lang="en-US" sz="2000" dirty="0"/>
              <a:t>I don’t have any idea</a:t>
            </a:r>
          </a:p>
          <a:p>
            <a:r>
              <a:rPr lang="en-US" sz="2000" dirty="0"/>
              <a:t>I want to be able </a:t>
            </a:r>
            <a:r>
              <a:rPr lang="en-US" sz="2000" dirty="0">
                <a:solidFill>
                  <a:srgbClr val="FF0000"/>
                </a:solidFill>
              </a:rPr>
              <a:t>not to flip </a:t>
            </a:r>
            <a:r>
              <a:rPr lang="en-US" sz="2000" dirty="0"/>
              <a:t>the RWC over</a:t>
            </a:r>
          </a:p>
          <a:p>
            <a:r>
              <a:rPr lang="en-US" sz="2000" dirty="0"/>
              <a:t>I want to know how to work on the RWC and </a:t>
            </a:r>
            <a:r>
              <a:rPr lang="en-US" sz="2000" dirty="0">
                <a:solidFill>
                  <a:srgbClr val="FF0000"/>
                </a:solidFill>
              </a:rPr>
              <a:t>maintain</a:t>
            </a:r>
            <a:r>
              <a:rPr lang="en-US" sz="2000" dirty="0"/>
              <a:t> it</a:t>
            </a:r>
          </a:p>
          <a:p>
            <a:r>
              <a:rPr lang="en-US" sz="2000" dirty="0"/>
              <a:t>I want to know what </a:t>
            </a:r>
            <a:r>
              <a:rPr lang="en-US" sz="2000" dirty="0">
                <a:solidFill>
                  <a:srgbClr val="FF0000"/>
                </a:solidFill>
              </a:rPr>
              <a:t>I don’t know</a:t>
            </a:r>
          </a:p>
          <a:p>
            <a:r>
              <a:rPr lang="en-US" sz="2000" dirty="0"/>
              <a:t>I want to be more comfortable </a:t>
            </a:r>
            <a:r>
              <a:rPr lang="en-US" sz="2000" dirty="0">
                <a:solidFill>
                  <a:srgbClr val="FF0000"/>
                </a:solidFill>
              </a:rPr>
              <a:t>working with people on board</a:t>
            </a:r>
          </a:p>
          <a:p>
            <a:r>
              <a:rPr lang="en-US" sz="2000" dirty="0"/>
              <a:t>I want to know how to </a:t>
            </a:r>
            <a:r>
              <a:rPr lang="en-US" sz="2000" dirty="0">
                <a:solidFill>
                  <a:srgbClr val="FF0000"/>
                </a:solidFill>
              </a:rPr>
              <a:t>use a rescue board </a:t>
            </a:r>
            <a:r>
              <a:rPr lang="en-US" sz="2000" dirty="0"/>
              <a:t>better</a:t>
            </a:r>
          </a:p>
          <a:p>
            <a:r>
              <a:rPr lang="en-US" sz="2000" dirty="0"/>
              <a:t>I am curious about how this boat </a:t>
            </a:r>
            <a:r>
              <a:rPr lang="en-US" sz="2000" dirty="0">
                <a:solidFill>
                  <a:srgbClr val="FF0000"/>
                </a:solidFill>
              </a:rPr>
              <a:t>works in surf</a:t>
            </a:r>
          </a:p>
          <a:p>
            <a:r>
              <a:rPr lang="en-US" sz="2000" dirty="0"/>
              <a:t>I’ve never ridden before, I am not sure</a:t>
            </a:r>
          </a:p>
          <a:p>
            <a:r>
              <a:rPr lang="en-US" sz="2000" i="1" dirty="0"/>
              <a:t>I want to know how to convince my department to </a:t>
            </a:r>
            <a:r>
              <a:rPr lang="en-US" sz="2000" i="1" dirty="0">
                <a:solidFill>
                  <a:srgbClr val="FF0000"/>
                </a:solidFill>
              </a:rPr>
              <a:t>take better care </a:t>
            </a:r>
            <a:r>
              <a:rPr lang="en-US" sz="2000" i="1" dirty="0"/>
              <a:t>of our program</a:t>
            </a:r>
          </a:p>
        </p:txBody>
      </p:sp>
      <p:sp>
        <p:nvSpPr>
          <p:cNvPr id="6" name="TextBox 5"/>
          <p:cNvSpPr txBox="1"/>
          <p:nvPr/>
        </p:nvSpPr>
        <p:spPr>
          <a:xfrm>
            <a:off x="3802093" y="1365468"/>
            <a:ext cx="1664623" cy="461665"/>
          </a:xfrm>
          <a:prstGeom prst="rect">
            <a:avLst/>
          </a:prstGeom>
          <a:noFill/>
        </p:spPr>
        <p:txBody>
          <a:bodyPr wrap="none" rtlCol="0">
            <a:spAutoFit/>
          </a:bodyPr>
          <a:lstStyle/>
          <a:p>
            <a:r>
              <a:rPr lang="en-US" sz="2400" b="1" dirty="0"/>
              <a:t>RESPONSES</a:t>
            </a:r>
          </a:p>
        </p:txBody>
      </p:sp>
      <p:sp>
        <p:nvSpPr>
          <p:cNvPr id="7" name="5-Point Star 6"/>
          <p:cNvSpPr/>
          <p:nvPr/>
        </p:nvSpPr>
        <p:spPr>
          <a:xfrm>
            <a:off x="3282200" y="4727275"/>
            <a:ext cx="457200" cy="43132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80988" y="5648825"/>
            <a:ext cx="4643387" cy="461665"/>
          </a:xfrm>
          <a:prstGeom prst="rect">
            <a:avLst/>
          </a:prstGeom>
          <a:noFill/>
        </p:spPr>
        <p:txBody>
          <a:bodyPr wrap="none" rtlCol="0">
            <a:spAutoFit/>
          </a:bodyPr>
          <a:lstStyle/>
          <a:p>
            <a:r>
              <a:rPr lang="en-US" sz="2400" b="1" dirty="0"/>
              <a:t>Why is a student in our audience?</a:t>
            </a:r>
          </a:p>
        </p:txBody>
      </p:sp>
      <p:sp>
        <p:nvSpPr>
          <p:cNvPr id="9" name="Footer Placeholder 8"/>
          <p:cNvSpPr>
            <a:spLocks noGrp="1"/>
          </p:cNvSpPr>
          <p:nvPr>
            <p:ph type="ftr" sz="quarter" idx="11"/>
          </p:nvPr>
        </p:nvSpPr>
        <p:spPr/>
        <p:txBody>
          <a:bodyPr/>
          <a:lstStyle/>
          <a:p>
            <a:r>
              <a:rPr lang="en-US"/>
              <a:t>K38 LLC 2018</a:t>
            </a:r>
          </a:p>
        </p:txBody>
      </p:sp>
      <p:sp>
        <p:nvSpPr>
          <p:cNvPr id="10" name="Slide Number Placeholder 9"/>
          <p:cNvSpPr>
            <a:spLocks noGrp="1"/>
          </p:cNvSpPr>
          <p:nvPr>
            <p:ph type="sldNum" sz="quarter" idx="12"/>
          </p:nvPr>
        </p:nvSpPr>
        <p:spPr/>
        <p:txBody>
          <a:bodyPr/>
          <a:lstStyle/>
          <a:p>
            <a:fld id="{A51941F8-E42B-4433-9449-00789181A10D}" type="slidenum">
              <a:rPr lang="en-US" smtClean="0"/>
              <a:t>17</a:t>
            </a:fld>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0654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82225" y="234126"/>
            <a:ext cx="3227550"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WHO IS IN CHARGE?</a:t>
            </a:r>
          </a:p>
        </p:txBody>
      </p:sp>
      <p:sp>
        <p:nvSpPr>
          <p:cNvPr id="3" name="TextBox 2"/>
          <p:cNvSpPr txBox="1"/>
          <p:nvPr/>
        </p:nvSpPr>
        <p:spPr>
          <a:xfrm>
            <a:off x="10365578" y="580787"/>
            <a:ext cx="821059"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DEATH</a:t>
            </a:r>
          </a:p>
        </p:txBody>
      </p:sp>
      <p:sp>
        <p:nvSpPr>
          <p:cNvPr id="4" name="TextBox 3"/>
          <p:cNvSpPr txBox="1"/>
          <p:nvPr/>
        </p:nvSpPr>
        <p:spPr>
          <a:xfrm>
            <a:off x="7340443" y="3599864"/>
            <a:ext cx="702115"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BOAT</a:t>
            </a:r>
          </a:p>
        </p:txBody>
      </p:sp>
      <p:sp>
        <p:nvSpPr>
          <p:cNvPr id="5" name="TextBox 4"/>
          <p:cNvSpPr txBox="1"/>
          <p:nvPr/>
        </p:nvSpPr>
        <p:spPr>
          <a:xfrm>
            <a:off x="790699" y="572680"/>
            <a:ext cx="964944"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NATURE</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911" b="3565"/>
          <a:stretch/>
        </p:blipFill>
        <p:spPr>
          <a:xfrm>
            <a:off x="7424438" y="938002"/>
            <a:ext cx="3702726" cy="256945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61" y="942012"/>
            <a:ext cx="3844561" cy="260219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677178" y="3599864"/>
            <a:ext cx="1083951"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HUMANS</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0943"/>
          <a:stretch/>
        </p:blipFill>
        <p:spPr>
          <a:xfrm>
            <a:off x="865461" y="3970393"/>
            <a:ext cx="3844561" cy="256787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9560" t="5409" r="9929" b="22641"/>
          <a:stretch/>
        </p:blipFill>
        <p:spPr>
          <a:xfrm>
            <a:off x="7424439" y="3970393"/>
            <a:ext cx="3789902" cy="2540131"/>
          </a:xfrm>
          <a:prstGeom prst="rect">
            <a:avLst/>
          </a:prstGeom>
          <a:ln>
            <a:noFill/>
          </a:ln>
          <a:effectLst>
            <a:outerShdw blurRad="292100" dist="139700" dir="2700000" algn="tl" rotWithShape="0">
              <a:srgbClr val="333333">
                <a:alpha val="65000"/>
              </a:srgbClr>
            </a:outerShdw>
          </a:effectLst>
        </p:spPr>
      </p:pic>
      <p:cxnSp>
        <p:nvCxnSpPr>
          <p:cNvPr id="12" name="Straight Connector 11"/>
          <p:cNvCxnSpPr/>
          <p:nvPr/>
        </p:nvCxnSpPr>
        <p:spPr>
          <a:xfrm>
            <a:off x="2597518" y="1006674"/>
            <a:ext cx="7030528" cy="5426387"/>
          </a:xfrm>
          <a:prstGeom prst="line">
            <a:avLst/>
          </a:prstGeom>
          <a:ln w="139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355011" y="969754"/>
            <a:ext cx="7189039" cy="5540770"/>
          </a:xfrm>
          <a:prstGeom prst="line">
            <a:avLst/>
          </a:prstGeom>
          <a:ln w="1397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812192" y="912715"/>
            <a:ext cx="510076" cy="5262979"/>
          </a:xfrm>
          <a:prstGeom prst="rect">
            <a:avLst/>
          </a:prstGeom>
          <a:noFill/>
        </p:spPr>
        <p:txBody>
          <a:bodyPr wrap="none" rtlCol="0">
            <a:spAutoFit/>
          </a:bodyPr>
          <a:lstStyle/>
          <a:p>
            <a:pPr algn="ctr"/>
            <a:r>
              <a:rPr lang="en-US" sz="2800" b="1" dirty="0">
                <a:effectLst>
                  <a:outerShdw blurRad="38100" dist="38100" dir="2700000" algn="tl">
                    <a:srgbClr val="000000">
                      <a:alpha val="43137"/>
                    </a:srgbClr>
                  </a:outerShdw>
                </a:effectLst>
              </a:rPr>
              <a:t>W</a:t>
            </a:r>
          </a:p>
          <a:p>
            <a:pPr algn="ctr"/>
            <a:r>
              <a:rPr lang="en-US" sz="2800" b="1" dirty="0">
                <a:effectLst>
                  <a:outerShdw blurRad="38100" dist="38100" dir="2700000" algn="tl">
                    <a:srgbClr val="000000">
                      <a:alpha val="43137"/>
                    </a:srgbClr>
                  </a:outerShdw>
                </a:effectLst>
              </a:rPr>
              <a:t>H</a:t>
            </a:r>
          </a:p>
          <a:p>
            <a:pPr algn="ctr"/>
            <a:r>
              <a:rPr lang="en-US" sz="2800" b="1" dirty="0">
                <a:effectLst>
                  <a:outerShdw blurRad="38100" dist="38100" dir="2700000" algn="tl">
                    <a:srgbClr val="000000">
                      <a:alpha val="43137"/>
                    </a:srgbClr>
                  </a:outerShdw>
                </a:effectLst>
              </a:rPr>
              <a:t>Y</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W</a:t>
            </a:r>
          </a:p>
          <a:p>
            <a:pPr algn="ctr"/>
            <a:r>
              <a:rPr lang="en-US" sz="2800" b="1" dirty="0">
                <a:effectLst>
                  <a:outerShdw blurRad="38100" dist="38100" dir="2700000" algn="tl">
                    <a:srgbClr val="000000">
                      <a:alpha val="43137"/>
                    </a:srgbClr>
                  </a:outerShdw>
                </a:effectLst>
              </a:rPr>
              <a:t>E</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T</a:t>
            </a:r>
          </a:p>
          <a:p>
            <a:pPr algn="ctr"/>
            <a:r>
              <a:rPr lang="en-US" sz="2800" b="1" dirty="0">
                <a:effectLst>
                  <a:outerShdw blurRad="38100" dist="38100" dir="2700000" algn="tl">
                    <a:srgbClr val="000000">
                      <a:alpha val="43137"/>
                    </a:srgbClr>
                  </a:outerShdw>
                </a:effectLst>
              </a:rPr>
              <a:t>R</a:t>
            </a:r>
          </a:p>
          <a:p>
            <a:pPr algn="ctr"/>
            <a:r>
              <a:rPr lang="en-US" sz="2800" b="1" dirty="0">
                <a:effectLst>
                  <a:outerShdw blurRad="38100" dist="38100" dir="2700000" algn="tl">
                    <a:srgbClr val="000000">
                      <a:alpha val="43137"/>
                    </a:srgbClr>
                  </a:outerShdw>
                </a:effectLst>
              </a:rPr>
              <a:t>A</a:t>
            </a:r>
          </a:p>
          <a:p>
            <a:pPr algn="ctr"/>
            <a:r>
              <a:rPr lang="en-US" sz="2800" b="1" dirty="0">
                <a:effectLst>
                  <a:outerShdw blurRad="38100" dist="38100" dir="2700000" algn="tl">
                    <a:srgbClr val="000000">
                      <a:alpha val="43137"/>
                    </a:srgbClr>
                  </a:outerShdw>
                </a:effectLst>
              </a:rPr>
              <a:t>I</a:t>
            </a:r>
          </a:p>
          <a:p>
            <a:pPr algn="ctr"/>
            <a:r>
              <a:rPr lang="en-US" sz="2800" b="1" dirty="0">
                <a:effectLst>
                  <a:outerShdw blurRad="38100" dist="38100" dir="2700000" algn="tl">
                    <a:srgbClr val="000000">
                      <a:alpha val="43137"/>
                    </a:srgbClr>
                  </a:outerShdw>
                </a:effectLst>
              </a:rPr>
              <a:t>N</a:t>
            </a:r>
          </a:p>
        </p:txBody>
      </p:sp>
      <p:sp>
        <p:nvSpPr>
          <p:cNvPr id="23" name="Footer Placeholder 22"/>
          <p:cNvSpPr>
            <a:spLocks noGrp="1"/>
          </p:cNvSpPr>
          <p:nvPr>
            <p:ph type="ftr" sz="quarter" idx="11"/>
          </p:nvPr>
        </p:nvSpPr>
        <p:spPr/>
        <p:txBody>
          <a:bodyPr/>
          <a:lstStyle/>
          <a:p>
            <a:r>
              <a:rPr lang="en-US"/>
              <a:t>K38 LLC 2018</a:t>
            </a:r>
          </a:p>
        </p:txBody>
      </p:sp>
      <p:sp>
        <p:nvSpPr>
          <p:cNvPr id="24" name="Slide Number Placeholder 23"/>
          <p:cNvSpPr>
            <a:spLocks noGrp="1"/>
          </p:cNvSpPr>
          <p:nvPr>
            <p:ph type="sldNum" sz="quarter" idx="12"/>
          </p:nvPr>
        </p:nvSpPr>
        <p:spPr/>
        <p:txBody>
          <a:bodyPr/>
          <a:lstStyle/>
          <a:p>
            <a:fld id="{A51941F8-E42B-4433-9449-00789181A10D}" type="slidenum">
              <a:rPr lang="en-US" smtClean="0"/>
              <a:t>18</a:t>
            </a:fld>
            <a:endParaRPr lang="en-US"/>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904487" y="4039823"/>
            <a:ext cx="2235933" cy="307777"/>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rPr>
              <a:t>NEEDS RISK MANAGEMENT</a:t>
            </a:r>
          </a:p>
        </p:txBody>
      </p:sp>
      <p:sp>
        <p:nvSpPr>
          <p:cNvPr id="18" name="TextBox 17"/>
          <p:cNvSpPr txBox="1"/>
          <p:nvPr/>
        </p:nvSpPr>
        <p:spPr>
          <a:xfrm>
            <a:off x="1181021" y="5668399"/>
            <a:ext cx="1852495" cy="307777"/>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rPr>
              <a:t>EMOTIONAL SUPPORT</a:t>
            </a:r>
          </a:p>
        </p:txBody>
      </p:sp>
      <p:sp>
        <p:nvSpPr>
          <p:cNvPr id="19" name="TextBox 18"/>
          <p:cNvSpPr txBox="1"/>
          <p:nvPr/>
        </p:nvSpPr>
        <p:spPr>
          <a:xfrm>
            <a:off x="2186105" y="2469039"/>
            <a:ext cx="2080891" cy="307777"/>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rPr>
              <a:t>UNDERSTANDS WEATHER</a:t>
            </a:r>
          </a:p>
        </p:txBody>
      </p:sp>
      <p:sp>
        <p:nvSpPr>
          <p:cNvPr id="20" name="TextBox 19"/>
          <p:cNvSpPr txBox="1"/>
          <p:nvPr/>
        </p:nvSpPr>
        <p:spPr>
          <a:xfrm>
            <a:off x="8008692" y="2713607"/>
            <a:ext cx="1812035" cy="307777"/>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rPr>
              <a:t>PERSONAL-&amp; PRIVATE</a:t>
            </a:r>
          </a:p>
        </p:txBody>
      </p:sp>
    </p:spTree>
    <p:extLst>
      <p:ext uri="{BB962C8B-B14F-4D97-AF65-F5344CB8AC3E}">
        <p14:creationId xmlns:p14="http://schemas.microsoft.com/office/powerpoint/2010/main" val="1293010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11114"/>
          <a:stretch/>
        </p:blipFill>
        <p:spPr>
          <a:xfrm>
            <a:off x="-34506" y="0"/>
            <a:ext cx="12226506" cy="6858000"/>
          </a:xfrm>
          <a:prstGeom prst="rect">
            <a:avLst/>
          </a:prstGeom>
        </p:spPr>
      </p:pic>
      <p:sp>
        <p:nvSpPr>
          <p:cNvPr id="2" name="TextBox 1"/>
          <p:cNvSpPr txBox="1"/>
          <p:nvPr/>
        </p:nvSpPr>
        <p:spPr>
          <a:xfrm>
            <a:off x="2044461" y="797836"/>
            <a:ext cx="8313366" cy="3724096"/>
          </a:xfrm>
          <a:prstGeom prst="rect">
            <a:avLst/>
          </a:prstGeom>
          <a:noFill/>
        </p:spPr>
        <p:txBody>
          <a:bodyPr wrap="none" rtlCol="0">
            <a:spAutoFit/>
          </a:bodyPr>
          <a:lstStyle/>
          <a:p>
            <a:pPr marL="342900" indent="-342900">
              <a:buAutoNum type="arabicPeriod"/>
            </a:pPr>
            <a:r>
              <a:rPr lang="en-US" sz="2000" dirty="0"/>
              <a:t>Represent professionalism for the department</a:t>
            </a:r>
          </a:p>
          <a:p>
            <a:pPr marL="342900" indent="-342900">
              <a:buAutoNum type="arabicPeriod"/>
            </a:pPr>
            <a:r>
              <a:rPr lang="en-US" sz="2000" dirty="0"/>
              <a:t>Become a competent operator</a:t>
            </a:r>
          </a:p>
          <a:p>
            <a:pPr marL="342900" indent="-342900">
              <a:buAutoNum type="arabicPeriod"/>
            </a:pPr>
            <a:r>
              <a:rPr lang="en-US" sz="2000" dirty="0"/>
              <a:t>Maintain an operational RWC (as opposed to one always breaking down)</a:t>
            </a:r>
          </a:p>
          <a:p>
            <a:pPr marL="342900" indent="-342900">
              <a:buAutoNum type="arabicPeriod"/>
            </a:pPr>
            <a:r>
              <a:rPr lang="en-US" sz="2000" dirty="0"/>
              <a:t>Saving Lives, catching Bad Guys and monitoring Public Safety</a:t>
            </a:r>
          </a:p>
          <a:p>
            <a:pPr marL="342900" indent="-342900">
              <a:buAutoNum type="arabicPeriod"/>
            </a:pPr>
            <a:r>
              <a:rPr lang="en-US" sz="2000" dirty="0"/>
              <a:t>Solve Rescue Board problems</a:t>
            </a:r>
          </a:p>
          <a:p>
            <a:pPr marL="342900" indent="-342900">
              <a:buAutoNum type="arabicPeriod"/>
            </a:pPr>
            <a:r>
              <a:rPr lang="en-US" sz="2000" dirty="0"/>
              <a:t>Operating in high risk areas and close proximity to people, boats and docks</a:t>
            </a:r>
          </a:p>
          <a:p>
            <a:pPr marL="342900" indent="-342900">
              <a:buAutoNum type="arabicPeriod"/>
            </a:pPr>
            <a:r>
              <a:rPr lang="en-US" sz="2000" dirty="0"/>
              <a:t>Support from our department to have a better program</a:t>
            </a:r>
          </a:p>
          <a:p>
            <a:pPr marL="342900" indent="-342900">
              <a:buFontTx/>
              <a:buAutoNum type="arabicPeriod"/>
            </a:pPr>
            <a:r>
              <a:rPr lang="en-US" sz="2000" dirty="0"/>
              <a:t>Knowledge structure and personal transformation</a:t>
            </a:r>
          </a:p>
          <a:p>
            <a:pPr marL="342900" indent="-342900">
              <a:buFontTx/>
              <a:buAutoNum type="arabicPeriod"/>
            </a:pPr>
            <a:r>
              <a:rPr lang="en-US" sz="2000" dirty="0"/>
              <a:t>To earn a certificate of competence</a:t>
            </a:r>
          </a:p>
          <a:p>
            <a:endParaRPr lang="en-US" sz="2000" dirty="0"/>
          </a:p>
          <a:p>
            <a:endParaRPr lang="en-US" dirty="0"/>
          </a:p>
          <a:p>
            <a:pPr marL="342900" indent="-342900">
              <a:buAutoNum type="arabicPeriod"/>
            </a:pPr>
            <a:endParaRPr lang="en-US" dirty="0"/>
          </a:p>
        </p:txBody>
      </p:sp>
      <p:sp>
        <p:nvSpPr>
          <p:cNvPr id="3" name="TextBox 2"/>
          <p:cNvSpPr txBox="1"/>
          <p:nvPr/>
        </p:nvSpPr>
        <p:spPr>
          <a:xfrm>
            <a:off x="4176622" y="276045"/>
            <a:ext cx="383875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STUDENT NEEDS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534"/>
          <a:stretch/>
        </p:blipFill>
        <p:spPr>
          <a:xfrm>
            <a:off x="3289190" y="3744580"/>
            <a:ext cx="5613619" cy="2604002"/>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19</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2710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20451"/>
            <a:ext cx="12228577" cy="6837549"/>
          </a:xfrm>
          <a:prstGeom prst="rect">
            <a:avLst/>
          </a:prstGeom>
        </p:spPr>
      </p:pic>
      <p:sp>
        <p:nvSpPr>
          <p:cNvPr id="2" name="TextBox 1"/>
          <p:cNvSpPr txBox="1"/>
          <p:nvPr/>
        </p:nvSpPr>
        <p:spPr>
          <a:xfrm>
            <a:off x="1863306" y="474453"/>
            <a:ext cx="1457864" cy="369332"/>
          </a:xfrm>
          <a:prstGeom prst="rect">
            <a:avLst/>
          </a:prstGeom>
          <a:noFill/>
        </p:spPr>
        <p:txBody>
          <a:bodyPr wrap="square" rtlCol="0">
            <a:spAutoFit/>
          </a:bodyPr>
          <a:lstStyle/>
          <a:p>
            <a:endParaRPr lang="en-US" dirty="0"/>
          </a:p>
        </p:txBody>
      </p:sp>
      <p:sp>
        <p:nvSpPr>
          <p:cNvPr id="3" name="TextBox 2"/>
          <p:cNvSpPr txBox="1"/>
          <p:nvPr/>
        </p:nvSpPr>
        <p:spPr>
          <a:xfrm>
            <a:off x="2258308" y="3890769"/>
            <a:ext cx="161601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VALUES</a:t>
            </a:r>
          </a:p>
        </p:txBody>
      </p:sp>
      <p:sp>
        <p:nvSpPr>
          <p:cNvPr id="4" name="TextBox 3"/>
          <p:cNvSpPr txBox="1"/>
          <p:nvPr/>
        </p:nvSpPr>
        <p:spPr>
          <a:xfrm>
            <a:off x="292895" y="4380938"/>
            <a:ext cx="5546839" cy="2031325"/>
          </a:xfrm>
          <a:prstGeom prst="rect">
            <a:avLst/>
          </a:prstGeom>
          <a:noFill/>
        </p:spPr>
        <p:txBody>
          <a:bodyPr wrap="none" rtlCol="0">
            <a:spAutoFit/>
          </a:bodyPr>
          <a:lstStyle/>
          <a:p>
            <a:pPr algn="ctr"/>
            <a:r>
              <a:rPr lang="en-US" dirty="0"/>
              <a:t>Self Trained – Self Failed</a:t>
            </a:r>
          </a:p>
          <a:p>
            <a:pPr algn="ctr"/>
            <a:r>
              <a:rPr lang="en-US" dirty="0"/>
              <a:t>I am my hardest critic</a:t>
            </a:r>
          </a:p>
          <a:p>
            <a:pPr algn="ctr"/>
            <a:r>
              <a:rPr lang="en-US" dirty="0"/>
              <a:t>Personally funded equipment (Pride of Effort)</a:t>
            </a:r>
          </a:p>
          <a:p>
            <a:pPr algn="ctr"/>
            <a:r>
              <a:rPr lang="en-US" dirty="0"/>
              <a:t>No taxpayer support (The old fashioned way like Gramps)</a:t>
            </a:r>
          </a:p>
          <a:p>
            <a:pPr algn="ctr"/>
            <a:r>
              <a:rPr lang="en-US" dirty="0"/>
              <a:t>Original content and design created by hardship</a:t>
            </a:r>
          </a:p>
          <a:p>
            <a:pPr algn="ctr"/>
            <a:r>
              <a:rPr lang="en-US" dirty="0"/>
              <a:t>Because I care</a:t>
            </a:r>
          </a:p>
          <a:p>
            <a:endParaRPr lang="en-US" dirty="0"/>
          </a:p>
        </p:txBody>
      </p:sp>
      <p:sp>
        <p:nvSpPr>
          <p:cNvPr id="5" name="TextBox 4"/>
          <p:cNvSpPr txBox="1"/>
          <p:nvPr/>
        </p:nvSpPr>
        <p:spPr>
          <a:xfrm>
            <a:off x="8380741" y="3948591"/>
            <a:ext cx="1679691"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SACRIFICE</a:t>
            </a:r>
          </a:p>
        </p:txBody>
      </p:sp>
      <p:sp>
        <p:nvSpPr>
          <p:cNvPr id="7" name="Rectangle 6"/>
          <p:cNvSpPr/>
          <p:nvPr/>
        </p:nvSpPr>
        <p:spPr>
          <a:xfrm>
            <a:off x="5282473" y="4358589"/>
            <a:ext cx="7510732" cy="1754326"/>
          </a:xfrm>
          <a:prstGeom prst="rect">
            <a:avLst/>
          </a:prstGeom>
        </p:spPr>
        <p:txBody>
          <a:bodyPr wrap="square">
            <a:spAutoFit/>
          </a:bodyPr>
          <a:lstStyle/>
          <a:p>
            <a:pPr algn="ctr"/>
            <a:r>
              <a:rPr lang="en-US" dirty="0"/>
              <a:t>Challenges are difficult on our family – children are resilient</a:t>
            </a:r>
          </a:p>
          <a:p>
            <a:pPr algn="ctr"/>
            <a:r>
              <a:rPr lang="en-US" dirty="0"/>
              <a:t>100% risk of death/injury – reality based choice</a:t>
            </a:r>
          </a:p>
          <a:p>
            <a:pPr algn="ctr"/>
            <a:r>
              <a:rPr lang="en-US" dirty="0"/>
              <a:t>No support system for tragic events or trauma – deal with it</a:t>
            </a:r>
          </a:p>
          <a:p>
            <a:pPr algn="ctr"/>
            <a:r>
              <a:rPr lang="en-US" dirty="0"/>
              <a:t>No paid vacations, retirement or sick days</a:t>
            </a:r>
          </a:p>
          <a:p>
            <a:pPr algn="ctr"/>
            <a:r>
              <a:rPr lang="en-US" dirty="0"/>
              <a:t>Discrimination became a gift of opportunity</a:t>
            </a:r>
          </a:p>
          <a:p>
            <a:pPr algn="ctr"/>
            <a:r>
              <a:rPr lang="en-US" dirty="0"/>
              <a:t>Low income - High Results</a:t>
            </a:r>
          </a:p>
        </p:txBody>
      </p:sp>
      <p:sp>
        <p:nvSpPr>
          <p:cNvPr id="8" name="TextBox 7"/>
          <p:cNvSpPr txBox="1"/>
          <p:nvPr/>
        </p:nvSpPr>
        <p:spPr>
          <a:xfrm>
            <a:off x="4648972" y="243125"/>
            <a:ext cx="2895808"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MY VOCATION</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2578" b="15136"/>
          <a:stretch/>
        </p:blipFill>
        <p:spPr>
          <a:xfrm>
            <a:off x="2592238" y="834771"/>
            <a:ext cx="7128295" cy="2916121"/>
          </a:xfrm>
          <a:prstGeom prst="rect">
            <a:avLst/>
          </a:prstGeom>
          <a:ln>
            <a:noFill/>
          </a:ln>
          <a:effectLst>
            <a:outerShdw blurRad="292100" dist="139700" dir="2700000" algn="tl" rotWithShape="0">
              <a:srgbClr val="333333">
                <a:alpha val="65000"/>
              </a:srgbClr>
            </a:outerShdw>
          </a:effectLst>
        </p:spPr>
      </p:pic>
      <p:sp>
        <p:nvSpPr>
          <p:cNvPr id="10" name="Footer Placeholder 9"/>
          <p:cNvSpPr>
            <a:spLocks noGrp="1"/>
          </p:cNvSpPr>
          <p:nvPr>
            <p:ph type="ftr" sz="quarter" idx="11"/>
          </p:nvPr>
        </p:nvSpPr>
        <p:spPr/>
        <p:txBody>
          <a:bodyPr/>
          <a:lstStyle/>
          <a:p>
            <a:r>
              <a:rPr lang="en-US"/>
              <a:t>K38 LLC 2018</a:t>
            </a:r>
          </a:p>
        </p:txBody>
      </p:sp>
      <p:sp>
        <p:nvSpPr>
          <p:cNvPr id="11" name="Slide Number Placeholder 10"/>
          <p:cNvSpPr>
            <a:spLocks noGrp="1"/>
          </p:cNvSpPr>
          <p:nvPr>
            <p:ph type="sldNum" sz="quarter" idx="12"/>
          </p:nvPr>
        </p:nvSpPr>
        <p:spPr/>
        <p:txBody>
          <a:bodyPr/>
          <a:lstStyle/>
          <a:p>
            <a:fld id="{A51941F8-E42B-4433-9449-00789181A10D}" type="slidenum">
              <a:rPr lang="en-US" smtClean="0"/>
              <a:t>2</a:t>
            </a:fld>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5954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9033" r="13318"/>
          <a:stretch/>
        </p:blipFill>
        <p:spPr>
          <a:xfrm>
            <a:off x="10064" y="-51758"/>
            <a:ext cx="12184867" cy="6909758"/>
          </a:xfrm>
          <a:prstGeom prst="rect">
            <a:avLst/>
          </a:prstGeom>
        </p:spPr>
      </p:pic>
      <p:sp>
        <p:nvSpPr>
          <p:cNvPr id="2" name="TextBox 1"/>
          <p:cNvSpPr txBox="1"/>
          <p:nvPr/>
        </p:nvSpPr>
        <p:spPr>
          <a:xfrm>
            <a:off x="3939448" y="310550"/>
            <a:ext cx="4313104"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STANDARDS OF OPERATION</a:t>
            </a:r>
          </a:p>
        </p:txBody>
      </p:sp>
      <p:sp>
        <p:nvSpPr>
          <p:cNvPr id="4" name="TextBox 3"/>
          <p:cNvSpPr txBox="1"/>
          <p:nvPr/>
        </p:nvSpPr>
        <p:spPr>
          <a:xfrm>
            <a:off x="899183" y="1259175"/>
            <a:ext cx="10571355" cy="3970318"/>
          </a:xfrm>
          <a:prstGeom prst="rect">
            <a:avLst/>
          </a:prstGeom>
          <a:noFill/>
        </p:spPr>
        <p:txBody>
          <a:bodyPr wrap="none" rtlCol="0">
            <a:spAutoFit/>
          </a:bodyPr>
          <a:lstStyle/>
          <a:p>
            <a:pPr algn="ctr"/>
            <a:r>
              <a:rPr lang="en-US" b="1" dirty="0"/>
              <a:t>K38 provides stages of training, translated into daily hours (8-10)</a:t>
            </a:r>
          </a:p>
          <a:p>
            <a:endParaRPr lang="en-US" b="1" dirty="0"/>
          </a:p>
          <a:p>
            <a:r>
              <a:rPr lang="en-US" b="1" dirty="0"/>
              <a:t>Stage 1 </a:t>
            </a:r>
            <a:r>
              <a:rPr lang="en-US" dirty="0"/>
              <a:t>– Day One – Foundation </a:t>
            </a:r>
          </a:p>
          <a:p>
            <a:endParaRPr lang="en-US" dirty="0"/>
          </a:p>
          <a:p>
            <a:r>
              <a:rPr lang="en-US" b="1" dirty="0"/>
              <a:t>Stage 2 </a:t>
            </a:r>
            <a:r>
              <a:rPr lang="en-US" dirty="0"/>
              <a:t>- Day Two – Vessel Familiarization and 4 baseline operational skills</a:t>
            </a:r>
          </a:p>
          <a:p>
            <a:endParaRPr lang="en-US" dirty="0"/>
          </a:p>
          <a:p>
            <a:r>
              <a:rPr lang="en-US" b="1" dirty="0"/>
              <a:t>Stage 3 - </a:t>
            </a:r>
            <a:r>
              <a:rPr lang="en-US" dirty="0"/>
              <a:t>Day Three- Rescue Board/Accessory introduction – Boat Handling – Night Qualification</a:t>
            </a:r>
          </a:p>
          <a:p>
            <a:endParaRPr lang="en-US" dirty="0"/>
          </a:p>
          <a:p>
            <a:r>
              <a:rPr lang="en-US" b="1" dirty="0"/>
              <a:t>Stage 4 - </a:t>
            </a:r>
            <a:r>
              <a:rPr lang="en-US" dirty="0"/>
              <a:t>Day Four – One to Five persons on board craft – Technical handling begins</a:t>
            </a:r>
          </a:p>
          <a:p>
            <a:endParaRPr lang="en-US" dirty="0"/>
          </a:p>
          <a:p>
            <a:r>
              <a:rPr lang="en-US" b="1" dirty="0"/>
              <a:t>Stage 5 </a:t>
            </a:r>
            <a:r>
              <a:rPr lang="en-US" dirty="0"/>
              <a:t>– Day Five- Students lead the training – Students self test their behaviors and decisions</a:t>
            </a:r>
          </a:p>
          <a:p>
            <a:endParaRPr lang="en-US" dirty="0"/>
          </a:p>
          <a:p>
            <a:r>
              <a:rPr lang="en-US" dirty="0"/>
              <a:t>Depending upon the client level, this represents a baseline of 40 hours instruction.  </a:t>
            </a:r>
          </a:p>
          <a:p>
            <a:pPr algn="ctr"/>
            <a:r>
              <a:rPr lang="en-US" dirty="0"/>
              <a:t>A custom course can be up to 50 hours of training for the type of qualification desired in a one week timeframe</a:t>
            </a:r>
          </a:p>
        </p:txBody>
      </p:sp>
      <p:sp>
        <p:nvSpPr>
          <p:cNvPr id="5" name="TextBox 4"/>
          <p:cNvSpPr txBox="1"/>
          <p:nvPr/>
        </p:nvSpPr>
        <p:spPr>
          <a:xfrm>
            <a:off x="899183" y="5197966"/>
            <a:ext cx="3690369" cy="369332"/>
          </a:xfrm>
          <a:prstGeom prst="rect">
            <a:avLst/>
          </a:prstGeom>
          <a:noFill/>
        </p:spPr>
        <p:txBody>
          <a:bodyPr wrap="none" rtlCol="0">
            <a:spAutoFit/>
          </a:bodyPr>
          <a:lstStyle/>
          <a:p>
            <a:r>
              <a:rPr lang="en-US" dirty="0"/>
              <a:t>Pre-requisites apply for some courses</a:t>
            </a:r>
          </a:p>
        </p:txBody>
      </p:sp>
      <p:sp>
        <p:nvSpPr>
          <p:cNvPr id="6" name="Footer Placeholder 5"/>
          <p:cNvSpPr>
            <a:spLocks noGrp="1"/>
          </p:cNvSpPr>
          <p:nvPr>
            <p:ph type="ftr" sz="quarter" idx="11"/>
          </p:nvPr>
        </p:nvSpPr>
        <p:spPr/>
        <p:txBody>
          <a:bodyPr/>
          <a:lstStyle/>
          <a:p>
            <a:r>
              <a:rPr lang="en-US"/>
              <a:t>K38 LLC 2018</a:t>
            </a:r>
          </a:p>
        </p:txBody>
      </p:sp>
      <p:sp>
        <p:nvSpPr>
          <p:cNvPr id="7" name="Slide Number Placeholder 6"/>
          <p:cNvSpPr>
            <a:spLocks noGrp="1"/>
          </p:cNvSpPr>
          <p:nvPr>
            <p:ph type="sldNum" sz="quarter" idx="12"/>
          </p:nvPr>
        </p:nvSpPr>
        <p:spPr/>
        <p:txBody>
          <a:bodyPr/>
          <a:lstStyle/>
          <a:p>
            <a:fld id="{A51941F8-E42B-4433-9449-00789181A10D}" type="slidenum">
              <a:rPr lang="en-US" smtClean="0"/>
              <a:t>20</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4914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7462"/>
          <a:stretch/>
        </p:blipFill>
        <p:spPr>
          <a:xfrm>
            <a:off x="-8626" y="0"/>
            <a:ext cx="12200626" cy="6858000"/>
          </a:xfrm>
          <a:prstGeom prst="rect">
            <a:avLst/>
          </a:prstGeom>
        </p:spPr>
      </p:pic>
      <p:sp>
        <p:nvSpPr>
          <p:cNvPr id="2" name="TextBox 1"/>
          <p:cNvSpPr txBox="1"/>
          <p:nvPr/>
        </p:nvSpPr>
        <p:spPr>
          <a:xfrm>
            <a:off x="3790625" y="327804"/>
            <a:ext cx="4610749" cy="523220"/>
          </a:xfrm>
          <a:prstGeom prst="rect">
            <a:avLst/>
          </a:prstGeom>
          <a:noFill/>
        </p:spPr>
        <p:txBody>
          <a:bodyPr wrap="none" rtlCol="0">
            <a:spAutoFit/>
          </a:bodyPr>
          <a:lstStyle/>
          <a:p>
            <a:pPr algn="ctr"/>
            <a:r>
              <a:rPr lang="en-US" sz="2800" b="1" dirty="0">
                <a:effectLst>
                  <a:outerShdw blurRad="38100" dist="38100" dir="2700000" algn="tl">
                    <a:srgbClr val="000000">
                      <a:alpha val="43137"/>
                    </a:srgbClr>
                  </a:outerShdw>
                </a:effectLst>
              </a:rPr>
              <a:t>TEACHING IS A RELATIONSHIP</a:t>
            </a:r>
          </a:p>
        </p:txBody>
      </p:sp>
      <p:sp>
        <p:nvSpPr>
          <p:cNvPr id="3" name="TextBox 2"/>
          <p:cNvSpPr txBox="1"/>
          <p:nvPr/>
        </p:nvSpPr>
        <p:spPr>
          <a:xfrm>
            <a:off x="1176383" y="1079396"/>
            <a:ext cx="9839232" cy="5016758"/>
          </a:xfrm>
          <a:prstGeom prst="rect">
            <a:avLst/>
          </a:prstGeom>
          <a:noFill/>
        </p:spPr>
        <p:txBody>
          <a:bodyPr wrap="none" rtlCol="0">
            <a:spAutoFit/>
          </a:bodyPr>
          <a:lstStyle/>
          <a:p>
            <a:pPr algn="ctr"/>
            <a:r>
              <a:rPr lang="en-US" sz="2000" b="1" dirty="0"/>
              <a:t>INSPIRE MY STUDENTS TO TEACH THEMSELVES</a:t>
            </a:r>
          </a:p>
          <a:p>
            <a:pPr algn="ctr"/>
            <a:endParaRPr lang="en-US" sz="2000" b="1" dirty="0"/>
          </a:p>
          <a:p>
            <a:pPr algn="ctr"/>
            <a:r>
              <a:rPr lang="en-US" sz="2000" b="1" dirty="0"/>
              <a:t>I CANNOT TEACH A STUDENT ANYTHING, THEY MUST WANT TO LEARN</a:t>
            </a:r>
          </a:p>
          <a:p>
            <a:pPr algn="ctr"/>
            <a:endParaRPr lang="en-US" sz="2000" b="1" dirty="0"/>
          </a:p>
          <a:p>
            <a:pPr algn="ctr"/>
            <a:r>
              <a:rPr lang="en-US" sz="2000" b="1" dirty="0"/>
              <a:t>THE CONTENT MUST BE INTELLIGENT</a:t>
            </a:r>
          </a:p>
          <a:p>
            <a:pPr algn="ctr"/>
            <a:endParaRPr lang="en-US" sz="2000" b="1" dirty="0"/>
          </a:p>
          <a:p>
            <a:pPr algn="ctr"/>
            <a:r>
              <a:rPr lang="en-US" sz="2000" b="1" dirty="0"/>
              <a:t>CONTENT MUST BE SCALED TO THE KNOWLEDGE BASE</a:t>
            </a:r>
          </a:p>
          <a:p>
            <a:pPr algn="ctr"/>
            <a:endParaRPr lang="en-US" sz="2000" b="1" dirty="0"/>
          </a:p>
          <a:p>
            <a:pPr algn="ctr"/>
            <a:r>
              <a:rPr lang="en-US" sz="2000" b="1" dirty="0"/>
              <a:t>STUDENTS MUST BE PART OF THE INSTRUCTING PROCESS</a:t>
            </a:r>
          </a:p>
          <a:p>
            <a:pPr algn="ctr"/>
            <a:endParaRPr lang="en-US" sz="2000" b="1" dirty="0"/>
          </a:p>
          <a:p>
            <a:pPr algn="ctr"/>
            <a:r>
              <a:rPr lang="en-US" sz="2000" b="1" dirty="0"/>
              <a:t>UNDERSTANDING OF OUR HUMAN NATURE AND FEARS</a:t>
            </a:r>
          </a:p>
          <a:p>
            <a:pPr algn="ctr"/>
            <a:endParaRPr lang="en-US" sz="2000" b="1" dirty="0"/>
          </a:p>
          <a:p>
            <a:pPr algn="ctr"/>
            <a:r>
              <a:rPr lang="en-US" sz="2000" b="1" dirty="0"/>
              <a:t>OVERCOMING PERSONALITY NEGATIVES AND CHALLENGE THE STUDENT TO ADAPT</a:t>
            </a:r>
          </a:p>
          <a:p>
            <a:pPr algn="ctr"/>
            <a:endParaRPr lang="en-US" sz="2000" b="1" dirty="0"/>
          </a:p>
          <a:p>
            <a:pPr algn="ctr"/>
            <a:r>
              <a:rPr lang="en-US" sz="2000" b="1" dirty="0"/>
              <a:t>WE HAVE TO COMMUNICATE THEIR INDEPENDENT GOALS AND ACHIEVE THEM AS A TEAM </a:t>
            </a:r>
          </a:p>
          <a:p>
            <a:pPr algn="ctr"/>
            <a:endParaRPr lang="en-US" sz="2000" b="1" dirty="0"/>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21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3231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8235" r="2042"/>
          <a:stretch/>
        </p:blipFill>
        <p:spPr>
          <a:xfrm>
            <a:off x="0" y="0"/>
            <a:ext cx="12258136" cy="6850803"/>
          </a:xfrm>
          <a:prstGeom prst="rect">
            <a:avLst/>
          </a:prstGeom>
        </p:spPr>
      </p:pic>
      <p:sp>
        <p:nvSpPr>
          <p:cNvPr id="2" name="Rectangle 1"/>
          <p:cNvSpPr/>
          <p:nvPr/>
        </p:nvSpPr>
        <p:spPr>
          <a:xfrm>
            <a:off x="2987615" y="1126571"/>
            <a:ext cx="6096000" cy="5262979"/>
          </a:xfrm>
          <a:prstGeom prst="rect">
            <a:avLst/>
          </a:prstGeom>
        </p:spPr>
        <p:txBody>
          <a:bodyPr>
            <a:spAutoFit/>
          </a:bodyPr>
          <a:lstStyle/>
          <a:p>
            <a:pPr algn="ctr"/>
            <a:r>
              <a:rPr lang="en-US" sz="2000" b="1" dirty="0"/>
              <a:t>CONSISTENT DAILY QUIZZES</a:t>
            </a:r>
          </a:p>
          <a:p>
            <a:pPr algn="ctr"/>
            <a:endParaRPr lang="en-US" sz="2000" b="1" dirty="0"/>
          </a:p>
          <a:p>
            <a:pPr algn="ctr"/>
            <a:r>
              <a:rPr lang="en-US" sz="2000" b="1" dirty="0"/>
              <a:t>DAILY COURSE ASSESSMENTS</a:t>
            </a:r>
          </a:p>
          <a:p>
            <a:pPr algn="ctr"/>
            <a:endParaRPr lang="en-US" sz="2000" b="1" dirty="0"/>
          </a:p>
          <a:p>
            <a:pPr algn="ctr"/>
            <a:r>
              <a:rPr lang="en-US" sz="2000" b="1" dirty="0"/>
              <a:t>STUDENT TASKS ASSIGNED</a:t>
            </a:r>
          </a:p>
          <a:p>
            <a:pPr algn="ctr"/>
            <a:endParaRPr lang="en-US" sz="2000" b="1" dirty="0"/>
          </a:p>
          <a:p>
            <a:pPr algn="ctr"/>
            <a:r>
              <a:rPr lang="en-US" sz="2000" b="1" dirty="0"/>
              <a:t>STUDENT LEADERSHIP REQUIRED</a:t>
            </a:r>
          </a:p>
          <a:p>
            <a:pPr algn="ctr"/>
            <a:endParaRPr lang="en-US" sz="2000" b="1" dirty="0"/>
          </a:p>
          <a:p>
            <a:pPr algn="ctr"/>
            <a:r>
              <a:rPr lang="en-US" sz="2000" b="1" dirty="0"/>
              <a:t>TRUST</a:t>
            </a:r>
          </a:p>
          <a:p>
            <a:pPr algn="ctr"/>
            <a:endParaRPr lang="en-US" sz="2000" b="1" dirty="0"/>
          </a:p>
          <a:p>
            <a:pPr algn="ctr"/>
            <a:r>
              <a:rPr lang="en-US" sz="2000" b="1" dirty="0"/>
              <a:t>EVALUATION</a:t>
            </a:r>
          </a:p>
          <a:p>
            <a:pPr algn="ctr"/>
            <a:endParaRPr lang="en-US" sz="2000" b="1" dirty="0"/>
          </a:p>
          <a:p>
            <a:pPr algn="ctr"/>
            <a:r>
              <a:rPr lang="en-US" sz="2000" b="1" dirty="0"/>
              <a:t>ACHIEVEMENT OR DISMISSAL</a:t>
            </a:r>
          </a:p>
          <a:p>
            <a:pPr algn="ctr"/>
            <a:endParaRPr lang="en-US" sz="2000" b="1" dirty="0"/>
          </a:p>
          <a:p>
            <a:pPr algn="ctr"/>
            <a:r>
              <a:rPr lang="en-US" sz="2000" b="1" dirty="0"/>
              <a:t>WHAT HAPPENS AFTER THE CLASS MATTERS MOST</a:t>
            </a:r>
          </a:p>
          <a:p>
            <a:endParaRPr lang="en-US" dirty="0"/>
          </a:p>
          <a:p>
            <a:endParaRPr lang="en-US" dirty="0"/>
          </a:p>
        </p:txBody>
      </p:sp>
      <p:sp>
        <p:nvSpPr>
          <p:cNvPr id="3" name="TextBox 2"/>
          <p:cNvSpPr txBox="1"/>
          <p:nvPr/>
        </p:nvSpPr>
        <p:spPr>
          <a:xfrm>
            <a:off x="4122133" y="284672"/>
            <a:ext cx="3947734"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RESPONSIBILITY</a:t>
            </a:r>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22</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7" name="5-Point Star 6"/>
          <p:cNvSpPr/>
          <p:nvPr/>
        </p:nvSpPr>
        <p:spPr>
          <a:xfrm>
            <a:off x="2759015" y="5382882"/>
            <a:ext cx="457200" cy="43132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20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sm.isr.umich.edu/sites/default/files/Disciplinary%20Components%20of%20Survey%20Methodology.FINAL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38" y="1034093"/>
            <a:ext cx="4492205" cy="44922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06672" y="862374"/>
            <a:ext cx="5555411" cy="3693319"/>
          </a:xfrm>
          <a:prstGeom prst="rect">
            <a:avLst/>
          </a:prstGeom>
        </p:spPr>
        <p:txBody>
          <a:bodyPr wrap="square">
            <a:spAutoFit/>
          </a:bodyPr>
          <a:lstStyle/>
          <a:p>
            <a:r>
              <a:rPr lang="en-US" b="0" i="0" dirty="0">
                <a:solidFill>
                  <a:srgbClr val="0A253C"/>
                </a:solidFill>
                <a:effectLst/>
                <a:latin typeface="Open Sans"/>
              </a:rPr>
              <a:t>Survey methodology combines knowledge from</a:t>
            </a:r>
          </a:p>
          <a:p>
            <a:r>
              <a:rPr lang="en-US" b="0" i="0" dirty="0">
                <a:solidFill>
                  <a:srgbClr val="0A253C"/>
                </a:solidFill>
                <a:effectLst/>
                <a:latin typeface="Open Sans"/>
              </a:rPr>
              <a:t>several different fields of study. </a:t>
            </a:r>
          </a:p>
          <a:p>
            <a:endParaRPr lang="en-US" dirty="0">
              <a:solidFill>
                <a:srgbClr val="0A253C"/>
              </a:solidFill>
              <a:latin typeface="Open Sans"/>
            </a:endParaRPr>
          </a:p>
          <a:p>
            <a:r>
              <a:rPr lang="en-US" b="0" i="0" dirty="0">
                <a:solidFill>
                  <a:srgbClr val="0A253C"/>
                </a:solidFill>
                <a:effectLst/>
                <a:latin typeface="Open Sans"/>
              </a:rPr>
              <a:t>These fields include:</a:t>
            </a:r>
          </a:p>
          <a:p>
            <a:r>
              <a:rPr lang="en-US" b="0" i="0" dirty="0">
                <a:solidFill>
                  <a:srgbClr val="0A253C"/>
                </a:solidFill>
                <a:effectLst/>
                <a:latin typeface="Open Sans"/>
              </a:rPr>
              <a:t> </a:t>
            </a:r>
          </a:p>
          <a:p>
            <a:pPr marL="342900" indent="-342900">
              <a:buAutoNum type="arabicPeriod"/>
            </a:pPr>
            <a:r>
              <a:rPr lang="en-US" b="0" i="0" dirty="0">
                <a:solidFill>
                  <a:srgbClr val="0A253C"/>
                </a:solidFill>
                <a:effectLst/>
                <a:latin typeface="Open Sans"/>
              </a:rPr>
              <a:t>Sociology</a:t>
            </a:r>
          </a:p>
          <a:p>
            <a:pPr marL="342900" indent="-342900">
              <a:buAutoNum type="arabicPeriod"/>
            </a:pPr>
            <a:r>
              <a:rPr lang="en-US" b="0" i="0" dirty="0">
                <a:solidFill>
                  <a:srgbClr val="0A253C"/>
                </a:solidFill>
                <a:effectLst/>
                <a:latin typeface="Open Sans"/>
              </a:rPr>
              <a:t>Psychology</a:t>
            </a:r>
          </a:p>
          <a:p>
            <a:pPr marL="342900" indent="-342900">
              <a:buAutoNum type="arabicPeriod"/>
            </a:pPr>
            <a:r>
              <a:rPr lang="en-US" b="0" i="0" dirty="0">
                <a:solidFill>
                  <a:srgbClr val="0A253C"/>
                </a:solidFill>
                <a:effectLst/>
                <a:latin typeface="Open Sans"/>
              </a:rPr>
              <a:t>Statistics</a:t>
            </a:r>
          </a:p>
          <a:p>
            <a:pPr marL="342900" indent="-342900">
              <a:buAutoNum type="arabicPeriod"/>
            </a:pPr>
            <a:r>
              <a:rPr lang="en-US" dirty="0">
                <a:solidFill>
                  <a:srgbClr val="0A253C"/>
                </a:solidFill>
                <a:latin typeface="Open Sans"/>
              </a:rPr>
              <a:t>D</a:t>
            </a:r>
            <a:r>
              <a:rPr lang="en-US" b="0" i="0" dirty="0">
                <a:solidFill>
                  <a:srgbClr val="0A253C"/>
                </a:solidFill>
                <a:effectLst/>
                <a:latin typeface="Open Sans"/>
              </a:rPr>
              <a:t>ata science</a:t>
            </a:r>
          </a:p>
          <a:p>
            <a:pPr marL="342900" indent="-342900">
              <a:buAutoNum type="arabicPeriod"/>
            </a:pPr>
            <a:endParaRPr lang="en-US" dirty="0"/>
          </a:p>
          <a:p>
            <a:r>
              <a:rPr lang="en-US" dirty="0">
                <a:solidFill>
                  <a:srgbClr val="0A253C"/>
                </a:solidFill>
                <a:latin typeface="Open Sans"/>
              </a:rPr>
              <a:t>Used to analyze the questions and apply towards future results or remedial actions or course or instructor changes.</a:t>
            </a:r>
          </a:p>
        </p:txBody>
      </p:sp>
      <p:sp>
        <p:nvSpPr>
          <p:cNvPr id="3" name="Rectangle 2"/>
          <p:cNvSpPr/>
          <p:nvPr/>
        </p:nvSpPr>
        <p:spPr>
          <a:xfrm>
            <a:off x="2910641" y="312045"/>
            <a:ext cx="6370718" cy="523220"/>
          </a:xfrm>
          <a:prstGeom prst="rect">
            <a:avLst/>
          </a:prstGeom>
        </p:spPr>
        <p:txBody>
          <a:bodyPr wrap="none">
            <a:spAutoFit/>
          </a:bodyPr>
          <a:lstStyle/>
          <a:p>
            <a:r>
              <a:rPr lang="en-US" sz="2800" b="1" i="0" dirty="0">
                <a:solidFill>
                  <a:srgbClr val="0A253C"/>
                </a:solidFill>
                <a:effectLst/>
              </a:rPr>
              <a:t>Master of Science in Survey Methodology</a:t>
            </a:r>
          </a:p>
        </p:txBody>
      </p:sp>
      <p:sp>
        <p:nvSpPr>
          <p:cNvPr id="4" name="TextBox 3"/>
          <p:cNvSpPr txBox="1"/>
          <p:nvPr/>
        </p:nvSpPr>
        <p:spPr>
          <a:xfrm>
            <a:off x="1583509" y="5526298"/>
            <a:ext cx="2807372" cy="276999"/>
          </a:xfrm>
          <a:prstGeom prst="rect">
            <a:avLst/>
          </a:prstGeom>
          <a:noFill/>
        </p:spPr>
        <p:txBody>
          <a:bodyPr wrap="none" rtlCol="0">
            <a:spAutoFit/>
          </a:bodyPr>
          <a:lstStyle/>
          <a:p>
            <a:r>
              <a:rPr lang="en-US" sz="1200" dirty="0"/>
              <a:t>Source:  </a:t>
            </a:r>
            <a:r>
              <a:rPr lang="en-US" sz="1200" dirty="0">
                <a:hlinkClick r:id="rId3"/>
              </a:rPr>
              <a:t>http://psm.isr.umich.edu/master</a:t>
            </a:r>
            <a:r>
              <a:rPr lang="en-US" sz="1200" dirty="0"/>
              <a:t> </a:t>
            </a:r>
          </a:p>
        </p:txBody>
      </p:sp>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23</a:t>
            </a:fld>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465001" y="4481368"/>
            <a:ext cx="5855384" cy="1754326"/>
          </a:xfrm>
          <a:prstGeom prst="rect">
            <a:avLst/>
          </a:prstGeom>
          <a:noFill/>
        </p:spPr>
        <p:txBody>
          <a:bodyPr wrap="none" rtlCol="0">
            <a:spAutoFit/>
          </a:bodyPr>
          <a:lstStyle/>
          <a:p>
            <a:pPr algn="ctr"/>
            <a:r>
              <a:rPr lang="en-US" b="1" dirty="0">
                <a:solidFill>
                  <a:srgbClr val="0000FF"/>
                </a:solidFill>
              </a:rPr>
              <a:t>We grade our instructors, they are given a rating A-B-C</a:t>
            </a:r>
          </a:p>
          <a:p>
            <a:pPr algn="ctr"/>
            <a:r>
              <a:rPr lang="en-US" b="1" dirty="0"/>
              <a:t>A</a:t>
            </a:r>
            <a:r>
              <a:rPr lang="en-US" b="1" dirty="0">
                <a:solidFill>
                  <a:srgbClr val="0000FF"/>
                </a:solidFill>
              </a:rPr>
              <a:t> is Outstanding</a:t>
            </a:r>
          </a:p>
          <a:p>
            <a:pPr algn="ctr"/>
            <a:r>
              <a:rPr lang="en-US" b="1" dirty="0">
                <a:solidFill>
                  <a:srgbClr val="0000FF"/>
                </a:solidFill>
              </a:rPr>
              <a:t>B is Adequate</a:t>
            </a:r>
          </a:p>
          <a:p>
            <a:pPr algn="ctr"/>
            <a:r>
              <a:rPr lang="en-US" b="1" dirty="0"/>
              <a:t>C</a:t>
            </a:r>
            <a:r>
              <a:rPr lang="en-US" b="1" dirty="0">
                <a:solidFill>
                  <a:srgbClr val="0000FF"/>
                </a:solidFill>
              </a:rPr>
              <a:t> is Needs Improvement</a:t>
            </a:r>
          </a:p>
          <a:p>
            <a:pPr algn="ctr"/>
            <a:r>
              <a:rPr lang="en-US" b="1" dirty="0">
                <a:solidFill>
                  <a:srgbClr val="0000FF"/>
                </a:solidFill>
              </a:rPr>
              <a:t>We process our data and update our curriculum quarterly if</a:t>
            </a:r>
          </a:p>
          <a:p>
            <a:pPr algn="ctr"/>
            <a:r>
              <a:rPr lang="en-US" b="1" dirty="0">
                <a:solidFill>
                  <a:srgbClr val="0000FF"/>
                </a:solidFill>
              </a:rPr>
              <a:t>We need to modernize any content</a:t>
            </a:r>
          </a:p>
        </p:txBody>
      </p:sp>
    </p:spTree>
    <p:extLst>
      <p:ext uri="{BB962C8B-B14F-4D97-AF65-F5344CB8AC3E}">
        <p14:creationId xmlns:p14="http://schemas.microsoft.com/office/powerpoint/2010/main" val="1668971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9667" y="465822"/>
            <a:ext cx="1923283" cy="523220"/>
          </a:xfrm>
          <a:prstGeom prst="rect">
            <a:avLst/>
          </a:prstGeom>
          <a:noFill/>
        </p:spPr>
        <p:txBody>
          <a:bodyPr wrap="none" rtlCol="0">
            <a:spAutoFit/>
          </a:bodyPr>
          <a:lstStyle/>
          <a:p>
            <a:pPr algn="ctr"/>
            <a:r>
              <a:rPr lang="en-US" sz="2800" b="1" dirty="0">
                <a:effectLst>
                  <a:outerShdw blurRad="38100" dist="38100" dir="2700000" algn="tl">
                    <a:srgbClr val="000000">
                      <a:alpha val="43137"/>
                    </a:srgbClr>
                  </a:outerShdw>
                </a:effectLst>
              </a:rPr>
              <a:t>QUESTION?</a:t>
            </a: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t="12981"/>
          <a:stretch/>
        </p:blipFill>
        <p:spPr>
          <a:xfrm>
            <a:off x="0" y="2667858"/>
            <a:ext cx="4815191" cy="4190142"/>
          </a:xfrm>
          <a:prstGeom prst="rect">
            <a:avLst/>
          </a:prstGeom>
        </p:spPr>
      </p:pic>
      <p:sp>
        <p:nvSpPr>
          <p:cNvPr id="3" name="TextBox 2"/>
          <p:cNvSpPr txBox="1"/>
          <p:nvPr/>
        </p:nvSpPr>
        <p:spPr>
          <a:xfrm>
            <a:off x="182711" y="1053855"/>
            <a:ext cx="7289303" cy="2031325"/>
          </a:xfrm>
          <a:prstGeom prst="rect">
            <a:avLst/>
          </a:prstGeom>
          <a:noFill/>
        </p:spPr>
        <p:txBody>
          <a:bodyPr wrap="none" rtlCol="0">
            <a:spAutoFit/>
          </a:bodyPr>
          <a:lstStyle/>
          <a:p>
            <a:pPr algn="ctr"/>
            <a:r>
              <a:rPr lang="en-US" dirty="0"/>
              <a:t>Based off your student questionnaires, how do you determine the analytics?</a:t>
            </a:r>
          </a:p>
          <a:p>
            <a:pPr algn="ctr"/>
            <a:endParaRPr lang="en-US" dirty="0"/>
          </a:p>
          <a:p>
            <a:pPr algn="ctr"/>
            <a:r>
              <a:rPr lang="en-US" dirty="0"/>
              <a:t>What have you changed from the questionnaire results?</a:t>
            </a:r>
          </a:p>
          <a:p>
            <a:pPr algn="ctr"/>
            <a:endParaRPr lang="en-US" dirty="0"/>
          </a:p>
          <a:p>
            <a:pPr algn="ctr"/>
            <a:r>
              <a:rPr lang="en-US" dirty="0"/>
              <a:t>What have you dismissed from the questionnaire results?</a:t>
            </a:r>
          </a:p>
          <a:p>
            <a:pPr algn="ctr"/>
            <a:endParaRPr lang="en-US" dirty="0"/>
          </a:p>
          <a:p>
            <a:pPr algn="ctr"/>
            <a:endParaRPr lang="en-US" dirty="0"/>
          </a:p>
        </p:txBody>
      </p:sp>
      <p:sp>
        <p:nvSpPr>
          <p:cNvPr id="4" name="TextBox 3"/>
          <p:cNvSpPr txBox="1"/>
          <p:nvPr/>
        </p:nvSpPr>
        <p:spPr>
          <a:xfrm>
            <a:off x="5134356" y="2812589"/>
            <a:ext cx="1923283" cy="523220"/>
          </a:xfrm>
          <a:prstGeom prst="rect">
            <a:avLst/>
          </a:prstGeom>
          <a:noFill/>
        </p:spPr>
        <p:txBody>
          <a:bodyPr wrap="none" rtlCol="0">
            <a:spAutoFit/>
          </a:bodyPr>
          <a:lstStyle/>
          <a:p>
            <a:pPr algn="ctr"/>
            <a:r>
              <a:rPr lang="en-US" sz="2800" b="1" dirty="0">
                <a:effectLst>
                  <a:outerShdw blurRad="38100" dist="38100" dir="2700000" algn="tl">
                    <a:srgbClr val="000000">
                      <a:alpha val="43137"/>
                    </a:srgbClr>
                  </a:outerShdw>
                </a:effectLst>
              </a:rPr>
              <a:t>QUESTION?</a:t>
            </a:r>
          </a:p>
        </p:txBody>
      </p:sp>
      <p:sp>
        <p:nvSpPr>
          <p:cNvPr id="5" name="TextBox 4"/>
          <p:cNvSpPr txBox="1"/>
          <p:nvPr/>
        </p:nvSpPr>
        <p:spPr>
          <a:xfrm>
            <a:off x="2875789" y="3348955"/>
            <a:ext cx="6440416" cy="1477328"/>
          </a:xfrm>
          <a:prstGeom prst="rect">
            <a:avLst/>
          </a:prstGeom>
          <a:noFill/>
        </p:spPr>
        <p:txBody>
          <a:bodyPr wrap="none" rtlCol="0">
            <a:spAutoFit/>
          </a:bodyPr>
          <a:lstStyle/>
          <a:p>
            <a:pPr algn="ctr"/>
            <a:r>
              <a:rPr lang="en-US" dirty="0"/>
              <a:t>Do you evaluate your own instruction methods after every course?</a:t>
            </a:r>
          </a:p>
          <a:p>
            <a:pPr algn="ctr"/>
            <a:endParaRPr lang="en-US" dirty="0"/>
          </a:p>
          <a:p>
            <a:pPr algn="ctr"/>
            <a:r>
              <a:rPr lang="en-US" dirty="0"/>
              <a:t>How do you rate yourself?</a:t>
            </a:r>
          </a:p>
          <a:p>
            <a:pPr algn="ctr"/>
            <a:endParaRPr lang="en-US" dirty="0"/>
          </a:p>
          <a:p>
            <a:pPr algn="ctr"/>
            <a:r>
              <a:rPr lang="en-US" dirty="0"/>
              <a:t>When was the last time </a:t>
            </a:r>
            <a:r>
              <a:rPr lang="en-US" b="1" dirty="0"/>
              <a:t>you</a:t>
            </a:r>
            <a:r>
              <a:rPr lang="en-US" dirty="0"/>
              <a:t> reviewed your performance?</a:t>
            </a:r>
          </a:p>
        </p:txBody>
      </p:sp>
      <p:sp>
        <p:nvSpPr>
          <p:cNvPr id="6" name="TextBox 5"/>
          <p:cNvSpPr txBox="1"/>
          <p:nvPr/>
        </p:nvSpPr>
        <p:spPr>
          <a:xfrm>
            <a:off x="6889369" y="5572815"/>
            <a:ext cx="4306179" cy="369332"/>
          </a:xfrm>
          <a:prstGeom prst="rect">
            <a:avLst/>
          </a:prstGeom>
          <a:noFill/>
        </p:spPr>
        <p:txBody>
          <a:bodyPr wrap="none" rtlCol="0">
            <a:spAutoFit/>
          </a:bodyPr>
          <a:lstStyle/>
          <a:p>
            <a:r>
              <a:rPr lang="en-US" dirty="0"/>
              <a:t>Results of the changes?  Anything different?</a:t>
            </a:r>
          </a:p>
        </p:txBody>
      </p:sp>
      <p:sp>
        <p:nvSpPr>
          <p:cNvPr id="7" name="TextBox 6"/>
          <p:cNvSpPr txBox="1"/>
          <p:nvPr/>
        </p:nvSpPr>
        <p:spPr>
          <a:xfrm>
            <a:off x="8017223" y="4975314"/>
            <a:ext cx="1923283" cy="523220"/>
          </a:xfrm>
          <a:prstGeom prst="rect">
            <a:avLst/>
          </a:prstGeom>
          <a:noFill/>
        </p:spPr>
        <p:txBody>
          <a:bodyPr wrap="none" rtlCol="0">
            <a:spAutoFit/>
          </a:bodyPr>
          <a:lstStyle/>
          <a:p>
            <a:pPr algn="ctr"/>
            <a:r>
              <a:rPr lang="en-US" sz="2800" b="1" dirty="0">
                <a:effectLst>
                  <a:outerShdw blurRad="38100" dist="38100" dir="2700000" algn="tl">
                    <a:srgbClr val="000000">
                      <a:alpha val="43137"/>
                    </a:srgbClr>
                  </a:outerShdw>
                </a:effectLst>
              </a:rPr>
              <a:t>QUESTION?</a:t>
            </a:r>
          </a:p>
        </p:txBody>
      </p:sp>
      <p:sp>
        <p:nvSpPr>
          <p:cNvPr id="8" name="Footer Placeholder 7"/>
          <p:cNvSpPr>
            <a:spLocks noGrp="1"/>
          </p:cNvSpPr>
          <p:nvPr>
            <p:ph type="ftr" sz="quarter" idx="11"/>
          </p:nvPr>
        </p:nvSpPr>
        <p:spPr/>
        <p:txBody>
          <a:bodyPr/>
          <a:lstStyle/>
          <a:p>
            <a:r>
              <a:rPr lang="en-US"/>
              <a:t>K38 LLC 2018</a:t>
            </a:r>
          </a:p>
        </p:txBody>
      </p:sp>
      <p:sp>
        <p:nvSpPr>
          <p:cNvPr id="9" name="Slide Number Placeholder 8"/>
          <p:cNvSpPr>
            <a:spLocks noGrp="1"/>
          </p:cNvSpPr>
          <p:nvPr>
            <p:ph type="sldNum" sz="quarter" idx="12"/>
          </p:nvPr>
        </p:nvSpPr>
        <p:spPr/>
        <p:txBody>
          <a:bodyPr/>
          <a:lstStyle/>
          <a:p>
            <a:fld id="{A51941F8-E42B-4433-9449-00789181A10D}" type="slidenum">
              <a:rPr lang="en-US" smtClean="0"/>
              <a:t>24</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8958" y="333677"/>
            <a:ext cx="4274900" cy="2404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0207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4952" r="4156"/>
          <a:stretch/>
        </p:blipFill>
        <p:spPr>
          <a:xfrm>
            <a:off x="0" y="0"/>
            <a:ext cx="12197751" cy="6858330"/>
          </a:xfrm>
          <a:prstGeom prst="rect">
            <a:avLst/>
          </a:prstGeom>
        </p:spPr>
      </p:pic>
      <p:sp>
        <p:nvSpPr>
          <p:cNvPr id="2" name="TextBox 1"/>
          <p:cNvSpPr txBox="1"/>
          <p:nvPr/>
        </p:nvSpPr>
        <p:spPr>
          <a:xfrm>
            <a:off x="2789454" y="369139"/>
            <a:ext cx="6613092"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INTERPRETATION OF SURVEY RESULTS</a:t>
            </a:r>
          </a:p>
        </p:txBody>
      </p:sp>
      <p:sp>
        <p:nvSpPr>
          <p:cNvPr id="3" name="TextBox 2"/>
          <p:cNvSpPr txBox="1"/>
          <p:nvPr/>
        </p:nvSpPr>
        <p:spPr>
          <a:xfrm>
            <a:off x="2853702" y="1205916"/>
            <a:ext cx="6484596" cy="5170646"/>
          </a:xfrm>
          <a:prstGeom prst="rect">
            <a:avLst/>
          </a:prstGeom>
          <a:noFill/>
        </p:spPr>
        <p:txBody>
          <a:bodyPr wrap="none" rtlCol="0">
            <a:spAutoFit/>
          </a:bodyPr>
          <a:lstStyle/>
          <a:p>
            <a:pPr algn="ctr"/>
            <a:r>
              <a:rPr lang="en-US" sz="2400" dirty="0"/>
              <a:t>Conducted by people who were not in attendance</a:t>
            </a:r>
          </a:p>
          <a:p>
            <a:pPr algn="ctr"/>
            <a:r>
              <a:rPr lang="en-US" sz="2400" dirty="0"/>
              <a:t>Assumption</a:t>
            </a:r>
          </a:p>
          <a:p>
            <a:pPr algn="ctr"/>
            <a:r>
              <a:rPr lang="en-US" sz="2400" dirty="0"/>
              <a:t>Personal Bias</a:t>
            </a:r>
          </a:p>
          <a:p>
            <a:pPr algn="ctr"/>
            <a:r>
              <a:rPr lang="en-US" sz="2400" dirty="0"/>
              <a:t>Interest of the interpretation meaning</a:t>
            </a:r>
          </a:p>
          <a:p>
            <a:pPr algn="ctr"/>
            <a:r>
              <a:rPr lang="en-US" sz="2400" dirty="0"/>
              <a:t>Unsure of the interpretation</a:t>
            </a:r>
          </a:p>
          <a:p>
            <a:pPr algn="ctr"/>
            <a:r>
              <a:rPr lang="en-US" sz="2400" dirty="0"/>
              <a:t>Judging</a:t>
            </a:r>
          </a:p>
          <a:p>
            <a:pPr algn="ctr"/>
            <a:r>
              <a:rPr lang="en-US" sz="2400" dirty="0"/>
              <a:t>Defensive</a:t>
            </a:r>
          </a:p>
          <a:p>
            <a:pPr algn="ctr"/>
            <a:r>
              <a:rPr lang="en-US" sz="2400" dirty="0"/>
              <a:t>Understanding</a:t>
            </a:r>
          </a:p>
          <a:p>
            <a:pPr algn="ctr"/>
            <a:r>
              <a:rPr lang="en-US" sz="2400" dirty="0"/>
              <a:t>Comprehending</a:t>
            </a:r>
          </a:p>
          <a:p>
            <a:pPr algn="ctr"/>
            <a:r>
              <a:rPr lang="en-US" sz="2400" dirty="0"/>
              <a:t>Considerate</a:t>
            </a:r>
          </a:p>
          <a:p>
            <a:pPr algn="ctr"/>
            <a:r>
              <a:rPr lang="en-US" sz="2400" dirty="0"/>
              <a:t>Supporting Further Development</a:t>
            </a:r>
          </a:p>
          <a:p>
            <a:pPr algn="ctr"/>
            <a:r>
              <a:rPr lang="en-US" sz="2400" dirty="0"/>
              <a:t>Adjusting Mistakes</a:t>
            </a:r>
          </a:p>
          <a:p>
            <a:pPr algn="ctr"/>
            <a:r>
              <a:rPr lang="en-US" sz="2400" dirty="0"/>
              <a:t>Changing Directions</a:t>
            </a:r>
          </a:p>
          <a:p>
            <a:endParaRPr lang="en-US" dirty="0"/>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25</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71855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808609" y="364254"/>
            <a:ext cx="4574779"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INSTRUCTOR RESPONSIBILITY</a:t>
            </a:r>
          </a:p>
        </p:txBody>
      </p:sp>
      <p:sp>
        <p:nvSpPr>
          <p:cNvPr id="3" name="TextBox 2"/>
          <p:cNvSpPr txBox="1"/>
          <p:nvPr/>
        </p:nvSpPr>
        <p:spPr>
          <a:xfrm>
            <a:off x="912465" y="1251728"/>
            <a:ext cx="10367069" cy="5078313"/>
          </a:xfrm>
          <a:prstGeom prst="rect">
            <a:avLst/>
          </a:prstGeom>
          <a:noFill/>
        </p:spPr>
        <p:txBody>
          <a:bodyPr wrap="none" rtlCol="0">
            <a:spAutoFit/>
          </a:bodyPr>
          <a:lstStyle/>
          <a:p>
            <a:pPr marL="285750" indent="-285750">
              <a:buFont typeface="Wingdings" panose="05000000000000000000" pitchFamily="2" charset="2"/>
              <a:buChar char="ü"/>
            </a:pPr>
            <a:r>
              <a:rPr lang="en-US" dirty="0"/>
              <a:t>Vetted as a Subject Matter Expert</a:t>
            </a:r>
          </a:p>
          <a:p>
            <a:pPr marL="285750" indent="-285750">
              <a:buFont typeface="Wingdings" panose="05000000000000000000" pitchFamily="2" charset="2"/>
              <a:buChar char="ü"/>
            </a:pPr>
            <a:r>
              <a:rPr lang="en-US" dirty="0"/>
              <a:t>Understands the curriculum</a:t>
            </a:r>
          </a:p>
          <a:p>
            <a:pPr marL="285750" indent="-285750">
              <a:buFont typeface="Wingdings" panose="05000000000000000000" pitchFamily="2" charset="2"/>
              <a:buChar char="ü"/>
            </a:pPr>
            <a:r>
              <a:rPr lang="en-US" dirty="0"/>
              <a:t>Understands safety actions and planning</a:t>
            </a:r>
          </a:p>
          <a:p>
            <a:pPr marL="285750" indent="-285750">
              <a:buFont typeface="Wingdings" panose="05000000000000000000" pitchFamily="2" charset="2"/>
              <a:buChar char="ü"/>
            </a:pPr>
            <a:r>
              <a:rPr lang="en-US" dirty="0"/>
              <a:t>Compassionate and understanding but able to enforce</a:t>
            </a:r>
          </a:p>
          <a:p>
            <a:pPr marL="285750" indent="-285750">
              <a:buFont typeface="Wingdings" panose="05000000000000000000" pitchFamily="2" charset="2"/>
              <a:buChar char="ü"/>
            </a:pPr>
            <a:r>
              <a:rPr lang="en-US" dirty="0"/>
              <a:t>Course is pre-organized</a:t>
            </a:r>
          </a:p>
          <a:p>
            <a:pPr marL="285750" indent="-285750">
              <a:buFont typeface="Wingdings" panose="05000000000000000000" pitchFamily="2" charset="2"/>
              <a:buChar char="ü"/>
            </a:pPr>
            <a:r>
              <a:rPr lang="en-US" dirty="0"/>
              <a:t>Equipment is pre-organized</a:t>
            </a:r>
          </a:p>
          <a:p>
            <a:pPr marL="285750" indent="-285750">
              <a:buFont typeface="Wingdings" panose="05000000000000000000" pitchFamily="2" charset="2"/>
              <a:buChar char="ü"/>
            </a:pPr>
            <a:r>
              <a:rPr lang="en-US" dirty="0"/>
              <a:t>Daily Stages of course structure is readied</a:t>
            </a:r>
          </a:p>
          <a:p>
            <a:pPr marL="285750" indent="-285750">
              <a:buFont typeface="Wingdings" panose="05000000000000000000" pitchFamily="2" charset="2"/>
              <a:buChar char="ü"/>
            </a:pPr>
            <a:r>
              <a:rPr lang="en-US" dirty="0"/>
              <a:t>Procurement daily of course supplies</a:t>
            </a:r>
          </a:p>
          <a:p>
            <a:pPr marL="285750" indent="-285750">
              <a:buFont typeface="Wingdings" panose="05000000000000000000" pitchFamily="2" charset="2"/>
              <a:buChar char="ü"/>
            </a:pPr>
            <a:r>
              <a:rPr lang="en-US" dirty="0"/>
              <a:t>Understands the tempo of the class and timelines</a:t>
            </a:r>
          </a:p>
          <a:p>
            <a:pPr marL="285750" indent="-285750">
              <a:buFont typeface="Wingdings" panose="05000000000000000000" pitchFamily="2" charset="2"/>
              <a:buChar char="ü"/>
            </a:pPr>
            <a:r>
              <a:rPr lang="en-US" dirty="0"/>
              <a:t>Recognizes potential risks and is aware that there may be unknown risks - stays alert</a:t>
            </a:r>
          </a:p>
          <a:p>
            <a:pPr marL="285750" indent="-285750">
              <a:buFont typeface="Wingdings" panose="05000000000000000000" pitchFamily="2" charset="2"/>
              <a:buChar char="ü"/>
            </a:pPr>
            <a:r>
              <a:rPr lang="en-US" dirty="0"/>
              <a:t>Completes daily course assessments and documents, maintains the course database</a:t>
            </a:r>
          </a:p>
          <a:p>
            <a:pPr marL="285750" indent="-285750">
              <a:buFont typeface="Wingdings" panose="05000000000000000000" pitchFamily="2" charset="2"/>
              <a:buChar char="ü"/>
            </a:pPr>
            <a:r>
              <a:rPr lang="en-US" dirty="0"/>
              <a:t>As a scrutineer, logs the skillset capability of each student throughout course</a:t>
            </a:r>
          </a:p>
          <a:p>
            <a:pPr marL="285750" indent="-285750">
              <a:buFont typeface="Wingdings" panose="05000000000000000000" pitchFamily="2" charset="2"/>
              <a:buChar char="ü"/>
            </a:pPr>
            <a:r>
              <a:rPr lang="en-US" dirty="0"/>
              <a:t>Counsels students to self correct training and to be able to self lead the skillsets</a:t>
            </a:r>
          </a:p>
          <a:p>
            <a:pPr marL="285750" indent="-285750">
              <a:buFont typeface="Wingdings" panose="05000000000000000000" pitchFamily="2" charset="2"/>
              <a:buChar char="ü"/>
            </a:pPr>
            <a:r>
              <a:rPr lang="en-US" dirty="0"/>
              <a:t>Counsels students at risk of failing</a:t>
            </a:r>
          </a:p>
          <a:p>
            <a:pPr marL="285750" indent="-285750">
              <a:buFont typeface="Wingdings" panose="05000000000000000000" pitchFamily="2" charset="2"/>
              <a:buChar char="ü"/>
            </a:pPr>
            <a:r>
              <a:rPr lang="en-US" dirty="0"/>
              <a:t>Rolls back students who are a risk to themselves or the training, observes for any potential injuries</a:t>
            </a:r>
          </a:p>
          <a:p>
            <a:pPr marL="285750" indent="-285750">
              <a:buFont typeface="Wingdings" panose="05000000000000000000" pitchFamily="2" charset="2"/>
              <a:buChar char="ü"/>
            </a:pPr>
            <a:r>
              <a:rPr lang="en-US" dirty="0"/>
              <a:t>Enforces certification values for a period of 3 years during student qualification period, revokes as needed</a:t>
            </a:r>
          </a:p>
          <a:p>
            <a:pPr marL="285750" indent="-285750">
              <a:buFont typeface="Wingdings" panose="05000000000000000000" pitchFamily="2" charset="2"/>
              <a:buChar char="ü"/>
            </a:pPr>
            <a:endParaRPr lang="en-US" dirty="0"/>
          </a:p>
          <a:p>
            <a:endParaRPr lang="en-US" dirty="0"/>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26</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942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581" r="4571"/>
          <a:stretch/>
        </p:blipFill>
        <p:spPr>
          <a:xfrm>
            <a:off x="0" y="40736"/>
            <a:ext cx="12357860" cy="6817264"/>
          </a:xfrm>
          <a:prstGeom prst="rect">
            <a:avLst/>
          </a:prstGeom>
        </p:spPr>
      </p:pic>
      <p:sp>
        <p:nvSpPr>
          <p:cNvPr id="2" name="TextBox 1"/>
          <p:cNvSpPr txBox="1"/>
          <p:nvPr/>
        </p:nvSpPr>
        <p:spPr>
          <a:xfrm>
            <a:off x="3945090" y="284672"/>
            <a:ext cx="4301819"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STUDENT RESPONSIBILITIES</a:t>
            </a:r>
          </a:p>
        </p:txBody>
      </p:sp>
      <p:sp>
        <p:nvSpPr>
          <p:cNvPr id="3" name="TextBox 2"/>
          <p:cNvSpPr txBox="1"/>
          <p:nvPr/>
        </p:nvSpPr>
        <p:spPr>
          <a:xfrm>
            <a:off x="526313" y="1365849"/>
            <a:ext cx="10995318" cy="5078313"/>
          </a:xfrm>
          <a:prstGeom prst="rect">
            <a:avLst/>
          </a:prstGeom>
          <a:noFill/>
        </p:spPr>
        <p:txBody>
          <a:bodyPr wrap="none" rtlCol="0">
            <a:spAutoFit/>
          </a:bodyPr>
          <a:lstStyle/>
          <a:p>
            <a:pPr marL="285750" indent="-285750">
              <a:buFont typeface="Wingdings" panose="05000000000000000000" pitchFamily="2" charset="2"/>
              <a:buChar char="ü"/>
            </a:pPr>
            <a:r>
              <a:rPr lang="en-US" dirty="0"/>
              <a:t>REQUIRED TO COME TO CLASS PREPARED TO LEARN</a:t>
            </a:r>
          </a:p>
          <a:p>
            <a:pPr marL="285750" indent="-285750">
              <a:buFont typeface="Wingdings" panose="05000000000000000000" pitchFamily="2" charset="2"/>
              <a:buChar char="ü"/>
            </a:pPr>
            <a:r>
              <a:rPr lang="en-US" dirty="0"/>
              <a:t>NOTEBOOK AND PEN REQUIRED DAILY</a:t>
            </a:r>
          </a:p>
          <a:p>
            <a:pPr marL="285750" indent="-285750">
              <a:buFont typeface="Wingdings" panose="05000000000000000000" pitchFamily="2" charset="2"/>
              <a:buChar char="ü"/>
            </a:pPr>
            <a:r>
              <a:rPr lang="en-US" dirty="0"/>
              <a:t>STUDENTS WILL DRAFT THEIR OWN TRAINING MANUAL IN CLASS</a:t>
            </a:r>
          </a:p>
          <a:p>
            <a:pPr marL="285750" indent="-285750">
              <a:buFont typeface="Wingdings" panose="05000000000000000000" pitchFamily="2" charset="2"/>
              <a:buChar char="ü"/>
            </a:pPr>
            <a:r>
              <a:rPr lang="en-US" dirty="0"/>
              <a:t>NOTES TAKEN THROUGHOUT CLASS – INSTRUCTORS CHECK DURING BREAKS NOTES TO ENSURE UNDERSTANDING</a:t>
            </a:r>
          </a:p>
          <a:p>
            <a:pPr marL="285750" indent="-285750">
              <a:buFont typeface="Wingdings" panose="05000000000000000000" pitchFamily="2" charset="2"/>
              <a:buChar char="ü"/>
            </a:pPr>
            <a:r>
              <a:rPr lang="en-US" dirty="0"/>
              <a:t>STUDENTS TAKE SEVERAL COURSE ASSESSMENTS DAILY, ALL ARE WRITEN IN OR DIAGRAM DRAWN RESPONSES</a:t>
            </a:r>
          </a:p>
          <a:p>
            <a:pPr marL="285750" indent="-285750">
              <a:buFont typeface="Wingdings" panose="05000000000000000000" pitchFamily="2" charset="2"/>
              <a:buChar char="ü"/>
            </a:pPr>
            <a:r>
              <a:rPr lang="en-US" dirty="0"/>
              <a:t>STUDENTS ARE EXPECTED TO TAKE 100% RESPONSIBILITY FOR THEIR LEARNING</a:t>
            </a:r>
          </a:p>
          <a:p>
            <a:pPr marL="285750" indent="-285750">
              <a:buFont typeface="Wingdings" panose="05000000000000000000" pitchFamily="2" charset="2"/>
              <a:buChar char="ü"/>
            </a:pPr>
            <a:r>
              <a:rPr lang="en-US" dirty="0"/>
              <a:t>QUESTIONS ARE TO BE ASKED, BUT FIRST THEY MUST WRITE DOWN THEIR IDEAL ANSWER</a:t>
            </a:r>
          </a:p>
          <a:p>
            <a:pPr marL="285750" indent="-285750">
              <a:buFont typeface="Wingdings" panose="05000000000000000000" pitchFamily="2" charset="2"/>
              <a:buChar char="ü"/>
            </a:pPr>
            <a:r>
              <a:rPr lang="en-US" dirty="0"/>
              <a:t>WE USE FLASH CARDS AND FLIP CHARTS, LAMINATED WORKBOOKS</a:t>
            </a:r>
          </a:p>
          <a:p>
            <a:pPr marL="285750" indent="-285750">
              <a:buFont typeface="Wingdings" panose="05000000000000000000" pitchFamily="2" charset="2"/>
              <a:buChar char="ü"/>
            </a:pPr>
            <a:r>
              <a:rPr lang="en-US" dirty="0"/>
              <a:t>WE USE HAND DRAWINGS DONE BY THE STUDENTS IN CLASS</a:t>
            </a:r>
          </a:p>
          <a:p>
            <a:pPr marL="285750" indent="-285750">
              <a:buFont typeface="Wingdings" panose="05000000000000000000" pitchFamily="2" charset="2"/>
              <a:buChar char="ü"/>
            </a:pPr>
            <a:r>
              <a:rPr lang="en-US" dirty="0"/>
              <a:t>STUDENTS ARE ENCOURAGED TO USE THEIR SMART PHONE FOR SEARCHING CONTENT ONLINE</a:t>
            </a:r>
          </a:p>
          <a:p>
            <a:pPr marL="285750" indent="-285750">
              <a:buFont typeface="Wingdings" panose="05000000000000000000" pitchFamily="2" charset="2"/>
              <a:buChar char="ü"/>
            </a:pPr>
            <a:r>
              <a:rPr lang="en-US" dirty="0"/>
              <a:t>WE USE VIDEO REVIEWS. The good, the bad, the ugly.</a:t>
            </a:r>
          </a:p>
          <a:p>
            <a:pPr marL="285750" indent="-285750">
              <a:buFont typeface="Wingdings" panose="05000000000000000000" pitchFamily="2" charset="2"/>
              <a:buChar char="ü"/>
            </a:pPr>
            <a:r>
              <a:rPr lang="en-US" dirty="0"/>
              <a:t>WE FILM OUR STUDENTS, WE USE A UAV (DRONE) AT TIMES FOR SKILL REVIEW</a:t>
            </a:r>
          </a:p>
          <a:p>
            <a:pPr marL="285750" indent="-285750">
              <a:buFont typeface="Wingdings" panose="05000000000000000000" pitchFamily="2" charset="2"/>
              <a:buChar char="ü"/>
            </a:pPr>
            <a:r>
              <a:rPr lang="en-US" dirty="0"/>
              <a:t>PPE IS FULLY ENFORCED BEFORE WATER ENTRANCE (10’) AND CHECKED CONSTANTLY</a:t>
            </a:r>
          </a:p>
          <a:p>
            <a:pPr marL="285750" indent="-285750">
              <a:buFont typeface="Wingdings" panose="05000000000000000000" pitchFamily="2" charset="2"/>
              <a:buChar char="ü"/>
            </a:pPr>
            <a:r>
              <a:rPr lang="en-US" dirty="0"/>
              <a:t>STUDENTS ARE TO PROTECT TRAINING GEAR AND LANYARDS, THEY ARE TO BECOME SAFETY STEWARDS</a:t>
            </a:r>
          </a:p>
          <a:p>
            <a:pPr marL="285750" indent="-285750">
              <a:buFont typeface="Wingdings" panose="05000000000000000000" pitchFamily="2" charset="2"/>
              <a:buChar char="ü"/>
            </a:pPr>
            <a:r>
              <a:rPr lang="en-US" dirty="0"/>
              <a:t>STUDENTS WILL COMMUNICATE LOUDLY AND PRECISELY TO OTHERS WHILE OPERATIONAL</a:t>
            </a:r>
          </a:p>
          <a:p>
            <a:pPr marL="285750" indent="-285750">
              <a:buFont typeface="Wingdings" panose="05000000000000000000" pitchFamily="2" charset="2"/>
              <a:buChar char="ü"/>
            </a:pPr>
            <a:r>
              <a:rPr lang="en-US" dirty="0"/>
              <a:t>STUDENTS ARE TO REMOVE THEMSELVES FROM TRAINING IF SUSPECT OF ANY INJURY OR UNSURE OF TRAINING</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27</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32965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8487" b="6521"/>
          <a:stretch/>
        </p:blipFill>
        <p:spPr>
          <a:xfrm>
            <a:off x="-8080" y="0"/>
            <a:ext cx="12200079" cy="6916169"/>
          </a:xfrm>
          <a:prstGeom prst="rect">
            <a:avLst/>
          </a:prstGeom>
        </p:spPr>
      </p:pic>
      <p:sp>
        <p:nvSpPr>
          <p:cNvPr id="2" name="TextBox 1"/>
          <p:cNvSpPr txBox="1"/>
          <p:nvPr/>
        </p:nvSpPr>
        <p:spPr>
          <a:xfrm>
            <a:off x="5021121" y="364753"/>
            <a:ext cx="2149756"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DAILY EFFECT</a:t>
            </a:r>
          </a:p>
        </p:txBody>
      </p:sp>
      <p:sp>
        <p:nvSpPr>
          <p:cNvPr id="3" name="TextBox 2"/>
          <p:cNvSpPr txBox="1"/>
          <p:nvPr/>
        </p:nvSpPr>
        <p:spPr>
          <a:xfrm>
            <a:off x="1440205" y="2769078"/>
            <a:ext cx="9311588" cy="2554545"/>
          </a:xfrm>
          <a:prstGeom prst="rect">
            <a:avLst/>
          </a:prstGeom>
          <a:noFill/>
        </p:spPr>
        <p:txBody>
          <a:bodyPr wrap="none" rtlCol="0">
            <a:spAutoFit/>
          </a:bodyPr>
          <a:lstStyle/>
          <a:p>
            <a:pPr algn="ctr"/>
            <a:r>
              <a:rPr lang="en-US" sz="4000" b="1" dirty="0">
                <a:ln>
                  <a:solidFill>
                    <a:schemeClr val="tx1"/>
                  </a:solidFill>
                </a:ln>
                <a:solidFill>
                  <a:srgbClr val="00B050"/>
                </a:solidFill>
                <a:effectLst>
                  <a:glow rad="228600">
                    <a:schemeClr val="accent6">
                      <a:satMod val="175000"/>
                      <a:alpha val="40000"/>
                    </a:schemeClr>
                  </a:glow>
                  <a:outerShdw blurRad="38100" dist="38100" dir="2700000" algn="tl">
                    <a:srgbClr val="000000">
                      <a:alpha val="43137"/>
                    </a:srgbClr>
                  </a:outerShdw>
                </a:effectLst>
              </a:rPr>
              <a:t>Name one skill you are a good at?</a:t>
            </a:r>
          </a:p>
          <a:p>
            <a:pPr algn="ctr"/>
            <a:endParaRPr lang="en-US" sz="4000" b="1" dirty="0">
              <a:ln>
                <a:solidFill>
                  <a:schemeClr val="tx1"/>
                </a:solidFill>
              </a:ln>
              <a:solidFill>
                <a:srgbClr val="00B050"/>
              </a:solidFill>
              <a:effectLst>
                <a:glow rad="228600">
                  <a:schemeClr val="accent6">
                    <a:satMod val="175000"/>
                    <a:alpha val="40000"/>
                  </a:schemeClr>
                </a:glow>
                <a:outerShdw blurRad="38100" dist="38100" dir="2700000" algn="tl">
                  <a:srgbClr val="000000">
                    <a:alpha val="43137"/>
                  </a:srgbClr>
                </a:outerShdw>
              </a:effectLst>
            </a:endParaRPr>
          </a:p>
          <a:p>
            <a:pPr algn="ctr"/>
            <a:endParaRPr lang="en-US" sz="4000" b="1" dirty="0">
              <a:ln>
                <a:solidFill>
                  <a:schemeClr val="tx1"/>
                </a:solidFill>
              </a:ln>
              <a:solidFill>
                <a:srgbClr val="00B050"/>
              </a:solidFill>
              <a:effectLst>
                <a:glow rad="228600">
                  <a:schemeClr val="accent6">
                    <a:satMod val="175000"/>
                    <a:alpha val="40000"/>
                  </a:schemeClr>
                </a:glow>
                <a:outerShdw blurRad="38100" dist="38100" dir="2700000" algn="tl">
                  <a:srgbClr val="000000">
                    <a:alpha val="43137"/>
                  </a:srgbClr>
                </a:outerShdw>
              </a:effectLst>
            </a:endParaRPr>
          </a:p>
          <a:p>
            <a:pPr algn="ctr"/>
            <a:r>
              <a:rPr lang="en-US" sz="4000" b="1" dirty="0">
                <a:ln>
                  <a:solidFill>
                    <a:schemeClr val="tx1"/>
                  </a:solidFill>
                </a:ln>
                <a:solidFill>
                  <a:srgbClr val="00B050"/>
                </a:solidFill>
                <a:effectLst>
                  <a:glow rad="228600">
                    <a:schemeClr val="accent6">
                      <a:satMod val="175000"/>
                      <a:alpha val="40000"/>
                    </a:schemeClr>
                  </a:glow>
                  <a:outerShdw blurRad="38100" dist="38100" dir="2700000" algn="tl">
                    <a:srgbClr val="000000">
                      <a:alpha val="43137"/>
                    </a:srgbClr>
                  </a:outerShdw>
                </a:effectLst>
              </a:rPr>
              <a:t>Name one skill you need to improve upon?</a:t>
            </a:r>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28</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502804" y="1397480"/>
            <a:ext cx="7313284" cy="923330"/>
          </a:xfrm>
          <a:prstGeom prst="rect">
            <a:avLst/>
          </a:prstGeom>
          <a:noFill/>
        </p:spPr>
        <p:txBody>
          <a:bodyPr wrap="none" rtlCol="0">
            <a:spAutoFit/>
          </a:bodyPr>
          <a:lstStyle/>
          <a:p>
            <a:pPr algn="ctr"/>
            <a:r>
              <a:rPr lang="en-US" b="1" dirty="0"/>
              <a:t>Our students constantly assess </a:t>
            </a:r>
            <a:r>
              <a:rPr lang="en-US" b="1" i="1" u="sng" dirty="0"/>
              <a:t>themselves.</a:t>
            </a:r>
          </a:p>
          <a:p>
            <a:pPr algn="ctr"/>
            <a:r>
              <a:rPr lang="en-US" b="1" dirty="0"/>
              <a:t>In training they will support one another and give guidance</a:t>
            </a:r>
          </a:p>
          <a:p>
            <a:pPr algn="ctr"/>
            <a:r>
              <a:rPr lang="en-US" b="1" dirty="0"/>
              <a:t>They decide if they need to continue the skill if they don’t feel comfortable</a:t>
            </a:r>
          </a:p>
        </p:txBody>
      </p:sp>
    </p:spTree>
    <p:extLst>
      <p:ext uri="{BB962C8B-B14F-4D97-AF65-F5344CB8AC3E}">
        <p14:creationId xmlns:p14="http://schemas.microsoft.com/office/powerpoint/2010/main" val="2833173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6663" y="319970"/>
            <a:ext cx="1738809"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BEHAVIOR</a:t>
            </a:r>
          </a:p>
        </p:txBody>
      </p:sp>
      <p:sp>
        <p:nvSpPr>
          <p:cNvPr id="3" name="TextBox 2"/>
          <p:cNvSpPr txBox="1"/>
          <p:nvPr/>
        </p:nvSpPr>
        <p:spPr>
          <a:xfrm>
            <a:off x="5273131" y="1951173"/>
            <a:ext cx="1766510" cy="3108543"/>
          </a:xfrm>
          <a:prstGeom prst="rect">
            <a:avLst/>
          </a:prstGeom>
          <a:noFill/>
        </p:spPr>
        <p:txBody>
          <a:bodyPr wrap="none" rtlCol="0">
            <a:spAutoFit/>
          </a:bodyPr>
          <a:lstStyle/>
          <a:p>
            <a:pPr algn="ctr"/>
            <a:r>
              <a:rPr lang="en-US" sz="2800" b="1" dirty="0">
                <a:solidFill>
                  <a:srgbClr val="FF0000"/>
                </a:solidFill>
                <a:effectLst>
                  <a:outerShdw blurRad="38100" dist="38100" dir="2700000" algn="tl">
                    <a:srgbClr val="000000">
                      <a:alpha val="43137"/>
                    </a:srgbClr>
                  </a:outerShdw>
                </a:effectLst>
              </a:rPr>
              <a:t>Watch five</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VISUAL</a:t>
            </a:r>
          </a:p>
          <a:p>
            <a:pPr algn="ctr"/>
            <a:endParaRPr lang="en-US" sz="2800" b="1" dirty="0">
              <a:effectLst>
                <a:outerShdw blurRad="38100" dist="38100" dir="2700000" algn="tl">
                  <a:srgbClr val="000000">
                    <a:alpha val="43137"/>
                  </a:srgbClr>
                </a:outerShdw>
              </a:effectLst>
            </a:endParaRPr>
          </a:p>
          <a:p>
            <a:pPr algn="ctr"/>
            <a:r>
              <a:rPr lang="en-US" sz="2800" b="1" dirty="0">
                <a:solidFill>
                  <a:srgbClr val="FF0000"/>
                </a:solidFill>
                <a:effectLst>
                  <a:outerShdw blurRad="38100" dist="38100" dir="2700000" algn="tl">
                    <a:srgbClr val="000000">
                      <a:alpha val="43137"/>
                    </a:srgbClr>
                  </a:outerShdw>
                </a:effectLst>
              </a:rPr>
              <a:t>Do five</a:t>
            </a: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PHYSICAL</a:t>
            </a:r>
          </a:p>
        </p:txBody>
      </p:sp>
      <p:sp>
        <p:nvSpPr>
          <p:cNvPr id="4" name="Rectangle 3"/>
          <p:cNvSpPr/>
          <p:nvPr/>
        </p:nvSpPr>
        <p:spPr>
          <a:xfrm>
            <a:off x="5856199" y="1024993"/>
            <a:ext cx="5406160" cy="461665"/>
          </a:xfrm>
          <a:prstGeom prst="rect">
            <a:avLst/>
          </a:prstGeom>
        </p:spPr>
        <p:txBody>
          <a:bodyPr wrap="none">
            <a:spAutoFit/>
          </a:bodyPr>
          <a:lstStyle/>
          <a:p>
            <a:pPr algn="ctr"/>
            <a:r>
              <a:rPr lang="en-US" sz="2400" b="1" dirty="0">
                <a:effectLst>
                  <a:outerShdw blurRad="38100" dist="38100" dir="2700000" algn="tl">
                    <a:srgbClr val="000000">
                      <a:alpha val="43137"/>
                    </a:srgbClr>
                  </a:outerShdw>
                </a:effectLst>
              </a:rPr>
              <a:t>If you cannot define it, you will not use it</a:t>
            </a:r>
          </a:p>
        </p:txBody>
      </p:sp>
      <p:sp>
        <p:nvSpPr>
          <p:cNvPr id="5" name="TextBox 4"/>
          <p:cNvSpPr txBox="1"/>
          <p:nvPr/>
        </p:nvSpPr>
        <p:spPr>
          <a:xfrm>
            <a:off x="9128185" y="4474070"/>
            <a:ext cx="2134174"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CORRECTION</a:t>
            </a:r>
          </a:p>
        </p:txBody>
      </p:sp>
      <p:sp>
        <p:nvSpPr>
          <p:cNvPr id="6" name="Footer Placeholder 5"/>
          <p:cNvSpPr>
            <a:spLocks noGrp="1"/>
          </p:cNvSpPr>
          <p:nvPr>
            <p:ph type="ftr" sz="quarter" idx="11"/>
          </p:nvPr>
        </p:nvSpPr>
        <p:spPr/>
        <p:txBody>
          <a:bodyPr/>
          <a:lstStyle/>
          <a:p>
            <a:r>
              <a:rPr lang="en-US"/>
              <a:t>K38 LLC 2018</a:t>
            </a:r>
          </a:p>
        </p:txBody>
      </p:sp>
      <p:sp>
        <p:nvSpPr>
          <p:cNvPr id="7" name="Slide Number Placeholder 6"/>
          <p:cNvSpPr>
            <a:spLocks noGrp="1"/>
          </p:cNvSpPr>
          <p:nvPr>
            <p:ph type="sldNum" sz="quarter" idx="12"/>
          </p:nvPr>
        </p:nvSpPr>
        <p:spPr>
          <a:xfrm>
            <a:off x="8614925" y="6417031"/>
            <a:ext cx="2743200" cy="365125"/>
          </a:xfrm>
        </p:spPr>
        <p:txBody>
          <a:bodyPr/>
          <a:lstStyle/>
          <a:p>
            <a:fld id="{A51941F8-E42B-4433-9449-00789181A10D}" type="slidenum">
              <a:rPr lang="en-US" smtClean="0"/>
              <a:t>29</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9" name="Right Arrow 8"/>
          <p:cNvSpPr/>
          <p:nvPr/>
        </p:nvSpPr>
        <p:spPr>
          <a:xfrm>
            <a:off x="7039641" y="4598922"/>
            <a:ext cx="2026721" cy="39836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8141" t="7466" r="2803" b="13178"/>
          <a:stretch/>
        </p:blipFill>
        <p:spPr>
          <a:xfrm>
            <a:off x="363513" y="286329"/>
            <a:ext cx="4735903" cy="544220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3065877" y="270733"/>
            <a:ext cx="1035170" cy="1938992"/>
          </a:xfrm>
          <a:prstGeom prst="rect">
            <a:avLst/>
          </a:prstGeom>
          <a:noFill/>
        </p:spPr>
        <p:txBody>
          <a:bodyPr wrap="square" rtlCol="0">
            <a:spAutoFit/>
          </a:bodyPr>
          <a:lstStyle/>
          <a:p>
            <a:r>
              <a:rPr lang="en-US" sz="12000" dirty="0">
                <a:solidFill>
                  <a:srgbClr val="FFFF00"/>
                </a:solidFill>
                <a:latin typeface="AR DARLING" panose="02000000000000000000" pitchFamily="2" charset="0"/>
              </a:rPr>
              <a:t>5</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972" r="2484"/>
          <a:stretch/>
        </p:blipFill>
        <p:spPr>
          <a:xfrm>
            <a:off x="7197541" y="1999835"/>
            <a:ext cx="4682470" cy="213457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flipH="1">
            <a:off x="7595996" y="4613440"/>
            <a:ext cx="1018929" cy="369332"/>
          </a:xfrm>
          <a:prstGeom prst="rect">
            <a:avLst/>
          </a:prstGeom>
          <a:noFill/>
        </p:spPr>
        <p:txBody>
          <a:bodyPr wrap="square" rtlCol="0">
            <a:spAutoFit/>
          </a:bodyPr>
          <a:lstStyle/>
          <a:p>
            <a:r>
              <a:rPr lang="en-US" dirty="0"/>
              <a:t>needs</a:t>
            </a:r>
          </a:p>
        </p:txBody>
      </p:sp>
    </p:spTree>
    <p:extLst>
      <p:ext uri="{BB962C8B-B14F-4D97-AF65-F5344CB8AC3E}">
        <p14:creationId xmlns:p14="http://schemas.microsoft.com/office/powerpoint/2010/main" val="1750158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86" y="233452"/>
            <a:ext cx="4190827"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TRAINED BY THE TRAINERS</a:t>
            </a:r>
          </a:p>
        </p:txBody>
      </p:sp>
      <p:sp>
        <p:nvSpPr>
          <p:cNvPr id="3" name="TextBox 2"/>
          <p:cNvSpPr txBox="1"/>
          <p:nvPr/>
        </p:nvSpPr>
        <p:spPr>
          <a:xfrm>
            <a:off x="331408" y="756672"/>
            <a:ext cx="11669285" cy="6155531"/>
          </a:xfrm>
          <a:prstGeom prst="rect">
            <a:avLst/>
          </a:prstGeom>
          <a:noFill/>
        </p:spPr>
        <p:txBody>
          <a:bodyPr wrap="none" rtlCol="0">
            <a:spAutoFit/>
          </a:bodyPr>
          <a:lstStyle/>
          <a:p>
            <a:r>
              <a:rPr lang="en-US" dirty="0"/>
              <a:t>I had been teaching for over a decade without any guidance or credential in my community.  My student cadre appeared </a:t>
            </a:r>
          </a:p>
          <a:p>
            <a:r>
              <a:rPr lang="en-US" dirty="0"/>
              <a:t>to approve of their training; my courses grew by word of mouth and the program outreach was getting stronger. </a:t>
            </a:r>
          </a:p>
          <a:p>
            <a:endParaRPr lang="en-US" dirty="0"/>
          </a:p>
          <a:p>
            <a:r>
              <a:rPr lang="en-US" dirty="0"/>
              <a:t>My students gave me GREAT advice. They shared with me what worked for them and what they wanted to trial. They</a:t>
            </a:r>
          </a:p>
          <a:p>
            <a:r>
              <a:rPr lang="en-US" dirty="0"/>
              <a:t>told me their story.  I listened and adapted the course need direct to the client to solve their recurring problems. This</a:t>
            </a:r>
          </a:p>
          <a:p>
            <a:r>
              <a:rPr lang="en-US" dirty="0"/>
              <a:t>was before computers, I used a typewriter. I started with my own experiences translated effectively for others to test.</a:t>
            </a:r>
          </a:p>
          <a:p>
            <a:endParaRPr lang="en-US" dirty="0"/>
          </a:p>
          <a:p>
            <a:r>
              <a:rPr lang="en-US" dirty="0"/>
              <a:t>I wanted to become a better boating Safety instructor. The first boating course I ever took I was made an example by my </a:t>
            </a:r>
          </a:p>
          <a:p>
            <a:r>
              <a:rPr lang="en-US" dirty="0"/>
              <a:t>instructors. ‘You go first, you show us how to do it, you’re the expert’. I had no previous experience with the skills they </a:t>
            </a:r>
          </a:p>
          <a:p>
            <a:r>
              <a:rPr lang="en-US" dirty="0"/>
              <a:t>wanted me to tackle. I sucked up the challenge and passed their class. </a:t>
            </a:r>
          </a:p>
          <a:p>
            <a:endParaRPr lang="en-US" sz="800" dirty="0"/>
          </a:p>
          <a:p>
            <a:pPr algn="ctr"/>
            <a:r>
              <a:rPr lang="en-US" i="1" dirty="0"/>
              <a:t>But not before I observed the painful reality of being a student.</a:t>
            </a:r>
          </a:p>
          <a:p>
            <a:endParaRPr lang="en-US" sz="800" dirty="0"/>
          </a:p>
          <a:p>
            <a:r>
              <a:rPr lang="en-US" dirty="0"/>
              <a:t>I had a hard time staying awake in their class.  I was not learning much at all.  I passed time and it was painfully slow.  </a:t>
            </a:r>
          </a:p>
          <a:p>
            <a:r>
              <a:rPr lang="en-US" dirty="0"/>
              <a:t>When a topic became of interest the instructor would lose the class.  Everyone else tolerated the course for the cert. I was </a:t>
            </a:r>
          </a:p>
          <a:p>
            <a:r>
              <a:rPr lang="en-US" dirty="0"/>
              <a:t>discouraged. Heading into the class I believed I would be enlightened instead I was annoyed and disappointed by their </a:t>
            </a:r>
          </a:p>
          <a:p>
            <a:r>
              <a:rPr lang="en-US" dirty="0"/>
              <a:t>training.  Instead of attaining new knowledge I could transfer to others effectively, I took very little away from that class.</a:t>
            </a:r>
          </a:p>
          <a:p>
            <a:endParaRPr lang="en-US" dirty="0"/>
          </a:p>
          <a:p>
            <a:r>
              <a:rPr lang="en-US" dirty="0"/>
              <a:t>I made a promise to myself I would never be an instructor like the ones who were mine. I would care about my</a:t>
            </a:r>
          </a:p>
          <a:p>
            <a:r>
              <a:rPr lang="en-US" dirty="0"/>
              <a:t>students desire to learn. I would listen to them, adapt to their need. My one takeaway was how my role was to ‘</a:t>
            </a:r>
            <a:r>
              <a:rPr lang="en-US" i="1" dirty="0"/>
              <a:t>think </a:t>
            </a:r>
          </a:p>
          <a:p>
            <a:r>
              <a:rPr lang="en-US" i="1" dirty="0"/>
              <a:t>like a student but act like an instructor</a:t>
            </a:r>
            <a:r>
              <a:rPr lang="en-US" dirty="0"/>
              <a:t>’. And I promised they would ‘</a:t>
            </a:r>
            <a:r>
              <a:rPr lang="en-US" i="1" dirty="0"/>
              <a:t>think like an Instructor but act like a student</a:t>
            </a:r>
            <a:r>
              <a:rPr lang="en-US" dirty="0"/>
              <a:t>’.</a:t>
            </a:r>
          </a:p>
          <a:p>
            <a:endParaRPr lang="en-US" dirty="0"/>
          </a:p>
          <a:p>
            <a:endParaRPr lang="en-US" dirty="0"/>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5393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4866" y="319723"/>
            <a:ext cx="3602268"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DEFINE YOUR ACTIONS</a:t>
            </a:r>
          </a:p>
        </p:txBody>
      </p:sp>
      <p:sp>
        <p:nvSpPr>
          <p:cNvPr id="3" name="TextBox 2"/>
          <p:cNvSpPr txBox="1"/>
          <p:nvPr/>
        </p:nvSpPr>
        <p:spPr>
          <a:xfrm>
            <a:off x="4256394" y="768401"/>
            <a:ext cx="3640740" cy="5878532"/>
          </a:xfrm>
          <a:prstGeom prst="rect">
            <a:avLst/>
          </a:prstGeom>
          <a:noFill/>
        </p:spPr>
        <p:txBody>
          <a:bodyPr wrap="none" rtlCol="0">
            <a:spAutoFit/>
          </a:bodyPr>
          <a:lstStyle/>
          <a:p>
            <a:pPr algn="ctr"/>
            <a:endParaRPr lang="en-US" b="1" dirty="0">
              <a:effectLst>
                <a:outerShdw blurRad="38100" dist="38100" dir="2700000" algn="tl">
                  <a:srgbClr val="000000">
                    <a:alpha val="43137"/>
                  </a:srgbClr>
                </a:outerShdw>
              </a:effectLst>
            </a:endParaRPr>
          </a:p>
          <a:p>
            <a:pPr algn="ctr"/>
            <a:r>
              <a:rPr lang="en-US" sz="2000" b="1" dirty="0"/>
              <a:t>Vessel Fundamental Knowledge</a:t>
            </a:r>
          </a:p>
          <a:p>
            <a:pPr algn="ctr"/>
            <a:endParaRPr lang="en-US" sz="2000" b="1" dirty="0"/>
          </a:p>
          <a:p>
            <a:pPr algn="ctr"/>
            <a:r>
              <a:rPr lang="en-US" sz="2000" b="1" dirty="0"/>
              <a:t>Maturity and Character </a:t>
            </a:r>
          </a:p>
          <a:p>
            <a:pPr algn="ctr"/>
            <a:endParaRPr lang="en-US" sz="2000" b="1" dirty="0"/>
          </a:p>
          <a:p>
            <a:pPr algn="ctr"/>
            <a:r>
              <a:rPr lang="en-US" sz="2000" b="1" dirty="0"/>
              <a:t>Body Movement and Weight</a:t>
            </a:r>
          </a:p>
          <a:p>
            <a:pPr algn="ctr"/>
            <a:endParaRPr lang="en-US" sz="2000" b="1" dirty="0"/>
          </a:p>
          <a:p>
            <a:pPr algn="ctr"/>
            <a:r>
              <a:rPr lang="en-US" sz="2000" b="1" dirty="0"/>
              <a:t>Sensory Motor Capacity</a:t>
            </a:r>
          </a:p>
          <a:p>
            <a:pPr algn="ctr"/>
            <a:endParaRPr lang="en-US" sz="2000" b="1" dirty="0"/>
          </a:p>
          <a:p>
            <a:pPr algn="ctr"/>
            <a:r>
              <a:rPr lang="en-US" sz="2000" b="1" dirty="0"/>
              <a:t>Domain Challenges</a:t>
            </a:r>
          </a:p>
          <a:p>
            <a:pPr algn="ctr"/>
            <a:endParaRPr lang="en-US" sz="2000" b="1" dirty="0"/>
          </a:p>
          <a:p>
            <a:pPr algn="ctr"/>
            <a:r>
              <a:rPr lang="en-US" sz="2000" b="1" dirty="0"/>
              <a:t>Practice of Sub Movements</a:t>
            </a:r>
          </a:p>
          <a:p>
            <a:pPr algn="ctr"/>
            <a:endParaRPr lang="en-US" sz="2000" b="1" dirty="0"/>
          </a:p>
          <a:p>
            <a:pPr algn="ctr"/>
            <a:r>
              <a:rPr lang="en-US" sz="2000" b="1" dirty="0"/>
              <a:t>Reflexive Behaviors Practiced</a:t>
            </a:r>
          </a:p>
          <a:p>
            <a:pPr algn="ctr"/>
            <a:endParaRPr lang="en-US" sz="2000" b="1" dirty="0"/>
          </a:p>
          <a:p>
            <a:pPr algn="ctr"/>
            <a:r>
              <a:rPr lang="en-US" sz="2000" b="1" dirty="0"/>
              <a:t>Practice of Layered Movements</a:t>
            </a:r>
          </a:p>
          <a:p>
            <a:pPr algn="ctr"/>
            <a:endParaRPr lang="en-US" sz="2000" b="1" dirty="0"/>
          </a:p>
          <a:p>
            <a:pPr algn="ctr"/>
            <a:r>
              <a:rPr lang="en-US" sz="2000" b="1" dirty="0"/>
              <a:t>Coaching other Students</a:t>
            </a:r>
          </a:p>
          <a:p>
            <a:endParaRPr lang="en-US" b="1" dirty="0"/>
          </a:p>
        </p:txBody>
      </p:sp>
      <p:sp>
        <p:nvSpPr>
          <p:cNvPr id="4" name="Oval 3"/>
          <p:cNvSpPr/>
          <p:nvPr/>
        </p:nvSpPr>
        <p:spPr>
          <a:xfrm>
            <a:off x="579952" y="790637"/>
            <a:ext cx="3527116" cy="257067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Depends upon how much individual effort is invested</a:t>
            </a:r>
          </a:p>
        </p:txBody>
      </p:sp>
      <p:sp>
        <p:nvSpPr>
          <p:cNvPr id="5" name="Oval 4"/>
          <p:cNvSpPr/>
          <p:nvPr/>
        </p:nvSpPr>
        <p:spPr>
          <a:xfrm>
            <a:off x="8159861" y="790637"/>
            <a:ext cx="3527116" cy="257067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effectLst>
                  <a:outerShdw blurRad="38100" dist="38100" dir="2700000" algn="tl">
                    <a:srgbClr val="000000">
                      <a:alpha val="43137"/>
                    </a:srgbClr>
                  </a:outerShdw>
                </a:effectLst>
              </a:rPr>
              <a:t>Depends upon individual personal conflict, ego, and pride (willingness to learn)</a:t>
            </a:r>
          </a:p>
        </p:txBody>
      </p:sp>
      <p:sp>
        <p:nvSpPr>
          <p:cNvPr id="6" name="Oval 5"/>
          <p:cNvSpPr/>
          <p:nvPr/>
        </p:nvSpPr>
        <p:spPr>
          <a:xfrm>
            <a:off x="505022" y="3707667"/>
            <a:ext cx="3527116" cy="257067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Depends upon lack of individual self esteem and ability to test methods</a:t>
            </a:r>
          </a:p>
        </p:txBody>
      </p:sp>
      <p:sp>
        <p:nvSpPr>
          <p:cNvPr id="7" name="Oval 6"/>
          <p:cNvSpPr/>
          <p:nvPr/>
        </p:nvSpPr>
        <p:spPr>
          <a:xfrm>
            <a:off x="8159861" y="3799090"/>
            <a:ext cx="3527116" cy="257067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a:solidFill>
                  <a:srgbClr val="002060"/>
                </a:solidFill>
                <a:effectLst>
                  <a:outerShdw blurRad="38100" dist="38100" dir="2700000" algn="tl">
                    <a:srgbClr val="000000">
                      <a:alpha val="43137"/>
                    </a:srgbClr>
                  </a:outerShdw>
                </a:effectLst>
              </a:rPr>
              <a:t>Some personalities don’t belong on the water working under stress and must be removed</a:t>
            </a:r>
          </a:p>
        </p:txBody>
      </p:sp>
      <p:sp>
        <p:nvSpPr>
          <p:cNvPr id="8" name="Footer Placeholder 7"/>
          <p:cNvSpPr>
            <a:spLocks noGrp="1"/>
          </p:cNvSpPr>
          <p:nvPr>
            <p:ph type="ftr" sz="quarter" idx="11"/>
          </p:nvPr>
        </p:nvSpPr>
        <p:spPr/>
        <p:txBody>
          <a:bodyPr/>
          <a:lstStyle/>
          <a:p>
            <a:r>
              <a:rPr lang="en-US"/>
              <a:t>K38 LLC 2018</a:t>
            </a:r>
          </a:p>
        </p:txBody>
      </p:sp>
      <p:sp>
        <p:nvSpPr>
          <p:cNvPr id="9" name="Slide Number Placeholder 8"/>
          <p:cNvSpPr>
            <a:spLocks noGrp="1"/>
          </p:cNvSpPr>
          <p:nvPr>
            <p:ph type="sldNum" sz="quarter" idx="12"/>
          </p:nvPr>
        </p:nvSpPr>
        <p:spPr/>
        <p:txBody>
          <a:bodyPr/>
          <a:lstStyle/>
          <a:p>
            <a:fld id="{A51941F8-E42B-4433-9449-00789181A10D}" type="slidenum">
              <a:rPr lang="en-US" smtClean="0"/>
              <a:t>30</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5086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268272" cy="70305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86928" y="2838416"/>
            <a:ext cx="6096000" cy="1477328"/>
          </a:xfrm>
          <a:prstGeom prst="rect">
            <a:avLst/>
          </a:prstGeom>
        </p:spPr>
        <p:txBody>
          <a:bodyPr>
            <a:spAutoFit/>
          </a:bodyPr>
          <a:lstStyle/>
          <a:p>
            <a:pPr marL="342900" indent="-342900">
              <a:buFont typeface="Wingdings" panose="05000000000000000000" pitchFamily="2" charset="2"/>
              <a:buChar char="§"/>
            </a:pPr>
            <a:r>
              <a:rPr lang="en-US" b="0" i="0" dirty="0">
                <a:effectLst/>
                <a:latin typeface="Raleway"/>
              </a:rPr>
              <a:t>Give a random or neutral response</a:t>
            </a:r>
          </a:p>
          <a:p>
            <a:pPr marL="285750" indent="-285750">
              <a:buFont typeface="Wingdings" panose="05000000000000000000" pitchFamily="2" charset="2"/>
              <a:buChar char="§"/>
            </a:pPr>
            <a:endParaRPr lang="en-US" dirty="0"/>
          </a:p>
          <a:p>
            <a:pPr marL="342900" indent="-342900">
              <a:buFont typeface="Wingdings" panose="05000000000000000000" pitchFamily="2" charset="2"/>
              <a:buChar char="§"/>
            </a:pPr>
            <a:r>
              <a:rPr lang="en-US" b="0" i="0" dirty="0">
                <a:effectLst/>
                <a:latin typeface="Raleway"/>
              </a:rPr>
              <a:t>Leave the question blank</a:t>
            </a:r>
          </a:p>
          <a:p>
            <a:pPr marL="285750" indent="-285750">
              <a:buFont typeface="Wingdings" panose="05000000000000000000" pitchFamily="2" charset="2"/>
              <a:buChar char="§"/>
            </a:pPr>
            <a:endParaRPr lang="en-US" b="0" i="0" dirty="0">
              <a:effectLst/>
              <a:latin typeface="Raleway"/>
            </a:endParaRPr>
          </a:p>
          <a:p>
            <a:pPr marL="342900" indent="-342900">
              <a:buFont typeface="Wingdings" panose="05000000000000000000" pitchFamily="2" charset="2"/>
              <a:buChar char="§"/>
            </a:pPr>
            <a:r>
              <a:rPr lang="en-US" dirty="0">
                <a:latin typeface="Raleway"/>
              </a:rPr>
              <a:t>Don’t fill out the Questionnaire</a:t>
            </a:r>
            <a:endParaRPr lang="en-US" dirty="0"/>
          </a:p>
        </p:txBody>
      </p:sp>
      <p:sp>
        <p:nvSpPr>
          <p:cNvPr id="3" name="TextBox 2"/>
          <p:cNvSpPr txBox="1"/>
          <p:nvPr/>
        </p:nvSpPr>
        <p:spPr>
          <a:xfrm>
            <a:off x="362309" y="1449238"/>
            <a:ext cx="6317435"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WHO WANTS TO TAKE ANOTHER SURVEY?</a:t>
            </a:r>
          </a:p>
        </p:txBody>
      </p:sp>
      <p:sp>
        <p:nvSpPr>
          <p:cNvPr id="4" name="TextBox 3"/>
          <p:cNvSpPr txBox="1"/>
          <p:nvPr/>
        </p:nvSpPr>
        <p:spPr>
          <a:xfrm>
            <a:off x="940743" y="2036105"/>
            <a:ext cx="5155257"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Are We Wasting Our Time With Outdated Methods?</a:t>
            </a:r>
          </a:p>
        </p:txBody>
      </p:sp>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31</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16341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317" t="-126" r="-317" b="10883"/>
          <a:stretch/>
        </p:blipFill>
        <p:spPr>
          <a:xfrm>
            <a:off x="-88942" y="-1"/>
            <a:ext cx="12280942" cy="6918385"/>
          </a:xfrm>
          <a:prstGeom prst="rect">
            <a:avLst/>
          </a:prstGeom>
        </p:spPr>
      </p:pic>
      <p:sp>
        <p:nvSpPr>
          <p:cNvPr id="2" name="Rectangle 1"/>
          <p:cNvSpPr/>
          <p:nvPr/>
        </p:nvSpPr>
        <p:spPr>
          <a:xfrm>
            <a:off x="388189" y="1483592"/>
            <a:ext cx="11162581" cy="646331"/>
          </a:xfrm>
          <a:prstGeom prst="rect">
            <a:avLst/>
          </a:prstGeom>
        </p:spPr>
        <p:txBody>
          <a:bodyPr wrap="square">
            <a:spAutoFit/>
          </a:bodyPr>
          <a:lstStyle/>
          <a:p>
            <a:pPr algn="ctr"/>
            <a:r>
              <a:rPr lang="en-US" b="1" i="0" dirty="0">
                <a:ln>
                  <a:solidFill>
                    <a:schemeClr val="tx1"/>
                  </a:solidFill>
                </a:ln>
                <a:solidFill>
                  <a:srgbClr val="92D050"/>
                </a:solidFill>
                <a:effectLst/>
                <a:latin typeface="adobe-garamond-pro"/>
              </a:rPr>
              <a:t>PRO: </a:t>
            </a:r>
            <a:r>
              <a:rPr lang="en-US" b="0" i="0" dirty="0">
                <a:solidFill>
                  <a:srgbClr val="252525"/>
                </a:solidFill>
                <a:effectLst/>
                <a:latin typeface="adobe-garamond-pro"/>
              </a:rPr>
              <a:t>A questionnaire is a research instrument consisting of a series of questions for the purpose of gathering information from respondents. </a:t>
            </a:r>
            <a:endParaRPr lang="en-US" dirty="0"/>
          </a:p>
        </p:txBody>
      </p:sp>
      <p:sp>
        <p:nvSpPr>
          <p:cNvPr id="3" name="Rectangle 2"/>
          <p:cNvSpPr/>
          <p:nvPr/>
        </p:nvSpPr>
        <p:spPr>
          <a:xfrm>
            <a:off x="632604" y="2190004"/>
            <a:ext cx="11314981" cy="923330"/>
          </a:xfrm>
          <a:prstGeom prst="rect">
            <a:avLst/>
          </a:prstGeom>
        </p:spPr>
        <p:txBody>
          <a:bodyPr wrap="square">
            <a:spAutoFit/>
          </a:bodyPr>
          <a:lstStyle/>
          <a:p>
            <a:pPr algn="ctr"/>
            <a:r>
              <a:rPr lang="en-US" b="1" dirty="0">
                <a:ln>
                  <a:solidFill>
                    <a:schemeClr val="tx1"/>
                  </a:solidFill>
                </a:ln>
                <a:solidFill>
                  <a:srgbClr val="FF0000"/>
                </a:solidFill>
                <a:latin typeface="adobe-garamond-pro"/>
              </a:rPr>
              <a:t>CON:</a:t>
            </a:r>
            <a:r>
              <a:rPr lang="en-US" dirty="0">
                <a:solidFill>
                  <a:srgbClr val="252525"/>
                </a:solidFill>
                <a:latin typeface="adobe-garamond-pro"/>
              </a:rPr>
              <a:t> A</a:t>
            </a:r>
            <a:r>
              <a:rPr lang="en-US" b="0" i="0" dirty="0">
                <a:solidFill>
                  <a:srgbClr val="252525"/>
                </a:solidFill>
                <a:effectLst/>
                <a:latin typeface="adobe-garamond-pro"/>
              </a:rPr>
              <a:t> problem with questionnaires is that respondents may lie due to social desirability. Most people want to present a positive image of themselves and so may lie or bend the truth to look good, e.g., pupils would exaggerate revision duration.</a:t>
            </a:r>
            <a:endParaRPr lang="en-US" dirty="0"/>
          </a:p>
        </p:txBody>
      </p:sp>
      <p:sp>
        <p:nvSpPr>
          <p:cNvPr id="4" name="Rectangle 3"/>
          <p:cNvSpPr/>
          <p:nvPr/>
        </p:nvSpPr>
        <p:spPr>
          <a:xfrm>
            <a:off x="556404" y="3173415"/>
            <a:ext cx="10895162" cy="923330"/>
          </a:xfrm>
          <a:prstGeom prst="rect">
            <a:avLst/>
          </a:prstGeom>
        </p:spPr>
        <p:txBody>
          <a:bodyPr wrap="square">
            <a:spAutoFit/>
          </a:bodyPr>
          <a:lstStyle/>
          <a:p>
            <a:pPr algn="ctr"/>
            <a:r>
              <a:rPr lang="en-US" b="1" i="0" dirty="0">
                <a:ln>
                  <a:solidFill>
                    <a:schemeClr val="tx1"/>
                  </a:solidFill>
                </a:ln>
                <a:solidFill>
                  <a:srgbClr val="92D050"/>
                </a:solidFill>
                <a:effectLst/>
                <a:latin typeface="adobe-garamond-pro"/>
              </a:rPr>
              <a:t>PRO</a:t>
            </a:r>
            <a:r>
              <a:rPr lang="en-US" b="0" i="0" dirty="0">
                <a:solidFill>
                  <a:srgbClr val="252525"/>
                </a:solidFill>
                <a:effectLst/>
                <a:latin typeface="adobe-garamond-pro"/>
              </a:rPr>
              <a:t>: Questionnaires can be an effective means of measuring the behavior, attitudes, preferences, opinions and, intentions of relatively large numbers of subjects more cheaply and quickly than other methods. An important distinction is between open-ended and closed questions.</a:t>
            </a:r>
            <a:endParaRPr lang="en-US" dirty="0"/>
          </a:p>
        </p:txBody>
      </p:sp>
      <p:sp>
        <p:nvSpPr>
          <p:cNvPr id="5" name="Rectangle 4"/>
          <p:cNvSpPr/>
          <p:nvPr/>
        </p:nvSpPr>
        <p:spPr>
          <a:xfrm>
            <a:off x="632604" y="4347562"/>
            <a:ext cx="10818962" cy="646331"/>
          </a:xfrm>
          <a:prstGeom prst="rect">
            <a:avLst/>
          </a:prstGeom>
        </p:spPr>
        <p:txBody>
          <a:bodyPr wrap="square">
            <a:spAutoFit/>
          </a:bodyPr>
          <a:lstStyle/>
          <a:p>
            <a:pPr algn="ctr"/>
            <a:r>
              <a:rPr lang="en-US" b="1" i="0" dirty="0">
                <a:ln>
                  <a:solidFill>
                    <a:schemeClr val="tx1"/>
                  </a:solidFill>
                </a:ln>
                <a:solidFill>
                  <a:srgbClr val="FF0000"/>
                </a:solidFill>
                <a:effectLst/>
                <a:latin typeface="adobe-garamond-pro"/>
              </a:rPr>
              <a:t>CON:</a:t>
            </a:r>
            <a:r>
              <a:rPr lang="en-US" b="0" i="0" dirty="0">
                <a:solidFill>
                  <a:srgbClr val="252525"/>
                </a:solidFill>
                <a:effectLst/>
                <a:latin typeface="adobe-garamond-pro"/>
              </a:rPr>
              <a:t> They lack detail. Because the responses are fixed, there is less scope for respondents to supply answers which reflect their true feelings on a topic.</a:t>
            </a:r>
            <a:endParaRPr lang="en-US" dirty="0"/>
          </a:p>
        </p:txBody>
      </p:sp>
      <p:sp>
        <p:nvSpPr>
          <p:cNvPr id="6" name="Footer Placeholder 5"/>
          <p:cNvSpPr>
            <a:spLocks noGrp="1"/>
          </p:cNvSpPr>
          <p:nvPr>
            <p:ph type="ftr" sz="quarter" idx="11"/>
          </p:nvPr>
        </p:nvSpPr>
        <p:spPr/>
        <p:txBody>
          <a:bodyPr/>
          <a:lstStyle/>
          <a:p>
            <a:r>
              <a:rPr lang="en-US"/>
              <a:t>K38 LLC 2018</a:t>
            </a:r>
          </a:p>
        </p:txBody>
      </p:sp>
      <p:sp>
        <p:nvSpPr>
          <p:cNvPr id="7" name="Slide Number Placeholder 6"/>
          <p:cNvSpPr>
            <a:spLocks noGrp="1"/>
          </p:cNvSpPr>
          <p:nvPr>
            <p:ph type="sldNum" sz="quarter" idx="12"/>
          </p:nvPr>
        </p:nvSpPr>
        <p:spPr/>
        <p:txBody>
          <a:bodyPr/>
          <a:lstStyle/>
          <a:p>
            <a:fld id="{A51941F8-E42B-4433-9449-00789181A10D}" type="slidenum">
              <a:rPr lang="en-US" smtClean="0"/>
              <a:t>32</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133116" y="540754"/>
            <a:ext cx="3405548"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WHAT IS THE EFFECT?</a:t>
            </a:r>
          </a:p>
        </p:txBody>
      </p:sp>
    </p:spTree>
    <p:extLst>
      <p:ext uri="{BB962C8B-B14F-4D97-AF65-F5344CB8AC3E}">
        <p14:creationId xmlns:p14="http://schemas.microsoft.com/office/powerpoint/2010/main" val="1330558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925" y="751344"/>
            <a:ext cx="11533517" cy="4247317"/>
          </a:xfrm>
          <a:prstGeom prst="rect">
            <a:avLst/>
          </a:prstGeom>
        </p:spPr>
        <p:txBody>
          <a:bodyPr wrap="square">
            <a:spAutoFit/>
          </a:bodyPr>
          <a:lstStyle/>
          <a:p>
            <a:r>
              <a:rPr lang="en-US" b="1" i="0" dirty="0">
                <a:solidFill>
                  <a:srgbClr val="252525"/>
                </a:solidFill>
                <a:effectLst/>
                <a:latin typeface="adobe-garamond-pro"/>
              </a:rPr>
              <a:t>                   Strengths</a:t>
            </a:r>
            <a:endParaRPr lang="en-US" b="0" i="0" dirty="0">
              <a:solidFill>
                <a:srgbClr val="252525"/>
              </a:solidFill>
              <a:effectLst/>
              <a:latin typeface="adobe-garamond-pro"/>
            </a:endParaRPr>
          </a:p>
          <a:p>
            <a:pPr>
              <a:buFont typeface="Arial" panose="020B0604020202020204" pitchFamily="34" charset="0"/>
              <a:buChar char="•"/>
            </a:pPr>
            <a:r>
              <a:rPr lang="en-US" b="0" i="0" dirty="0">
                <a:solidFill>
                  <a:srgbClr val="252525"/>
                </a:solidFill>
                <a:effectLst/>
                <a:latin typeface="adobe-garamond-pro"/>
              </a:rPr>
              <a:t>Rich</a:t>
            </a:r>
            <a:r>
              <a:rPr lang="en-US" b="0" i="0" dirty="0">
                <a:effectLst/>
                <a:latin typeface="adobe-garamond-pro"/>
              </a:rPr>
              <a:t> </a:t>
            </a:r>
            <a:r>
              <a:rPr lang="en-US" b="0" i="0" u="none" strike="noStrike" dirty="0">
                <a:effectLst/>
                <a:latin typeface="adobe-garamond-pro"/>
              </a:rPr>
              <a:t>qualitative data</a:t>
            </a:r>
            <a:r>
              <a:rPr lang="en-US" b="0" i="0" dirty="0">
                <a:effectLst/>
                <a:latin typeface="adobe-garamond-pro"/>
              </a:rPr>
              <a:t> is obtained as open questions allow the respondent to elaborate on their answer. This means the research can find out why a person holds a certain </a:t>
            </a:r>
            <a:r>
              <a:rPr lang="en-US" b="0" i="0" u="none" strike="noStrike" dirty="0">
                <a:effectLst/>
                <a:latin typeface="adobe-garamond-pro"/>
              </a:rPr>
              <a:t>attitude</a:t>
            </a:r>
            <a:r>
              <a:rPr lang="en-US" b="0" i="0" dirty="0">
                <a:effectLst/>
                <a:latin typeface="adobe-garamond-pro"/>
              </a:rPr>
              <a:t>.</a:t>
            </a:r>
          </a:p>
          <a:p>
            <a:endParaRPr lang="en-US" b="1" i="0" dirty="0">
              <a:solidFill>
                <a:srgbClr val="252525"/>
              </a:solidFill>
              <a:effectLst/>
              <a:latin typeface="adobe-garamond-pro"/>
            </a:endParaRPr>
          </a:p>
          <a:p>
            <a:r>
              <a:rPr lang="en-US" b="1" i="0" dirty="0">
                <a:solidFill>
                  <a:srgbClr val="252525"/>
                </a:solidFill>
                <a:effectLst/>
                <a:latin typeface="adobe-garamond-pro"/>
              </a:rPr>
              <a:t>                   Limitations</a:t>
            </a:r>
            <a:endParaRPr lang="en-US" b="0" i="0" dirty="0">
              <a:solidFill>
                <a:srgbClr val="252525"/>
              </a:solidFill>
              <a:effectLst/>
              <a:latin typeface="adobe-garamond-pro"/>
            </a:endParaRPr>
          </a:p>
          <a:p>
            <a:pPr>
              <a:buFont typeface="Arial" panose="020B0604020202020204" pitchFamily="34" charset="0"/>
              <a:buChar char="•"/>
            </a:pPr>
            <a:r>
              <a:rPr lang="en-US" b="0" i="0" dirty="0">
                <a:solidFill>
                  <a:srgbClr val="252525"/>
                </a:solidFill>
                <a:effectLst/>
                <a:latin typeface="adobe-garamond-pro"/>
              </a:rPr>
              <a:t>Time-consuming to collect the data. It takes longer for the respondent to complete open questions. This is a problem as a smaller sample size may be obtained.</a:t>
            </a:r>
          </a:p>
          <a:p>
            <a:endParaRPr lang="en-US" b="0" i="0" dirty="0">
              <a:solidFill>
                <a:srgbClr val="252525"/>
              </a:solidFill>
              <a:effectLst/>
              <a:latin typeface="adobe-garamond-pro"/>
            </a:endParaRPr>
          </a:p>
          <a:p>
            <a:pPr>
              <a:buFont typeface="Arial" panose="020B0604020202020204" pitchFamily="34" charset="0"/>
              <a:buChar char="•"/>
            </a:pPr>
            <a:r>
              <a:rPr lang="en-US" b="0" i="0" dirty="0">
                <a:solidFill>
                  <a:srgbClr val="252525"/>
                </a:solidFill>
                <a:effectLst/>
                <a:latin typeface="adobe-garamond-pro"/>
              </a:rPr>
              <a:t>Time-consuming to analyze the data. It takes longer for the researcher to analyze qualitative data as they have to read the answers and try to put them into categories by coding, which is often subjective and difficult. However, Smith (1992) has devoted an entire book to the issues of thematic content analysis the includes 14 different scoring systems for open-ended questions.</a:t>
            </a:r>
          </a:p>
          <a:p>
            <a:endParaRPr lang="en-US" b="0" i="0" dirty="0">
              <a:solidFill>
                <a:srgbClr val="252525"/>
              </a:solidFill>
              <a:effectLst/>
              <a:latin typeface="adobe-garamond-pro"/>
            </a:endParaRPr>
          </a:p>
          <a:p>
            <a:pPr>
              <a:buFont typeface="Arial" panose="020B0604020202020204" pitchFamily="34" charset="0"/>
              <a:buChar char="•"/>
            </a:pPr>
            <a:r>
              <a:rPr lang="en-US" b="0" i="0" dirty="0">
                <a:solidFill>
                  <a:srgbClr val="252525"/>
                </a:solidFill>
                <a:effectLst/>
                <a:latin typeface="adobe-garamond-pro"/>
              </a:rPr>
              <a:t>Not suitable for less educated respondents as open questions require superior writing skills and a better ability to express one's </a:t>
            </a:r>
            <a:r>
              <a:rPr lang="en-US" b="0" i="1" u="sng" dirty="0">
                <a:solidFill>
                  <a:srgbClr val="FF0000"/>
                </a:solidFill>
                <a:effectLst>
                  <a:outerShdw blurRad="38100" dist="38100" dir="2700000" algn="tl">
                    <a:srgbClr val="000000">
                      <a:alpha val="43137"/>
                    </a:srgbClr>
                  </a:outerShdw>
                </a:effectLst>
                <a:latin typeface="adobe-garamond-pro"/>
              </a:rPr>
              <a:t>feelings</a:t>
            </a:r>
            <a:r>
              <a:rPr lang="en-US" u="sng" dirty="0">
                <a:solidFill>
                  <a:srgbClr val="252525"/>
                </a:solidFill>
                <a:latin typeface="adobe-garamond-pro"/>
              </a:rPr>
              <a:t> </a:t>
            </a:r>
            <a:r>
              <a:rPr lang="en-US" b="0" i="0" dirty="0">
                <a:solidFill>
                  <a:srgbClr val="252525"/>
                </a:solidFill>
                <a:effectLst/>
                <a:latin typeface="adobe-garamond-pro"/>
              </a:rPr>
              <a:t>verbally.</a:t>
            </a:r>
          </a:p>
        </p:txBody>
      </p:sp>
      <p:sp>
        <p:nvSpPr>
          <p:cNvPr id="3" name="TextBox 2"/>
          <p:cNvSpPr txBox="1"/>
          <p:nvPr/>
        </p:nvSpPr>
        <p:spPr>
          <a:xfrm>
            <a:off x="526211" y="5883216"/>
            <a:ext cx="6714225" cy="276999"/>
          </a:xfrm>
          <a:prstGeom prst="rect">
            <a:avLst/>
          </a:prstGeom>
          <a:noFill/>
        </p:spPr>
        <p:txBody>
          <a:bodyPr wrap="square" rtlCol="0">
            <a:spAutoFit/>
          </a:bodyPr>
          <a:lstStyle/>
          <a:p>
            <a:pPr algn="ctr"/>
            <a:r>
              <a:rPr lang="en-US" sz="1200" dirty="0"/>
              <a:t>McLeod, S. A. (2014). Questionnaire. Retrieved from www.simplypsychology.org/questionnaires.html</a:t>
            </a:r>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33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6220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905" y="209272"/>
            <a:ext cx="8814190" cy="4568071"/>
          </a:xfrm>
          <a:prstGeom prst="rect">
            <a:avLst/>
          </a:prstGeom>
        </p:spPr>
      </p:pic>
      <p:sp>
        <p:nvSpPr>
          <p:cNvPr id="3" name="Footer Placeholder 2"/>
          <p:cNvSpPr>
            <a:spLocks noGrp="1"/>
          </p:cNvSpPr>
          <p:nvPr>
            <p:ph type="ftr" sz="quarter" idx="11"/>
          </p:nvPr>
        </p:nvSpPr>
        <p:spPr/>
        <p:txBody>
          <a:bodyPr/>
          <a:lstStyle/>
          <a:p>
            <a:r>
              <a:rPr lang="en-US"/>
              <a:t>K38 LLC 2018</a:t>
            </a:r>
          </a:p>
        </p:txBody>
      </p:sp>
      <p:sp>
        <p:nvSpPr>
          <p:cNvPr id="4" name="Slide Number Placeholder 3"/>
          <p:cNvSpPr>
            <a:spLocks noGrp="1"/>
          </p:cNvSpPr>
          <p:nvPr>
            <p:ph type="sldNum" sz="quarter" idx="12"/>
          </p:nvPr>
        </p:nvSpPr>
        <p:spPr/>
        <p:txBody>
          <a:bodyPr/>
          <a:lstStyle/>
          <a:p>
            <a:fld id="{A51941F8-E42B-4433-9449-00789181A10D}" type="slidenum">
              <a:rPr lang="en-US" smtClean="0"/>
              <a:t>34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05440" y="4975384"/>
            <a:ext cx="11671539" cy="984885"/>
          </a:xfrm>
          <a:prstGeom prst="rect">
            <a:avLst/>
          </a:prstGeom>
        </p:spPr>
        <p:txBody>
          <a:bodyPr wrap="square">
            <a:spAutoFit/>
          </a:bodyPr>
          <a:lstStyle/>
          <a:p>
            <a:r>
              <a:rPr lang="en-US" sz="1600" dirty="0">
                <a:solidFill>
                  <a:srgbClr val="3A3A3A"/>
                </a:solidFill>
              </a:rPr>
              <a:t>T</a:t>
            </a:r>
            <a:r>
              <a:rPr lang="en-US" sz="1600" b="0" i="0" dirty="0">
                <a:solidFill>
                  <a:srgbClr val="3A3A3A"/>
                </a:solidFill>
                <a:effectLst/>
              </a:rPr>
              <a:t>here are only two types of respondents, i.e. a) respondents that have opinions on any given issue and are aware of possessing those opinions and b) respondents that do not have opinions on any given issue and are equally aware of this. I.e. respondent with a fair amount of self-knowledge. Second, respondents are presumed to act rationally. </a:t>
            </a:r>
          </a:p>
          <a:p>
            <a:r>
              <a:rPr lang="en-US" sz="1000" b="0" i="0" dirty="0">
                <a:solidFill>
                  <a:srgbClr val="3A3A3A"/>
                </a:solidFill>
                <a:effectLst/>
              </a:rPr>
              <a:t>(Source: </a:t>
            </a:r>
            <a:r>
              <a:rPr lang="en-US" sz="1000" b="0" i="0" dirty="0" err="1">
                <a:solidFill>
                  <a:srgbClr val="3A3A3A"/>
                </a:solidFill>
                <a:effectLst/>
              </a:rPr>
              <a:t>Checkmarket</a:t>
            </a:r>
            <a:r>
              <a:rPr lang="en-US" sz="1000" b="0" i="0" dirty="0">
                <a:solidFill>
                  <a:srgbClr val="3A3A3A"/>
                </a:solidFill>
                <a:effectLst/>
              </a:rPr>
              <a:t>)</a:t>
            </a:r>
            <a:endParaRPr lang="en-US" sz="1000" dirty="0"/>
          </a:p>
        </p:txBody>
      </p:sp>
    </p:spTree>
    <p:extLst>
      <p:ext uri="{BB962C8B-B14F-4D97-AF65-F5344CB8AC3E}">
        <p14:creationId xmlns:p14="http://schemas.microsoft.com/office/powerpoint/2010/main" val="2538837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45139"/>
            <a:ext cx="10058400" cy="2476447"/>
          </a:xfrm>
          <a:prstGeom prst="rect">
            <a:avLst/>
          </a:prstGeom>
        </p:spPr>
      </p:pic>
      <p:pic>
        <p:nvPicPr>
          <p:cNvPr id="4098" name="Picture 2" descr="Image result for student questionnaire"/>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0510" y="2621586"/>
            <a:ext cx="9790980" cy="366241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a:t>K38 LLC 2018</a:t>
            </a:r>
          </a:p>
        </p:txBody>
      </p:sp>
      <p:sp>
        <p:nvSpPr>
          <p:cNvPr id="4" name="Slide Number Placeholder 3"/>
          <p:cNvSpPr>
            <a:spLocks noGrp="1"/>
          </p:cNvSpPr>
          <p:nvPr>
            <p:ph type="sldNum" sz="quarter" idx="12"/>
          </p:nvPr>
        </p:nvSpPr>
        <p:spPr/>
        <p:txBody>
          <a:bodyPr/>
          <a:lstStyle/>
          <a:p>
            <a:fld id="{A51941F8-E42B-4433-9449-00789181A10D}" type="slidenum">
              <a:rPr lang="en-US" smtClean="0"/>
              <a:t>35</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437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043" y="428495"/>
            <a:ext cx="9261913" cy="5553250"/>
          </a:xfrm>
          <a:prstGeom prst="rect">
            <a:avLst/>
          </a:prstGeom>
        </p:spPr>
      </p:pic>
      <p:sp>
        <p:nvSpPr>
          <p:cNvPr id="3" name="Footer Placeholder 2"/>
          <p:cNvSpPr>
            <a:spLocks noGrp="1"/>
          </p:cNvSpPr>
          <p:nvPr>
            <p:ph type="ftr" sz="quarter" idx="11"/>
          </p:nvPr>
        </p:nvSpPr>
        <p:spPr/>
        <p:txBody>
          <a:bodyPr/>
          <a:lstStyle/>
          <a:p>
            <a:r>
              <a:rPr lang="en-US"/>
              <a:t>K38 LLC 2018</a:t>
            </a:r>
          </a:p>
        </p:txBody>
      </p:sp>
      <p:sp>
        <p:nvSpPr>
          <p:cNvPr id="4" name="Slide Number Placeholder 3"/>
          <p:cNvSpPr>
            <a:spLocks noGrp="1"/>
          </p:cNvSpPr>
          <p:nvPr>
            <p:ph type="sldNum" sz="quarter" idx="12"/>
          </p:nvPr>
        </p:nvSpPr>
        <p:spPr/>
        <p:txBody>
          <a:bodyPr/>
          <a:lstStyle/>
          <a:p>
            <a:fld id="{A51941F8-E42B-4433-9449-00789181A10D}" type="slidenum">
              <a:rPr lang="en-US" smtClean="0"/>
              <a:t>36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278037" y="1311215"/>
            <a:ext cx="7677510" cy="584775"/>
          </a:xfrm>
          <a:prstGeom prst="rect">
            <a:avLst/>
          </a:prstGeom>
          <a:noFill/>
        </p:spPr>
        <p:txBody>
          <a:bodyPr wrap="square" rtlCol="0">
            <a:spAutoFit/>
          </a:bodyPr>
          <a:lstStyle/>
          <a:p>
            <a:r>
              <a:rPr lang="en-US" sz="1600" b="1" i="1" dirty="0">
                <a:solidFill>
                  <a:schemeClr val="accent4">
                    <a:lumMod val="50000"/>
                  </a:schemeClr>
                </a:solidFill>
              </a:rPr>
              <a:t>Will these changes be viable with budget, resources, logistics and requirements? </a:t>
            </a:r>
          </a:p>
          <a:p>
            <a:r>
              <a:rPr lang="en-US" sz="1600" b="1" i="1" dirty="0">
                <a:solidFill>
                  <a:schemeClr val="accent4">
                    <a:lumMod val="50000"/>
                  </a:schemeClr>
                </a:solidFill>
              </a:rPr>
              <a:t>How will they know what those are before they answer?</a:t>
            </a:r>
          </a:p>
        </p:txBody>
      </p:sp>
      <p:sp>
        <p:nvSpPr>
          <p:cNvPr id="7" name="TextBox 6"/>
          <p:cNvSpPr txBox="1"/>
          <p:nvPr/>
        </p:nvSpPr>
        <p:spPr>
          <a:xfrm>
            <a:off x="3306850" y="2631959"/>
            <a:ext cx="6978642" cy="338554"/>
          </a:xfrm>
          <a:prstGeom prst="rect">
            <a:avLst/>
          </a:prstGeom>
          <a:noFill/>
        </p:spPr>
        <p:txBody>
          <a:bodyPr wrap="none" rtlCol="0">
            <a:spAutoFit/>
          </a:bodyPr>
          <a:lstStyle/>
          <a:p>
            <a:r>
              <a:rPr lang="en-US" sz="1600" b="1" i="1" dirty="0">
                <a:solidFill>
                  <a:schemeClr val="accent4">
                    <a:lumMod val="50000"/>
                  </a:schemeClr>
                </a:solidFill>
              </a:rPr>
              <a:t>Usually these responses are regarding personality rather than content delivered</a:t>
            </a:r>
          </a:p>
        </p:txBody>
      </p:sp>
      <p:sp>
        <p:nvSpPr>
          <p:cNvPr id="8" name="TextBox 7"/>
          <p:cNvSpPr txBox="1"/>
          <p:nvPr/>
        </p:nvSpPr>
        <p:spPr>
          <a:xfrm>
            <a:off x="3306850" y="3706483"/>
            <a:ext cx="7396448" cy="830997"/>
          </a:xfrm>
          <a:prstGeom prst="rect">
            <a:avLst/>
          </a:prstGeom>
          <a:noFill/>
        </p:spPr>
        <p:txBody>
          <a:bodyPr wrap="none" rtlCol="0">
            <a:spAutoFit/>
          </a:bodyPr>
          <a:lstStyle/>
          <a:p>
            <a:r>
              <a:rPr lang="en-US" sz="1600" b="1" i="1" dirty="0">
                <a:solidFill>
                  <a:schemeClr val="accent4">
                    <a:lumMod val="50000"/>
                  </a:schemeClr>
                </a:solidFill>
              </a:rPr>
              <a:t>Usually these responses are regarding personality rather than content delivered,</a:t>
            </a:r>
          </a:p>
          <a:p>
            <a:r>
              <a:rPr lang="en-US" sz="1600" b="1" i="1" dirty="0">
                <a:solidFill>
                  <a:schemeClr val="accent4">
                    <a:lumMod val="50000"/>
                  </a:schemeClr>
                </a:solidFill>
              </a:rPr>
              <a:t>Or a reflection of frustration for the pace or structure of the curriculum the instructor</a:t>
            </a:r>
          </a:p>
          <a:p>
            <a:r>
              <a:rPr lang="en-US" sz="1600" b="1" i="1" dirty="0">
                <a:solidFill>
                  <a:schemeClr val="accent4">
                    <a:lumMod val="50000"/>
                  </a:schemeClr>
                </a:solidFill>
              </a:rPr>
              <a:t>Is given to produce.</a:t>
            </a:r>
          </a:p>
        </p:txBody>
      </p:sp>
      <p:sp>
        <p:nvSpPr>
          <p:cNvPr id="9" name="TextBox 8"/>
          <p:cNvSpPr txBox="1"/>
          <p:nvPr/>
        </p:nvSpPr>
        <p:spPr>
          <a:xfrm>
            <a:off x="3306850" y="5116964"/>
            <a:ext cx="3981731" cy="338554"/>
          </a:xfrm>
          <a:prstGeom prst="rect">
            <a:avLst/>
          </a:prstGeom>
          <a:noFill/>
        </p:spPr>
        <p:txBody>
          <a:bodyPr wrap="none" rtlCol="0">
            <a:spAutoFit/>
          </a:bodyPr>
          <a:lstStyle/>
          <a:p>
            <a:r>
              <a:rPr lang="en-US" sz="1600" b="1" i="1" dirty="0">
                <a:solidFill>
                  <a:schemeClr val="accent4">
                    <a:lumMod val="50000"/>
                  </a:schemeClr>
                </a:solidFill>
              </a:rPr>
              <a:t>Get better coffee next time and some cream.</a:t>
            </a:r>
          </a:p>
        </p:txBody>
      </p:sp>
    </p:spTree>
    <p:extLst>
      <p:ext uri="{BB962C8B-B14F-4D97-AF65-F5344CB8AC3E}">
        <p14:creationId xmlns:p14="http://schemas.microsoft.com/office/powerpoint/2010/main" val="26547643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2988" y="599905"/>
            <a:ext cx="11565147" cy="5895588"/>
          </a:xfrm>
          <a:prstGeom prst="rect">
            <a:avLst/>
          </a:prstGeom>
        </p:spPr>
        <p:txBody>
          <a:bodyPr wrap="square">
            <a:spAutoFit/>
          </a:bodyPr>
          <a:lstStyle/>
          <a:p>
            <a:pPr>
              <a:lnSpc>
                <a:spcPct val="107000"/>
              </a:lnSpc>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STUDENT COURSE REVIEW</a:t>
            </a:r>
          </a:p>
          <a:p>
            <a:pPr>
              <a:lnSpc>
                <a:spcPct val="107000"/>
              </a:lnSpc>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Name____________________________________________Date________________Course Stage______________</a:t>
            </a:r>
          </a:p>
          <a:p>
            <a:pPr lvl="0"/>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u="sng" dirty="0"/>
              <a:t>Stage One Classroom-Answer this question</a:t>
            </a:r>
            <a:r>
              <a:rPr lang="en-US" dirty="0"/>
              <a:t>:  </a:t>
            </a:r>
          </a:p>
          <a:p>
            <a:pPr marL="342900" indent="-342900">
              <a:buFont typeface="+mj-lt"/>
              <a:buAutoNum type="arabicPeriod"/>
            </a:pPr>
            <a:r>
              <a:rPr lang="en-US" b="1" dirty="0"/>
              <a:t>WHAT ARE YOUR</a:t>
            </a:r>
            <a:r>
              <a:rPr lang="en-US" dirty="0"/>
              <a:t> </a:t>
            </a:r>
            <a:r>
              <a:rPr lang="en-US" b="1" dirty="0"/>
              <a:t>PERSONAL GOAL(s) WITH THIS TRAINING COURSE (return to instructor)</a:t>
            </a:r>
            <a:endParaRPr lang="en-US" dirty="0"/>
          </a:p>
          <a:p>
            <a:pPr marL="342900" lvl="0" indent="-342900">
              <a:buFont typeface="+mj-lt"/>
              <a:buAutoNum type="arabicPeriod"/>
            </a:pPr>
            <a:r>
              <a:rPr lang="en-US" dirty="0"/>
              <a:t>What do you believe you were strongest in command during the training drills?</a:t>
            </a:r>
          </a:p>
          <a:p>
            <a:pPr marL="342900" lvl="0" indent="-342900">
              <a:buFont typeface="+mj-lt"/>
              <a:buAutoNum type="arabicPeriod"/>
            </a:pPr>
            <a:r>
              <a:rPr lang="en-US" dirty="0"/>
              <a:t>What do you believe you need to work on?</a:t>
            </a:r>
          </a:p>
          <a:p>
            <a:pPr marL="342900" lvl="0" indent="-342900">
              <a:buFont typeface="+mj-lt"/>
              <a:buAutoNum type="arabicPeriod"/>
            </a:pPr>
            <a:r>
              <a:rPr lang="en-US" dirty="0"/>
              <a:t>Do you believe you are more familiar with preventative maintenance and what part most interested you?</a:t>
            </a:r>
          </a:p>
          <a:p>
            <a:pPr marL="342900" lvl="0" indent="-342900">
              <a:buFont typeface="+mj-lt"/>
              <a:buAutoNum type="arabicPeriod"/>
            </a:pPr>
            <a:r>
              <a:rPr lang="en-US" dirty="0"/>
              <a:t>Do you believe you are competent to operate a Rescue Water Craft in calm conditions? With added weight?</a:t>
            </a:r>
          </a:p>
          <a:p>
            <a:pPr marL="342900" lvl="0" indent="-342900">
              <a:buFont typeface="+mj-lt"/>
              <a:buAutoNum type="arabicPeriod"/>
            </a:pPr>
            <a:r>
              <a:rPr lang="en-US" dirty="0"/>
              <a:t>Are competent to operate a Rescue Water Craft with multiple persons on the rescue board? Any issues?</a:t>
            </a:r>
          </a:p>
          <a:p>
            <a:pPr marL="342900" lvl="0" indent="-342900">
              <a:buFont typeface="+mj-lt"/>
              <a:buAutoNum type="arabicPeriod"/>
            </a:pPr>
            <a:r>
              <a:rPr lang="en-US" dirty="0"/>
              <a:t>Are you better at operating in dynamic conditions than before you came to this course? With Added weight?</a:t>
            </a:r>
          </a:p>
          <a:p>
            <a:pPr marL="342900" lvl="0" indent="-342900">
              <a:buFont typeface="+mj-lt"/>
              <a:buAutoNum type="arabicPeriod"/>
            </a:pPr>
            <a:r>
              <a:rPr lang="en-US" dirty="0"/>
              <a:t>What area of the class most interested you?</a:t>
            </a:r>
          </a:p>
          <a:p>
            <a:pPr marL="342900" lvl="0" indent="-342900">
              <a:buFont typeface="+mj-lt"/>
              <a:buAutoNum type="arabicPeriod"/>
            </a:pPr>
            <a:r>
              <a:rPr lang="en-US" dirty="0"/>
              <a:t>What did you appreciate most about the Night Qualification training? (If applicable)</a:t>
            </a:r>
          </a:p>
          <a:p>
            <a:pPr marL="342900" lvl="0" indent="-342900">
              <a:buFont typeface="+mj-lt"/>
              <a:buAutoNum type="arabicPeriod"/>
            </a:pPr>
            <a:r>
              <a:rPr lang="en-US" dirty="0"/>
              <a:t>Are you better at working with survivors and passengers now than before you took this training course?</a:t>
            </a:r>
          </a:p>
          <a:p>
            <a:pPr marL="342900" lvl="0" indent="-342900">
              <a:buFont typeface="+mj-lt"/>
              <a:buAutoNum type="arabicPeriod"/>
            </a:pPr>
            <a:r>
              <a:rPr lang="en-US" dirty="0"/>
              <a:t>Was your personal Course Goal met? (</a:t>
            </a:r>
            <a:r>
              <a:rPr lang="en-US" i="1" dirty="0"/>
              <a:t>refer to Question #1)</a:t>
            </a:r>
            <a:endParaRPr lang="en-US" dirty="0"/>
          </a:p>
          <a:p>
            <a:r>
              <a:rPr lang="en-US" dirty="0"/>
              <a:t> </a:t>
            </a:r>
          </a:p>
          <a:p>
            <a:r>
              <a:rPr lang="en-US" dirty="0"/>
              <a:t>Comments:</a:t>
            </a:r>
          </a:p>
          <a:p>
            <a:endParaRPr lang="en-US" i="1" dirty="0"/>
          </a:p>
          <a:p>
            <a:pPr algn="ctr"/>
            <a:r>
              <a:rPr lang="en-US" sz="1400" b="1" i="1" dirty="0"/>
              <a:t>The importance of this course review is to determine if you achieved your operational goals that will contribute to your professional </a:t>
            </a:r>
          </a:p>
          <a:p>
            <a:pPr algn="ctr"/>
            <a:r>
              <a:rPr lang="en-US" sz="1400" b="1" i="1" dirty="0"/>
              <a:t>development by your course provider</a:t>
            </a:r>
            <a:endParaRPr lang="en-US" sz="1400" b="1" dirty="0"/>
          </a:p>
          <a:p>
            <a:pPr marL="457200" marR="0" algn="ctr">
              <a:lnSpc>
                <a:spcPct val="107000"/>
              </a:lnSpc>
              <a:spcBef>
                <a:spcPts val="0"/>
              </a:spcBef>
              <a:spcAft>
                <a:spcPts val="80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K38 LLC 2018</a:t>
            </a:r>
          </a:p>
        </p:txBody>
      </p:sp>
      <p:sp>
        <p:nvSpPr>
          <p:cNvPr id="5" name="Slide Number Placeholder 4"/>
          <p:cNvSpPr>
            <a:spLocks noGrp="1"/>
          </p:cNvSpPr>
          <p:nvPr>
            <p:ph type="sldNum" sz="quarter" idx="12"/>
          </p:nvPr>
        </p:nvSpPr>
        <p:spPr/>
        <p:txBody>
          <a:bodyPr/>
          <a:lstStyle/>
          <a:p>
            <a:fld id="{A51941F8-E42B-4433-9449-00789181A10D}" type="slidenum">
              <a:rPr lang="en-US" smtClean="0"/>
              <a:t>37</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22621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38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997" y="217879"/>
            <a:ext cx="6687989" cy="5849525"/>
          </a:xfrm>
          <a:prstGeom prst="rect">
            <a:avLst/>
          </a:prstGeom>
        </p:spPr>
      </p:pic>
      <p:sp>
        <p:nvSpPr>
          <p:cNvPr id="5" name="TextBox 4"/>
          <p:cNvSpPr txBox="1"/>
          <p:nvPr/>
        </p:nvSpPr>
        <p:spPr>
          <a:xfrm>
            <a:off x="293299" y="6110129"/>
            <a:ext cx="3433313" cy="246221"/>
          </a:xfrm>
          <a:prstGeom prst="rect">
            <a:avLst/>
          </a:prstGeom>
          <a:noFill/>
        </p:spPr>
        <p:txBody>
          <a:bodyPr wrap="square" rtlCol="0">
            <a:spAutoFit/>
          </a:bodyPr>
          <a:lstStyle/>
          <a:p>
            <a:r>
              <a:rPr lang="en-US" sz="1000" dirty="0"/>
              <a:t>SOURCE: USCG boating accident Report 2016</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809"/>
          <a:stretch/>
        </p:blipFill>
        <p:spPr>
          <a:xfrm>
            <a:off x="7033780" y="2000377"/>
            <a:ext cx="5158220" cy="4857623"/>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7936301" y="655575"/>
            <a:ext cx="3743654" cy="1200329"/>
          </a:xfrm>
          <a:prstGeom prst="rect">
            <a:avLst/>
          </a:prstGeom>
          <a:noFill/>
        </p:spPr>
        <p:txBody>
          <a:bodyPr wrap="none" rtlCol="0">
            <a:spAutoFit/>
          </a:bodyPr>
          <a:lstStyle/>
          <a:p>
            <a:pPr algn="ctr"/>
            <a:r>
              <a:rPr lang="en-US" dirty="0"/>
              <a:t>Is this how they want to operate?</a:t>
            </a:r>
          </a:p>
          <a:p>
            <a:pPr algn="ctr"/>
            <a:r>
              <a:rPr lang="en-US" dirty="0"/>
              <a:t>For many, yes and it’s a big</a:t>
            </a:r>
          </a:p>
          <a:p>
            <a:pPr algn="ctr"/>
            <a:r>
              <a:rPr lang="en-US" dirty="0"/>
              <a:t>Problem to reach these people before</a:t>
            </a:r>
          </a:p>
          <a:p>
            <a:pPr algn="ctr"/>
            <a:r>
              <a:rPr lang="en-US" dirty="0"/>
              <a:t>They get killed or hurt someone.</a:t>
            </a:r>
          </a:p>
        </p:txBody>
      </p:sp>
    </p:spTree>
    <p:extLst>
      <p:ext uri="{BB962C8B-B14F-4D97-AF65-F5344CB8AC3E}">
        <p14:creationId xmlns:p14="http://schemas.microsoft.com/office/powerpoint/2010/main" val="40572212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39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515" y="1132512"/>
            <a:ext cx="7816970" cy="4592976"/>
          </a:xfrm>
          <a:prstGeom prst="rect">
            <a:avLst/>
          </a:prstGeom>
        </p:spPr>
      </p:pic>
      <p:sp>
        <p:nvSpPr>
          <p:cNvPr id="5" name="Rectangle 4"/>
          <p:cNvSpPr/>
          <p:nvPr/>
        </p:nvSpPr>
        <p:spPr>
          <a:xfrm>
            <a:off x="510732" y="5987018"/>
            <a:ext cx="2534668" cy="246221"/>
          </a:xfrm>
          <a:prstGeom prst="rect">
            <a:avLst/>
          </a:prstGeom>
        </p:spPr>
        <p:txBody>
          <a:bodyPr wrap="none">
            <a:spAutoFit/>
          </a:bodyPr>
          <a:lstStyle/>
          <a:p>
            <a:r>
              <a:rPr lang="en-US" sz="1000" dirty="0"/>
              <a:t>SOURCE: USCG boating accident Report 2016</a:t>
            </a:r>
          </a:p>
        </p:txBody>
      </p:sp>
      <p:sp>
        <p:nvSpPr>
          <p:cNvPr id="6" name="TextBox 5"/>
          <p:cNvSpPr txBox="1"/>
          <p:nvPr/>
        </p:nvSpPr>
        <p:spPr>
          <a:xfrm>
            <a:off x="1866181" y="276093"/>
            <a:ext cx="8545902"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RESPONSIBILTIY IS NOT A CERTIFICATE IT IS A BEHAVIOR</a:t>
            </a:r>
          </a:p>
          <a:p>
            <a:pPr algn="ct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4319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r="8758"/>
          <a:stretch/>
        </p:blipFill>
        <p:spPr>
          <a:xfrm>
            <a:off x="0" y="0"/>
            <a:ext cx="12232257" cy="6858000"/>
          </a:xfrm>
          <a:prstGeom prst="rect">
            <a:avLst/>
          </a:prstGeom>
        </p:spPr>
      </p:pic>
      <p:sp>
        <p:nvSpPr>
          <p:cNvPr id="2" name="Title 1"/>
          <p:cNvSpPr>
            <a:spLocks noGrp="1"/>
          </p:cNvSpPr>
          <p:nvPr>
            <p:ph type="ctrTitle"/>
          </p:nvPr>
        </p:nvSpPr>
        <p:spPr>
          <a:xfrm>
            <a:off x="501770" y="0"/>
            <a:ext cx="11188460" cy="1104181"/>
          </a:xfrm>
        </p:spPr>
        <p:txBody>
          <a:bodyPr>
            <a:normAutofit/>
          </a:bodyPr>
          <a:lstStyle/>
          <a:p>
            <a:r>
              <a:rPr lang="en-US" sz="2800" b="1" dirty="0">
                <a:effectLst>
                  <a:outerShdw blurRad="38100" dist="38100" dir="2700000" algn="tl">
                    <a:srgbClr val="000000">
                      <a:alpha val="43137"/>
                    </a:srgbClr>
                  </a:outerShdw>
                </a:effectLst>
              </a:rPr>
              <a:t>HOW MY STUDENTS TAUGHT ME TO TEACH</a:t>
            </a:r>
          </a:p>
        </p:txBody>
      </p:sp>
      <p:sp>
        <p:nvSpPr>
          <p:cNvPr id="3" name="Subtitle 2"/>
          <p:cNvSpPr>
            <a:spLocks noGrp="1"/>
          </p:cNvSpPr>
          <p:nvPr>
            <p:ph type="subTitle" idx="1"/>
          </p:nvPr>
        </p:nvSpPr>
        <p:spPr>
          <a:xfrm>
            <a:off x="6718540" y="1215382"/>
            <a:ext cx="4275826" cy="486883"/>
          </a:xfrm>
        </p:spPr>
        <p:txBody>
          <a:bodyPr>
            <a:normAutofit fontScale="92500"/>
          </a:bodyPr>
          <a:lstStyle/>
          <a:p>
            <a:r>
              <a:rPr lang="en-US" dirty="0"/>
              <a:t>What have we been doing wrong?</a:t>
            </a:r>
          </a:p>
        </p:txBody>
      </p:sp>
      <p:pic>
        <p:nvPicPr>
          <p:cNvPr id="1026" name="Picture 2" descr="Image result for student yawning in class"/>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1287"/>
          <a:stretch/>
        </p:blipFill>
        <p:spPr bwMode="auto">
          <a:xfrm>
            <a:off x="6280030" y="1843422"/>
            <a:ext cx="5322498" cy="3511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378787" y="2105843"/>
            <a:ext cx="4377907" cy="2862322"/>
          </a:xfrm>
          <a:prstGeom prst="rect">
            <a:avLst/>
          </a:prstGeom>
        </p:spPr>
        <p:txBody>
          <a:bodyPr wrap="square">
            <a:spAutoFit/>
          </a:bodyPr>
          <a:lstStyle/>
          <a:p>
            <a:pPr algn="ctr"/>
            <a:r>
              <a:rPr lang="en-US" sz="3000" b="0" i="0" dirty="0">
                <a:effectLst/>
              </a:rPr>
              <a:t>Very Satisfied </a:t>
            </a:r>
          </a:p>
          <a:p>
            <a:pPr algn="ctr"/>
            <a:r>
              <a:rPr lang="en-US" sz="3000" b="0" i="0" dirty="0">
                <a:effectLst/>
              </a:rPr>
              <a:t>Satisfied</a:t>
            </a:r>
          </a:p>
          <a:p>
            <a:pPr algn="ctr"/>
            <a:r>
              <a:rPr lang="en-US" sz="3000" b="0" i="0" dirty="0">
                <a:effectLst/>
              </a:rPr>
              <a:t>Dissatisfied</a:t>
            </a:r>
          </a:p>
          <a:p>
            <a:pPr algn="ctr"/>
            <a:r>
              <a:rPr lang="en-US" sz="3000" b="0" i="0" dirty="0">
                <a:effectLst/>
              </a:rPr>
              <a:t>Very Dissatisfied</a:t>
            </a:r>
          </a:p>
          <a:p>
            <a:pPr algn="ctr"/>
            <a:r>
              <a:rPr lang="en-US" sz="3000" b="0" i="0" dirty="0">
                <a:effectLst/>
              </a:rPr>
              <a:t>NA (not applicable)</a:t>
            </a:r>
          </a:p>
          <a:p>
            <a:pPr algn="ctr"/>
            <a:r>
              <a:rPr lang="en-US" sz="3000" dirty="0"/>
              <a:t>Get Me Out of Here</a:t>
            </a:r>
          </a:p>
        </p:txBody>
      </p:sp>
      <p:sp>
        <p:nvSpPr>
          <p:cNvPr id="5" name="Footer Placeholder 4"/>
          <p:cNvSpPr>
            <a:spLocks noGrp="1"/>
          </p:cNvSpPr>
          <p:nvPr>
            <p:ph type="ftr" sz="quarter" idx="11"/>
          </p:nvPr>
        </p:nvSpPr>
        <p:spPr/>
        <p:txBody>
          <a:bodyPr/>
          <a:lstStyle/>
          <a:p>
            <a:r>
              <a:rPr lang="en-US"/>
              <a:t>K38 LLC 2018</a:t>
            </a:r>
          </a:p>
        </p:txBody>
      </p:sp>
      <p:sp>
        <p:nvSpPr>
          <p:cNvPr id="6" name="Slide Number Placeholder 5"/>
          <p:cNvSpPr>
            <a:spLocks noGrp="1"/>
          </p:cNvSpPr>
          <p:nvPr>
            <p:ph type="sldNum" sz="quarter" idx="12"/>
          </p:nvPr>
        </p:nvSpPr>
        <p:spPr/>
        <p:txBody>
          <a:bodyPr/>
          <a:lstStyle/>
          <a:p>
            <a:fld id="{A51941F8-E42B-4433-9449-00789181A10D}" type="slidenum">
              <a:rPr lang="en-US" smtClean="0"/>
              <a:t>4</a:t>
            </a:fld>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301143" y="4428045"/>
            <a:ext cx="396815" cy="369332"/>
          </a:xfrm>
          <a:prstGeom prst="rect">
            <a:avLst/>
          </a:prstGeom>
          <a:noFill/>
          <a:ln w="38100">
            <a:solidFill>
              <a:schemeClr val="tx1"/>
            </a:solidFill>
          </a:ln>
        </p:spPr>
        <p:txBody>
          <a:bodyPr wrap="square" rtlCol="0">
            <a:spAutoFit/>
          </a:bodyPr>
          <a:lstStyle/>
          <a:p>
            <a:endParaRPr lang="en-US" dirty="0"/>
          </a:p>
        </p:txBody>
      </p:sp>
      <p:sp>
        <p:nvSpPr>
          <p:cNvPr id="11" name="TextBox 10"/>
          <p:cNvSpPr txBox="1"/>
          <p:nvPr/>
        </p:nvSpPr>
        <p:spPr>
          <a:xfrm>
            <a:off x="1334216" y="2242611"/>
            <a:ext cx="396815" cy="369332"/>
          </a:xfrm>
          <a:prstGeom prst="rect">
            <a:avLst/>
          </a:prstGeom>
          <a:noFill/>
          <a:ln w="38100">
            <a:solidFill>
              <a:schemeClr val="tx1"/>
            </a:solidFill>
          </a:ln>
        </p:spPr>
        <p:txBody>
          <a:bodyPr wrap="square" rtlCol="0">
            <a:spAutoFit/>
          </a:bodyPr>
          <a:lstStyle/>
          <a:p>
            <a:endParaRPr lang="en-US" dirty="0"/>
          </a:p>
        </p:txBody>
      </p:sp>
      <p:sp>
        <p:nvSpPr>
          <p:cNvPr id="13" name="TextBox 12"/>
          <p:cNvSpPr txBox="1"/>
          <p:nvPr/>
        </p:nvSpPr>
        <p:spPr>
          <a:xfrm>
            <a:off x="1327030" y="2665385"/>
            <a:ext cx="396815" cy="369332"/>
          </a:xfrm>
          <a:prstGeom prst="rect">
            <a:avLst/>
          </a:prstGeom>
          <a:noFill/>
          <a:ln w="38100">
            <a:solidFill>
              <a:schemeClr val="tx1"/>
            </a:solidFill>
          </a:ln>
        </p:spPr>
        <p:txBody>
          <a:bodyPr wrap="square" rtlCol="0">
            <a:spAutoFit/>
          </a:bodyPr>
          <a:lstStyle/>
          <a:p>
            <a:endParaRPr lang="en-US" dirty="0"/>
          </a:p>
        </p:txBody>
      </p:sp>
      <p:sp>
        <p:nvSpPr>
          <p:cNvPr id="14" name="TextBox 13"/>
          <p:cNvSpPr txBox="1"/>
          <p:nvPr/>
        </p:nvSpPr>
        <p:spPr>
          <a:xfrm>
            <a:off x="1321277" y="3088159"/>
            <a:ext cx="396815" cy="369332"/>
          </a:xfrm>
          <a:prstGeom prst="rect">
            <a:avLst/>
          </a:prstGeom>
          <a:noFill/>
          <a:ln w="38100">
            <a:solidFill>
              <a:schemeClr val="tx1"/>
            </a:solidFill>
          </a:ln>
        </p:spPr>
        <p:txBody>
          <a:bodyPr wrap="square" rtlCol="0">
            <a:spAutoFit/>
          </a:bodyPr>
          <a:lstStyle/>
          <a:p>
            <a:endParaRPr lang="en-US" dirty="0"/>
          </a:p>
        </p:txBody>
      </p:sp>
      <p:sp>
        <p:nvSpPr>
          <p:cNvPr id="15" name="TextBox 14"/>
          <p:cNvSpPr txBox="1"/>
          <p:nvPr/>
        </p:nvSpPr>
        <p:spPr>
          <a:xfrm>
            <a:off x="1321276" y="3527723"/>
            <a:ext cx="396815" cy="369332"/>
          </a:xfrm>
          <a:prstGeom prst="rect">
            <a:avLst/>
          </a:prstGeom>
          <a:noFill/>
          <a:ln w="38100">
            <a:solidFill>
              <a:schemeClr val="tx1"/>
            </a:solidFill>
          </a:ln>
        </p:spPr>
        <p:txBody>
          <a:bodyPr wrap="square" rtlCol="0">
            <a:spAutoFit/>
          </a:bodyPr>
          <a:lstStyle/>
          <a:p>
            <a:endParaRPr lang="en-US" dirty="0"/>
          </a:p>
        </p:txBody>
      </p:sp>
      <p:sp>
        <p:nvSpPr>
          <p:cNvPr id="16" name="TextBox 15"/>
          <p:cNvSpPr txBox="1"/>
          <p:nvPr/>
        </p:nvSpPr>
        <p:spPr>
          <a:xfrm>
            <a:off x="1301144" y="3977884"/>
            <a:ext cx="396815" cy="369332"/>
          </a:xfrm>
          <a:prstGeom prst="rect">
            <a:avLst/>
          </a:prstGeom>
          <a:noFill/>
          <a:ln w="38100">
            <a:solidFill>
              <a:schemeClr val="tx1"/>
            </a:solidFill>
          </a:ln>
        </p:spPr>
        <p:txBody>
          <a:bodyPr wrap="square" rtlCol="0">
            <a:spAutoFit/>
          </a:bodyPr>
          <a:lstStyle/>
          <a:p>
            <a:endParaRPr lang="en-US" dirty="0"/>
          </a:p>
        </p:txBody>
      </p:sp>
      <p:pic>
        <p:nvPicPr>
          <p:cNvPr id="12" name="Picture 2" descr="Image result for che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3757" y="4411571"/>
            <a:ext cx="452710" cy="40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853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40</a:t>
            </a:fld>
            <a:endParaRPr lang="en-US"/>
          </a:p>
        </p:txBody>
      </p:sp>
      <p:sp>
        <p:nvSpPr>
          <p:cNvPr id="4" name="TextBox 3"/>
          <p:cNvSpPr txBox="1"/>
          <p:nvPr/>
        </p:nvSpPr>
        <p:spPr>
          <a:xfrm>
            <a:off x="4852294" y="345252"/>
            <a:ext cx="2487412" cy="954107"/>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OUR SOLUTION</a:t>
            </a:r>
          </a:p>
          <a:p>
            <a:endParaRPr lang="en-US" sz="2800" b="1" dirty="0">
              <a:effectLst>
                <a:outerShdw blurRad="38100" dist="38100" dir="2700000" algn="tl">
                  <a:srgbClr val="000000">
                    <a:alpha val="43137"/>
                  </a:srgbClr>
                </a:outerShdw>
              </a:effectLst>
            </a:endParaRPr>
          </a:p>
        </p:txBody>
      </p:sp>
      <p:sp>
        <p:nvSpPr>
          <p:cNvPr id="5" name="TextBox 4"/>
          <p:cNvSpPr txBox="1"/>
          <p:nvPr/>
        </p:nvSpPr>
        <p:spPr>
          <a:xfrm>
            <a:off x="3379448" y="1880251"/>
            <a:ext cx="5357172" cy="923330"/>
          </a:xfrm>
          <a:prstGeom prst="rect">
            <a:avLst/>
          </a:prstGeom>
          <a:noFill/>
        </p:spPr>
        <p:txBody>
          <a:bodyPr wrap="none" rtlCol="0">
            <a:spAutoFit/>
          </a:bodyPr>
          <a:lstStyle/>
          <a:p>
            <a:pPr algn="ctr"/>
            <a:r>
              <a:rPr lang="en-US" dirty="0"/>
              <a:t>Created to solve these recurring generational problems</a:t>
            </a:r>
          </a:p>
          <a:p>
            <a:pPr algn="ctr"/>
            <a:r>
              <a:rPr lang="en-US" dirty="0"/>
              <a:t>Created to serve the RWC – PWC community</a:t>
            </a:r>
          </a:p>
          <a:p>
            <a:pPr algn="ctr"/>
            <a:r>
              <a:rPr lang="en-US" dirty="0"/>
              <a:t>Created to further develop the culture</a:t>
            </a:r>
          </a:p>
        </p:txBody>
      </p:sp>
      <p:sp>
        <p:nvSpPr>
          <p:cNvPr id="6" name="Rectangle 5"/>
          <p:cNvSpPr/>
          <p:nvPr/>
        </p:nvSpPr>
        <p:spPr>
          <a:xfrm>
            <a:off x="690831" y="4411070"/>
            <a:ext cx="10810336" cy="1677382"/>
          </a:xfrm>
          <a:prstGeom prst="rect">
            <a:avLst/>
          </a:prstGeom>
        </p:spPr>
        <p:txBody>
          <a:bodyPr wrap="square">
            <a:spAutoFit/>
          </a:bodyPr>
          <a:lstStyle/>
          <a:p>
            <a:pPr algn="ctr">
              <a:spcAft>
                <a:spcPts val="600"/>
              </a:spcAft>
            </a:pPr>
            <a:r>
              <a:rPr lang="en-US" sz="1400" dirty="0">
                <a:latin typeface="Arial" panose="020B0604020202020204" pitchFamily="34" charset="0"/>
                <a:ea typeface="Times New Roman" panose="02020603050405020304" pitchFamily="18" charset="0"/>
                <a:cs typeface="Times New Roman" panose="02020603050405020304" pitchFamily="18" charset="0"/>
              </a:rPr>
              <a:t>Become and Influencer.  We can do so much more together.  We want to open up minds and advance capability.  Our partnerships can be so much more developed with covering all the different safety and knowledge disciplines involved.  We are surrounded by talent.  RWCA introduces you to the world. You bring your unique identity to the culture.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lgn="ctr">
              <a:spcAft>
                <a:spcPts val="600"/>
              </a:spcAft>
            </a:pPr>
            <a:r>
              <a:rPr lang="en-US" sz="1400" dirty="0">
                <a:latin typeface="Arial" panose="020B0604020202020204" pitchFamily="34" charset="0"/>
                <a:ea typeface="Times New Roman" panose="02020603050405020304" pitchFamily="18" charset="0"/>
                <a:cs typeface="Times New Roman" panose="02020603050405020304" pitchFamily="18" charset="0"/>
              </a:rPr>
              <a:t>Join the Rescue Water Craft Association and you become one of many partners who identify with building an adventurous safety driven culture of ‘knowledge through action’. We’re ready to fuse our member ideas and capabilities together. We can help you build your individual identity in your pursuit of athletics, event management or occupational requirements.  Become a RWCA collaborator!  Escape the usual routine, we’re producing results in a modern tempo.</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p:cNvSpPr txBox="1"/>
          <p:nvPr/>
        </p:nvSpPr>
        <p:spPr>
          <a:xfrm>
            <a:off x="4923878" y="3943117"/>
            <a:ext cx="2268313" cy="400110"/>
          </a:xfrm>
          <a:prstGeom prst="rect">
            <a:avLst/>
          </a:prstGeom>
          <a:noFill/>
        </p:spPr>
        <p:txBody>
          <a:bodyPr wrap="none" rtlCol="0">
            <a:spAutoFit/>
          </a:bodyPr>
          <a:lstStyle/>
          <a:p>
            <a:r>
              <a:rPr lang="en-US" sz="2000" b="1" dirty="0">
                <a:effectLst>
                  <a:outerShdw blurRad="38100" dist="38100" dir="2700000" algn="tl">
                    <a:srgbClr val="000000">
                      <a:alpha val="43137"/>
                    </a:srgbClr>
                  </a:outerShdw>
                </a:effectLst>
              </a:rPr>
              <a:t>What’s Next for us?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599" y="2587375"/>
            <a:ext cx="4038870" cy="1683249"/>
          </a:xfrm>
          <a:prstGeom prst="rect">
            <a:avLst/>
          </a:prstGeom>
        </p:spPr>
      </p:pic>
      <p:sp>
        <p:nvSpPr>
          <p:cNvPr id="9" name="TextBox 8"/>
          <p:cNvSpPr txBox="1"/>
          <p:nvPr/>
        </p:nvSpPr>
        <p:spPr>
          <a:xfrm>
            <a:off x="2270593" y="976193"/>
            <a:ext cx="7650812" cy="646331"/>
          </a:xfrm>
          <a:prstGeom prst="rect">
            <a:avLst/>
          </a:prstGeom>
          <a:noFill/>
        </p:spPr>
        <p:txBody>
          <a:bodyPr wrap="none" rtlCol="0">
            <a:spAutoFit/>
          </a:bodyPr>
          <a:lstStyle/>
          <a:p>
            <a:r>
              <a:rPr lang="en-US" dirty="0"/>
              <a:t>Go to the source.  Modernize. Get people involved.  Let them lead the audience.</a:t>
            </a:r>
          </a:p>
          <a:p>
            <a:r>
              <a:rPr lang="en-US" dirty="0"/>
              <a:t>Give them content they understand and are willing to endorse.</a:t>
            </a:r>
          </a:p>
        </p:txBody>
      </p:sp>
    </p:spTree>
    <p:extLst>
      <p:ext uri="{BB962C8B-B14F-4D97-AF65-F5344CB8AC3E}">
        <p14:creationId xmlns:p14="http://schemas.microsoft.com/office/powerpoint/2010/main" val="938232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K38 LLC 2018</a:t>
            </a:r>
            <a:endParaRPr lang="en-US"/>
          </a:p>
        </p:txBody>
      </p:sp>
      <p:sp>
        <p:nvSpPr>
          <p:cNvPr id="3" name="Slide Number Placeholder 2"/>
          <p:cNvSpPr>
            <a:spLocks noGrp="1"/>
          </p:cNvSpPr>
          <p:nvPr>
            <p:ph type="sldNum" sz="quarter" idx="12"/>
          </p:nvPr>
        </p:nvSpPr>
        <p:spPr/>
        <p:txBody>
          <a:bodyPr/>
          <a:lstStyle/>
          <a:p>
            <a:fld id="{A51941F8-E42B-4433-9449-00789181A10D}" type="slidenum">
              <a:rPr lang="en-US" smtClean="0"/>
              <a:t>41</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57"/>
            <a:ext cx="12192000" cy="6858000"/>
          </a:xfrm>
          <a:prstGeom prst="rect">
            <a:avLst/>
          </a:prstGeom>
        </p:spPr>
      </p:pic>
    </p:spTree>
    <p:extLst>
      <p:ext uri="{BB962C8B-B14F-4D97-AF65-F5344CB8AC3E}">
        <p14:creationId xmlns:p14="http://schemas.microsoft.com/office/powerpoint/2010/main" val="1930017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5</a:t>
            </a:fld>
            <a:endParaRPr lang="en-US"/>
          </a:p>
        </p:txBody>
      </p:sp>
      <p:pic>
        <p:nvPicPr>
          <p:cNvPr id="8" name="Picture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3015" b="17514"/>
          <a:stretch/>
        </p:blipFill>
        <p:spPr>
          <a:xfrm>
            <a:off x="-17253" y="0"/>
            <a:ext cx="12209253" cy="6918385"/>
          </a:xfrm>
          <a:prstGeom prst="rect">
            <a:avLst/>
          </a:prstGeom>
        </p:spPr>
      </p:pic>
      <p:sp>
        <p:nvSpPr>
          <p:cNvPr id="4" name="TextBox 3"/>
          <p:cNvSpPr txBox="1"/>
          <p:nvPr/>
        </p:nvSpPr>
        <p:spPr>
          <a:xfrm>
            <a:off x="3219155" y="369620"/>
            <a:ext cx="4009431"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CHANGE IS GOOD RIGHT?</a:t>
            </a:r>
          </a:p>
        </p:txBody>
      </p:sp>
      <p:sp>
        <p:nvSpPr>
          <p:cNvPr id="5" name="TextBox 4"/>
          <p:cNvSpPr txBox="1"/>
          <p:nvPr/>
        </p:nvSpPr>
        <p:spPr>
          <a:xfrm>
            <a:off x="3449849" y="976910"/>
            <a:ext cx="3548044" cy="369332"/>
          </a:xfrm>
          <a:prstGeom prst="rect">
            <a:avLst/>
          </a:prstGeom>
          <a:noFill/>
        </p:spPr>
        <p:txBody>
          <a:bodyPr wrap="square" rtlCol="0">
            <a:spAutoFit/>
          </a:bodyPr>
          <a:lstStyle/>
          <a:p>
            <a:r>
              <a:rPr lang="en-US" dirty="0"/>
              <a:t>Only if it happens somewhere else.</a:t>
            </a:r>
          </a:p>
        </p:txBody>
      </p:sp>
      <p:sp>
        <p:nvSpPr>
          <p:cNvPr id="6" name="TextBox 5"/>
          <p:cNvSpPr txBox="1"/>
          <p:nvPr/>
        </p:nvSpPr>
        <p:spPr>
          <a:xfrm>
            <a:off x="767574" y="1330090"/>
            <a:ext cx="8912594" cy="3416320"/>
          </a:xfrm>
          <a:prstGeom prst="rect">
            <a:avLst/>
          </a:prstGeom>
          <a:noFill/>
        </p:spPr>
        <p:txBody>
          <a:bodyPr wrap="square" rtlCol="0">
            <a:spAutoFit/>
          </a:bodyPr>
          <a:lstStyle/>
          <a:p>
            <a:pPr algn="ctr"/>
            <a:r>
              <a:rPr lang="en-US" dirty="0"/>
              <a:t>What age are you? What age is the new entry level boat operator?  </a:t>
            </a:r>
          </a:p>
          <a:p>
            <a:pPr algn="ctr"/>
            <a:r>
              <a:rPr lang="en-US" dirty="0"/>
              <a:t>What kind of technology have you surrounded yourself with and are competent at managing?  </a:t>
            </a:r>
          </a:p>
          <a:p>
            <a:pPr algn="ctr"/>
            <a:r>
              <a:rPr lang="en-US" dirty="0"/>
              <a:t>When was the last time you were on the water With a student who took your course?</a:t>
            </a:r>
          </a:p>
          <a:p>
            <a:pPr algn="ctr"/>
            <a:r>
              <a:rPr lang="en-US" dirty="0"/>
              <a:t>How easy do you adapt to the rapid changes of communication?</a:t>
            </a:r>
          </a:p>
          <a:p>
            <a:pPr algn="ctr"/>
            <a:r>
              <a:rPr lang="en-US" b="1" dirty="0"/>
              <a:t>If you think its hard for you, it’s no different for our students</a:t>
            </a:r>
          </a:p>
          <a:p>
            <a:endParaRPr lang="en-US" dirty="0"/>
          </a:p>
          <a:p>
            <a:r>
              <a:rPr lang="en-US" dirty="0"/>
              <a:t>With the increase of technology this is happening right now, to you, to everyone:</a:t>
            </a:r>
          </a:p>
          <a:p>
            <a:endParaRPr lang="en-US" dirty="0"/>
          </a:p>
          <a:p>
            <a:pPr marL="2171700" lvl="4" indent="-342900">
              <a:buAutoNum type="arabicPeriod"/>
            </a:pPr>
            <a:r>
              <a:rPr lang="en-US" dirty="0"/>
              <a:t>Don’t want to </a:t>
            </a:r>
            <a:r>
              <a:rPr lang="en-US" b="1" dirty="0"/>
              <a:t>talk</a:t>
            </a:r>
            <a:r>
              <a:rPr lang="en-US" dirty="0"/>
              <a:t> on the phone</a:t>
            </a:r>
          </a:p>
          <a:p>
            <a:pPr marL="2171700" lvl="4" indent="-342900">
              <a:buAutoNum type="arabicPeriod"/>
            </a:pPr>
            <a:r>
              <a:rPr lang="en-US" dirty="0"/>
              <a:t>Don’t want to </a:t>
            </a:r>
            <a:r>
              <a:rPr lang="en-US" b="1" dirty="0"/>
              <a:t>text</a:t>
            </a:r>
          </a:p>
          <a:p>
            <a:pPr marL="2171700" lvl="4" indent="-342900">
              <a:buAutoNum type="arabicPeriod"/>
            </a:pPr>
            <a:r>
              <a:rPr lang="en-US" dirty="0"/>
              <a:t>Don’t want to read </a:t>
            </a:r>
            <a:r>
              <a:rPr lang="en-US" b="1" dirty="0"/>
              <a:t>emails</a:t>
            </a:r>
          </a:p>
          <a:p>
            <a:pPr marL="2171700" lvl="4" indent="-342900">
              <a:buAutoNum type="arabicPeriod"/>
            </a:pPr>
            <a:r>
              <a:rPr lang="en-US" dirty="0"/>
              <a:t>Don’t want to take another </a:t>
            </a:r>
            <a:r>
              <a:rPr lang="en-US" b="1" dirty="0"/>
              <a:t>questionnaire</a:t>
            </a:r>
            <a:r>
              <a:rPr lang="en-US" dirty="0"/>
              <a:t> or 5 more surveys</a:t>
            </a:r>
          </a:p>
        </p:txBody>
      </p:sp>
      <p:sp>
        <p:nvSpPr>
          <p:cNvPr id="7" name="TextBox 6"/>
          <p:cNvSpPr txBox="1"/>
          <p:nvPr/>
        </p:nvSpPr>
        <p:spPr>
          <a:xfrm>
            <a:off x="880242" y="4834772"/>
            <a:ext cx="10414261" cy="1323439"/>
          </a:xfrm>
          <a:prstGeom prst="rect">
            <a:avLst/>
          </a:prstGeom>
          <a:noFill/>
        </p:spPr>
        <p:txBody>
          <a:bodyPr wrap="none" rtlCol="0">
            <a:spAutoFit/>
          </a:bodyPr>
          <a:lstStyle/>
          <a:p>
            <a:pPr algn="ctr"/>
            <a:r>
              <a:rPr lang="en-US" sz="2000" b="1" dirty="0">
                <a:effectLst>
                  <a:outerShdw blurRad="38100" dist="38100" dir="2700000" algn="tl">
                    <a:srgbClr val="000000">
                      <a:alpha val="43137"/>
                    </a:srgbClr>
                  </a:outerShdw>
                </a:effectLst>
              </a:rPr>
              <a:t>IT’S ABOUT TIME!</a:t>
            </a:r>
          </a:p>
          <a:p>
            <a:pPr algn="ctr"/>
            <a:endParaRPr lang="en-US" sz="2000" b="1" dirty="0">
              <a:effectLst>
                <a:outerShdw blurRad="38100" dist="38100" dir="2700000" algn="tl">
                  <a:srgbClr val="000000">
                    <a:alpha val="43137"/>
                  </a:srgbClr>
                </a:outerShdw>
              </a:effectLst>
            </a:endParaRPr>
          </a:p>
          <a:p>
            <a:pPr algn="ctr"/>
            <a:r>
              <a:rPr lang="en-US" sz="2000" i="1" dirty="0"/>
              <a:t>MAY I HAVE YOUR ATTENTION PLEASE?</a:t>
            </a:r>
          </a:p>
          <a:p>
            <a:pPr algn="ctr"/>
            <a:r>
              <a:rPr lang="en-US" sz="2000" b="1" dirty="0"/>
              <a:t>I mean personal time management. Demand for our time is becoming more difficult to manage.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6340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6</a:t>
            </a:fld>
            <a:endParaRPr lang="en-US"/>
          </a:p>
        </p:txBody>
      </p:sp>
      <p:sp>
        <p:nvSpPr>
          <p:cNvPr id="4" name="TextBox 3"/>
          <p:cNvSpPr txBox="1"/>
          <p:nvPr/>
        </p:nvSpPr>
        <p:spPr>
          <a:xfrm>
            <a:off x="4630727" y="378964"/>
            <a:ext cx="2930546"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WHAT I WAS TOLD</a:t>
            </a:r>
          </a:p>
        </p:txBody>
      </p:sp>
      <p:sp>
        <p:nvSpPr>
          <p:cNvPr id="5" name="TextBox 4"/>
          <p:cNvSpPr txBox="1"/>
          <p:nvPr/>
        </p:nvSpPr>
        <p:spPr>
          <a:xfrm>
            <a:off x="1813225" y="1028343"/>
            <a:ext cx="8565550" cy="4801314"/>
          </a:xfrm>
          <a:prstGeom prst="rect">
            <a:avLst/>
          </a:prstGeom>
          <a:noFill/>
        </p:spPr>
        <p:txBody>
          <a:bodyPr wrap="none" rtlCol="0">
            <a:spAutoFit/>
          </a:bodyPr>
          <a:lstStyle/>
          <a:p>
            <a:r>
              <a:rPr lang="en-US" b="1" dirty="0"/>
              <a:t>Me: </a:t>
            </a:r>
            <a:r>
              <a:rPr lang="en-US" dirty="0"/>
              <a:t>Can we change this and make it direct to the use, this is bit outdated.</a:t>
            </a:r>
          </a:p>
          <a:p>
            <a:endParaRPr lang="en-US" dirty="0"/>
          </a:p>
          <a:p>
            <a:r>
              <a:rPr lang="en-US" b="1" i="1" dirty="0"/>
              <a:t>Authority:  </a:t>
            </a:r>
            <a:r>
              <a:rPr lang="en-US" dirty="0"/>
              <a:t>This is how its taught.</a:t>
            </a:r>
          </a:p>
          <a:p>
            <a:endParaRPr lang="en-US" dirty="0"/>
          </a:p>
          <a:p>
            <a:r>
              <a:rPr lang="en-US" b="1" dirty="0"/>
              <a:t>Me:  </a:t>
            </a:r>
            <a:r>
              <a:rPr lang="en-US" dirty="0"/>
              <a:t>Why don’t we modernize?</a:t>
            </a:r>
          </a:p>
          <a:p>
            <a:endParaRPr lang="en-US" dirty="0"/>
          </a:p>
          <a:p>
            <a:r>
              <a:rPr lang="en-US" b="1" i="1" dirty="0"/>
              <a:t>Authority</a:t>
            </a:r>
            <a:r>
              <a:rPr lang="en-US" dirty="0"/>
              <a:t>: Because this is the approved method.</a:t>
            </a:r>
          </a:p>
          <a:p>
            <a:endParaRPr lang="en-US" dirty="0"/>
          </a:p>
          <a:p>
            <a:r>
              <a:rPr lang="en-US" b="1" dirty="0"/>
              <a:t>Me:  </a:t>
            </a:r>
            <a:r>
              <a:rPr lang="en-US" dirty="0"/>
              <a:t>My students don’t like it, they say its wasting their time and it doesn’t apply to them</a:t>
            </a:r>
          </a:p>
          <a:p>
            <a:endParaRPr lang="en-US" dirty="0"/>
          </a:p>
          <a:p>
            <a:r>
              <a:rPr lang="en-US" b="1" i="1" dirty="0"/>
              <a:t>Authority:  </a:t>
            </a:r>
            <a:r>
              <a:rPr lang="en-US" dirty="0"/>
              <a:t>This method is build upon science, its been engineered for education.</a:t>
            </a:r>
          </a:p>
          <a:p>
            <a:endParaRPr lang="en-US" dirty="0"/>
          </a:p>
          <a:p>
            <a:r>
              <a:rPr lang="en-US" b="1" dirty="0"/>
              <a:t>Me:  </a:t>
            </a:r>
            <a:r>
              <a:rPr lang="en-US" dirty="0"/>
              <a:t>Have these scientists taken the class and then drove a boat?</a:t>
            </a:r>
          </a:p>
          <a:p>
            <a:endParaRPr lang="en-US" dirty="0"/>
          </a:p>
          <a:p>
            <a:r>
              <a:rPr lang="en-US" b="1" i="1" dirty="0"/>
              <a:t>Authority:  </a:t>
            </a:r>
            <a:r>
              <a:rPr lang="en-US" dirty="0"/>
              <a:t>Don’t be a problem, do it right.</a:t>
            </a:r>
          </a:p>
          <a:p>
            <a:endParaRPr lang="en-US" dirty="0"/>
          </a:p>
          <a:p>
            <a:r>
              <a:rPr lang="en-US" b="1" dirty="0"/>
              <a:t>Me:  </a:t>
            </a:r>
            <a:r>
              <a:rPr lang="en-US" dirty="0"/>
              <a:t>Why can’t we modernize?  Everything else is around us. (THE REAL PROBLEM)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6559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7</a:t>
            </a:fld>
            <a:endParaRPr lang="en-US"/>
          </a:p>
        </p:txBody>
      </p:sp>
      <p:sp>
        <p:nvSpPr>
          <p:cNvPr id="4" name="TextBox 3"/>
          <p:cNvSpPr txBox="1"/>
          <p:nvPr/>
        </p:nvSpPr>
        <p:spPr>
          <a:xfrm>
            <a:off x="-181155" y="1199751"/>
            <a:ext cx="12554309" cy="4401205"/>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IS IT THE CONTENT?</a:t>
            </a:r>
          </a:p>
          <a:p>
            <a:pPr algn="ctr"/>
            <a:endParaRPr lang="en-US" sz="2800" b="1" dirty="0">
              <a:effectLst>
                <a:outerShdw blurRad="38100" dist="38100" dir="2700000" algn="tl">
                  <a:srgbClr val="000000">
                    <a:alpha val="43137"/>
                  </a:srgbClr>
                </a:outerShdw>
              </a:effectLst>
            </a:endParaRP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IS IT THE DELIVERY?</a:t>
            </a:r>
          </a:p>
          <a:p>
            <a:pPr algn="ctr"/>
            <a:endParaRPr lang="en-US" sz="2800" b="1" dirty="0">
              <a:effectLst>
                <a:outerShdw blurRad="38100" dist="38100" dir="2700000" algn="tl">
                  <a:srgbClr val="000000">
                    <a:alpha val="43137"/>
                  </a:srgbClr>
                </a:outerShdw>
              </a:effectLst>
            </a:endParaRP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IS IT THE AMOUNT OF TIME?</a:t>
            </a:r>
          </a:p>
          <a:p>
            <a:pPr algn="ctr"/>
            <a:endParaRPr lang="en-US" sz="2800" b="1" dirty="0">
              <a:effectLst>
                <a:outerShdw blurRad="38100" dist="38100" dir="2700000" algn="tl">
                  <a:srgbClr val="000000">
                    <a:alpha val="43137"/>
                  </a:srgbClr>
                </a:outerShdw>
              </a:effectLst>
            </a:endParaRPr>
          </a:p>
          <a:p>
            <a:pPr algn="ct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IS IT THE NEW WAY TO COMMUNICATE?</a:t>
            </a:r>
          </a:p>
        </p:txBody>
      </p:sp>
      <p:cxnSp>
        <p:nvCxnSpPr>
          <p:cNvPr id="5" name="Straight Arrow Connector 4"/>
          <p:cNvCxnSpPr/>
          <p:nvPr/>
        </p:nvCxnSpPr>
        <p:spPr>
          <a:xfrm flipV="1">
            <a:off x="2861093" y="2096219"/>
            <a:ext cx="6469812" cy="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861093" y="3417498"/>
            <a:ext cx="6469812" cy="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861094" y="4753691"/>
            <a:ext cx="6469812" cy="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5449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463" t="411" r="463" b="25687"/>
          <a:stretch/>
        </p:blipFill>
        <p:spPr>
          <a:xfrm>
            <a:off x="-77638" y="0"/>
            <a:ext cx="12373336" cy="6858000"/>
          </a:xfrm>
          <a:prstGeom prst="rect">
            <a:avLst/>
          </a:prstGeom>
        </p:spPr>
      </p:pic>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8</a:t>
            </a:fld>
            <a:endParaRPr lang="en-US"/>
          </a:p>
        </p:txBody>
      </p:sp>
      <p:sp>
        <p:nvSpPr>
          <p:cNvPr id="4" name="Rectangle 3"/>
          <p:cNvSpPr/>
          <p:nvPr/>
        </p:nvSpPr>
        <p:spPr>
          <a:xfrm>
            <a:off x="385404" y="1859339"/>
            <a:ext cx="11447252" cy="3139321"/>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rPr>
              <a:t>‘WHAT I AM THINKING I’M GOING TO LEARN’</a:t>
            </a:r>
          </a:p>
          <a:p>
            <a:pPr algn="ctr"/>
            <a:endParaRPr lang="en-US" b="1" dirty="0">
              <a:effectLst>
                <a:outerShdw blurRad="38100" dist="38100" dir="2700000" algn="tl">
                  <a:srgbClr val="000000">
                    <a:alpha val="43137"/>
                  </a:srgbClr>
                </a:outerShdw>
              </a:effectLst>
            </a:endParaRPr>
          </a:p>
          <a:p>
            <a:pPr algn="ctr"/>
            <a:r>
              <a:rPr lang="en-US" sz="2000" b="1" i="1" dirty="0"/>
              <a:t>‘WHAT AM I ACTUALLY LEARNING?’</a:t>
            </a:r>
          </a:p>
          <a:p>
            <a:pPr algn="ctr"/>
            <a:endParaRPr lang="en-US"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‘WHAT I THINK I’M GOING TO LEARN I NEVER LEARN’</a:t>
            </a:r>
          </a:p>
          <a:p>
            <a:pPr algn="ctr"/>
            <a:endParaRPr lang="en-US" sz="2800"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 ‘</a:t>
            </a:r>
            <a:r>
              <a:rPr lang="en-US" sz="2000" b="1" i="1" dirty="0"/>
              <a:t>I’M NOT LEARNING ANYTHING THAT IS GOING TO SAY TO ME ‘WOW I NEED TO DO</a:t>
            </a:r>
          </a:p>
          <a:p>
            <a:pPr algn="ctr"/>
            <a:r>
              <a:rPr lang="en-US" sz="2000" b="1" i="1" dirty="0"/>
              <a:t>THAT OR THAT IS A GOOD IDEA OR THAT’S GOOD ADVICE!’</a:t>
            </a:r>
          </a:p>
          <a:p>
            <a:pPr algn="ctr"/>
            <a:endParaRPr lang="en-US" b="1" dirty="0">
              <a:effectLst>
                <a:outerShdw blurRad="38100" dist="38100" dir="2700000" algn="tl">
                  <a:srgbClr val="000000">
                    <a:alpha val="43137"/>
                  </a:srgbClr>
                </a:outerShdw>
              </a:effectLst>
            </a:endParaRPr>
          </a:p>
        </p:txBody>
      </p:sp>
      <p:sp>
        <p:nvSpPr>
          <p:cNvPr id="5" name="TextBox 4"/>
          <p:cNvSpPr txBox="1"/>
          <p:nvPr/>
        </p:nvSpPr>
        <p:spPr>
          <a:xfrm>
            <a:off x="1277052" y="489843"/>
            <a:ext cx="9637895"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QUESTIONING STUDENTS ABOUT OTHER TRAINING PROGRAMS</a:t>
            </a:r>
          </a:p>
        </p:txBody>
      </p:sp>
      <p:cxnSp>
        <p:nvCxnSpPr>
          <p:cNvPr id="6" name="Straight Arrow Connector 5"/>
          <p:cNvCxnSpPr/>
          <p:nvPr/>
        </p:nvCxnSpPr>
        <p:spPr>
          <a:xfrm flipV="1">
            <a:off x="2861094" y="1337095"/>
            <a:ext cx="6469812" cy="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4173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K38 LLC 2018</a:t>
            </a:r>
          </a:p>
        </p:txBody>
      </p:sp>
      <p:sp>
        <p:nvSpPr>
          <p:cNvPr id="3" name="Slide Number Placeholder 2"/>
          <p:cNvSpPr>
            <a:spLocks noGrp="1"/>
          </p:cNvSpPr>
          <p:nvPr>
            <p:ph type="sldNum" sz="quarter" idx="12"/>
          </p:nvPr>
        </p:nvSpPr>
        <p:spPr/>
        <p:txBody>
          <a:bodyPr/>
          <a:lstStyle/>
          <a:p>
            <a:fld id="{A51941F8-E42B-4433-9449-00789181A10D}" type="slidenum">
              <a:rPr lang="en-US" smtClean="0"/>
              <a:t>9</a:t>
            </a:fld>
            <a:endParaRPr lang="en-US"/>
          </a:p>
        </p:txBody>
      </p:sp>
      <p:sp>
        <p:nvSpPr>
          <p:cNvPr id="4" name="Rectangle 3"/>
          <p:cNvSpPr/>
          <p:nvPr/>
        </p:nvSpPr>
        <p:spPr>
          <a:xfrm>
            <a:off x="372374" y="986363"/>
            <a:ext cx="11447252" cy="7140416"/>
          </a:xfrm>
          <a:prstGeom prst="rect">
            <a:avLst/>
          </a:prstGeom>
        </p:spPr>
        <p:txBody>
          <a:bodyPr wrap="square">
            <a:spAutoFit/>
          </a:bodyPr>
          <a:lstStyle/>
          <a:p>
            <a:pPr algn="ctr"/>
            <a:endParaRPr lang="en-US" sz="2000" b="1" dirty="0">
              <a:effectLst>
                <a:outerShdw blurRad="38100" dist="38100" dir="2700000" algn="tl">
                  <a:srgbClr val="000000">
                    <a:alpha val="43000"/>
                  </a:srgbClr>
                </a:outerShdw>
              </a:effectLst>
            </a:endParaRPr>
          </a:p>
          <a:p>
            <a:pPr algn="ctr"/>
            <a:r>
              <a:rPr lang="en-US" sz="2000" b="1" i="1" dirty="0"/>
              <a:t>‘EVERYONE IS REGURGITATING THE SAME STUFF AND THE INFORMATION IS </a:t>
            </a:r>
            <a:endParaRPr lang="en-US" sz="2000" i="1" dirty="0"/>
          </a:p>
          <a:p>
            <a:pPr algn="ctr"/>
            <a:r>
              <a:rPr lang="en-US" sz="2000" b="1" i="1" dirty="0"/>
              <a:t>ALREADY OUT THERE ON THE INTERNET FOR FREE.’</a:t>
            </a:r>
          </a:p>
          <a:p>
            <a:pPr algn="ctr"/>
            <a:endParaRPr lang="en-US" sz="2000" i="1" dirty="0"/>
          </a:p>
          <a:p>
            <a:pPr algn="ctr"/>
            <a:r>
              <a:rPr lang="en-US" sz="2000" b="1" i="1" dirty="0"/>
              <a:t>‘I DON’T FEEL LIKE I HAVE LEARNED ANYTHING THAT HAS UPGRADED MY KNOWLEDGE’</a:t>
            </a:r>
          </a:p>
          <a:p>
            <a:pPr algn="ctr"/>
            <a:endParaRPr lang="en-US" sz="2000" b="1" i="1" dirty="0"/>
          </a:p>
          <a:p>
            <a:pPr algn="ctr"/>
            <a:r>
              <a:rPr lang="en-US" sz="2000" b="1" i="1" dirty="0"/>
              <a:t>‘I JUST NEED THE CERTIFICATE’ </a:t>
            </a:r>
          </a:p>
          <a:p>
            <a:pPr algn="ctr"/>
            <a:endParaRPr lang="en-US" sz="2000" b="1" i="1" dirty="0"/>
          </a:p>
          <a:p>
            <a:pPr algn="ctr"/>
            <a:r>
              <a:rPr lang="en-US" sz="2000" b="1" i="1" dirty="0"/>
              <a:t>‘I’M BEING PAID TO BE HERE LMFAO’</a:t>
            </a:r>
          </a:p>
          <a:p>
            <a:pPr algn="ctr"/>
            <a:endParaRPr lang="en-US" sz="2000" b="1" i="1" dirty="0"/>
          </a:p>
          <a:p>
            <a:pPr algn="ctr"/>
            <a:r>
              <a:rPr lang="en-US" sz="2000" b="1" i="1" dirty="0"/>
              <a:t>‘IT’S GEARED FOR OLDER PEOPLE’</a:t>
            </a:r>
          </a:p>
          <a:p>
            <a:pPr algn="ctr"/>
            <a:endParaRPr lang="en-US" sz="2000" b="1" i="1" dirty="0"/>
          </a:p>
          <a:p>
            <a:pPr algn="ctr"/>
            <a:r>
              <a:rPr lang="en-US" sz="2000" b="1" i="1" dirty="0"/>
              <a:t>‘TIME IS WORTH MORE THAN MONEY NOW’</a:t>
            </a:r>
          </a:p>
          <a:p>
            <a:pPr algn="ctr"/>
            <a:endParaRPr lang="en-US" sz="2000" b="1" i="1" dirty="0"/>
          </a:p>
          <a:p>
            <a:pPr algn="ctr"/>
            <a:r>
              <a:rPr lang="en-US" sz="2000" b="1" i="1" dirty="0"/>
              <a:t>‘IT’S OLD SCHOOL THOUGHT LOL’</a:t>
            </a:r>
          </a:p>
          <a:p>
            <a:pPr algn="ctr"/>
            <a:endParaRPr lang="en-US" sz="2000" b="1" i="1" dirty="0"/>
          </a:p>
          <a:p>
            <a:pPr algn="ctr"/>
            <a:r>
              <a:rPr lang="en-US" sz="2000" b="1" i="1" dirty="0"/>
              <a:t>‘SERIOUSLY ! THEY TIME THE TEST ONLINE? WTF!’</a:t>
            </a:r>
          </a:p>
          <a:p>
            <a:pPr algn="ctr"/>
            <a:endParaRPr lang="en-US" sz="2000" b="1" i="1" dirty="0"/>
          </a:p>
          <a:p>
            <a:pPr algn="ctr"/>
            <a:endParaRPr lang="en-US" sz="2000" b="1" i="1" dirty="0"/>
          </a:p>
          <a:p>
            <a:pPr algn="ctr"/>
            <a:endParaRPr lang="en-US" sz="2000" b="1" i="1" dirty="0"/>
          </a:p>
          <a:p>
            <a:pPr algn="ctr"/>
            <a:endParaRPr lang="en-US" sz="2000" i="1" dirty="0"/>
          </a:p>
          <a:p>
            <a:pPr algn="ctr"/>
            <a:endParaRPr lang="en-US" sz="2000" b="1" i="1" dirty="0"/>
          </a:p>
          <a:p>
            <a:pPr algn="ctr"/>
            <a:endParaRPr lang="en-US" b="1" dirty="0">
              <a:effectLst>
                <a:outerShdw blurRad="38100" dist="38100" dir="2700000" algn="tl">
                  <a:srgbClr val="000000">
                    <a:alpha val="43137"/>
                  </a:srgbClr>
                </a:outerShdw>
              </a:effectLst>
            </a:endParaRPr>
          </a:p>
        </p:txBody>
      </p:sp>
      <p:sp>
        <p:nvSpPr>
          <p:cNvPr id="5" name="TextBox 4"/>
          <p:cNvSpPr txBox="1"/>
          <p:nvPr/>
        </p:nvSpPr>
        <p:spPr>
          <a:xfrm>
            <a:off x="1277052" y="310551"/>
            <a:ext cx="9637895"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rPr>
              <a:t>QUESTIONING STUDENTS ABOUT OTHER TRAINING PROGRAMS</a:t>
            </a:r>
          </a:p>
        </p:txBody>
      </p:sp>
      <p:cxnSp>
        <p:nvCxnSpPr>
          <p:cNvPr id="7" name="Straight Arrow Connector 6"/>
          <p:cNvCxnSpPr/>
          <p:nvPr/>
        </p:nvCxnSpPr>
        <p:spPr>
          <a:xfrm flipV="1">
            <a:off x="2855343" y="1138687"/>
            <a:ext cx="6469812" cy="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Image result for EMOJI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50" t="11412" r="26685" b="11475"/>
          <a:stretch/>
        </p:blipFill>
        <p:spPr bwMode="auto">
          <a:xfrm>
            <a:off x="569487" y="2949507"/>
            <a:ext cx="850706" cy="857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972" t="18384" r="26583" b="7075"/>
          <a:stretch/>
        </p:blipFill>
        <p:spPr bwMode="auto">
          <a:xfrm>
            <a:off x="664258" y="5075629"/>
            <a:ext cx="955397" cy="10437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962" r="26490"/>
          <a:stretch/>
        </p:blipFill>
        <p:spPr bwMode="auto">
          <a:xfrm>
            <a:off x="8692555" y="2897596"/>
            <a:ext cx="823678" cy="9094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5107" y="4879873"/>
            <a:ext cx="959006" cy="95900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5343" y="2957398"/>
            <a:ext cx="967596" cy="94320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0829" y="2897596"/>
            <a:ext cx="845925" cy="857567"/>
          </a:xfrm>
          <a:prstGeom prst="rect">
            <a:avLst/>
          </a:prstGeom>
        </p:spPr>
      </p:pic>
      <p:pic>
        <p:nvPicPr>
          <p:cNvPr id="2058" name="Picture 10"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5938" y="5006487"/>
            <a:ext cx="955398" cy="10383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81320" y="4938783"/>
            <a:ext cx="935434" cy="9000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7083" y="3746253"/>
            <a:ext cx="1318260" cy="1192530"/>
          </a:xfrm>
          <a:prstGeom prst="rect">
            <a:avLst/>
          </a:prstGeom>
        </p:spPr>
      </p:pic>
      <p:pic>
        <p:nvPicPr>
          <p:cNvPr id="2062" name="Picture 14" descr="Image result for EMOJI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77676" y="3722209"/>
            <a:ext cx="1131709" cy="11317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711" y="6356350"/>
            <a:ext cx="855514" cy="360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8858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1798</TotalTime>
  <Words>3313</Words>
  <Application>Microsoft Macintosh PowerPoint</Application>
  <PresentationFormat>Widescreen</PresentationFormat>
  <Paragraphs>608</Paragraphs>
  <Slides>41</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28 Days Later</vt:lpstr>
      <vt:lpstr>adobe-garamond-pro</vt:lpstr>
      <vt:lpstr>AR DARLING</vt:lpstr>
      <vt:lpstr>Calibri</vt:lpstr>
      <vt:lpstr>Calibri Light</vt:lpstr>
      <vt:lpstr>Impact</vt:lpstr>
      <vt:lpstr>Open Sans</vt:lpstr>
      <vt:lpstr>Raleway</vt:lpstr>
      <vt:lpstr>Times New Roman</vt:lpstr>
      <vt:lpstr>Wingdings</vt:lpstr>
      <vt:lpstr>Arial</vt:lpstr>
      <vt:lpstr>Office Theme</vt:lpstr>
      <vt:lpstr>PowerPoint Presentation</vt:lpstr>
      <vt:lpstr>PowerPoint Presentation</vt:lpstr>
      <vt:lpstr>PowerPoint Presentation</vt:lpstr>
      <vt:lpstr>HOW MY STUDENTS TAUGHT ME TO TEACH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STUDENTS TAUGHT ME TO TEACH</dc:title>
  <dc:creator>shawn alladio</dc:creator>
  <cp:lastModifiedBy>Yvonne Pentz</cp:lastModifiedBy>
  <cp:revision>81</cp:revision>
  <dcterms:created xsi:type="dcterms:W3CDTF">2018-02-03T02:58:06Z</dcterms:created>
  <dcterms:modified xsi:type="dcterms:W3CDTF">2018-03-05T02:39:46Z</dcterms:modified>
</cp:coreProperties>
</file>