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0"/>
    <p:restoredTop sz="77534"/>
  </p:normalViewPr>
  <p:slideViewPr>
    <p:cSldViewPr snapToGrid="0" snapToObjects="1">
      <p:cViewPr varScale="1">
        <p:scale>
          <a:sx n="77" d="100"/>
          <a:sy n="77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According to the USCG, 1 in every 10 boating death occurs in people under the age of 20. And, nearly 1 in 4 injuries </a:t>
            </a:r>
            <a:r>
              <a:rPr lang="en-US" sz="1200" dirty="0" err="1">
                <a:effectLst/>
                <a:latin typeface="+mn-lt"/>
                <a:ea typeface="+mn-ea"/>
                <a:cs typeface="+mn-cs"/>
                <a:sym typeface="Calibri"/>
              </a:rPr>
              <a:t>occurres</a:t>
            </a: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 within the same age group.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Whether taking the helm or being a passenger, the proper education on important safe boat practices can go along way in preventing these injuries and deaths.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As you may be aware, the National Safe Boating Council is managing a Targeting Teens grant form the US Coast Guard.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Our objective is to create a targeting campaign geared towards teens with focus on education of safe boating practices.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This plan will include programming; on-water instruction in three modalities including power, human propelled, and sail.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3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In addition, the grant will include several marketing components including printed and easily accessible digital resources as well as a robust social media element.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1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accomplish the grant objectives, we will be leveraging our organizational partnerships to provide on-water training for teens.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friends at the </a:t>
            </a:r>
            <a:r>
              <a:rPr lang="en-US" dirty="0" err="1"/>
              <a:t>BoatUS</a:t>
            </a:r>
            <a:r>
              <a:rPr lang="en-US" dirty="0"/>
              <a:t> Foundation will be leading on-water training for power boats, while the American Canoe Association will be leading the human propelled effort. And the sailing component will be led by a US Sailing partner organization.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excited to have these trusted partners participating in the program.</a:t>
            </a:r>
          </a:p>
        </p:txBody>
      </p:sp>
    </p:spTree>
    <p:extLst>
      <p:ext uri="{BB962C8B-B14F-4D97-AF65-F5344CB8AC3E}">
        <p14:creationId xmlns:p14="http://schemas.microsoft.com/office/powerpoint/2010/main" val="368847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Our goal is to make this program as easy as possible for teens to participate in.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All courses will be complimentary to participating students and provided in multiple locations. 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All instructors will also be certified and students will receive a certificate of completion.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5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NSBC will be putting a lot of marketing horsepower behind this campaign by creating a national advertising, social media, and public relations campaign to build upon, promote, brand, and market the Targeting Teens campaign.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4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+mn-lt"/>
                <a:ea typeface="+mn-ea"/>
                <a:cs typeface="+mn-cs"/>
                <a:sym typeface="Calibri"/>
              </a:rPr>
              <a:t>Overall, our goal is to establish a model for on-water boating introduction and education, targeted to the teen demographic, which will become a repeated, ongoing summer course that takes place throughout the country.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0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you can see, we are really excited about this grant program and we hope that you will be as well.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Thanks for letting us share our plans. Does anyone have any questions on the information we shared about the program?</a:t>
            </a:r>
          </a:p>
        </p:txBody>
      </p:sp>
    </p:spTree>
    <p:extLst>
      <p:ext uri="{BB962C8B-B14F-4D97-AF65-F5344CB8AC3E}">
        <p14:creationId xmlns:p14="http://schemas.microsoft.com/office/powerpoint/2010/main" val="97377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90403" y="6113903"/>
            <a:ext cx="8420583" cy="1064305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0550" y="6553708"/>
            <a:ext cx="3052765" cy="63024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libri Light"/>
              </a:defRPr>
            </a:lvl1pPr>
            <a:lvl2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3" y="6017894"/>
            <a:ext cx="2489200" cy="6604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0411" y="104930"/>
            <a:ext cx="10553078" cy="95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3418" y="1463413"/>
            <a:ext cx="11783364" cy="5036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Body Level One…"/>
          <p:cNvSpPr txBox="1"/>
          <p:nvPr/>
        </p:nvSpPr>
        <p:spPr>
          <a:xfrm>
            <a:off x="640411" y="6174752"/>
            <a:ext cx="8314130" cy="5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 fontScale="40000" lnSpcReduction="20000"/>
          </a:bodyPr>
          <a:lstStyle>
            <a:lvl1pPr defTabSz="365760">
              <a:lnSpc>
                <a:spcPct val="90000"/>
              </a:lnSpc>
              <a:spcBef>
                <a:spcPts val="400"/>
              </a:spcBef>
              <a:defRPr sz="112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defTabSz="365760">
              <a:lnSpc>
                <a:spcPct val="90000"/>
              </a:lnSpc>
              <a:spcBef>
                <a:spcPts val="400"/>
              </a:spcBef>
              <a:defRPr sz="112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defTabSz="365760">
              <a:lnSpc>
                <a:spcPct val="90000"/>
              </a:lnSpc>
              <a:spcBef>
                <a:spcPts val="400"/>
              </a:spcBef>
              <a:defRPr sz="112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defTabSz="365760">
              <a:lnSpc>
                <a:spcPct val="90000"/>
              </a:lnSpc>
              <a:spcBef>
                <a:spcPts val="400"/>
              </a:spcBef>
              <a:defRPr sz="112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defTabSz="365760">
              <a:lnSpc>
                <a:spcPct val="90000"/>
              </a:lnSpc>
              <a:spcBef>
                <a:spcPts val="400"/>
              </a:spcBef>
              <a:defRPr sz="112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04195" y="6543675"/>
            <a:ext cx="263980" cy="2692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3" y="6017894"/>
            <a:ext cx="2489200" cy="66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Arial" charset="0"/>
          <a:ea typeface="Arial" charset="0"/>
          <a:cs typeface="Arial" charset="0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Arial" charset="0"/>
          <a:ea typeface="Arial" charset="0"/>
          <a:cs typeface="Arial" charset="0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Arial" charset="0"/>
          <a:ea typeface="Arial" charset="0"/>
          <a:cs typeface="Arial" charset="0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Arial" charset="0"/>
          <a:ea typeface="Arial" charset="0"/>
          <a:cs typeface="Arial" charset="0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Arial" charset="0"/>
          <a:ea typeface="Arial" charset="0"/>
          <a:cs typeface="Arial" charset="0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2"/>
          <p:cNvSpPr txBox="1">
            <a:spLocks noGrp="1"/>
          </p:cNvSpPr>
          <p:nvPr>
            <p:ph type="subTitle" sz="quarter" idx="1"/>
          </p:nvPr>
        </p:nvSpPr>
        <p:spPr>
          <a:xfrm>
            <a:off x="590550" y="6493005"/>
            <a:ext cx="3052765" cy="63024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2018 IBWSS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targeting-teens.png" descr="targeting-teens.png"/>
          <p:cNvPicPr>
            <a:picLocks noChangeAspect="1"/>
          </p:cNvPicPr>
          <p:nvPr/>
        </p:nvPicPr>
        <p:blipFill>
          <a:blip r:embed="rId2">
            <a:extLst/>
          </a:blip>
          <a:srcRect t="34678" b="29295"/>
          <a:stretch>
            <a:fillRect/>
          </a:stretch>
        </p:blipFill>
        <p:spPr>
          <a:xfrm>
            <a:off x="0" y="2378223"/>
            <a:ext cx="12192000" cy="24706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1"/>
          <p:cNvSpPr txBox="1">
            <a:spLocks noGrp="1"/>
          </p:cNvSpPr>
          <p:nvPr>
            <p:ph type="ctrTitle"/>
          </p:nvPr>
        </p:nvSpPr>
        <p:spPr>
          <a:xfrm>
            <a:off x="2873411" y="1313918"/>
            <a:ext cx="6445177" cy="10643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10496F"/>
                </a:solidFill>
              </a:rPr>
              <a:t>Targeting Teens Grant Update</a:t>
            </a:r>
            <a:endParaRPr dirty="0">
              <a:solidFill>
                <a:srgbClr val="10496F"/>
              </a:solidFill>
            </a:endParaRPr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590550" y="6119643"/>
            <a:ext cx="6445177" cy="1064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dirty="0">
                <a:solidFill>
                  <a:schemeClr val="bg1"/>
                </a:solidFill>
              </a:rPr>
              <a:t>National Safe Boating Council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4"/>
          <p:cNvSpPr txBox="1">
            <a:spLocks noGrp="1"/>
          </p:cNvSpPr>
          <p:nvPr>
            <p:ph type="sldNum" sz="quarter" idx="4294967295"/>
          </p:nvPr>
        </p:nvSpPr>
        <p:spPr>
          <a:xfrm>
            <a:off x="11884112" y="6543675"/>
            <a:ext cx="184060" cy="269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8" name="Shape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Targeting Teens Grant</a:t>
            </a:r>
            <a:endParaRPr dirty="0"/>
          </a:p>
        </p:txBody>
      </p:sp>
      <p:sp>
        <p:nvSpPr>
          <p:cNvPr id="39" name="Shape 36"/>
          <p:cNvSpPr txBox="1">
            <a:spLocks noGrp="1"/>
          </p:cNvSpPr>
          <p:nvPr>
            <p:ph type="body" idx="1"/>
          </p:nvPr>
        </p:nvSpPr>
        <p:spPr>
          <a:xfrm>
            <a:off x="640411" y="1211622"/>
            <a:ext cx="5619712" cy="503669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Objective: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Create an education campaign targeting teens with the focus on safe boating practices.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On-water instruction in three modalities: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Power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Human propelled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75C36D-E598-0447-B226-6F42E532F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55" y="1064872"/>
            <a:ext cx="4015034" cy="46218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6973-038A-3142-9693-23961F27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Teens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3970F-3E71-8E48-8019-87EEA569F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18" y="1463413"/>
            <a:ext cx="5366565" cy="5036698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Grant marketing components: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Printed and easily accessible resource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Robust social media element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AE346-D1CD-DE42-BAE6-894491179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3" y="1672244"/>
            <a:ext cx="5239385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06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64AE-C54C-C24B-93FB-226E335F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Teens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F82CD-DF02-5A4A-9350-AEFF08F2C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905" y="931399"/>
            <a:ext cx="11783364" cy="5036698"/>
          </a:xfrm>
        </p:spPr>
        <p:txBody>
          <a:bodyPr/>
          <a:lstStyle/>
          <a:p>
            <a:pPr algn="ctr"/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The National Safe Boating Council is committed to establishing </a:t>
            </a:r>
            <a:br>
              <a:rPr lang="en-US" b="1" dirty="0"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latin typeface="Arial" charset="0"/>
                <a:ea typeface="Arial" charset="0"/>
                <a:cs typeface="Arial" charset="0"/>
              </a:rPr>
              <a:t>and maintaining an approach for boating safety awareness initiatives by leveraging organizational partnerships.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5256E-AE15-0F44-888D-4DEEA4E66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86" y="3456657"/>
            <a:ext cx="2208645" cy="1944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7283F5-70F5-B34D-B216-E43233C4C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30" y="3245530"/>
            <a:ext cx="3233322" cy="2155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D73D09-EE5D-844B-88AB-ECD792B03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3" y="3748881"/>
            <a:ext cx="4078742" cy="11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832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64AE-C54C-C24B-93FB-226E335F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Teens Courses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F82CD-DF02-5A4A-9350-AEFF08F2C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411" y="1443019"/>
            <a:ext cx="5627753" cy="4255274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Courses: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Complementary to participate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Multiple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Certified instructors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Students receive a certificate of completion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B0A456-0151-CD48-AA44-9789263F2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72" y="1064872"/>
            <a:ext cx="3475066" cy="46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514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64AE-C54C-C24B-93FB-226E335F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Marketing Campaign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F82CD-DF02-5A4A-9350-AEFF08F2C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040" y="1529915"/>
            <a:ext cx="4862982" cy="4505125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Brand, promote and market the campaign through: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National advertising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Social media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Public relations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26464-E244-554D-9409-C02B5D7B5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31" y="3351877"/>
            <a:ext cx="1464549" cy="1569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73038B-BC67-FB45-9504-074442CD2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32" y="1403350"/>
            <a:ext cx="1464549" cy="1456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2F4898-C8BE-F444-A7CA-7382FF2C7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85" y="1304138"/>
            <a:ext cx="1618940" cy="1654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0729AC-4789-5D4C-A45E-2815E7147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393" y="3401815"/>
            <a:ext cx="1469967" cy="14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31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AA54-90A5-914D-8F50-E7D71AE9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Teens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F1ACB-DCFA-EF41-90C5-D3BC97BF9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411" y="1396911"/>
            <a:ext cx="4725673" cy="3806856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Goal: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Create a model for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on-water boating introduction and education for the teen demographic that will be a sustainable summer course.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588E9-CB8E-D14C-B4E4-9DDFA8608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86" y="1611670"/>
            <a:ext cx="5616258" cy="37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726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Targeting Teens Grant Update</a:t>
            </a:r>
            <a:endParaRPr dirty="0"/>
          </a:p>
        </p:txBody>
      </p:sp>
      <p:sp>
        <p:nvSpPr>
          <p:cNvPr id="33" name="Shape 32"/>
          <p:cNvSpPr txBox="1">
            <a:spLocks noGrp="1"/>
          </p:cNvSpPr>
          <p:nvPr>
            <p:ph type="subTitle" sz="quarter" idx="1"/>
          </p:nvPr>
        </p:nvSpPr>
        <p:spPr>
          <a:xfrm>
            <a:off x="590550" y="6505582"/>
            <a:ext cx="3052765" cy="63024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© National Safe Boating Council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targeting-teens.png" descr="targeting-teens.png"/>
          <p:cNvPicPr>
            <a:picLocks noChangeAspect="1"/>
          </p:cNvPicPr>
          <p:nvPr/>
        </p:nvPicPr>
        <p:blipFill>
          <a:blip r:embed="rId3">
            <a:extLst/>
          </a:blip>
          <a:srcRect t="34678" b="29295"/>
          <a:stretch>
            <a:fillRect/>
          </a:stretch>
        </p:blipFill>
        <p:spPr>
          <a:xfrm>
            <a:off x="0" y="2378223"/>
            <a:ext cx="12192000" cy="24706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1"/>
          <p:cNvSpPr txBox="1">
            <a:spLocks/>
          </p:cNvSpPr>
          <p:nvPr/>
        </p:nvSpPr>
        <p:spPr>
          <a:xfrm>
            <a:off x="2873411" y="1313918"/>
            <a:ext cx="6445177" cy="1064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en-US" dirty="0">
                <a:solidFill>
                  <a:srgbClr val="10496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324921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520</Words>
  <Application>Microsoft Macintosh PowerPoint</Application>
  <PresentationFormat>Widescreen</PresentationFormat>
  <Paragraphs>59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Targeting Teens Grant Update</vt:lpstr>
      <vt:lpstr>Targeting Teens Grant</vt:lpstr>
      <vt:lpstr>Targeting Teens Grant</vt:lpstr>
      <vt:lpstr>Targeting Teens Partnerships</vt:lpstr>
      <vt:lpstr>Targeting Teens Courses</vt:lpstr>
      <vt:lpstr>National Marketing Campaign</vt:lpstr>
      <vt:lpstr>Targeting Teens Grant</vt:lpstr>
      <vt:lpstr>Targeting Teens Grant Update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Kristin Deuber</cp:lastModifiedBy>
  <cp:revision>11</cp:revision>
  <dcterms:modified xsi:type="dcterms:W3CDTF">2018-03-01T14:59:01Z</dcterms:modified>
</cp:coreProperties>
</file>