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2B"/>
    <a:srgbClr val="10496F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6"/>
    <p:restoredTop sz="70833"/>
  </p:normalViewPr>
  <p:slideViewPr>
    <p:cSldViewPr snapToGrid="0" snapToObjects="1">
      <p:cViewPr>
        <p:scale>
          <a:sx n="82" d="100"/>
          <a:sy n="82" d="100"/>
        </p:scale>
        <p:origin x="9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Simplicity</a:t>
            </a:r>
            <a:r>
              <a:rPr lang="en-US" baseline="0" dirty="0" smtClean="0"/>
              <a:t> and consistency are KEY to a strong brand.</a:t>
            </a:r>
          </a:p>
          <a:p>
            <a:endParaRPr lang="en-US" baseline="0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Based on feedback from many of you, campaign partners and the general public a new logo was created.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Surveys in the summer and fall of 2017 revealed that the Wear It tagline resonates with boaters.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 orange life jacket image is a powerful and simple reminder to wear a life jacket.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48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60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71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7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 120 requests for co-branded logos.</a:t>
            </a:r>
            <a:r>
              <a:rPr lang="en-US" baseline="0" dirty="0" smtClean="0"/>
              <a:t> </a:t>
            </a:r>
            <a:r>
              <a:rPr lang="en-US" dirty="0" smtClean="0"/>
              <a:t>This may be customized for an</a:t>
            </a:r>
            <a:r>
              <a:rPr lang="en-US" baseline="0" dirty="0" smtClean="0"/>
              <a:t> organization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0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our case, a quality website experience to engage a existing and potential campaign partners, boating enthusiasts, and the 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4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3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8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Logos, infographics, PSAs,</a:t>
            </a:r>
            <a:r>
              <a:rPr lang="en-US" baseline="0" dirty="0" smtClean="0"/>
              <a:t> social media template content, posters, and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1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the media. This will</a:t>
            </a:r>
            <a:r>
              <a:rPr lang="en-US" baseline="0" dirty="0" smtClean="0"/>
              <a:t> roll out this summer.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90403" y="6113903"/>
            <a:ext cx="8420583" cy="106430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90550" y="6553708"/>
            <a:ext cx="3052765" cy="630240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libri Light"/>
              </a:defRPr>
            </a:lvl1pPr>
            <a:lvl2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rPr lang="en-US" dirty="0" smtClean="0"/>
              <a:t>Text here</a:t>
            </a:r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0496F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3" y="6017894"/>
            <a:ext cx="2489200" cy="6604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bg>
      <p:bgPr>
        <a:solidFill>
          <a:srgbClr val="104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25" y="2305689"/>
            <a:ext cx="10553077" cy="959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259625" y="3265631"/>
            <a:ext cx="5885870" cy="231817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5" y="6017894"/>
            <a:ext cx="2489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3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0412" y="104930"/>
            <a:ext cx="10553077" cy="95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3418" y="1463413"/>
            <a:ext cx="11783364" cy="5036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Body Level One…"/>
          <p:cNvSpPr txBox="1"/>
          <p:nvPr/>
        </p:nvSpPr>
        <p:spPr>
          <a:xfrm>
            <a:off x="640412" y="6174752"/>
            <a:ext cx="8314129" cy="5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40000" lnSpcReduction="20000"/>
          </a:bodyPr>
          <a:lstStyle>
            <a:lvl1pPr defTabSz="365760">
              <a:lnSpc>
                <a:spcPct val="90000"/>
              </a:lnSpc>
              <a:spcBef>
                <a:spcPts val="400"/>
              </a:spcBef>
              <a:defRPr sz="112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defTabSz="365760">
              <a:lnSpc>
                <a:spcPct val="90000"/>
              </a:lnSpc>
              <a:spcBef>
                <a:spcPts val="400"/>
              </a:spcBef>
              <a:defRPr sz="112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defTabSz="365760">
              <a:lnSpc>
                <a:spcPct val="90000"/>
              </a:lnSpc>
              <a:spcBef>
                <a:spcPts val="400"/>
              </a:spcBef>
              <a:defRPr sz="112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defTabSz="365760">
              <a:lnSpc>
                <a:spcPct val="90000"/>
              </a:lnSpc>
              <a:spcBef>
                <a:spcPts val="400"/>
              </a:spcBef>
              <a:defRPr sz="112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defTabSz="365760">
              <a:lnSpc>
                <a:spcPct val="90000"/>
              </a:lnSpc>
              <a:spcBef>
                <a:spcPts val="400"/>
              </a:spcBef>
              <a:defRPr sz="112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04195" y="6543675"/>
            <a:ext cx="263980" cy="2692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Safe Boating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Campaign</a:t>
            </a:r>
            <a:endParaRPr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Shape 32"/>
          <p:cNvSpPr txBox="1">
            <a:spLocks noGrp="1"/>
          </p:cNvSpPr>
          <p:nvPr>
            <p:ph type="subTitle" sz="quarter" idx="1"/>
          </p:nvPr>
        </p:nvSpPr>
        <p:spPr>
          <a:xfrm>
            <a:off x="590403" y="6436863"/>
            <a:ext cx="4657458" cy="6302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2017-2018 Grant Update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67906"/>
            <a:ext cx="12192000" cy="5997844"/>
          </a:xfrm>
          <a:prstGeom prst="rect">
            <a:avLst/>
          </a:prstGeom>
          <a:solidFill>
            <a:srgbClr val="1049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Redesign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4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" b="5061"/>
          <a:stretch/>
        </p:blipFill>
        <p:spPr>
          <a:xfrm>
            <a:off x="6788258" y="1463413"/>
            <a:ext cx="5403742" cy="4317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Life Jacket Quiz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18" y="1463413"/>
            <a:ext cx="5932365" cy="3945495"/>
          </a:xfrm>
        </p:spPr>
        <p:txBody>
          <a:bodyPr/>
          <a:lstStyle/>
          <a:p>
            <a:r>
              <a:rPr lang="en-US" dirty="0"/>
              <a:t>No matter what the activity or style </a:t>
            </a:r>
            <a:r>
              <a:rPr lang="en-US" dirty="0" smtClean="0"/>
              <a:t>chosen: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FF6C2B"/>
                </a:solidFill>
              </a:rPr>
              <a:t>Be responsible and always wear your life jacket while boating.</a:t>
            </a:r>
          </a:p>
          <a:p>
            <a:endParaRPr lang="en-US" b="1" dirty="0"/>
          </a:p>
          <a:p>
            <a:r>
              <a:rPr lang="en-US" dirty="0"/>
              <a:t>Looking for a life jacket?</a:t>
            </a:r>
          </a:p>
        </p:txBody>
      </p:sp>
      <p:sp>
        <p:nvSpPr>
          <p:cNvPr id="5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141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Quality Content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18" y="1463413"/>
            <a:ext cx="5932365" cy="3945495"/>
          </a:xfrm>
        </p:spPr>
        <p:txBody>
          <a:bodyPr/>
          <a:lstStyle/>
          <a:p>
            <a:r>
              <a:rPr lang="en-US" b="1" dirty="0" smtClean="0"/>
              <a:t>Resources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Campaign Partners</a:t>
            </a:r>
            <a:endParaRPr lang="en-US" dirty="0"/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Media Partners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Boating Enthusiasts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64" y="1183497"/>
            <a:ext cx="5915025" cy="4505325"/>
          </a:xfrm>
          <a:prstGeom prst="rect">
            <a:avLst/>
          </a:prstGeom>
        </p:spPr>
      </p:pic>
      <p:sp>
        <p:nvSpPr>
          <p:cNvPr id="6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77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News &amp; Blog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18" y="1463413"/>
            <a:ext cx="5932365" cy="3945495"/>
          </a:xfrm>
        </p:spPr>
        <p:txBody>
          <a:bodyPr/>
          <a:lstStyle/>
          <a:p>
            <a:r>
              <a:rPr lang="en-US" b="1" dirty="0" smtClean="0"/>
              <a:t>Showcase Global Reach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Guest posts</a:t>
            </a:r>
            <a:endParaRPr lang="en-US" dirty="0"/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Latest resources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Grassroots updates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89" y="1135872"/>
            <a:ext cx="5676900" cy="4600575"/>
          </a:xfrm>
          <a:prstGeom prst="rect">
            <a:avLst/>
          </a:prstGeom>
        </p:spPr>
      </p:pic>
      <p:sp>
        <p:nvSpPr>
          <p:cNvPr id="5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22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Yearlong Campaign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17" y="1463413"/>
            <a:ext cx="10570071" cy="394549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6C2B"/>
                </a:solidFill>
              </a:rPr>
              <a:t>Wear Your Life Jacket to Work Day:  May 18, 2018</a:t>
            </a:r>
          </a:p>
          <a:p>
            <a:r>
              <a:rPr lang="en-US" dirty="0" smtClean="0"/>
              <a:t>RBS community and others participate #lifejacket2work</a:t>
            </a:r>
            <a:endParaRPr lang="en-US" b="1" dirty="0" smtClean="0">
              <a:solidFill>
                <a:srgbClr val="FF6C2B"/>
              </a:solidFill>
            </a:endParaRPr>
          </a:p>
          <a:p>
            <a:endParaRPr lang="en-US" b="1" dirty="0" smtClean="0">
              <a:solidFill>
                <a:srgbClr val="FF6C2B"/>
              </a:solidFill>
            </a:endParaRPr>
          </a:p>
          <a:p>
            <a:r>
              <a:rPr lang="en-US" b="1" dirty="0" smtClean="0">
                <a:solidFill>
                  <a:srgbClr val="FF6C2B"/>
                </a:solidFill>
              </a:rPr>
              <a:t>National </a:t>
            </a:r>
            <a:r>
              <a:rPr lang="en-US" b="1" dirty="0">
                <a:solidFill>
                  <a:srgbClr val="FF6C2B"/>
                </a:solidFill>
              </a:rPr>
              <a:t>Safe Boating Week: May 19 – 25, 2018</a:t>
            </a:r>
          </a:p>
          <a:p>
            <a:pPr lvl="1"/>
            <a:r>
              <a:rPr lang="en-US" dirty="0" smtClean="0"/>
              <a:t>Grassroots events, such as festivals, marathons and trainings #</a:t>
            </a:r>
            <a:r>
              <a:rPr lang="en-US" dirty="0" err="1" smtClean="0"/>
              <a:t>safeboating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>
                <a:solidFill>
                  <a:srgbClr val="FF6C2B"/>
                </a:solidFill>
              </a:rPr>
              <a:t>Ready, Set, Wear It events: May 19, June 9, July 7, August 11</a:t>
            </a:r>
          </a:p>
          <a:p>
            <a:r>
              <a:rPr lang="en-US" dirty="0" smtClean="0"/>
              <a:t>Same goal = life jacket education #rswi18</a:t>
            </a:r>
          </a:p>
          <a:p>
            <a:endParaRPr lang="en-US" dirty="0"/>
          </a:p>
          <a:p>
            <a:r>
              <a:rPr lang="en-US" b="1" dirty="0">
                <a:solidFill>
                  <a:srgbClr val="FF6C2B"/>
                </a:solidFill>
              </a:rPr>
              <a:t>Continues throughout the </a:t>
            </a:r>
            <a:r>
              <a:rPr lang="en-US" b="1" dirty="0" smtClean="0">
                <a:solidFill>
                  <a:srgbClr val="FF6C2B"/>
                </a:solidFill>
              </a:rPr>
              <a:t>year!</a:t>
            </a:r>
          </a:p>
          <a:p>
            <a:r>
              <a:rPr lang="en-US" dirty="0"/>
              <a:t>Supports Spring Aboard, #406Day, Operation Dry Water, National Marina Days, National Fishing and Boating Week and more!</a:t>
            </a:r>
          </a:p>
          <a:p>
            <a:endParaRPr lang="en-US" b="1" dirty="0">
              <a:solidFill>
                <a:srgbClr val="FF6C2B"/>
              </a:solidFill>
            </a:endParaRPr>
          </a:p>
        </p:txBody>
      </p:sp>
      <p:sp>
        <p:nvSpPr>
          <p:cNvPr id="4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759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Grassroots Funding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17" y="1463413"/>
            <a:ext cx="10570071" cy="3945495"/>
          </a:xfrm>
        </p:spPr>
        <p:txBody>
          <a:bodyPr/>
          <a:lstStyle/>
          <a:p>
            <a:r>
              <a:rPr lang="en-US" b="1" dirty="0" smtClean="0">
                <a:solidFill>
                  <a:srgbClr val="FF6C2B"/>
                </a:solidFill>
              </a:rPr>
              <a:t>Application </a:t>
            </a:r>
            <a:r>
              <a:rPr lang="en-US" b="1" dirty="0">
                <a:solidFill>
                  <a:srgbClr val="FF6C2B"/>
                </a:solidFill>
              </a:rPr>
              <a:t>to receive grassroots funding opens in April.</a:t>
            </a:r>
          </a:p>
          <a:p>
            <a:endParaRPr lang="en-US" b="1" dirty="0">
              <a:solidFill>
                <a:srgbClr val="FF6C2B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Vehicle Wraps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Life Jackets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Youth activity books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Billboards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29" y="2692965"/>
            <a:ext cx="35306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0" y="2076772"/>
            <a:ext cx="2799144" cy="3658087"/>
          </a:xfrm>
          <a:prstGeom prst="rect">
            <a:avLst/>
          </a:prstGeom>
        </p:spPr>
      </p:pic>
      <p:sp>
        <p:nvSpPr>
          <p:cNvPr id="6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645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New Resources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17" y="1463413"/>
            <a:ext cx="10570071" cy="3945495"/>
          </a:xfrm>
        </p:spPr>
        <p:txBody>
          <a:bodyPr/>
          <a:lstStyle/>
          <a:p>
            <a:r>
              <a:rPr lang="en-US" b="1" dirty="0" smtClean="0">
                <a:solidFill>
                  <a:srgbClr val="FF6C2B"/>
                </a:solidFill>
              </a:rPr>
              <a:t>Available </a:t>
            </a:r>
            <a:r>
              <a:rPr lang="en-US" b="1" dirty="0">
                <a:solidFill>
                  <a:srgbClr val="FF6C2B"/>
                </a:solidFill>
              </a:rPr>
              <a:t>in April </a:t>
            </a:r>
            <a:r>
              <a:rPr lang="en-US" b="1" dirty="0" smtClean="0">
                <a:solidFill>
                  <a:srgbClr val="FF6C2B"/>
                </a:solidFill>
              </a:rPr>
              <a:t>2018</a:t>
            </a:r>
            <a:endParaRPr lang="en-US" b="1" dirty="0">
              <a:solidFill>
                <a:srgbClr val="FF6C2B"/>
              </a:solidFill>
            </a:endParaRPr>
          </a:p>
          <a:p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T-shirts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Banners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Whistles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Dry bags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And more!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92" y="1464589"/>
            <a:ext cx="2623515" cy="3944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3218"/>
          <a:stretch/>
        </p:blipFill>
        <p:spPr>
          <a:xfrm>
            <a:off x="7035266" y="960895"/>
            <a:ext cx="2932417" cy="4912963"/>
          </a:xfrm>
          <a:prstGeom prst="rect">
            <a:avLst/>
          </a:prstGeom>
        </p:spPr>
      </p:pic>
      <p:sp>
        <p:nvSpPr>
          <p:cNvPr id="8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153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Outreach Plan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17" y="1463413"/>
            <a:ext cx="10570071" cy="3945495"/>
          </a:xfrm>
        </p:spPr>
        <p:txBody>
          <a:bodyPr/>
          <a:lstStyle/>
          <a:p>
            <a:r>
              <a:rPr lang="en-US" b="1" dirty="0" smtClean="0">
                <a:solidFill>
                  <a:srgbClr val="FF6C2B"/>
                </a:solidFill>
              </a:rPr>
              <a:t>Tiered Approach</a:t>
            </a:r>
          </a:p>
          <a:p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Campaign partners (website, social media, e-newsletter, personalized outreach)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Stakeholders (website, social media, personalized outreach)</a:t>
            </a: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Media (website, direct outreach)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Boating public (website, social media, advertising)</a:t>
            </a:r>
          </a:p>
        </p:txBody>
      </p:sp>
      <p:sp>
        <p:nvSpPr>
          <p:cNvPr id="4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22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THANK YOU</a:t>
            </a:r>
            <a:endParaRPr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Shape 32"/>
          <p:cNvSpPr txBox="1">
            <a:spLocks noGrp="1"/>
          </p:cNvSpPr>
          <p:nvPr>
            <p:ph type="subTitle" sz="quarter" idx="1"/>
          </p:nvPr>
        </p:nvSpPr>
        <p:spPr>
          <a:xfrm>
            <a:off x="590403" y="6436863"/>
            <a:ext cx="4657458" cy="63024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www.safeboatingcampaign.com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039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4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113" y="6543674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6" name="Shape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+mn-lt"/>
              </a:rPr>
              <a:t>Safe Boating Campaign</a:t>
            </a:r>
            <a:endParaRPr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2" y="1319469"/>
            <a:ext cx="3193631" cy="307249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660537" y="1463413"/>
            <a:ext cx="8223575" cy="5036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b="1" dirty="0"/>
              <a:t>Tremendous Growth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Began in 1958 with National Safe Boating Week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Rapid growth in the U.S. and Canada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Now grassroots </a:t>
            </a:r>
            <a:r>
              <a:rPr lang="en-US" dirty="0"/>
              <a:t>support in 9 </a:t>
            </a:r>
            <a:r>
              <a:rPr lang="en-US" dirty="0" smtClean="0"/>
              <a:t>countries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Simply the </a:t>
            </a:r>
            <a:r>
              <a:rPr lang="en-US" b="1" dirty="0" smtClean="0">
                <a:solidFill>
                  <a:srgbClr val="FF6C2B"/>
                </a:solidFill>
              </a:rPr>
              <a:t>Safe Boating Campaign</a:t>
            </a:r>
          </a:p>
          <a:p>
            <a:pPr marL="457200" indent="-457200">
              <a:buFont typeface="Arial" charset="0"/>
              <a:buChar char="•"/>
            </a:pPr>
            <a:r>
              <a:rPr lang="en-US" b="1">
                <a:solidFill>
                  <a:srgbClr val="10496F"/>
                </a:solidFill>
              </a:rPr>
              <a:t>Tagline, Wear It</a:t>
            </a:r>
          </a:p>
          <a:p>
            <a:pPr marL="457200" indent="-457200">
              <a:buFont typeface="Arial" charset="0"/>
              <a:buChar char="•"/>
            </a:pPr>
            <a:r>
              <a:rPr lang="en-US" b="1" smtClean="0"/>
              <a:t>Exciting </a:t>
            </a:r>
            <a:r>
              <a:rPr lang="en-US" b="1" dirty="0"/>
              <a:t>changes for 2018</a:t>
            </a:r>
          </a:p>
          <a:p>
            <a:pPr hangingPunct="1"/>
            <a:endParaRPr lang="en-US" dirty="0"/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97844"/>
          </a:xfrm>
          <a:prstGeom prst="rect">
            <a:avLst/>
          </a:prstGeom>
          <a:solidFill>
            <a:srgbClr val="1049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03" y="1519038"/>
            <a:ext cx="5682896" cy="9599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ea"/>
                <a:ea typeface="+mn-ea"/>
              </a:rPr>
              <a:t>Simple vs. Complex</a:t>
            </a:r>
            <a:endParaRPr 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3146" y="2887715"/>
            <a:ext cx="7575186" cy="100081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Logos that are most memorable to the general public use a clear and simple </a:t>
            </a:r>
            <a:r>
              <a:rPr lang="en-US" dirty="0" smtClean="0">
                <a:solidFill>
                  <a:schemeClr val="bg1"/>
                </a:solidFill>
              </a:rPr>
              <a:t>design.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7" y="2428182"/>
            <a:ext cx="5331416" cy="290494"/>
          </a:xfrm>
          <a:prstGeom prst="rect">
            <a:avLst/>
          </a:prstGeom>
        </p:spPr>
      </p:pic>
      <p:sp>
        <p:nvSpPr>
          <p:cNvPr id="6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30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9" b="21666"/>
          <a:stretch/>
        </p:blipFill>
        <p:spPr>
          <a:xfrm>
            <a:off x="0" y="1594043"/>
            <a:ext cx="12192000" cy="390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New Logo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721" y="1473086"/>
            <a:ext cx="6870731" cy="529171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White background		 Transparent background</a:t>
            </a:r>
            <a:endParaRPr lang="en-US" sz="1800" b="1" dirty="0"/>
          </a:p>
        </p:txBody>
      </p:sp>
      <p:sp>
        <p:nvSpPr>
          <p:cNvPr id="5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2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Brand Guidelines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Primary Colors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58" y="2238829"/>
            <a:ext cx="7478485" cy="3432252"/>
          </a:xfrm>
          <a:prstGeom prst="rect">
            <a:avLst/>
          </a:prstGeom>
        </p:spPr>
      </p:pic>
      <p:sp>
        <p:nvSpPr>
          <p:cNvPr id="5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28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Brand Guidelines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Fonts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3"/>
          <a:stretch/>
        </p:blipFill>
        <p:spPr>
          <a:xfrm>
            <a:off x="623419" y="2253343"/>
            <a:ext cx="4454768" cy="2253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400" r="20297" b="-400"/>
          <a:stretch/>
        </p:blipFill>
        <p:spPr>
          <a:xfrm>
            <a:off x="5750119" y="2042337"/>
            <a:ext cx="4437776" cy="2309366"/>
          </a:xfrm>
          <a:prstGeom prst="rect">
            <a:avLst/>
          </a:prstGeom>
        </p:spPr>
      </p:pic>
      <p:sp>
        <p:nvSpPr>
          <p:cNvPr id="7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15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0" y="1217306"/>
            <a:ext cx="6608736" cy="4520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Co-Branded Logos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Custom Lockups</a:t>
            </a:r>
            <a:endParaRPr lang="en-US" b="1" dirty="0"/>
          </a:p>
        </p:txBody>
      </p:sp>
      <p:sp>
        <p:nvSpPr>
          <p:cNvPr id="5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14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97844"/>
          </a:xfrm>
          <a:prstGeom prst="rect">
            <a:avLst/>
          </a:prstGeom>
          <a:solidFill>
            <a:srgbClr val="1049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13" y="1519038"/>
            <a:ext cx="5682896" cy="9599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Quality vs. Quantity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3146" y="2887715"/>
            <a:ext cx="7761166" cy="10008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impact of a marketing message increasingly depends on the quality of the experience. 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7" y="2428182"/>
            <a:ext cx="5331416" cy="290494"/>
          </a:xfrm>
          <a:prstGeom prst="rect">
            <a:avLst/>
          </a:prstGeom>
        </p:spPr>
      </p:pic>
      <p:sp>
        <p:nvSpPr>
          <p:cNvPr id="6" name="Shape 32"/>
          <p:cNvSpPr txBox="1">
            <a:spLocks/>
          </p:cNvSpPr>
          <p:nvPr/>
        </p:nvSpPr>
        <p:spPr>
          <a:xfrm>
            <a:off x="590403" y="6436863"/>
            <a:ext cx="4657458" cy="63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charset="0"/>
                <a:ea typeface="Arial" charset="0"/>
                <a:cs typeface="Arial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www.safeboatingcampaign.com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42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67906"/>
            <a:ext cx="12192000" cy="5997844"/>
          </a:xfrm>
          <a:prstGeom prst="rect">
            <a:avLst/>
          </a:prstGeom>
          <a:solidFill>
            <a:srgbClr val="1049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Redesign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94"/>
            <a:ext cx="12192000" cy="66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3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481</Words>
  <Application>Microsoft Macintosh PowerPoint</Application>
  <PresentationFormat>Widescreen</PresentationFormat>
  <Paragraphs>108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Helvetica</vt:lpstr>
      <vt:lpstr>Montserrat</vt:lpstr>
      <vt:lpstr>Arial</vt:lpstr>
      <vt:lpstr>Office Theme</vt:lpstr>
      <vt:lpstr>Safe Boating Campaign</vt:lpstr>
      <vt:lpstr>Safe Boating Campaign</vt:lpstr>
      <vt:lpstr>Simple vs. Complex</vt:lpstr>
      <vt:lpstr>New Logo</vt:lpstr>
      <vt:lpstr>Brand Guidelines</vt:lpstr>
      <vt:lpstr>Brand Guidelines</vt:lpstr>
      <vt:lpstr>Co-Branded Logos</vt:lpstr>
      <vt:lpstr>Quality vs. Quantity</vt:lpstr>
      <vt:lpstr>Website Redesign</vt:lpstr>
      <vt:lpstr>Website Redesign</vt:lpstr>
      <vt:lpstr>Life Jacket Quiz</vt:lpstr>
      <vt:lpstr>Quality Content</vt:lpstr>
      <vt:lpstr>News &amp; Blog</vt:lpstr>
      <vt:lpstr>Yearlong Campaign</vt:lpstr>
      <vt:lpstr>Grassroots Funding</vt:lpstr>
      <vt:lpstr>New Resources</vt:lpstr>
      <vt:lpstr>Outreach Plan</vt:lpstr>
      <vt:lpstr>THANK YOU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Yvonne Pentz</cp:lastModifiedBy>
  <cp:revision>22</cp:revision>
  <dcterms:modified xsi:type="dcterms:W3CDTF">2018-03-01T06:09:18Z</dcterms:modified>
</cp:coreProperties>
</file>