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64"/>
  </p:notesMasterIdLst>
  <p:sldIdLst>
    <p:sldId id="256" r:id="rId2"/>
    <p:sldId id="257" r:id="rId3"/>
    <p:sldId id="272" r:id="rId4"/>
    <p:sldId id="273" r:id="rId5"/>
    <p:sldId id="274" r:id="rId6"/>
    <p:sldId id="278" r:id="rId7"/>
    <p:sldId id="279" r:id="rId8"/>
    <p:sldId id="280" r:id="rId9"/>
    <p:sldId id="281" r:id="rId10"/>
    <p:sldId id="282" r:id="rId11"/>
    <p:sldId id="286" r:id="rId12"/>
    <p:sldId id="287" r:id="rId13"/>
    <p:sldId id="288" r:id="rId14"/>
    <p:sldId id="289" r:id="rId15"/>
    <p:sldId id="261" r:id="rId16"/>
    <p:sldId id="294" r:id="rId17"/>
    <p:sldId id="290" r:id="rId18"/>
    <p:sldId id="307" r:id="rId19"/>
    <p:sldId id="308" r:id="rId20"/>
    <p:sldId id="299" r:id="rId21"/>
    <p:sldId id="305" r:id="rId22"/>
    <p:sldId id="306" r:id="rId23"/>
    <p:sldId id="298" r:id="rId24"/>
    <p:sldId id="262" r:id="rId25"/>
    <p:sldId id="300" r:id="rId26"/>
    <p:sldId id="303" r:id="rId27"/>
    <p:sldId id="301" r:id="rId28"/>
    <p:sldId id="304" r:id="rId29"/>
    <p:sldId id="310" r:id="rId30"/>
    <p:sldId id="311" r:id="rId31"/>
    <p:sldId id="302" r:id="rId32"/>
    <p:sldId id="312" r:id="rId33"/>
    <p:sldId id="313" r:id="rId34"/>
    <p:sldId id="314" r:id="rId35"/>
    <p:sldId id="315" r:id="rId36"/>
    <p:sldId id="316" r:id="rId37"/>
    <p:sldId id="318" r:id="rId38"/>
    <p:sldId id="317" r:id="rId39"/>
    <p:sldId id="319" r:id="rId40"/>
    <p:sldId id="320" r:id="rId41"/>
    <p:sldId id="321" r:id="rId42"/>
    <p:sldId id="322" r:id="rId43"/>
    <p:sldId id="325" r:id="rId44"/>
    <p:sldId id="326" r:id="rId45"/>
    <p:sldId id="327" r:id="rId46"/>
    <p:sldId id="328" r:id="rId47"/>
    <p:sldId id="329" r:id="rId48"/>
    <p:sldId id="331" r:id="rId49"/>
    <p:sldId id="330" r:id="rId50"/>
    <p:sldId id="332" r:id="rId51"/>
    <p:sldId id="333" r:id="rId52"/>
    <p:sldId id="334" r:id="rId53"/>
    <p:sldId id="335" r:id="rId54"/>
    <p:sldId id="336" r:id="rId55"/>
    <p:sldId id="337" r:id="rId56"/>
    <p:sldId id="339" r:id="rId57"/>
    <p:sldId id="340" r:id="rId58"/>
    <p:sldId id="341" r:id="rId59"/>
    <p:sldId id="342" r:id="rId60"/>
    <p:sldId id="343" r:id="rId61"/>
    <p:sldId id="271" r:id="rId62"/>
    <p:sldId id="344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 snapToGrid="0" snapToObjects="1">
      <p:cViewPr varScale="1">
        <p:scale>
          <a:sx n="97" d="100"/>
          <a:sy n="97" d="100"/>
        </p:scale>
        <p:origin x="14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AF9ED-FF6C-9648-9493-6BC3AC43B8AE}" type="datetimeFigureOut">
              <a:rPr lang="en-US" smtClean="0"/>
              <a:t>3/4/18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5DB5F-8D83-A340-86F7-AD4CBE2B0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04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04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04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0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04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04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04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04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04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DB5F-8D83-A340-86F7-AD4CBE2B0E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74-DD5B-4543-81AF-1ACBDE4C5B84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1BF0-DDEA-8540-8BC7-6ABAE42EA0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74-DD5B-4543-81AF-1ACBDE4C5B84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1BF0-DDEA-8540-8BC7-6ABAE42EA0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74-DD5B-4543-81AF-1ACBDE4C5B84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1BF0-DDEA-8540-8BC7-6ABAE42EA0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74-DD5B-4543-81AF-1ACBDE4C5B84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1BF0-DDEA-8540-8BC7-6ABAE42EA0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74-DD5B-4543-81AF-1ACBDE4C5B84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1BF0-DDEA-8540-8BC7-6ABAE42EA0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74-DD5B-4543-81AF-1ACBDE4C5B84}" type="datetimeFigureOut">
              <a:rPr lang="en-US" smtClean="0"/>
              <a:t>3/4/18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1BF0-DDEA-8540-8BC7-6ABAE42EA0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74-DD5B-4543-81AF-1ACBDE4C5B84}" type="datetimeFigureOut">
              <a:rPr lang="en-US" smtClean="0"/>
              <a:t>3/4/18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1BF0-DDEA-8540-8BC7-6ABAE42EA0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74-DD5B-4543-81AF-1ACBDE4C5B84}" type="datetimeFigureOut">
              <a:rPr lang="en-US" smtClean="0"/>
              <a:t>3/4/18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1BF0-DDEA-8540-8BC7-6ABAE42EA0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0874-DD5B-4543-81AF-1ACBDE4C5B84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1BF0-DDEA-8540-8BC7-6ABAE42EA0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3B20874-DD5B-4543-81AF-1ACBDE4C5B84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0611BF0-DDEA-8540-8BC7-6ABAE42EA0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5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5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5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atpeople.jpg"/>
          <p:cNvPicPr>
            <a:picLocks noChangeAspect="1"/>
          </p:cNvPicPr>
          <p:nvPr/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0" y="504197"/>
            <a:ext cx="8456143" cy="5061340"/>
          </a:xfrm>
          <a:prstGeom prst="rect">
            <a:avLst/>
          </a:prstGeom>
          <a:effectLst>
            <a:glow rad="101600">
              <a:schemeClr val="bg1">
                <a:alpha val="90000"/>
              </a:schemeClr>
            </a:glow>
            <a:softEdge rad="698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1373365"/>
            <a:ext cx="8416925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NASBLA Standards</a:t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 Guided Tour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3239767"/>
            <a:ext cx="8416925" cy="97267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Through the past, present and future</a:t>
            </a:r>
          </a:p>
        </p:txBody>
      </p:sp>
    </p:spTree>
    <p:extLst>
      <p:ext uri="{BB962C8B-B14F-4D97-AF65-F5344CB8AC3E}">
        <p14:creationId xmlns:p14="http://schemas.microsoft.com/office/powerpoint/2010/main" val="3694557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856104" y="3006502"/>
            <a:ext cx="7645856" cy="2782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8" name="Picture 7" descr="ANSI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4" y="568102"/>
            <a:ext cx="3271185" cy="2219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105" y="2787422"/>
            <a:ext cx="73797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enhance both the global </a:t>
            </a:r>
            <a:r>
              <a:rPr lang="en-US" sz="3200" dirty="0" smtClean="0">
                <a:solidFill>
                  <a:prstClr val="black"/>
                </a:solidFill>
                <a:latin typeface="Arial"/>
                <a:cs typeface="Arial"/>
              </a:rPr>
              <a:t>competitiveness 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of U.S. business and the U.S. quality of life by promoting and facilitating voluntary consensus standards and conformity assessment systems, and safeguarding their integrity.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0336" y="1176458"/>
            <a:ext cx="33055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Mission</a:t>
            </a:r>
            <a:endParaRPr lang="en-US" sz="40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2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ructor.jpeg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5" y="438331"/>
            <a:ext cx="7358154" cy="5518616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653589"/>
            <a:ext cx="8416925" cy="153146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NASBLA </a:t>
            </a:r>
            <a:r>
              <a:rPr lang="en-US" dirty="0" smtClean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Standards</a:t>
            </a:r>
            <a:r>
              <a:rPr lang="en-US" dirty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past </a:t>
            </a:r>
            <a:r>
              <a:rPr lang="en-US" dirty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and </a:t>
            </a:r>
            <a:r>
              <a:rPr lang="en-US" dirty="0" smtClean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present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2185054"/>
            <a:ext cx="8416925" cy="310936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Previous Standards</a:t>
            </a:r>
          </a:p>
          <a:p>
            <a:endParaRPr lang="en-US" sz="3200" dirty="0">
              <a:solidFill>
                <a:schemeClr val="tx1"/>
              </a:solidFill>
              <a:cs typeface="Arial"/>
            </a:endParaRPr>
          </a:p>
          <a:p>
            <a:r>
              <a:rPr lang="en-US" sz="32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cs typeface="Arial"/>
              </a:rPr>
              <a:t>Originally </a:t>
            </a:r>
            <a:r>
              <a:rPr lang="en-US" sz="3200" dirty="0">
                <a:solidFill>
                  <a:schemeClr val="tx1"/>
                </a:solidFill>
                <a:cs typeface="Arial"/>
              </a:rPr>
              <a:t>adopted by the NASBLA membership in 1999 and </a:t>
            </a:r>
            <a:r>
              <a:rPr lang="en-US" sz="3200" dirty="0" smtClean="0">
                <a:solidFill>
                  <a:schemeClr val="tx1"/>
                </a:solidFill>
                <a:cs typeface="Arial"/>
              </a:rPr>
              <a:t>amended</a:t>
            </a:r>
          </a:p>
          <a:p>
            <a:r>
              <a:rPr lang="en-US" sz="3200" dirty="0" smtClean="0">
                <a:solidFill>
                  <a:schemeClr val="tx1"/>
                </a:solidFill>
                <a:cs typeface="Arial"/>
              </a:rPr>
              <a:t>seven </a:t>
            </a:r>
            <a:r>
              <a:rPr lang="en-US" sz="3200" dirty="0">
                <a:solidFill>
                  <a:schemeClr val="tx1"/>
                </a:solidFill>
                <a:cs typeface="Arial"/>
              </a:rPr>
              <a:t>times </a:t>
            </a:r>
            <a:r>
              <a:rPr lang="en-US" sz="3200" dirty="0" smtClean="0">
                <a:solidFill>
                  <a:schemeClr val="tx1"/>
                </a:solidFill>
                <a:cs typeface="Arial"/>
              </a:rPr>
              <a:t>since.</a:t>
            </a:r>
            <a:endParaRPr lang="en-US" sz="3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3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ructor.jpeg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5" y="438331"/>
            <a:ext cx="7358154" cy="5518616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653589"/>
            <a:ext cx="8416925" cy="153146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NASBLA </a:t>
            </a:r>
            <a:r>
              <a:rPr lang="en-US" dirty="0" smtClean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Standards</a:t>
            </a:r>
            <a:r>
              <a:rPr lang="en-US" dirty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past </a:t>
            </a:r>
            <a:r>
              <a:rPr lang="en-US" dirty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and </a:t>
            </a:r>
            <a:r>
              <a:rPr lang="en-US" dirty="0" smtClean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present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2185054"/>
            <a:ext cx="8416925" cy="310936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Historical </a:t>
            </a:r>
            <a:r>
              <a:rPr lang="en-US" sz="3200" dirty="0" err="1" smtClean="0">
                <a:solidFill>
                  <a:schemeClr val="tx1"/>
                </a:solidFill>
                <a:latin typeface="Arial"/>
                <a:cs typeface="Arial"/>
              </a:rPr>
              <a:t>Empahsis</a:t>
            </a:r>
            <a:endParaRPr lang="en-US" sz="3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3200" dirty="0">
              <a:solidFill>
                <a:schemeClr val="tx1"/>
              </a:solidFill>
              <a:cs typeface="Arial"/>
            </a:endParaRPr>
          </a:p>
          <a:p>
            <a:r>
              <a:rPr lang="en-US" sz="32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cs typeface="Arial"/>
              </a:rPr>
              <a:t>Course content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Risk-based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73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ructor.jpeg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5" y="438331"/>
            <a:ext cx="7358154" cy="5518616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653589"/>
            <a:ext cx="8416925" cy="153146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NASBLA </a:t>
            </a:r>
            <a:r>
              <a:rPr lang="en-US" dirty="0" smtClean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Standards</a:t>
            </a:r>
            <a:r>
              <a:rPr lang="en-US" dirty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past </a:t>
            </a:r>
            <a:r>
              <a:rPr lang="en-US" dirty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and </a:t>
            </a:r>
            <a:r>
              <a:rPr lang="en-US" dirty="0" smtClean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present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2185054"/>
            <a:ext cx="8416925" cy="310936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Current Standards</a:t>
            </a:r>
          </a:p>
          <a:p>
            <a:endParaRPr lang="en-US" sz="3200" dirty="0">
              <a:solidFill>
                <a:schemeClr val="tx1"/>
              </a:solidFill>
              <a:cs typeface="Arial"/>
            </a:endParaRPr>
          </a:p>
          <a:p>
            <a:pPr marL="1828800" lvl="3" indent="-457200" algn="l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  <a:cs typeface="Arial"/>
              </a:rPr>
              <a:t>Power</a:t>
            </a:r>
          </a:p>
          <a:p>
            <a:pPr marL="1828800" lvl="3" indent="-457200" algn="l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Sail</a:t>
            </a:r>
          </a:p>
          <a:p>
            <a:pPr marL="1828800" lvl="3" indent="-457200" algn="l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Human Propelled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80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ructor.jpeg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5" y="438331"/>
            <a:ext cx="7358154" cy="5518616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952373"/>
            <a:ext cx="8416925" cy="11017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Additional Standard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2390468"/>
            <a:ext cx="8416925" cy="2053928"/>
          </a:xfrm>
        </p:spPr>
        <p:txBody>
          <a:bodyPr>
            <a:normAutofit/>
          </a:bodyPr>
          <a:lstStyle/>
          <a:p>
            <a:pPr marL="2286000" lvl="4" indent="-457200" algn="l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  <a:cs typeface="Arial"/>
              </a:rPr>
              <a:t>Trailering</a:t>
            </a:r>
          </a:p>
          <a:p>
            <a:pPr marL="2286000" lvl="4" indent="-457200" algn="l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Jet Propelled</a:t>
            </a:r>
          </a:p>
          <a:p>
            <a:pPr marL="2286000" lvl="4" indent="-457200" algn="l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Passenger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5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.jp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939800"/>
            <a:ext cx="8102600" cy="4978400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What we’ve learned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2530157"/>
            <a:ext cx="8416925" cy="210097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We’re pretty good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1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.jp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939800"/>
            <a:ext cx="8102600" cy="4978400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What we’ve learned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2530157"/>
            <a:ext cx="8416925" cy="210097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We’re pretty good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We can get better</a:t>
            </a:r>
          </a:p>
          <a:p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31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.jp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939800"/>
            <a:ext cx="8102600" cy="4978400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Redundancy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0" y="2212699"/>
            <a:ext cx="8259763" cy="3501521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Life Jackets – Power Standard</a:t>
            </a:r>
          </a:p>
          <a:p>
            <a:endParaRPr lang="en-US" dirty="0" smtClean="0"/>
          </a:p>
          <a:p>
            <a:pPr algn="l"/>
            <a:r>
              <a:rPr lang="en-US" sz="3200" b="1" dirty="0">
                <a:solidFill>
                  <a:srgbClr val="000000"/>
                </a:solidFill>
              </a:rPr>
              <a:t>2.1 Personal Flotation Devices (Wearable Life Jackets and </a:t>
            </a:r>
            <a:r>
              <a:rPr lang="en-US" sz="3200" b="1" dirty="0" err="1">
                <a:solidFill>
                  <a:srgbClr val="000000"/>
                </a:solidFill>
              </a:rPr>
              <a:t>Throwable</a:t>
            </a:r>
            <a:r>
              <a:rPr lang="en-US" sz="3200" b="1" dirty="0">
                <a:solidFill>
                  <a:srgbClr val="000000"/>
                </a:solidFill>
              </a:rPr>
              <a:t> Devices) Types and Carriage </a:t>
            </a:r>
            <a:endParaRPr lang="en-US" sz="3200" dirty="0">
              <a:solidFill>
                <a:srgbClr val="000000"/>
              </a:solidFill>
            </a:endParaRPr>
          </a:p>
          <a:p>
            <a:pPr algn="l"/>
            <a:r>
              <a:rPr lang="en-US" sz="3200" dirty="0">
                <a:solidFill>
                  <a:srgbClr val="000000"/>
                </a:solidFill>
              </a:rPr>
              <a:t>2.1.1 The course shall explain the: 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</a:rPr>
              <a:t>• </a:t>
            </a:r>
            <a:r>
              <a:rPr lang="en-US" sz="3200" dirty="0" smtClean="0">
                <a:solidFill>
                  <a:srgbClr val="000000"/>
                </a:solidFill>
              </a:rPr>
              <a:t>different </a:t>
            </a:r>
            <a:r>
              <a:rPr lang="en-US" sz="3200" dirty="0">
                <a:solidFill>
                  <a:srgbClr val="000000"/>
                </a:solidFill>
              </a:rPr>
              <a:t>classifications and types of U.S. Coast Guard approved personal flotation devices (PFDs), including wearable and </a:t>
            </a:r>
            <a:r>
              <a:rPr lang="en-US" sz="3200" dirty="0" err="1">
                <a:solidFill>
                  <a:srgbClr val="000000"/>
                </a:solidFill>
              </a:rPr>
              <a:t>throwable</a:t>
            </a:r>
            <a:r>
              <a:rPr lang="en-US" sz="3200" dirty="0">
                <a:solidFill>
                  <a:srgbClr val="000000"/>
                </a:solidFill>
              </a:rPr>
              <a:t> devices; 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69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.jp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939800"/>
            <a:ext cx="8102600" cy="4978400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Redundancy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0" y="2212699"/>
            <a:ext cx="8259763" cy="350152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Life Jackets – Power Standard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(Continued)</a:t>
            </a:r>
          </a:p>
          <a:p>
            <a:endParaRPr lang="en-US" dirty="0" smtClean="0"/>
          </a:p>
          <a:p>
            <a:pPr algn="l"/>
            <a:r>
              <a:rPr lang="en-US" sz="3200" dirty="0">
                <a:solidFill>
                  <a:srgbClr val="000000"/>
                </a:solidFill>
              </a:rPr>
              <a:t>• </a:t>
            </a:r>
            <a:r>
              <a:rPr lang="en-US" sz="3200" dirty="0" smtClean="0">
                <a:solidFill>
                  <a:srgbClr val="000000"/>
                </a:solidFill>
              </a:rPr>
              <a:t>different </a:t>
            </a:r>
            <a:r>
              <a:rPr lang="en-US" sz="3200" dirty="0">
                <a:solidFill>
                  <a:srgbClr val="000000"/>
                </a:solidFill>
              </a:rPr>
              <a:t>sizes of U.S. Coast Guard approved PFDs; and 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</a:rPr>
              <a:t>• </a:t>
            </a:r>
            <a:r>
              <a:rPr lang="en-US" sz="3200" dirty="0" smtClean="0">
                <a:solidFill>
                  <a:srgbClr val="000000"/>
                </a:solidFill>
              </a:rPr>
              <a:t>respective </a:t>
            </a:r>
            <a:r>
              <a:rPr lang="en-US" sz="3200" dirty="0">
                <a:solidFill>
                  <a:srgbClr val="000000"/>
                </a:solidFill>
              </a:rPr>
              <a:t>uses, advantages, and disadvantages of life jackets based upon the activity for which they are intended.</a:t>
            </a:r>
          </a:p>
        </p:txBody>
      </p:sp>
    </p:spTree>
    <p:extLst>
      <p:ext uri="{BB962C8B-B14F-4D97-AF65-F5344CB8AC3E}">
        <p14:creationId xmlns:p14="http://schemas.microsoft.com/office/powerpoint/2010/main" val="1173318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P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9" y="728283"/>
            <a:ext cx="8043622" cy="4826173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Redundancy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319" y="2212699"/>
            <a:ext cx="8108144" cy="3501521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Life Jackets – Power Standard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(Continued)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Three additional Sub-sections deal with life jackets</a:t>
            </a:r>
            <a:endParaRPr lang="en-US" sz="3200" dirty="0">
              <a:solidFill>
                <a:srgbClr val="000000"/>
              </a:solidFill>
            </a:endParaRPr>
          </a:p>
          <a:p>
            <a:pPr algn="l"/>
            <a:endParaRPr lang="en-US" sz="3200" b="1" dirty="0" smtClean="0">
              <a:solidFill>
                <a:srgbClr val="000000"/>
              </a:solidFill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</a:rPr>
              <a:t>2.2 Personal Flotation Device Availability and Sizing 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algn="l"/>
            <a:r>
              <a:rPr lang="en-US" sz="3200" b="1" dirty="0" smtClean="0">
                <a:solidFill>
                  <a:srgbClr val="000000"/>
                </a:solidFill>
              </a:rPr>
              <a:t>2.3</a:t>
            </a:r>
            <a:r>
              <a:rPr lang="en-US" sz="3200" b="1" dirty="0">
                <a:solidFill>
                  <a:srgbClr val="000000"/>
                </a:solidFill>
              </a:rPr>
              <a:t>. Wearing Life Jackets </a:t>
            </a:r>
          </a:p>
          <a:p>
            <a:pPr algn="l"/>
            <a:r>
              <a:rPr lang="en-US" sz="3200" b="1" dirty="0">
                <a:solidFill>
                  <a:srgbClr val="000000"/>
                </a:solidFill>
              </a:rPr>
              <a:t>2.4. Personal Flotation Device Serviceability </a:t>
            </a:r>
          </a:p>
          <a:p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urguide.jpg"/>
          <p:cNvPicPr>
            <a:picLocks noChangeAspect="1"/>
          </p:cNvPicPr>
          <p:nvPr/>
        </p:nvPicPr>
        <p:blipFill rotWithShape="1"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9" r="13486" b="11862"/>
          <a:stretch/>
        </p:blipFill>
        <p:spPr>
          <a:xfrm>
            <a:off x="662149" y="448174"/>
            <a:ext cx="7648457" cy="5452787"/>
          </a:xfrm>
          <a:prstGeom prst="ellipse">
            <a:avLst/>
          </a:prstGeom>
          <a:ln>
            <a:solidFill>
              <a:srgbClr val="2C7C9F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887843"/>
            <a:ext cx="8416925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108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Tour Guide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108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Introductions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2549556"/>
            <a:ext cx="8416925" cy="313722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Jeff Wheeler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Joe </a:t>
            </a:r>
            <a:r>
              <a:rPr lang="en-US" sz="2400" dirty="0" err="1" smtClean="0">
                <a:solidFill>
                  <a:schemeClr val="tx1"/>
                </a:solidFill>
              </a:rPr>
              <a:t>McCollough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Ed Huntsman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Bob </a:t>
            </a:r>
            <a:r>
              <a:rPr lang="en-US" sz="2400" dirty="0" err="1" smtClean="0">
                <a:solidFill>
                  <a:schemeClr val="tx1"/>
                </a:solidFill>
              </a:rPr>
              <a:t>Brandestein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Tim Spice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Kim Jackson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Harry Munns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03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P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9" y="728283"/>
            <a:ext cx="8043622" cy="4826173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Redundancy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319" y="2212699"/>
            <a:ext cx="8108144" cy="3501521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Life Jackets – Human Propelled</a:t>
            </a:r>
          </a:p>
          <a:p>
            <a:endParaRPr lang="en-US" dirty="0" smtClean="0"/>
          </a:p>
          <a:p>
            <a:pPr algn="l"/>
            <a:r>
              <a:rPr lang="en-US" sz="3200" b="1" dirty="0" smtClean="0">
                <a:solidFill>
                  <a:srgbClr val="000000"/>
                </a:solidFill>
              </a:rPr>
              <a:t>2.1</a:t>
            </a:r>
            <a:r>
              <a:rPr lang="en-US" sz="3200" b="1" dirty="0">
                <a:solidFill>
                  <a:srgbClr val="000000"/>
                </a:solidFill>
              </a:rPr>
              <a:t>. Personal Flotation Devices (Wearable Life Jackets and </a:t>
            </a:r>
            <a:r>
              <a:rPr lang="en-US" sz="3200" b="1" dirty="0" err="1">
                <a:solidFill>
                  <a:srgbClr val="000000"/>
                </a:solidFill>
              </a:rPr>
              <a:t>Throwable</a:t>
            </a:r>
            <a:r>
              <a:rPr lang="en-US" sz="3200" b="1" dirty="0">
                <a:solidFill>
                  <a:srgbClr val="000000"/>
                </a:solidFill>
              </a:rPr>
              <a:t> Devices) Types and Carriage </a:t>
            </a:r>
            <a:endParaRPr lang="en-US" sz="3200" dirty="0">
              <a:solidFill>
                <a:srgbClr val="000000"/>
              </a:solidFill>
            </a:endParaRPr>
          </a:p>
          <a:p>
            <a:pPr algn="l"/>
            <a:r>
              <a:rPr lang="en-US" sz="3200" dirty="0">
                <a:solidFill>
                  <a:srgbClr val="000000"/>
                </a:solidFill>
              </a:rPr>
              <a:t>The course shall explain the: 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</a:rPr>
              <a:t> </a:t>
            </a:r>
            <a:r>
              <a:rPr lang="en-US" sz="3200" dirty="0" smtClean="0">
                <a:solidFill>
                  <a:srgbClr val="000000"/>
                </a:solidFill>
              </a:rPr>
              <a:t>different </a:t>
            </a:r>
            <a:r>
              <a:rPr lang="en-US" sz="3200" dirty="0">
                <a:solidFill>
                  <a:srgbClr val="000000"/>
                </a:solidFill>
              </a:rPr>
              <a:t>classifications and types of U.S. Coast Guard approved personal flotation devices (PFDs), including inflatable life jackets, hybrids, and </a:t>
            </a:r>
            <a:r>
              <a:rPr lang="en-US" sz="3200" dirty="0" err="1">
                <a:solidFill>
                  <a:srgbClr val="000000"/>
                </a:solidFill>
              </a:rPr>
              <a:t>throwable</a:t>
            </a:r>
            <a:r>
              <a:rPr lang="en-US" sz="3200" dirty="0">
                <a:solidFill>
                  <a:srgbClr val="000000"/>
                </a:solidFill>
              </a:rPr>
              <a:t> devices; </a:t>
            </a:r>
          </a:p>
        </p:txBody>
      </p:sp>
    </p:spTree>
    <p:extLst>
      <p:ext uri="{BB962C8B-B14F-4D97-AF65-F5344CB8AC3E}">
        <p14:creationId xmlns:p14="http://schemas.microsoft.com/office/powerpoint/2010/main" val="223921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P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9" y="728283"/>
            <a:ext cx="8043622" cy="4826173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Redundancy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319" y="2212699"/>
            <a:ext cx="8108144" cy="350152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Life Jackets – Human Propelled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(Continued)</a:t>
            </a:r>
          </a:p>
          <a:p>
            <a:pPr algn="l"/>
            <a:endParaRPr lang="en-US" sz="3200" dirty="0">
              <a:solidFill>
                <a:srgbClr val="000000"/>
              </a:solidFill>
            </a:endParaRPr>
          </a:p>
          <a:p>
            <a:pPr algn="l"/>
            <a:r>
              <a:rPr lang="en-US" sz="3200" dirty="0" smtClean="0">
                <a:solidFill>
                  <a:srgbClr val="000000"/>
                </a:solidFill>
              </a:rPr>
              <a:t> the </a:t>
            </a:r>
            <a:r>
              <a:rPr lang="en-US" sz="3200" dirty="0">
                <a:solidFill>
                  <a:srgbClr val="000000"/>
                </a:solidFill>
              </a:rPr>
              <a:t>number and types of PFDs/life jackets that must be carried aboard the boat according to applicable regulations; and 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</a:rPr>
              <a:t> </a:t>
            </a:r>
            <a:r>
              <a:rPr lang="en-US" sz="3200" dirty="0" smtClean="0">
                <a:solidFill>
                  <a:srgbClr val="000000"/>
                </a:solidFill>
              </a:rPr>
              <a:t>label </a:t>
            </a:r>
            <a:r>
              <a:rPr lang="en-US" sz="3200" dirty="0">
                <a:solidFill>
                  <a:srgbClr val="000000"/>
                </a:solidFill>
              </a:rPr>
              <a:t>information, how to read and understand them. </a:t>
            </a:r>
          </a:p>
        </p:txBody>
      </p:sp>
    </p:spTree>
    <p:extLst>
      <p:ext uri="{BB962C8B-B14F-4D97-AF65-F5344CB8AC3E}">
        <p14:creationId xmlns:p14="http://schemas.microsoft.com/office/powerpoint/2010/main" val="1313764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P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9" y="728283"/>
            <a:ext cx="8043622" cy="4826173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Redundancy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319" y="2212699"/>
            <a:ext cx="8108144" cy="3501521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Life Jackets – Human Propelled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(Continued)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Three additional Sub-sections deal with life jackets</a:t>
            </a:r>
            <a:endParaRPr lang="en-US" sz="3200" dirty="0">
              <a:solidFill>
                <a:srgbClr val="000000"/>
              </a:solidFill>
            </a:endParaRPr>
          </a:p>
          <a:p>
            <a:pPr algn="l"/>
            <a:endParaRPr lang="en-US" sz="3200" b="1" dirty="0" smtClean="0">
              <a:solidFill>
                <a:srgbClr val="000000"/>
              </a:solidFill>
            </a:endParaRPr>
          </a:p>
          <a:p>
            <a:pPr algn="l"/>
            <a:r>
              <a:rPr lang="en-US" sz="3200" b="1" dirty="0" smtClean="0">
                <a:solidFill>
                  <a:srgbClr val="000000"/>
                </a:solidFill>
              </a:rPr>
              <a:t>2.2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  <a:r>
              <a:rPr lang="en-US" sz="3200" b="1" dirty="0" smtClean="0">
                <a:solidFill>
                  <a:srgbClr val="000000"/>
                </a:solidFill>
              </a:rPr>
              <a:t>Personal </a:t>
            </a:r>
            <a:r>
              <a:rPr lang="en-US" sz="3200" b="1" dirty="0">
                <a:solidFill>
                  <a:srgbClr val="000000"/>
                </a:solidFill>
              </a:rPr>
              <a:t>Flotation Device Availability and Sizing 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endParaRPr lang="en-US" sz="3200" b="1" dirty="0">
              <a:solidFill>
                <a:srgbClr val="000000"/>
              </a:solidFill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</a:rPr>
              <a:t>2.3. Wearing Life Jackets </a:t>
            </a:r>
          </a:p>
          <a:p>
            <a:pPr algn="l"/>
            <a:r>
              <a:rPr lang="en-US" sz="3200" b="1" dirty="0">
                <a:solidFill>
                  <a:srgbClr val="000000"/>
                </a:solidFill>
              </a:rPr>
              <a:t>2.4. Personal Flotation Device Serviceability </a:t>
            </a:r>
          </a:p>
          <a:p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88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dssailboat.jpe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3" y="728283"/>
            <a:ext cx="8182846" cy="4699608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Redundancy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913" y="2212699"/>
            <a:ext cx="8257550" cy="3501521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Life Jackets – Sail Standard</a:t>
            </a:r>
          </a:p>
          <a:p>
            <a:endParaRPr lang="en-US" dirty="0" smtClean="0"/>
          </a:p>
          <a:p>
            <a:pPr lvl="0" algn="l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List all required equipment and examples of recommended equipment to be carried aboard a sailboat of less than 26 feet.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65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2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4" y="891118"/>
            <a:ext cx="7347389" cy="4879125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595089"/>
            <a:ext cx="8416925" cy="975997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Journey into the </a:t>
            </a:r>
            <a:r>
              <a:rPr lang="en-US" dirty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1988613"/>
            <a:ext cx="8416925" cy="400571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Additional Examples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of Redundancy </a:t>
            </a:r>
          </a:p>
          <a:p>
            <a:pPr marL="285750" lvl="0" indent="-285750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Basic </a:t>
            </a:r>
            <a:r>
              <a:rPr lang="en-US" sz="2400" dirty="0">
                <a:solidFill>
                  <a:schemeClr val="tx1"/>
                </a:solidFill>
              </a:rPr>
              <a:t>Nomenclature and Terminology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Boating Equipment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Boating Preparation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Seamanship and Safe Operations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Navigation Rules and Aids to Navigation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4069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2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4" y="891118"/>
            <a:ext cx="7347389" cy="4879125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595089"/>
            <a:ext cx="8416925" cy="975997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Journey into the </a:t>
            </a:r>
            <a:r>
              <a:rPr lang="en-US" dirty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1988613"/>
            <a:ext cx="8416925" cy="400571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Solution – </a:t>
            </a:r>
            <a:r>
              <a:rPr lang="en-US" sz="3600" dirty="0" smtClean="0">
                <a:solidFill>
                  <a:schemeClr val="tx1"/>
                </a:solidFill>
              </a:rPr>
              <a:t>CORE </a:t>
            </a:r>
            <a:r>
              <a:rPr lang="en-US" sz="3600" dirty="0">
                <a:solidFill>
                  <a:schemeClr val="tx1"/>
                </a:solidFill>
              </a:rPr>
              <a:t>and </a:t>
            </a:r>
            <a:r>
              <a:rPr lang="en-US" sz="3600" dirty="0" smtClean="0">
                <a:solidFill>
                  <a:schemeClr val="tx1"/>
                </a:solidFill>
              </a:rPr>
              <a:t>CORE PLUS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CORE = applicable to all </a:t>
            </a:r>
            <a:r>
              <a:rPr lang="en-US" sz="3600" dirty="0" smtClean="0">
                <a:solidFill>
                  <a:schemeClr val="tx1"/>
                </a:solidFill>
              </a:rPr>
              <a:t>boats, operators </a:t>
            </a:r>
            <a:r>
              <a:rPr lang="en-US" sz="3600" dirty="0">
                <a:solidFill>
                  <a:schemeClr val="tx1"/>
                </a:solidFill>
              </a:rPr>
              <a:t>and/or </a:t>
            </a:r>
            <a:r>
              <a:rPr lang="en-US" sz="3600" dirty="0" smtClean="0">
                <a:solidFill>
                  <a:schemeClr val="tx1"/>
                </a:solidFill>
              </a:rPr>
              <a:t>passengers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9267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2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4" y="891118"/>
            <a:ext cx="7347389" cy="4879125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595089"/>
            <a:ext cx="8416925" cy="975997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Journey into the </a:t>
            </a:r>
            <a:r>
              <a:rPr lang="en-US" dirty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1988613"/>
            <a:ext cx="8416925" cy="400571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Solution – </a:t>
            </a:r>
            <a:r>
              <a:rPr lang="en-US" sz="3600" dirty="0" smtClean="0">
                <a:solidFill>
                  <a:schemeClr val="tx1"/>
                </a:solidFill>
              </a:rPr>
              <a:t>CORE </a:t>
            </a:r>
            <a:r>
              <a:rPr lang="en-US" sz="3600" dirty="0">
                <a:solidFill>
                  <a:schemeClr val="tx1"/>
                </a:solidFill>
              </a:rPr>
              <a:t>and </a:t>
            </a:r>
            <a:r>
              <a:rPr lang="en-US" sz="3600" dirty="0" smtClean="0">
                <a:solidFill>
                  <a:schemeClr val="tx1"/>
                </a:solidFill>
              </a:rPr>
              <a:t>CORE PLUS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 PLUS = additional specific knowledge on a type craft they intend to operate.</a:t>
            </a:r>
          </a:p>
        </p:txBody>
      </p:sp>
    </p:spTree>
    <p:extLst>
      <p:ext uri="{BB962C8B-B14F-4D97-AF65-F5344CB8AC3E}">
        <p14:creationId xmlns:p14="http://schemas.microsoft.com/office/powerpoint/2010/main" val="1052093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2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4" y="891118"/>
            <a:ext cx="7347389" cy="4879125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595089"/>
            <a:ext cx="8416925" cy="975997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Journey into the </a:t>
            </a:r>
            <a:r>
              <a:rPr lang="en-US" dirty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1988613"/>
            <a:ext cx="8416925" cy="400571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Example </a:t>
            </a:r>
            <a:r>
              <a:rPr lang="en-US" sz="3600" dirty="0">
                <a:solidFill>
                  <a:schemeClr val="tx1"/>
                </a:solidFill>
              </a:rPr>
              <a:t>solution – Life Jackets</a:t>
            </a:r>
          </a:p>
          <a:p>
            <a:r>
              <a:rPr lang="en-US" sz="3600" dirty="0">
                <a:solidFill>
                  <a:schemeClr val="tx1"/>
                </a:solidFill>
              </a:rPr>
              <a:t> 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8812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2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4" y="891118"/>
            <a:ext cx="7347389" cy="4879125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595089"/>
            <a:ext cx="8416925" cy="975997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Journey into the </a:t>
            </a:r>
            <a:r>
              <a:rPr lang="en-US" dirty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1988613"/>
            <a:ext cx="8416925" cy="4005718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Example </a:t>
            </a:r>
            <a:r>
              <a:rPr lang="en-US" sz="3600" dirty="0">
                <a:solidFill>
                  <a:schemeClr val="tx1"/>
                </a:solidFill>
              </a:rPr>
              <a:t>solution – Life Jackets</a:t>
            </a:r>
          </a:p>
          <a:p>
            <a:r>
              <a:rPr lang="en-US" sz="3600" dirty="0">
                <a:solidFill>
                  <a:schemeClr val="tx1"/>
                </a:solidFill>
              </a:rPr>
              <a:t> </a:t>
            </a:r>
            <a:r>
              <a:rPr lang="en-US" sz="3600" dirty="0" smtClean="0">
                <a:solidFill>
                  <a:schemeClr val="tx1"/>
                </a:solidFill>
              </a:rPr>
              <a:t>CORE –Power and Human Propelled</a:t>
            </a:r>
          </a:p>
          <a:p>
            <a:pPr algn="l"/>
            <a:endParaRPr lang="en-US" sz="3600" b="1" dirty="0">
              <a:solidFill>
                <a:srgbClr val="000000"/>
              </a:solidFill>
            </a:endParaRPr>
          </a:p>
          <a:p>
            <a:pPr algn="l"/>
            <a:r>
              <a:rPr lang="en-US" sz="3600" b="1" dirty="0">
                <a:solidFill>
                  <a:srgbClr val="000000"/>
                </a:solidFill>
              </a:rPr>
              <a:t>2.1. Personal Flotation Devices (Wearable Life Jackets and </a:t>
            </a:r>
            <a:r>
              <a:rPr lang="en-US" sz="3600" b="1" dirty="0" err="1">
                <a:solidFill>
                  <a:srgbClr val="000000"/>
                </a:solidFill>
              </a:rPr>
              <a:t>Throwable</a:t>
            </a:r>
            <a:r>
              <a:rPr lang="en-US" sz="3600" b="1" dirty="0">
                <a:solidFill>
                  <a:srgbClr val="000000"/>
                </a:solidFill>
              </a:rPr>
              <a:t> Devices) Types and Carriage </a:t>
            </a:r>
            <a:endParaRPr lang="en-US" sz="3600" dirty="0">
              <a:solidFill>
                <a:srgbClr val="000000"/>
              </a:solidFill>
            </a:endParaRPr>
          </a:p>
          <a:p>
            <a:pPr algn="l"/>
            <a:r>
              <a:rPr lang="en-US" sz="3600" b="1" dirty="0" smtClean="0">
                <a:solidFill>
                  <a:srgbClr val="000000"/>
                </a:solidFill>
              </a:rPr>
              <a:t>2.2</a:t>
            </a:r>
            <a:r>
              <a:rPr lang="en-US" sz="3600" b="1" dirty="0">
                <a:solidFill>
                  <a:srgbClr val="000000"/>
                </a:solidFill>
              </a:rPr>
              <a:t>. Personal Flotation Device Availability and Sizing  </a:t>
            </a:r>
          </a:p>
          <a:p>
            <a:pPr algn="l"/>
            <a:r>
              <a:rPr lang="en-US" sz="3600" b="1" dirty="0">
                <a:solidFill>
                  <a:srgbClr val="000000"/>
                </a:solidFill>
              </a:rPr>
              <a:t>2.3. Wearing Life Jackets </a:t>
            </a:r>
          </a:p>
          <a:p>
            <a:pPr algn="l"/>
            <a:r>
              <a:rPr lang="en-US" sz="3600" b="1" dirty="0">
                <a:solidFill>
                  <a:srgbClr val="000000"/>
                </a:solidFill>
              </a:rPr>
              <a:t>2.4. Personal Flotation Device Serviceability 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1562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2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4" y="891118"/>
            <a:ext cx="7347389" cy="4879125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595089"/>
            <a:ext cx="8416925" cy="975997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Journey into the </a:t>
            </a:r>
            <a:r>
              <a:rPr lang="en-US" dirty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2455461"/>
            <a:ext cx="8416925" cy="232506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Identical information could be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extracted from both standards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and become part of the CORE.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421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P Meeting 2012_525.jp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6" y="622221"/>
            <a:ext cx="7810964" cy="4731212"/>
          </a:xfrm>
          <a:prstGeom prst="roundRect">
            <a:avLst/>
          </a:prstGeom>
          <a:effectLst>
            <a:glow rad="101600">
              <a:schemeClr val="bg1">
                <a:alpha val="75000"/>
              </a:schemeClr>
            </a:glow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666429"/>
            <a:ext cx="8416925" cy="91997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Current ESP Membership</a:t>
            </a:r>
            <a:endParaRPr lang="en-US" dirty="0">
              <a:solidFill>
                <a:schemeClr val="bg1"/>
              </a:solidFill>
              <a:effectLst>
                <a:outerShdw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7549" y="1791818"/>
            <a:ext cx="3868802" cy="3362186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Jeff </a:t>
            </a:r>
            <a:r>
              <a:rPr lang="en-US" sz="2400" dirty="0" err="1" smtClean="0">
                <a:solidFill>
                  <a:schemeClr val="tx1"/>
                </a:solidFill>
              </a:rPr>
              <a:t>Riecks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Joe </a:t>
            </a:r>
            <a:r>
              <a:rPr lang="en-US" sz="2400" dirty="0" err="1" smtClean="0">
                <a:solidFill>
                  <a:schemeClr val="tx1"/>
                </a:solidFill>
              </a:rPr>
              <a:t>McCollough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Ed Huntsman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Bob </a:t>
            </a:r>
            <a:r>
              <a:rPr lang="en-US" sz="2400" dirty="0" err="1" smtClean="0">
                <a:solidFill>
                  <a:schemeClr val="tx1"/>
                </a:solidFill>
              </a:rPr>
              <a:t>Brandestein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Tim Spice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Kim Jackson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Harry Munns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56104" y="1791818"/>
            <a:ext cx="3868802" cy="31372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Bob Beck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Hugh Gibson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Robert Kaufman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Emily King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Ernie Lentz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Amanda Perez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Robin Pope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Jeff Wheeler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00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2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4" y="891118"/>
            <a:ext cx="7347389" cy="4879125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595089"/>
            <a:ext cx="8416925" cy="975997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Journey into the </a:t>
            </a:r>
            <a:r>
              <a:rPr lang="en-US" dirty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1988613"/>
            <a:ext cx="8416925" cy="4005718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Information that appears in one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Standard and not the other</a:t>
            </a:r>
            <a:endParaRPr lang="en-US" sz="40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 </a:t>
            </a:r>
            <a:endParaRPr lang="en-US" sz="3600" dirty="0" smtClean="0">
              <a:solidFill>
                <a:srgbClr val="000000"/>
              </a:solidFill>
            </a:endParaRPr>
          </a:p>
          <a:p>
            <a:pPr algn="l"/>
            <a:r>
              <a:rPr lang="en-US" sz="3600" b="1" dirty="0" smtClean="0">
                <a:solidFill>
                  <a:srgbClr val="000000"/>
                </a:solidFill>
              </a:rPr>
              <a:t>2.1.2 </a:t>
            </a:r>
            <a:r>
              <a:rPr lang="en-US" sz="3600" b="1" dirty="0">
                <a:solidFill>
                  <a:srgbClr val="000000"/>
                </a:solidFill>
              </a:rPr>
              <a:t>The course shall also: </a:t>
            </a:r>
          </a:p>
          <a:p>
            <a:pPr algn="l"/>
            <a:r>
              <a:rPr lang="en-US" sz="3600" dirty="0">
                <a:solidFill>
                  <a:srgbClr val="000000"/>
                </a:solidFill>
              </a:rPr>
              <a:t> </a:t>
            </a:r>
          </a:p>
          <a:p>
            <a:pPr algn="l"/>
            <a:r>
              <a:rPr lang="en-US" sz="3600" dirty="0">
                <a:solidFill>
                  <a:srgbClr val="000000"/>
                </a:solidFill>
              </a:rPr>
              <a:t>• </a:t>
            </a:r>
            <a:r>
              <a:rPr lang="en-US" sz="3600" dirty="0" smtClean="0">
                <a:solidFill>
                  <a:srgbClr val="000000"/>
                </a:solidFill>
              </a:rPr>
              <a:t>describe </a:t>
            </a:r>
            <a:r>
              <a:rPr lang="en-US" sz="3600" dirty="0">
                <a:solidFill>
                  <a:srgbClr val="000000"/>
                </a:solidFill>
              </a:rPr>
              <a:t>the number and types of PFDs/life jackets that must be carried aboard the boat according to applicable regulations; </a:t>
            </a:r>
          </a:p>
          <a:p>
            <a:pPr algn="l"/>
            <a:r>
              <a:rPr lang="en-US" sz="3600" dirty="0">
                <a:solidFill>
                  <a:srgbClr val="000000"/>
                </a:solidFill>
              </a:rPr>
              <a:t>• </a:t>
            </a:r>
            <a:r>
              <a:rPr lang="en-US" sz="3600" dirty="0" smtClean="0">
                <a:solidFill>
                  <a:srgbClr val="000000"/>
                </a:solidFill>
              </a:rPr>
              <a:t>discuss </a:t>
            </a:r>
            <a:r>
              <a:rPr lang="en-US" sz="3600" dirty="0">
                <a:solidFill>
                  <a:srgbClr val="000000"/>
                </a:solidFill>
              </a:rPr>
              <a:t>and clarify label restrictions; and </a:t>
            </a:r>
          </a:p>
          <a:p>
            <a:pPr algn="l"/>
            <a:r>
              <a:rPr lang="en-US" sz="3600" dirty="0">
                <a:solidFill>
                  <a:srgbClr val="000000"/>
                </a:solidFill>
              </a:rPr>
              <a:t>• </a:t>
            </a:r>
            <a:r>
              <a:rPr lang="en-US" sz="3600" dirty="0" smtClean="0">
                <a:solidFill>
                  <a:srgbClr val="000000"/>
                </a:solidFill>
              </a:rPr>
              <a:t>emphasize </a:t>
            </a:r>
            <a:r>
              <a:rPr lang="en-US" sz="3600" dirty="0">
                <a:solidFill>
                  <a:srgbClr val="000000"/>
                </a:solidFill>
              </a:rPr>
              <a:t>that the best life jacket is the one that will be worn all the time. 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6645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2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4" y="891118"/>
            <a:ext cx="7347389" cy="4879125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595089"/>
            <a:ext cx="8416925" cy="975997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Journey into the </a:t>
            </a:r>
            <a:r>
              <a:rPr lang="en-US" dirty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1988613"/>
            <a:ext cx="8416925" cy="400571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This is the PLUS in CORE PLUS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2.1.2 would remain in the Power Standard because it is unique to that standard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7607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2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4" y="891118"/>
            <a:ext cx="7347389" cy="4879125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595089"/>
            <a:ext cx="8416925" cy="975997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Journey into the </a:t>
            </a:r>
            <a:r>
              <a:rPr lang="en-US" dirty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1988613"/>
            <a:ext cx="8416925" cy="400571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Part II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Our tour of future standards goes off in a different direction. For now, forget about CORE and CORE PLUS.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669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tski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7" y="774808"/>
            <a:ext cx="7434092" cy="5166064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What we’ve learned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2716897"/>
            <a:ext cx="8416925" cy="245578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Our approach to Standards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content, philosophy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and Development</a:t>
            </a:r>
          </a:p>
          <a:p>
            <a:r>
              <a:rPr lang="en-US" sz="3600" dirty="0">
                <a:solidFill>
                  <a:schemeClr val="tx1"/>
                </a:solidFill>
              </a:rPr>
              <a:t>i</a:t>
            </a:r>
            <a:r>
              <a:rPr lang="en-US" sz="3600" dirty="0" smtClean="0">
                <a:solidFill>
                  <a:schemeClr val="tx1"/>
                </a:solidFill>
              </a:rPr>
              <a:t>s outdated</a:t>
            </a:r>
          </a:p>
          <a:p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76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etski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7" y="793482"/>
            <a:ext cx="7434092" cy="5166064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What we’ve learned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2203523"/>
            <a:ext cx="8416925" cy="296915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Risk Based</a:t>
            </a:r>
          </a:p>
          <a:p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36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tski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7" y="774808"/>
            <a:ext cx="7434092" cy="5166064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What we’ve learned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2203523"/>
            <a:ext cx="8416925" cy="296915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Risk Based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Focus on Course</a:t>
            </a:r>
          </a:p>
          <a:p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64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tski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7" y="774808"/>
            <a:ext cx="7434092" cy="5166064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What we’ve learned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847" y="1816323"/>
            <a:ext cx="7938616" cy="3879225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Example from Power </a:t>
            </a:r>
            <a:r>
              <a:rPr lang="en-US" sz="3600" dirty="0">
                <a:solidFill>
                  <a:schemeClr val="tx1"/>
                </a:solidFill>
              </a:rPr>
              <a:t>S</a:t>
            </a:r>
            <a:r>
              <a:rPr lang="en-US" sz="3600" dirty="0" smtClean="0">
                <a:solidFill>
                  <a:schemeClr val="tx1"/>
                </a:solidFill>
              </a:rPr>
              <a:t>tandard</a:t>
            </a:r>
          </a:p>
          <a:p>
            <a:pPr algn="l"/>
            <a:endParaRPr lang="en-US" sz="3600" dirty="0" smtClean="0">
              <a:solidFill>
                <a:srgbClr val="000000"/>
              </a:solidFill>
              <a:latin typeface="Calibri"/>
            </a:endParaRPr>
          </a:p>
          <a:p>
            <a:pPr algn="l"/>
            <a:r>
              <a:rPr lang="en-US" sz="3600" dirty="0" smtClean="0">
                <a:solidFill>
                  <a:srgbClr val="000000"/>
                </a:solidFill>
                <a:latin typeface="Calibri"/>
              </a:rPr>
              <a:t>4.1.1 </a:t>
            </a:r>
            <a:r>
              <a:rPr lang="en-US" sz="3600" dirty="0">
                <a:solidFill>
                  <a:srgbClr val="000000"/>
                </a:solidFill>
                <a:latin typeface="Calibri"/>
              </a:rPr>
              <a:t>The course shall describe boat operator’s ultimate responsibility for: </a:t>
            </a:r>
          </a:p>
          <a:p>
            <a:pPr algn="l"/>
            <a:r>
              <a:rPr lang="en-US" sz="3600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3600" dirty="0" smtClean="0">
                <a:solidFill>
                  <a:srgbClr val="000000"/>
                </a:solidFill>
                <a:latin typeface="Calibri"/>
              </a:rPr>
              <a:t>operator </a:t>
            </a:r>
            <a:r>
              <a:rPr lang="en-US" sz="3600" dirty="0">
                <a:solidFill>
                  <a:srgbClr val="000000"/>
                </a:solidFill>
                <a:latin typeface="Calibri"/>
              </a:rPr>
              <a:t>proficiency, </a:t>
            </a:r>
          </a:p>
          <a:p>
            <a:pPr algn="l"/>
            <a:r>
              <a:rPr lang="en-US" sz="3600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3600" dirty="0" smtClean="0">
                <a:solidFill>
                  <a:srgbClr val="000000"/>
                </a:solidFill>
                <a:latin typeface="Calibri"/>
              </a:rPr>
              <a:t>situational </a:t>
            </a:r>
            <a:r>
              <a:rPr lang="en-US" sz="3600" dirty="0">
                <a:solidFill>
                  <a:srgbClr val="000000"/>
                </a:solidFill>
                <a:latin typeface="Calibri"/>
              </a:rPr>
              <a:t>awareness, </a:t>
            </a:r>
          </a:p>
          <a:p>
            <a:pPr algn="l"/>
            <a:r>
              <a:rPr lang="en-US" sz="3600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3600" dirty="0" smtClean="0">
                <a:solidFill>
                  <a:srgbClr val="000000"/>
                </a:solidFill>
                <a:latin typeface="Calibri"/>
              </a:rPr>
              <a:t>safety </a:t>
            </a:r>
            <a:r>
              <a:rPr lang="en-US" sz="3600" dirty="0">
                <a:solidFill>
                  <a:srgbClr val="000000"/>
                </a:solidFill>
                <a:latin typeface="Calibri"/>
              </a:rPr>
              <a:t>of boaters aboard and anyone coming into contact with the boat, and </a:t>
            </a:r>
          </a:p>
          <a:p>
            <a:pPr algn="l"/>
            <a:r>
              <a:rPr lang="en-US" sz="3600" dirty="0">
                <a:solidFill>
                  <a:srgbClr val="000000"/>
                </a:solidFill>
                <a:latin typeface="Calibri"/>
              </a:rPr>
              <a:t>• </a:t>
            </a:r>
            <a:r>
              <a:rPr lang="en-US" sz="3600" dirty="0" smtClean="0">
                <a:solidFill>
                  <a:srgbClr val="000000"/>
                </a:solidFill>
                <a:latin typeface="Calibri"/>
              </a:rPr>
              <a:t>all </a:t>
            </a:r>
            <a:r>
              <a:rPr lang="en-US" sz="3600" dirty="0">
                <a:solidFill>
                  <a:srgbClr val="000000"/>
                </a:solidFill>
                <a:latin typeface="Calibri"/>
              </a:rPr>
              <a:t>activity aboard the boat. </a:t>
            </a:r>
          </a:p>
          <a:p>
            <a:pPr algn="l"/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92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tski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7" y="774808"/>
            <a:ext cx="7434092" cy="5166064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What we’ve learned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847" y="1816323"/>
            <a:ext cx="7938616" cy="38792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Example from Sail </a:t>
            </a:r>
            <a:r>
              <a:rPr lang="en-US" sz="3600" dirty="0">
                <a:solidFill>
                  <a:schemeClr val="tx1"/>
                </a:solidFill>
              </a:rPr>
              <a:t>S</a:t>
            </a:r>
            <a:r>
              <a:rPr lang="en-US" sz="3600" dirty="0" smtClean="0">
                <a:solidFill>
                  <a:schemeClr val="tx1"/>
                </a:solidFill>
              </a:rPr>
              <a:t>tandard</a:t>
            </a:r>
          </a:p>
          <a:p>
            <a:pPr algn="l"/>
            <a:r>
              <a:rPr lang="en-US" sz="3600" dirty="0" smtClean="0">
                <a:solidFill>
                  <a:srgbClr val="000000"/>
                </a:solidFill>
                <a:latin typeface="Calibri"/>
              </a:rPr>
              <a:t>5.6  List important safe navigation responsibilities of a sailboat operator.</a:t>
            </a:r>
            <a:endParaRPr lang="en-US" sz="3600" dirty="0">
              <a:solidFill>
                <a:srgbClr val="000000"/>
              </a:solidFill>
              <a:latin typeface="Calibri"/>
            </a:endParaRPr>
          </a:p>
          <a:p>
            <a:pPr algn="l"/>
            <a:r>
              <a:rPr lang="en-US" sz="3600" dirty="0" smtClean="0">
                <a:solidFill>
                  <a:srgbClr val="000000"/>
                </a:solidFill>
                <a:latin typeface="Calibri"/>
              </a:rPr>
              <a:t>5.5  Describe the operator’s responsibility for the safety of passengers/crew.</a:t>
            </a:r>
          </a:p>
          <a:p>
            <a:pPr algn="l"/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27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tski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7" y="774808"/>
            <a:ext cx="7434092" cy="5166064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What we’ve learned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847" y="2203523"/>
            <a:ext cx="7938616" cy="296915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What are the differences?</a:t>
            </a:r>
          </a:p>
          <a:p>
            <a:r>
              <a:rPr lang="en-US" sz="3600" dirty="0">
                <a:solidFill>
                  <a:schemeClr val="tx1"/>
                </a:solidFill>
              </a:rPr>
              <a:t>Active verb, “describe” or “list</a:t>
            </a:r>
            <a:r>
              <a:rPr lang="en-US" sz="3600" dirty="0" smtClean="0">
                <a:solidFill>
                  <a:schemeClr val="tx1"/>
                </a:solidFill>
              </a:rPr>
              <a:t>”, </a:t>
            </a:r>
            <a:r>
              <a:rPr lang="en-US" sz="3600" dirty="0">
                <a:solidFill>
                  <a:schemeClr val="tx1"/>
                </a:solidFill>
              </a:rPr>
              <a:t>replaces “the course shall”</a:t>
            </a:r>
          </a:p>
          <a:p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99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tski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7" y="774808"/>
            <a:ext cx="7434092" cy="5166064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What we’ve learned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847" y="2203523"/>
            <a:ext cx="7938616" cy="296915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What are the differences?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Active verb, “describe” or “list”, replaces “the course shall”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Emphasis shifts from course to boater</a:t>
            </a:r>
          </a:p>
          <a:p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0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P Meeting 2012_525.jp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6" y="640895"/>
            <a:ext cx="7810964" cy="4731212"/>
          </a:xfrm>
          <a:prstGeom prst="roundRect">
            <a:avLst/>
          </a:prstGeom>
          <a:effectLst>
            <a:glow rad="101600">
              <a:schemeClr val="bg1">
                <a:alpha val="75000"/>
              </a:schemeClr>
            </a:glow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1936256"/>
            <a:ext cx="8416925" cy="1649138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Take a closer look </a:t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at ESP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723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ilafternoon.jpg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53" y="728283"/>
            <a:ext cx="7108369" cy="4718180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Journey into the future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153" y="2203523"/>
            <a:ext cx="7108369" cy="354804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Outcome based standards:</a:t>
            </a:r>
          </a:p>
          <a:p>
            <a:r>
              <a:rPr lang="en-US" sz="3600" dirty="0">
                <a:solidFill>
                  <a:schemeClr val="tx1"/>
                </a:solidFill>
              </a:rPr>
              <a:t>a process that involves the restructuring of curriculum, assessment and reporting practices in education to reflect the achievement of high order learning and mastery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423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ilafternoon.jpg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53" y="728283"/>
            <a:ext cx="7108369" cy="4718180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Journey into the future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153" y="2203523"/>
            <a:ext cx="7108369" cy="354804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National On-water Standards Sample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The </a:t>
            </a:r>
            <a:r>
              <a:rPr lang="en-US" sz="3600" dirty="0">
                <a:solidFill>
                  <a:schemeClr val="tx1"/>
                </a:solidFill>
              </a:rPr>
              <a:t>operator will be able to: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1.1  A: Put on a life jacket...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	</a:t>
            </a:r>
            <a:r>
              <a:rPr lang="en-US" sz="3600" dirty="0" smtClean="0">
                <a:solidFill>
                  <a:schemeClr val="tx1"/>
                </a:solidFill>
              </a:rPr>
              <a:t>B</a:t>
            </a:r>
            <a:r>
              <a:rPr lang="en-US" sz="3600" dirty="0">
                <a:solidFill>
                  <a:schemeClr val="tx1"/>
                </a:solidFill>
              </a:rPr>
              <a:t>: ensuring it is serviceable, fits </a:t>
            </a:r>
            <a:r>
              <a:rPr lang="en-US" sz="3600" dirty="0" smtClean="0">
                <a:solidFill>
                  <a:schemeClr val="tx1"/>
                </a:solidFill>
              </a:rPr>
              <a:t>	properly</a:t>
            </a:r>
            <a:r>
              <a:rPr lang="en-US" sz="3600" dirty="0">
                <a:solidFill>
                  <a:schemeClr val="tx1"/>
                </a:solidFill>
              </a:rPr>
              <a:t>, and is appropriate for the </a:t>
            </a:r>
            <a:r>
              <a:rPr lang="en-US" sz="3600" dirty="0" smtClean="0">
                <a:solidFill>
                  <a:schemeClr val="tx1"/>
                </a:solidFill>
              </a:rPr>
              <a:t>	boat</a:t>
            </a:r>
            <a:r>
              <a:rPr lang="en-US" sz="3600" dirty="0">
                <a:solidFill>
                  <a:schemeClr val="tx1"/>
                </a:solidFill>
              </a:rPr>
              <a:t>/activity.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94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ilafternoon.jpg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53" y="728283"/>
            <a:ext cx="7108369" cy="4718180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Journey into the future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153" y="2203523"/>
            <a:ext cx="7108369" cy="354804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Current NASBLA Power Standard?</a:t>
            </a:r>
          </a:p>
          <a:p>
            <a:pPr algn="l"/>
            <a:r>
              <a:rPr lang="en-US" sz="3600" dirty="0">
                <a:solidFill>
                  <a:srgbClr val="000000"/>
                </a:solidFill>
              </a:rPr>
              <a:t>5.2 Capsizing/Falls Overboard </a:t>
            </a:r>
          </a:p>
          <a:p>
            <a:pPr algn="l"/>
            <a:r>
              <a:rPr lang="en-US" sz="3600" dirty="0">
                <a:solidFill>
                  <a:srgbClr val="000000"/>
                </a:solidFill>
              </a:rPr>
              <a:t>5.2.1 The course shall describe how to prevent and respond to these emergencies. </a:t>
            </a:r>
          </a:p>
        </p:txBody>
      </p:sp>
    </p:spTree>
    <p:extLst>
      <p:ext uri="{BB962C8B-B14F-4D97-AF65-F5344CB8AC3E}">
        <p14:creationId xmlns:p14="http://schemas.microsoft.com/office/powerpoint/2010/main" val="580628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ilafternoon.jpg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53" y="728283"/>
            <a:ext cx="7108369" cy="4718180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Journey into the future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153" y="2203523"/>
            <a:ext cx="7108369" cy="354804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Current NASBLA Sail Standard?</a:t>
            </a:r>
          </a:p>
          <a:p>
            <a:pPr algn="l"/>
            <a:r>
              <a:rPr lang="en-US" sz="3600" dirty="0" smtClean="0">
                <a:solidFill>
                  <a:srgbClr val="000000"/>
                </a:solidFill>
              </a:rPr>
              <a:t>8.5  Describe the means for prevention of, and procedures for recovering, a person in the water, e.g. Man Overboard (MOB)</a:t>
            </a:r>
            <a:r>
              <a:rPr lang="is-IS" sz="3600" dirty="0" smtClean="0">
                <a:solidFill>
                  <a:srgbClr val="000000"/>
                </a:solidFill>
              </a:rPr>
              <a:t>…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82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ilafternoon.jpg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53" y="728283"/>
            <a:ext cx="7108369" cy="4718180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Journey into the future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153" y="2203523"/>
            <a:ext cx="7108369" cy="354804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What are the differences?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Sail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Doesn’t reference “emergencies”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Outlines a requirement for what the student must </a:t>
            </a:r>
            <a:r>
              <a:rPr lang="en-US" sz="3600" u="sng" dirty="0" smtClean="0">
                <a:solidFill>
                  <a:srgbClr val="000000"/>
                </a:solidFill>
              </a:rPr>
              <a:t>know</a:t>
            </a:r>
            <a:r>
              <a:rPr lang="en-US" sz="3600" dirty="0" smtClean="0">
                <a:solidFill>
                  <a:srgbClr val="000000"/>
                </a:solidFill>
              </a:rPr>
              <a:t>. 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726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idlifejacket.jpg"/>
          <p:cNvPicPr>
            <a:picLocks noChangeAspect="1"/>
          </p:cNvPicPr>
          <p:nvPr/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15" y="1134467"/>
            <a:ext cx="6744832" cy="4243624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Our two paths meet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882" y="2502306"/>
            <a:ext cx="7024965" cy="244628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What will CORE PLUS combined with Outcome-based standards look like?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83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idlifejacket.jpg"/>
          <p:cNvPicPr>
            <a:picLocks noChangeAspect="1"/>
          </p:cNvPicPr>
          <p:nvPr/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15" y="1097119"/>
            <a:ext cx="6744832" cy="4243624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Our two paths meet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882" y="2003062"/>
            <a:ext cx="7024965" cy="419668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Current Sail and Human Propelled: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2.4 </a:t>
            </a:r>
            <a:r>
              <a:rPr lang="en-US" sz="3600" dirty="0">
                <a:solidFill>
                  <a:schemeClr val="tx1"/>
                </a:solidFill>
              </a:rPr>
              <a:t>Personal Flotation Device Serviceability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2.4.1 The course shall describe: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• the characteristics of serviceable PFDs/life jackets, and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• when to replace PFDs/life jackets due to excessive wear or damage. </a:t>
            </a:r>
          </a:p>
        </p:txBody>
      </p:sp>
    </p:spTree>
    <p:extLst>
      <p:ext uri="{BB962C8B-B14F-4D97-AF65-F5344CB8AC3E}">
        <p14:creationId xmlns:p14="http://schemas.microsoft.com/office/powerpoint/2010/main" val="25599587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idlifejacket.jpg"/>
          <p:cNvPicPr>
            <a:picLocks noChangeAspect="1"/>
          </p:cNvPicPr>
          <p:nvPr/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15" y="1097119"/>
            <a:ext cx="6744832" cy="4243624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Our two paths meet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882" y="2344144"/>
            <a:ext cx="7024965" cy="3001551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CORE – the entire section could be removed from both Power and Human Propelled standards and placed into CORE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idlifejacket.jpg"/>
          <p:cNvPicPr>
            <a:picLocks noChangeAspect="1"/>
          </p:cNvPicPr>
          <p:nvPr/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15" y="1097119"/>
            <a:ext cx="6744832" cy="4243624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Our two paths meet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882" y="2344144"/>
            <a:ext cx="7024965" cy="3001551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CORE PLUS– there is no additional information from this item as it appears in either standard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387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idlifejacket.jpg"/>
          <p:cNvPicPr>
            <a:picLocks noChangeAspect="1"/>
          </p:cNvPicPr>
          <p:nvPr/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15" y="1097119"/>
            <a:ext cx="6744832" cy="4243624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Our two paths meet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882" y="2003062"/>
            <a:ext cx="7024965" cy="4196681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Potential Outcome-based revision: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• </a:t>
            </a:r>
            <a:r>
              <a:rPr lang="en-US" sz="3600" dirty="0" smtClean="0">
                <a:solidFill>
                  <a:schemeClr val="tx1"/>
                </a:solidFill>
              </a:rPr>
              <a:t>Describe the </a:t>
            </a:r>
            <a:r>
              <a:rPr lang="en-US" sz="3600" dirty="0">
                <a:solidFill>
                  <a:schemeClr val="tx1"/>
                </a:solidFill>
              </a:rPr>
              <a:t>characteristics of serviceable PFDs/life </a:t>
            </a:r>
            <a:r>
              <a:rPr lang="en-US" sz="3600" dirty="0" smtClean="0">
                <a:solidFill>
                  <a:schemeClr val="tx1"/>
                </a:solidFill>
              </a:rPr>
              <a:t>jackets.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• </a:t>
            </a:r>
            <a:r>
              <a:rPr lang="en-US" sz="3600" dirty="0" smtClean="0">
                <a:solidFill>
                  <a:schemeClr val="tx1"/>
                </a:solidFill>
              </a:rPr>
              <a:t>Explain when </a:t>
            </a:r>
            <a:r>
              <a:rPr lang="en-US" sz="3600" dirty="0">
                <a:solidFill>
                  <a:schemeClr val="tx1"/>
                </a:solidFill>
              </a:rPr>
              <a:t>to replace PFDs/life jackets due to excessive wear or damage. </a:t>
            </a:r>
          </a:p>
        </p:txBody>
      </p:sp>
    </p:spTree>
    <p:extLst>
      <p:ext uri="{BB962C8B-B14F-4D97-AF65-F5344CB8AC3E}">
        <p14:creationId xmlns:p14="http://schemas.microsoft.com/office/powerpoint/2010/main" val="162691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P Meeting 2012_525.jp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6" y="715591"/>
            <a:ext cx="7810964" cy="4731212"/>
          </a:xfrm>
          <a:prstGeom prst="roundRect">
            <a:avLst/>
          </a:prstGeom>
          <a:effectLst>
            <a:glow rad="101600">
              <a:schemeClr val="bg1">
                <a:alpha val="75000"/>
              </a:schemeClr>
            </a:glow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1331830"/>
            <a:ext cx="8416925" cy="919976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Vision</a:t>
            </a:r>
            <a:endParaRPr lang="en-US" dirty="0">
              <a:solidFill>
                <a:srgbClr val="FF4040"/>
              </a:solidFill>
              <a:effectLst>
                <a:outerShdw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56104" y="1885187"/>
            <a:ext cx="7645856" cy="313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 A country of educated, safe, competent, and confident boaters. </a:t>
            </a:r>
          </a:p>
        </p:txBody>
      </p:sp>
    </p:spTree>
    <p:extLst>
      <p:ext uri="{BB962C8B-B14F-4D97-AF65-F5344CB8AC3E}">
        <p14:creationId xmlns:p14="http://schemas.microsoft.com/office/powerpoint/2010/main" val="38619772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dlifejacket.jpg"/>
          <p:cNvPicPr>
            <a:picLocks noChangeAspect="1"/>
          </p:cNvPicPr>
          <p:nvPr/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15" y="1097119"/>
            <a:ext cx="6744832" cy="4243624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Our two paths meet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882" y="2619302"/>
            <a:ext cx="7024965" cy="184376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So what’s the big deal?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065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yaks.jpeg"/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16"/>
          <a:stretch/>
        </p:blipFill>
        <p:spPr>
          <a:xfrm>
            <a:off x="1045040" y="1112650"/>
            <a:ext cx="7137807" cy="4065436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What’s in it for you?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882" y="1998110"/>
            <a:ext cx="7024965" cy="3790808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CORE +</a:t>
            </a:r>
          </a:p>
          <a:p>
            <a:r>
              <a:rPr lang="en-US" sz="3600" dirty="0">
                <a:solidFill>
                  <a:schemeClr val="tx1"/>
                </a:solidFill>
              </a:rPr>
              <a:t> Increase courses and instructors</a:t>
            </a:r>
          </a:p>
          <a:p>
            <a:r>
              <a:rPr lang="en-US" sz="3600" dirty="0">
                <a:solidFill>
                  <a:schemeClr val="tx1"/>
                </a:solidFill>
              </a:rPr>
              <a:t> Easier to visualize</a:t>
            </a:r>
          </a:p>
          <a:p>
            <a:r>
              <a:rPr lang="en-US" sz="3600" dirty="0">
                <a:solidFill>
                  <a:schemeClr val="tx1"/>
                </a:solidFill>
              </a:rPr>
              <a:t> Build on existing system</a:t>
            </a:r>
          </a:p>
          <a:p>
            <a:r>
              <a:rPr lang="en-US" sz="3600" dirty="0">
                <a:solidFill>
                  <a:schemeClr val="tx1"/>
                </a:solidFill>
              </a:rPr>
              <a:t> Increased opportunities for public education</a:t>
            </a:r>
          </a:p>
          <a:p>
            <a:r>
              <a:rPr lang="en-US" sz="3600" dirty="0">
                <a:solidFill>
                  <a:schemeClr val="tx1"/>
                </a:solidFill>
              </a:rPr>
              <a:t> Easier framework for future revisions</a:t>
            </a:r>
          </a:p>
        </p:txBody>
      </p:sp>
    </p:spTree>
    <p:extLst>
      <p:ext uri="{BB962C8B-B14F-4D97-AF65-F5344CB8AC3E}">
        <p14:creationId xmlns:p14="http://schemas.microsoft.com/office/powerpoint/2010/main" val="7177330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yaks.jpeg"/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16"/>
          <a:stretch/>
        </p:blipFill>
        <p:spPr>
          <a:xfrm>
            <a:off x="1045040" y="1112650"/>
            <a:ext cx="7137807" cy="4065436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What’s in it for you?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882" y="1998110"/>
            <a:ext cx="7024965" cy="3790808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Outcome Based</a:t>
            </a:r>
          </a:p>
          <a:p>
            <a:r>
              <a:rPr lang="en-US" sz="3600" dirty="0">
                <a:solidFill>
                  <a:schemeClr val="tx1"/>
                </a:solidFill>
              </a:rPr>
              <a:t> Streamline course approval process</a:t>
            </a:r>
          </a:p>
          <a:p>
            <a:r>
              <a:rPr lang="en-US" sz="3600" dirty="0">
                <a:solidFill>
                  <a:schemeClr val="tx1"/>
                </a:solidFill>
              </a:rPr>
              <a:t> Closer alignment with NOWS</a:t>
            </a:r>
          </a:p>
          <a:p>
            <a:r>
              <a:rPr lang="en-US" sz="3600" dirty="0">
                <a:solidFill>
                  <a:schemeClr val="tx1"/>
                </a:solidFill>
              </a:rPr>
              <a:t> Easier instructor self-evaluation</a:t>
            </a:r>
          </a:p>
          <a:p>
            <a:r>
              <a:rPr lang="en-US" sz="3600" dirty="0">
                <a:solidFill>
                  <a:schemeClr val="tx1"/>
                </a:solidFill>
              </a:rPr>
              <a:t> Easier student self-evaluation</a:t>
            </a:r>
          </a:p>
          <a:p>
            <a:r>
              <a:rPr lang="en-US" sz="3600" dirty="0">
                <a:solidFill>
                  <a:schemeClr val="tx1"/>
                </a:solidFill>
              </a:rPr>
              <a:t> Closer alignment with interactive standard elements</a:t>
            </a:r>
          </a:p>
          <a:p>
            <a:r>
              <a:rPr lang="en-US" sz="3600" dirty="0">
                <a:solidFill>
                  <a:schemeClr val="tx1"/>
                </a:solidFill>
              </a:rPr>
              <a:t>Easier transition to on-water training</a:t>
            </a:r>
          </a:p>
        </p:txBody>
      </p:sp>
    </p:spTree>
    <p:extLst>
      <p:ext uri="{BB962C8B-B14F-4D97-AF65-F5344CB8AC3E}">
        <p14:creationId xmlns:p14="http://schemas.microsoft.com/office/powerpoint/2010/main" val="157038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yaks.jpeg"/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16"/>
          <a:stretch/>
        </p:blipFill>
        <p:spPr>
          <a:xfrm>
            <a:off x="1045040" y="1112650"/>
            <a:ext cx="7137807" cy="4065436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Immediate impact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882" y="1998110"/>
            <a:ext cx="7024965" cy="379080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States</a:t>
            </a:r>
          </a:p>
          <a:p>
            <a:r>
              <a:rPr lang="en-US" sz="3600" dirty="0">
                <a:solidFill>
                  <a:schemeClr val="tx1"/>
                </a:solidFill>
              </a:rPr>
              <a:t> </a:t>
            </a:r>
            <a:r>
              <a:rPr lang="en-US" sz="3200" dirty="0">
                <a:solidFill>
                  <a:schemeClr val="tx1"/>
                </a:solidFill>
              </a:rPr>
              <a:t>Current power standard will remain largely intact</a:t>
            </a:r>
          </a:p>
          <a:p>
            <a:r>
              <a:rPr lang="en-US" sz="3600" dirty="0">
                <a:solidFill>
                  <a:schemeClr val="tx1"/>
                </a:solidFill>
              </a:rPr>
              <a:t> Course providers</a:t>
            </a:r>
          </a:p>
          <a:p>
            <a:r>
              <a:rPr lang="en-US" sz="3600" dirty="0">
                <a:solidFill>
                  <a:schemeClr val="tx1"/>
                </a:solidFill>
              </a:rPr>
              <a:t> </a:t>
            </a:r>
            <a:r>
              <a:rPr lang="en-US" sz="3200" dirty="0">
                <a:solidFill>
                  <a:schemeClr val="tx1"/>
                </a:solidFill>
              </a:rPr>
              <a:t>Course content will </a:t>
            </a:r>
            <a:r>
              <a:rPr lang="en-US" sz="3200" dirty="0" smtClean="0">
                <a:solidFill>
                  <a:schemeClr val="tx1"/>
                </a:solidFill>
              </a:rPr>
              <a:t>evolve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956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yaks.jpeg"/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16"/>
          <a:stretch/>
        </p:blipFill>
        <p:spPr>
          <a:xfrm>
            <a:off x="1045040" y="1112650"/>
            <a:ext cx="7137807" cy="4065436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Immediate impact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882" y="1998110"/>
            <a:ext cx="7024965" cy="379080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 Instructors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 </a:t>
            </a:r>
            <a:r>
              <a:rPr lang="en-US" sz="3200" dirty="0" smtClean="0">
                <a:solidFill>
                  <a:schemeClr val="tx1"/>
                </a:solidFill>
              </a:rPr>
              <a:t>Moderate adaptation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 Students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 </a:t>
            </a:r>
            <a:r>
              <a:rPr lang="en-US" sz="3200" dirty="0" smtClean="0">
                <a:solidFill>
                  <a:schemeClr val="tx1"/>
                </a:solidFill>
              </a:rPr>
              <a:t>Significant (hopefully) cognitive improvement</a:t>
            </a:r>
          </a:p>
        </p:txBody>
      </p:sp>
    </p:spTree>
    <p:extLst>
      <p:ext uri="{BB962C8B-B14F-4D97-AF65-F5344CB8AC3E}">
        <p14:creationId xmlns:p14="http://schemas.microsoft.com/office/powerpoint/2010/main" val="8139446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Research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882" y="1998110"/>
            <a:ext cx="7024965" cy="379080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US Military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boat_jam.JPG"/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82" y="485655"/>
            <a:ext cx="7071018" cy="5303263"/>
          </a:xfrm>
          <a:prstGeom prst="round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7901973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at_jam.JPG"/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82" y="485655"/>
            <a:ext cx="7071018" cy="5303263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Research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882" y="1998110"/>
            <a:ext cx="7024965" cy="379080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“The </a:t>
            </a:r>
            <a:r>
              <a:rPr lang="en-US" sz="3600" dirty="0">
                <a:solidFill>
                  <a:schemeClr val="tx1"/>
                </a:solidFill>
              </a:rPr>
              <a:t>most beneficial attribute to OBTE is that it focuses on the total development of the individual in relation to his or her mission or responsibility</a:t>
            </a:r>
            <a:r>
              <a:rPr lang="en-US" sz="3600" dirty="0" smtClean="0">
                <a:solidFill>
                  <a:schemeClr val="tx1"/>
                </a:solidFill>
              </a:rPr>
              <a:t>.”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075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at_jam.JPG"/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82" y="485655"/>
            <a:ext cx="7071018" cy="5303263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Research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882" y="1998110"/>
            <a:ext cx="7024965" cy="379080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West Point Study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363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at_jam.JPG"/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82" y="485655"/>
            <a:ext cx="7071018" cy="5303263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728283"/>
            <a:ext cx="8416925" cy="1088040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Research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882" y="1998110"/>
            <a:ext cx="7024965" cy="379080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West Point Study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“We </a:t>
            </a:r>
            <a:r>
              <a:rPr lang="en-US" sz="3200" dirty="0">
                <a:solidFill>
                  <a:schemeClr val="tx1"/>
                </a:solidFill>
              </a:rPr>
              <a:t>can also conclude from the assessment that cadets, who are exposed to this training, learn and retain the skills at a better rate than cadets who did not receive OBT&amp;E approach at </a:t>
            </a:r>
            <a:r>
              <a:rPr lang="en-US" sz="3200" dirty="0" smtClean="0">
                <a:solidFill>
                  <a:schemeClr val="tx1"/>
                </a:solidFill>
              </a:rPr>
              <a:t>all.”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798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at_jam.JPG"/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82" y="485655"/>
            <a:ext cx="7071018" cy="5303263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1008390"/>
            <a:ext cx="8416925" cy="807931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The Course Ahead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882" y="1998110"/>
            <a:ext cx="7024965" cy="37908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Immediate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 Continued outreach/information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 Stakeholder </a:t>
            </a:r>
            <a:r>
              <a:rPr lang="en-US" sz="3200" dirty="0" smtClean="0">
                <a:solidFill>
                  <a:schemeClr val="tx1"/>
                </a:solidFill>
              </a:rPr>
              <a:t>input/buy</a:t>
            </a:r>
            <a:r>
              <a:rPr lang="en-US" sz="3200" dirty="0">
                <a:solidFill>
                  <a:schemeClr val="tx1"/>
                </a:solidFill>
              </a:rPr>
              <a:t>-in</a:t>
            </a:r>
          </a:p>
        </p:txBody>
      </p:sp>
    </p:spTree>
    <p:extLst>
      <p:ext uri="{BB962C8B-B14F-4D97-AF65-F5344CB8AC3E}">
        <p14:creationId xmlns:p14="http://schemas.microsoft.com/office/powerpoint/2010/main" val="339131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P Meeting 2012_525.jp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6" y="622221"/>
            <a:ext cx="7810964" cy="4731212"/>
          </a:xfrm>
          <a:prstGeom prst="roundRect">
            <a:avLst/>
          </a:prstGeom>
          <a:effectLst>
            <a:glow rad="101600">
              <a:schemeClr val="bg1">
                <a:alpha val="75000"/>
              </a:schemeClr>
            </a:glow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1331830"/>
            <a:ext cx="8416925" cy="919976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Mission</a:t>
            </a:r>
            <a:endParaRPr lang="en-US" dirty="0">
              <a:solidFill>
                <a:srgbClr val="FF4040"/>
              </a:solidFill>
              <a:effectLst>
                <a:outerShdw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56104" y="1885187"/>
            <a:ext cx="7645856" cy="313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 Establish and maintain recreational boating education standards to increase safety on our nation’s waterways. </a:t>
            </a:r>
          </a:p>
        </p:txBody>
      </p:sp>
    </p:spTree>
    <p:extLst>
      <p:ext uri="{BB962C8B-B14F-4D97-AF65-F5344CB8AC3E}">
        <p14:creationId xmlns:p14="http://schemas.microsoft.com/office/powerpoint/2010/main" val="8242891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at_jam.JPG"/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82" y="485655"/>
            <a:ext cx="7071018" cy="5303263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1008390"/>
            <a:ext cx="8416925" cy="807931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The Course Ahead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882" y="1998110"/>
            <a:ext cx="7024965" cy="37908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Renewal Timeline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Power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 </a:t>
            </a:r>
            <a:r>
              <a:rPr lang="en-US" sz="3200" dirty="0" smtClean="0">
                <a:solidFill>
                  <a:schemeClr val="tx1"/>
                </a:solidFill>
              </a:rPr>
              <a:t>Five year cycle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Approved January, 2016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Renewal January 2021</a:t>
            </a:r>
          </a:p>
          <a:p>
            <a:pPr marL="342900" indent="-342900">
              <a:buFont typeface="Arial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849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yakcalm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64" y="757125"/>
            <a:ext cx="6783752" cy="5087814"/>
          </a:xfrm>
          <a:prstGeom prst="roundRect">
            <a:avLst/>
          </a:prstGeom>
          <a:effectLst>
            <a:softEdge rad="254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1672148"/>
            <a:ext cx="8416925" cy="3239095"/>
          </a:xfrm>
        </p:spPr>
        <p:txBody>
          <a:bodyPr/>
          <a:lstStyle/>
          <a:p>
            <a:r>
              <a:rPr lang="en-US" dirty="0">
                <a:effectLst>
                  <a:outerShdw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Wrap-up/conclusion</a:t>
            </a:r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</a:b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 </a:t>
            </a:r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Questions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000000"/>
                  </a:outerShdw>
                </a:effectLst>
              </a:rPr>
              <a:t>/Discussion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69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P Meeting 2012_525.jp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6" y="622221"/>
            <a:ext cx="7810964" cy="4731212"/>
          </a:xfrm>
          <a:prstGeom prst="roundRect">
            <a:avLst/>
          </a:prstGeom>
          <a:effectLst>
            <a:glow rad="101600">
              <a:schemeClr val="bg1">
                <a:alpha val="75000"/>
              </a:schemeClr>
            </a:glow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684224"/>
            <a:ext cx="8416925" cy="919976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Background</a:t>
            </a:r>
            <a:endParaRPr lang="en-US" dirty="0">
              <a:solidFill>
                <a:srgbClr val="FF4040"/>
              </a:solidFill>
              <a:effectLst>
                <a:outerShdw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56104" y="1773142"/>
            <a:ext cx="7645856" cy="4015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Arial"/>
                <a:ea typeface="ＭＳ 明朝"/>
              </a:rPr>
              <a:t>The </a:t>
            </a:r>
            <a:r>
              <a:rPr lang="en-US" sz="3600" dirty="0">
                <a:solidFill>
                  <a:schemeClr val="tx1"/>
                </a:solidFill>
                <a:latin typeface="Arial"/>
                <a:ea typeface="ＭＳ 明朝"/>
              </a:rPr>
              <a:t>objective of the Standards Panel is to identify and implement a consensus-based process for developing, reviewing, revising, and promulgating knowledge and competency standards for the recreational boater and boating professionals.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7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P Meeting 2012_525.jp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6" y="622221"/>
            <a:ext cx="7810964" cy="4731212"/>
          </a:xfrm>
          <a:prstGeom prst="roundRect">
            <a:avLst/>
          </a:prstGeom>
          <a:effectLst>
            <a:glow rad="101600">
              <a:schemeClr val="bg1">
                <a:alpha val="75000"/>
              </a:schemeClr>
            </a:glow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684224"/>
            <a:ext cx="8416925" cy="919976"/>
          </a:xfrm>
        </p:spPr>
        <p:txBody>
          <a:bodyPr/>
          <a:lstStyle/>
          <a:p>
            <a:r>
              <a:rPr lang="en-US" dirty="0" smtClean="0">
                <a:solidFill>
                  <a:srgbClr val="FF4040"/>
                </a:solidFill>
                <a:effectLst>
                  <a:outerShdw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History</a:t>
            </a:r>
            <a:endParaRPr lang="en-US" dirty="0">
              <a:solidFill>
                <a:srgbClr val="FF4040"/>
              </a:solidFill>
              <a:effectLst>
                <a:outerShdw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56104" y="1773142"/>
            <a:ext cx="7645856" cy="401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Established in 2011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Open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, consensus-based standards development 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process</a:t>
            </a:r>
          </a:p>
          <a:p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/>
                <a:cs typeface="Arial"/>
              </a:rPr>
              <a:t>Essential 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Requirements of the American National Standards Institute </a:t>
            </a:r>
            <a:endParaRPr lang="en-US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159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856104" y="3006502"/>
            <a:ext cx="7645856" cy="27824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Arial"/>
                <a:cs typeface="Arial"/>
              </a:rPr>
              <a:t>The Institute oversees the creation, promulgation and use of thousands of norms and guidelines that directly impact businesses in nearly every 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/>
              </a:rPr>
              <a:t>sector.</a:t>
            </a:r>
            <a:endParaRPr lang="en-US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Picture 3" descr="ANSI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404551"/>
            <a:ext cx="3594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00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6778</TotalTime>
  <Words>1309</Words>
  <Application>Microsoft Macintosh PowerPoint</Application>
  <PresentationFormat>On-screen Show (4:3)</PresentationFormat>
  <Paragraphs>329</Paragraphs>
  <Slides>62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 Unicode MS</vt:lpstr>
      <vt:lpstr>Calibri</vt:lpstr>
      <vt:lpstr>ＭＳ 明朝</vt:lpstr>
      <vt:lpstr>Wingdings 2</vt:lpstr>
      <vt:lpstr>Arial</vt:lpstr>
      <vt:lpstr>Breeze</vt:lpstr>
      <vt:lpstr>NASBLA Standards A Guided Tour</vt:lpstr>
      <vt:lpstr>Tour Guide Introductions </vt:lpstr>
      <vt:lpstr>Current ESP Membership</vt:lpstr>
      <vt:lpstr>Take a closer look  at ESP</vt:lpstr>
      <vt:lpstr>Vision</vt:lpstr>
      <vt:lpstr>Mission</vt:lpstr>
      <vt:lpstr>Background</vt:lpstr>
      <vt:lpstr>History</vt:lpstr>
      <vt:lpstr>PowerPoint Presentation</vt:lpstr>
      <vt:lpstr>PowerPoint Presentation</vt:lpstr>
      <vt:lpstr>NASBLA Standards past and present</vt:lpstr>
      <vt:lpstr>NASBLA Standards past and present</vt:lpstr>
      <vt:lpstr>NASBLA Standards past and present</vt:lpstr>
      <vt:lpstr>Additional Standard Work</vt:lpstr>
      <vt:lpstr>What we’ve learned </vt:lpstr>
      <vt:lpstr>What we’ve learned </vt:lpstr>
      <vt:lpstr>Redundancy</vt:lpstr>
      <vt:lpstr>Redundancy</vt:lpstr>
      <vt:lpstr>Redundancy</vt:lpstr>
      <vt:lpstr>Redundancy</vt:lpstr>
      <vt:lpstr>Redundancy</vt:lpstr>
      <vt:lpstr>Redundancy</vt:lpstr>
      <vt:lpstr>Redundancy</vt:lpstr>
      <vt:lpstr>Journey into the future </vt:lpstr>
      <vt:lpstr>Journey into the future </vt:lpstr>
      <vt:lpstr>Journey into the future </vt:lpstr>
      <vt:lpstr>Journey into the future </vt:lpstr>
      <vt:lpstr>Journey into the future </vt:lpstr>
      <vt:lpstr>Journey into the future </vt:lpstr>
      <vt:lpstr>Journey into the future </vt:lpstr>
      <vt:lpstr>Journey into the future </vt:lpstr>
      <vt:lpstr>Journey into the future </vt:lpstr>
      <vt:lpstr>What we’ve learned </vt:lpstr>
      <vt:lpstr>What we’ve learned </vt:lpstr>
      <vt:lpstr>What we’ve learned </vt:lpstr>
      <vt:lpstr>What we’ve learned </vt:lpstr>
      <vt:lpstr>What we’ve learned </vt:lpstr>
      <vt:lpstr>What we’ve learned </vt:lpstr>
      <vt:lpstr>What we’ve learned </vt:lpstr>
      <vt:lpstr>Journey into the future </vt:lpstr>
      <vt:lpstr>Journey into the future </vt:lpstr>
      <vt:lpstr>Journey into the future </vt:lpstr>
      <vt:lpstr>Journey into the future </vt:lpstr>
      <vt:lpstr>Journey into the future </vt:lpstr>
      <vt:lpstr>Our two paths meet</vt:lpstr>
      <vt:lpstr>Our two paths meet</vt:lpstr>
      <vt:lpstr>Our two paths meet</vt:lpstr>
      <vt:lpstr>Our two paths meet</vt:lpstr>
      <vt:lpstr>Our two paths meet</vt:lpstr>
      <vt:lpstr>Our two paths meet</vt:lpstr>
      <vt:lpstr>What’s in it for you?</vt:lpstr>
      <vt:lpstr>What’s in it for you?</vt:lpstr>
      <vt:lpstr>Immediate impact</vt:lpstr>
      <vt:lpstr>Immediate impact</vt:lpstr>
      <vt:lpstr>Research</vt:lpstr>
      <vt:lpstr>Research</vt:lpstr>
      <vt:lpstr>Research</vt:lpstr>
      <vt:lpstr>Research</vt:lpstr>
      <vt:lpstr>The Course Ahead</vt:lpstr>
      <vt:lpstr>The Course Ahead</vt:lpstr>
      <vt:lpstr> Wrap-up/conclusion   Questions/Discussion 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NASBLA Standards The Next Generation</dc:title>
  <dc:creator>Harry Munns</dc:creator>
  <cp:lastModifiedBy>Yvonne Pentz</cp:lastModifiedBy>
  <cp:revision>25</cp:revision>
  <dcterms:created xsi:type="dcterms:W3CDTF">2018-02-04T19:49:07Z</dcterms:created>
  <dcterms:modified xsi:type="dcterms:W3CDTF">2018-03-05T02:38:26Z</dcterms:modified>
</cp:coreProperties>
</file>