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81" r:id="rId3"/>
    <p:sldId id="282"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4" r:id="rId27"/>
    <p:sldId id="280"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1" autoAdjust="0"/>
    <p:restoredTop sz="94660"/>
  </p:normalViewPr>
  <p:slideViewPr>
    <p:cSldViewPr snapToGrid="0">
      <p:cViewPr varScale="1">
        <p:scale>
          <a:sx n="103" d="100"/>
          <a:sy n="103" d="100"/>
        </p:scale>
        <p:origin x="10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New Boaters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rgbClr val="00B050"/>
              </a:solidFill>
              <a:ln w="19050">
                <a:noFill/>
              </a:ln>
              <a:effectLst/>
            </c:spPr>
            <c:extLst xmlns:c16r2="http://schemas.microsoft.com/office/drawing/2015/06/chart">
              <c:ext xmlns:c16="http://schemas.microsoft.com/office/drawing/2014/chart" uri="{C3380CC4-5D6E-409C-BE32-E72D297353CC}">
                <c16:uniqueId val="{00000002-BBED-48A4-9CF8-FA48F741567D}"/>
              </c:ext>
            </c:extLst>
          </c:dPt>
          <c:dPt>
            <c:idx val="1"/>
            <c:bubble3D val="0"/>
            <c:spPr>
              <a:solidFill>
                <a:srgbClr val="FFC000"/>
              </a:solidFill>
              <a:ln w="19050">
                <a:noFill/>
              </a:ln>
              <a:effectLst/>
            </c:spPr>
            <c:extLst xmlns:c16r2="http://schemas.microsoft.com/office/drawing/2015/06/chart">
              <c:ext xmlns:c16="http://schemas.microsoft.com/office/drawing/2014/chart" uri="{C3380CC4-5D6E-409C-BE32-E72D297353CC}">
                <c16:uniqueId val="{00000001-BBED-48A4-9CF8-FA48F741567D}"/>
              </c:ext>
            </c:extLst>
          </c:dPt>
          <c:cat>
            <c:strRef>
              <c:f>Sheet1!$A$2:$A$3</c:f>
              <c:strCache>
                <c:ptCount val="2"/>
                <c:pt idx="0">
                  <c:v>Trained</c:v>
                </c:pt>
                <c:pt idx="1">
                  <c:v>Untrained</c:v>
                </c:pt>
              </c:strCache>
            </c:strRef>
          </c:cat>
          <c:val>
            <c:numRef>
              <c:f>Sheet1!$B$2:$B$3</c:f>
              <c:numCache>
                <c:formatCode>General</c:formatCode>
                <c:ptCount val="2"/>
                <c:pt idx="0">
                  <c:v>10000.0</c:v>
                </c:pt>
                <c:pt idx="1">
                  <c:v>3.0E6</c:v>
                </c:pt>
              </c:numCache>
            </c:numRef>
          </c:val>
          <c:extLst xmlns:c16r2="http://schemas.microsoft.com/office/drawing/2015/06/chart">
            <c:ext xmlns:c16="http://schemas.microsoft.com/office/drawing/2014/chart" uri="{C3380CC4-5D6E-409C-BE32-E72D297353CC}">
              <c16:uniqueId val="{00000000-BBED-48A4-9CF8-FA48F741567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04078188883213"/>
          <c:y val="0.822337473404739"/>
          <c:w val="0.580623202531878"/>
          <c:h val="0.1176163372188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21941-A9B8-48D0-8EA0-5A531D7B720D}" type="datetimeFigureOut">
              <a:rPr lang="en-US" smtClean="0"/>
              <a:t>3/4/18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BE1C5-99D7-4050-904C-74DD6C1CA420}" type="slidenum">
              <a:rPr lang="en-US" smtClean="0"/>
              <a:t>‹#›</a:t>
            </a:fld>
            <a:endParaRPr lang="en-US" dirty="0"/>
          </a:p>
        </p:txBody>
      </p:sp>
    </p:spTree>
    <p:extLst>
      <p:ext uri="{BB962C8B-B14F-4D97-AF65-F5344CB8AC3E}">
        <p14:creationId xmlns:p14="http://schemas.microsoft.com/office/powerpoint/2010/main" val="63262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65610" indent="-294465" eaLnBrk="0" hangingPunct="0">
              <a:defRPr sz="2500">
                <a:solidFill>
                  <a:schemeClr val="tx1"/>
                </a:solidFill>
                <a:latin typeface="Arial" pitchFamily="34" charset="0"/>
                <a:ea typeface="ＭＳ Ｐゴシック" pitchFamily="34" charset="-128"/>
              </a:defRPr>
            </a:lvl2pPr>
            <a:lvl3pPr marL="1177862" indent="-235572" eaLnBrk="0" hangingPunct="0">
              <a:defRPr sz="2500">
                <a:solidFill>
                  <a:schemeClr val="tx1"/>
                </a:solidFill>
                <a:latin typeface="Arial" pitchFamily="34" charset="0"/>
                <a:ea typeface="ＭＳ Ｐゴシック" pitchFamily="34" charset="-128"/>
              </a:defRPr>
            </a:lvl3pPr>
            <a:lvl4pPr marL="1649006" indent="-235572" eaLnBrk="0" hangingPunct="0">
              <a:defRPr sz="2500">
                <a:solidFill>
                  <a:schemeClr val="tx1"/>
                </a:solidFill>
                <a:latin typeface="Arial" pitchFamily="34" charset="0"/>
                <a:ea typeface="ＭＳ Ｐゴシック" pitchFamily="34" charset="-128"/>
              </a:defRPr>
            </a:lvl4pPr>
            <a:lvl5pPr marL="2120151" indent="-235572" eaLnBrk="0" hangingPunct="0">
              <a:defRPr sz="2500">
                <a:solidFill>
                  <a:schemeClr val="tx1"/>
                </a:solidFill>
                <a:latin typeface="Arial" pitchFamily="34" charset="0"/>
                <a:ea typeface="ＭＳ Ｐゴシック" pitchFamily="34" charset="-128"/>
              </a:defRPr>
            </a:lvl5pPr>
            <a:lvl6pPr marL="2591295" indent="-235572" defTabSz="471145"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62440" indent="-235572" defTabSz="471145"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33585" indent="-235572" defTabSz="471145"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04729" indent="-235572" defTabSz="471145"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046E6DE9-1655-4CBB-A304-1C3F30977B88}" type="slidenum">
              <a:rPr lang="en-US" altLang="en-US" sz="1200"/>
              <a:pPr eaLnBrk="1" hangingPunct="1"/>
              <a:t>27</a:t>
            </a:fld>
            <a:endParaRPr lang="en-US" altLang="en-US" sz="1200" dirty="0"/>
          </a:p>
        </p:txBody>
      </p:sp>
      <p:sp>
        <p:nvSpPr>
          <p:cNvPr id="226306" name="Rectangle 2"/>
          <p:cNvSpPr>
            <a:spLocks noGrp="1" noRot="1" noChangeAspect="1" noChangeArrowheads="1" noTextEdit="1"/>
          </p:cNvSpPr>
          <p:nvPr>
            <p:ph type="sldImg"/>
          </p:nvPr>
        </p:nvSpPr>
        <p:spPr bwMode="auto">
          <a:xfrm>
            <a:off x="1208088" y="704850"/>
            <a:ext cx="4691062"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p:cNvSpPr>
            <a:spLocks noGrp="1" noChangeArrowheads="1"/>
          </p:cNvSpPr>
          <p:nvPr>
            <p:ph type="body" idx="1"/>
          </p:nvPr>
        </p:nvSpPr>
        <p:spPr bwMode="auto">
          <a:xfrm>
            <a:off x="946997" y="4459526"/>
            <a:ext cx="5208482"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97" tIns="46999" rIns="93997" bIns="46999"/>
          <a:lstStyle/>
          <a:p>
            <a:pPr eaLnBrk="1" hangingPunct="1"/>
            <a:r>
              <a:rPr lang="en-US" altLang="en-US" dirty="0" smtClean="0">
                <a:ea typeface="ＭＳ Ｐゴシック" pitchFamily="34" charset="-128"/>
              </a:rPr>
              <a:t>Please provide</a:t>
            </a:r>
            <a:r>
              <a:rPr lang="en-US" altLang="en-US" baseline="0" dirty="0" smtClean="0">
                <a:ea typeface="ＭＳ Ｐゴシック" pitchFamily="34" charset="-128"/>
              </a:rPr>
              <a:t> any feedback to the BOC Committee.</a:t>
            </a:r>
            <a:endParaRPr lang="en-US" altLang="en-US" dirty="0" smtClean="0">
              <a:ea typeface="ＭＳ Ｐゴシック" pitchFamily="34" charset="-128"/>
            </a:endParaRPr>
          </a:p>
        </p:txBody>
      </p:sp>
    </p:spTree>
    <p:extLst>
      <p:ext uri="{BB962C8B-B14F-4D97-AF65-F5344CB8AC3E}">
        <p14:creationId xmlns:p14="http://schemas.microsoft.com/office/powerpoint/2010/main" val="218425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March 2018</a:t>
            </a:r>
            <a:endParaRPr lang="en-US" dirty="0"/>
          </a:p>
        </p:txBody>
      </p:sp>
      <p:sp>
        <p:nvSpPr>
          <p:cNvPr id="19" name="Footer Placeholder 18"/>
          <p:cNvSpPr>
            <a:spLocks noGrp="1"/>
          </p:cNvSpPr>
          <p:nvPr>
            <p:ph type="ftr" sz="quarter" idx="11"/>
          </p:nvPr>
        </p:nvSpPr>
        <p:spPr/>
        <p:txBody>
          <a:bodyPr/>
          <a:lstStyle/>
          <a:p>
            <a:r>
              <a:rPr lang="en-US" smtClean="0"/>
              <a:t>Copyright © 2018 United States Power Squadrons®</a:t>
            </a:r>
            <a:endParaRPr lang="en-US" dirty="0"/>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Copyright © 2018 United States Power Squadrons®</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 Low Graphic">
    <p:spTree>
      <p:nvGrpSpPr>
        <p:cNvPr id="1" name=""/>
        <p:cNvGrpSpPr/>
        <p:nvPr/>
      </p:nvGrpSpPr>
      <p:grpSpPr>
        <a:xfrm>
          <a:off x="0" y="0"/>
          <a:ext cx="0" cy="0"/>
          <a:chOff x="0" y="0"/>
          <a:chExt cx="0" cy="0"/>
        </a:xfrm>
      </p:grpSpPr>
      <p:sp>
        <p:nvSpPr>
          <p:cNvPr id="12" name="Right Triangle 11"/>
          <p:cNvSpPr/>
          <p:nvPr/>
        </p:nvSpPr>
        <p:spPr>
          <a:xfrm rot="420000" flipV="1">
            <a:off x="8004134" y="46739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Date Placeholder 4"/>
          <p:cNvSpPr>
            <a:spLocks noGrp="1"/>
          </p:cNvSpPr>
          <p:nvPr>
            <p:ph type="dt" sz="half" idx="10"/>
          </p:nvPr>
        </p:nvSpPr>
        <p:spPr>
          <a:xfrm>
            <a:off x="46242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077200" y="6356350"/>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10" name="Freeform 9"/>
          <p:cNvSpPr>
            <a:spLocks/>
          </p:cNvSpPr>
          <p:nvPr/>
        </p:nvSpPr>
        <p:spPr bwMode="auto">
          <a:xfrm flipV="1">
            <a:off x="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itle Placeholder 8"/>
          <p:cNvSpPr>
            <a:spLocks noGrp="1"/>
          </p:cNvSpPr>
          <p:nvPr>
            <p:ph type="title"/>
          </p:nvPr>
        </p:nvSpPr>
        <p:spPr>
          <a:xfrm>
            <a:off x="457200" y="182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29" name="Slide Number Placeholder 17"/>
          <p:cNvSpPr txBox="1">
            <a:spLocks/>
          </p:cNvSpPr>
          <p:nvPr userDrawn="1"/>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3" name="Content Placeholder 2"/>
          <p:cNvSpPr>
            <a:spLocks noGrp="1"/>
          </p:cNvSpPr>
          <p:nvPr>
            <p:ph idx="1"/>
          </p:nvPr>
        </p:nvSpPr>
        <p:spPr>
          <a:xfrm>
            <a:off x="457200" y="1295400"/>
            <a:ext cx="8229600" cy="4389120"/>
          </a:xfrm>
        </p:spPr>
        <p:txBody>
          <a:bodyPr/>
          <a:lstStyle>
            <a:lvl1pPr>
              <a:buClr>
                <a:srgbClr val="04617B"/>
              </a:buClr>
              <a:defRPr/>
            </a:lvl1pPr>
            <a:lvl2pPr>
              <a:buClr>
                <a:srgbClr val="04617B"/>
              </a:buClr>
              <a:defRPr/>
            </a:lvl2pPr>
            <a:lvl3pPr>
              <a:buClr>
                <a:srgbClr val="04617B"/>
              </a:buClr>
              <a:defRPr/>
            </a:lvl3pPr>
            <a:lvl4pPr>
              <a:buClr>
                <a:srgbClr val="04617B"/>
              </a:buClr>
              <a:defRPr/>
            </a:lvl4pPr>
            <a:lvl5pPr>
              <a:buClr>
                <a:srgbClr val="04617B"/>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332639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Copyright © 2018 United States Power Squadrons®</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1"/>
          <p:cNvSpPr>
            <a:spLocks noGrp="1"/>
          </p:cNvSpPr>
          <p:nvPr>
            <p:ph type="title"/>
          </p:nvPr>
        </p:nvSpPr>
        <p:spPr>
          <a:xfrm>
            <a:off x="457200" y="-3631"/>
            <a:ext cx="8229600" cy="1143000"/>
          </a:xfrm>
        </p:spPr>
        <p:txBody>
          <a:bodyPr/>
          <a:lstStyle/>
          <a:p>
            <a:r>
              <a:rPr kumimoji="0" lang="en-US" dirty="0" smtClean="0"/>
              <a:t>Click to edit Master title style</a:t>
            </a:r>
            <a:endParaRPr kumimoji="0" lang="en-US" dirty="0"/>
          </a:p>
        </p:txBody>
      </p:sp>
      <p:sp>
        <p:nvSpPr>
          <p:cNvPr id="14" name="Content Placeholder 2"/>
          <p:cNvSpPr>
            <a:spLocks noGrp="1"/>
          </p:cNvSpPr>
          <p:nvPr>
            <p:ph idx="1"/>
          </p:nvPr>
        </p:nvSpPr>
        <p:spPr>
          <a:xfrm>
            <a:off x="457200" y="1227761"/>
            <a:ext cx="8229600" cy="4389120"/>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144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Copyright © 2018 United States Power Squadrons®</a:t>
            </a:r>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Copyright © 2018 United States Power Squadrons®</a:t>
            </a:r>
            <a:endParaRPr lang="en-US" dirty="0"/>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Copyright © 2018 United States Power Squadrons®</a:t>
            </a:r>
            <a:endParaRPr lang="en-US" dirty="0"/>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Copyright © 2018 United States Power Squadrons®</a:t>
            </a:r>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Copyright © 2018 United States Power Squadrons®</a:t>
            </a:r>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anose="020F0502020204030204" pitchFamily="34" charset="0"/>
                <a:cs typeface="Calibri" panose="020F0502020204030204" pitchFamily="34" charset="0"/>
              </a:defRPr>
            </a:lvl1pPr>
          </a:lstStyle>
          <a:p>
            <a:r>
              <a:rPr lang="en-US" smtClean="0"/>
              <a:t>March 2018</a:t>
            </a:r>
            <a:endParaRPr lang="en-US" dirty="0"/>
          </a:p>
        </p:txBody>
      </p:sp>
      <p:sp>
        <p:nvSpPr>
          <p:cNvPr id="22" name="Footer Placeholder 21"/>
          <p:cNvSpPr>
            <a:spLocks noGrp="1"/>
          </p:cNvSpPr>
          <p:nvPr>
            <p:ph type="ftr" sz="quarter" idx="3"/>
          </p:nvPr>
        </p:nvSpPr>
        <p:spPr>
          <a:xfrm>
            <a:off x="2656562" y="6356350"/>
            <a:ext cx="3830877" cy="365125"/>
          </a:xfrm>
          <a:prstGeom prst="rect">
            <a:avLst/>
          </a:prstGeom>
        </p:spPr>
        <p:txBody>
          <a:bodyPr vert="horz" lIns="0" tIns="0" rIns="0" bIns="0" anchor="b"/>
          <a:lstStyle>
            <a:lvl1pPr algn="ctr" eaLnBrk="1" latinLnBrk="0" hangingPunct="1">
              <a:defRPr kumimoji="0" sz="1200">
                <a:solidFill>
                  <a:schemeClr val="tx2">
                    <a:shade val="90000"/>
                  </a:schemeClr>
                </a:solidFill>
                <a:latin typeface="+mj-lt"/>
              </a:defRPr>
            </a:lvl1pPr>
          </a:lstStyle>
          <a:p>
            <a:r>
              <a:rPr lang="en-US" smtClean="0"/>
              <a:t>Copyright © 2018 United States Power Squadrons®</a:t>
            </a:r>
            <a:endParaRPr lang="en-US" dirty="0" smtClean="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59DE6EB8-52AB-45EA-A660-3E1EBFA7298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Calibri"/>
                <a:ea typeface="+mn-ea"/>
                <a:cs typeface="+mn-cs"/>
              </a:rPr>
              <a:t>March 2018</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68363" y="4097338"/>
            <a:ext cx="7407275" cy="1662112"/>
          </a:xfr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8698" t="35854" r="9753" b="24408"/>
          <a:stretch/>
        </p:blipFill>
        <p:spPr>
          <a:xfrm>
            <a:off x="914400" y="1390553"/>
            <a:ext cx="7315200" cy="2698383"/>
          </a:xfrm>
          <a:prstGeom prst="rect">
            <a:avLst/>
          </a:prstGeom>
          <a:ln w="38100" cap="sq">
            <a:solidFill>
              <a:srgbClr val="012169"/>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161363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noProof="0" smtClean="0"/>
              <a:t>March 2018</a:t>
            </a:r>
            <a:endParaRPr lang="en-US" noProof="0" dirty="0"/>
          </a:p>
        </p:txBody>
      </p:sp>
      <p:sp>
        <p:nvSpPr>
          <p:cNvPr id="3" name="Footer Placeholder 2"/>
          <p:cNvSpPr>
            <a:spLocks noGrp="1"/>
          </p:cNvSpPr>
          <p:nvPr>
            <p:ph type="ftr" sz="quarter" idx="11"/>
          </p:nvPr>
        </p:nvSpPr>
        <p:spPr/>
        <p:txBody>
          <a:bodyPr/>
          <a:lstStyle/>
          <a:p>
            <a:pPr lvl="0"/>
            <a:r>
              <a:rPr lang="en-US" noProof="0" smtClean="0"/>
              <a:t>Copyright © 2018 United States Power Squadrons®</a:t>
            </a:r>
            <a:endParaRPr lang="en-US" noProof="0" dirty="0"/>
          </a:p>
        </p:txBody>
      </p:sp>
      <p:sp>
        <p:nvSpPr>
          <p:cNvPr id="4" name="Title 3"/>
          <p:cNvSpPr>
            <a:spLocks noGrp="1"/>
          </p:cNvSpPr>
          <p:nvPr>
            <p:ph type="title"/>
          </p:nvPr>
        </p:nvSpPr>
        <p:spPr/>
        <p:txBody>
          <a:bodyPr/>
          <a:lstStyle/>
          <a:p>
            <a:r>
              <a:rPr lang="en-US" dirty="0" smtClean="0"/>
              <a:t>Our Training Product</a:t>
            </a:r>
            <a:endParaRPr lang="en-US" dirty="0"/>
          </a:p>
        </p:txBody>
      </p:sp>
      <p:sp>
        <p:nvSpPr>
          <p:cNvPr id="5" name="Content Placeholder 4"/>
          <p:cNvSpPr>
            <a:spLocks noGrp="1"/>
          </p:cNvSpPr>
          <p:nvPr>
            <p:ph idx="1"/>
          </p:nvPr>
        </p:nvSpPr>
        <p:spPr>
          <a:xfrm>
            <a:off x="457200" y="1227761"/>
            <a:ext cx="5552615" cy="4389120"/>
          </a:xfrm>
        </p:spPr>
        <p:txBody>
          <a:bodyPr/>
          <a:lstStyle/>
          <a:p>
            <a:r>
              <a:rPr lang="en-US" dirty="0" smtClean="0"/>
              <a:t>Hands-On Training:  Basic Powerboat</a:t>
            </a:r>
          </a:p>
          <a:p>
            <a:r>
              <a:rPr lang="en-US" dirty="0" smtClean="0"/>
              <a:t>Formerly known as Practical On-the-Water Training (POTW)</a:t>
            </a:r>
          </a:p>
          <a:p>
            <a:r>
              <a:rPr lang="en-US" dirty="0" smtClean="0"/>
              <a:t>Full Coverage of On-Water Power Standards</a:t>
            </a:r>
          </a:p>
          <a:p>
            <a:r>
              <a:rPr lang="en-US" dirty="0" smtClean="0"/>
              <a:t>1 Day Program – 3 Hrs Classroom, 5 Hrs On-Water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941" y="221487"/>
            <a:ext cx="2468880" cy="3173156"/>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633774" y="5258851"/>
            <a:ext cx="8109782" cy="85133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12169"/>
                </a:solidFill>
              </a:rPr>
              <a:t>A State-Approved Boating </a:t>
            </a:r>
            <a:r>
              <a:rPr lang="en-US" sz="2400" b="1" dirty="0">
                <a:solidFill>
                  <a:srgbClr val="012169"/>
                </a:solidFill>
              </a:rPr>
              <a:t>Safety Course is a Pre-Requisite</a:t>
            </a:r>
          </a:p>
        </p:txBody>
      </p:sp>
      <p:pic>
        <p:nvPicPr>
          <p:cNvPr id="8" name="Picture 7"/>
          <p:cNvPicPr>
            <a:picLocks noChangeAspect="1"/>
          </p:cNvPicPr>
          <p:nvPr/>
        </p:nvPicPr>
        <p:blipFill>
          <a:blip r:embed="rId3"/>
          <a:stretch>
            <a:fillRect/>
          </a:stretch>
        </p:blipFill>
        <p:spPr>
          <a:xfrm>
            <a:off x="6285852" y="3551468"/>
            <a:ext cx="2465058" cy="1541521"/>
          </a:xfrm>
          <a:prstGeom prst="rect">
            <a:avLst/>
          </a:prstGeom>
          <a:ln>
            <a:noFill/>
          </a:ln>
          <a:effectLst>
            <a:outerShdw blurRad="190500" algn="tl" rotWithShape="0">
              <a:srgbClr val="000000">
                <a:alpha val="70000"/>
              </a:srgbClr>
            </a:outerShdw>
          </a:effectLst>
        </p:spPr>
      </p:pic>
      <p:sp>
        <p:nvSpPr>
          <p:cNvPr id="21" name="Slide Number Placeholder 20"/>
          <p:cNvSpPr>
            <a:spLocks noGrp="1"/>
          </p:cNvSpPr>
          <p:nvPr>
            <p:ph type="sldNum" sz="quarter" idx="12"/>
          </p:nvPr>
        </p:nvSpPr>
        <p:spPr/>
        <p:txBody>
          <a:bodyPr/>
          <a:lstStyle/>
          <a:p>
            <a:fld id="{59DE6EB8-52AB-45EA-A660-3E1EBFA72987}" type="slidenum">
              <a:rPr lang="en-US" smtClean="0"/>
              <a:t>10</a:t>
            </a:fld>
            <a:endParaRPr lang="en-US" dirty="0"/>
          </a:p>
        </p:txBody>
      </p:sp>
    </p:spTree>
    <p:extLst>
      <p:ext uri="{BB962C8B-B14F-4D97-AF65-F5344CB8AC3E}">
        <p14:creationId xmlns:p14="http://schemas.microsoft.com/office/powerpoint/2010/main" val="57020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Our Approach</a:t>
            </a:r>
            <a:endParaRPr lang="en-US" dirty="0"/>
          </a:p>
        </p:txBody>
      </p:sp>
      <p:sp>
        <p:nvSpPr>
          <p:cNvPr id="5" name="Content Placeholder 4"/>
          <p:cNvSpPr>
            <a:spLocks noGrp="1"/>
          </p:cNvSpPr>
          <p:nvPr>
            <p:ph idx="1"/>
          </p:nvPr>
        </p:nvSpPr>
        <p:spPr>
          <a:xfrm>
            <a:off x="457200" y="1295400"/>
            <a:ext cx="6134100" cy="4953000"/>
          </a:xfrm>
        </p:spPr>
        <p:txBody>
          <a:bodyPr>
            <a:normAutofit lnSpcReduction="10000"/>
          </a:bodyPr>
          <a:lstStyle/>
          <a:p>
            <a:r>
              <a:rPr lang="en-US" dirty="0" smtClean="0"/>
              <a:t>Partner with local organizations for Facilities</a:t>
            </a:r>
          </a:p>
          <a:p>
            <a:pPr lvl="1"/>
            <a:r>
              <a:rPr lang="en-US" dirty="0" smtClean="0"/>
              <a:t>Power Squadrons, Boat Clubs, Yacht Clubs</a:t>
            </a:r>
          </a:p>
          <a:p>
            <a:pPr lvl="1"/>
            <a:r>
              <a:rPr lang="en-US" dirty="0" smtClean="0"/>
              <a:t>Marinas and Dealers</a:t>
            </a:r>
          </a:p>
          <a:p>
            <a:r>
              <a:rPr lang="en-US" dirty="0" smtClean="0"/>
              <a:t>Hire a professional staff</a:t>
            </a:r>
          </a:p>
          <a:p>
            <a:pPr lvl="1"/>
            <a:r>
              <a:rPr lang="en-US" dirty="0" smtClean="0"/>
              <a:t>Part-time Manager</a:t>
            </a:r>
          </a:p>
          <a:p>
            <a:pPr lvl="1"/>
            <a:r>
              <a:rPr lang="en-US" dirty="0" smtClean="0"/>
              <a:t>Contract instructors w/ Captain’s License</a:t>
            </a:r>
          </a:p>
          <a:p>
            <a:r>
              <a:rPr lang="en-US" dirty="0" smtClean="0"/>
              <a:t>Equip the Learning Center</a:t>
            </a:r>
          </a:p>
          <a:p>
            <a:pPr lvl="1"/>
            <a:r>
              <a:rPr lang="en-US" dirty="0" smtClean="0"/>
              <a:t>2 training vessels</a:t>
            </a:r>
          </a:p>
          <a:p>
            <a:pPr lvl="1"/>
            <a:r>
              <a:rPr lang="en-US" dirty="0" smtClean="0"/>
              <a:t>Classroom Equipment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pic>
        <p:nvPicPr>
          <p:cNvPr id="7" name="Picture 2" descr="Image result for boat marina dra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0" y="125056"/>
            <a:ext cx="2118127" cy="158859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774" y="4222750"/>
            <a:ext cx="3816626" cy="21100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638" y="2536240"/>
            <a:ext cx="2030152" cy="1451559"/>
          </a:xfrm>
          <a:prstGeom prst="rect">
            <a:avLst/>
          </a:prstGeom>
          <a:ln w="9525" cap="sq">
            <a:solidFill>
              <a:srgbClr val="00206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324725" y="1295400"/>
            <a:ext cx="1238250" cy="1569660"/>
          </a:xfrm>
          <a:prstGeom prst="rect">
            <a:avLst/>
          </a:prstGeom>
          <a:noFill/>
        </p:spPr>
        <p:txBody>
          <a:bodyPr wrap="square" rtlCol="0">
            <a:spAutoFit/>
          </a:bodyPr>
          <a:lstStyle/>
          <a:p>
            <a:r>
              <a:rPr lang="en-US" sz="9600" dirty="0" smtClean="0">
                <a:solidFill>
                  <a:srgbClr val="FF0000"/>
                </a:solidFill>
              </a:rPr>
              <a:t>+</a:t>
            </a:r>
            <a:endParaRPr lang="en-US" sz="9600" dirty="0">
              <a:solidFill>
                <a:srgbClr val="FF0000"/>
              </a:solidFill>
            </a:endParaRPr>
          </a:p>
        </p:txBody>
      </p:sp>
      <p:sp>
        <p:nvSpPr>
          <p:cNvPr id="12" name="TextBox 11"/>
          <p:cNvSpPr txBox="1"/>
          <p:nvPr/>
        </p:nvSpPr>
        <p:spPr>
          <a:xfrm>
            <a:off x="7388087" y="3554034"/>
            <a:ext cx="1238250" cy="1569660"/>
          </a:xfrm>
          <a:prstGeom prst="rect">
            <a:avLst/>
          </a:prstGeom>
          <a:noFill/>
        </p:spPr>
        <p:txBody>
          <a:bodyPr wrap="square" rtlCol="0">
            <a:spAutoFit/>
          </a:bodyPr>
          <a:lstStyle/>
          <a:p>
            <a:r>
              <a:rPr lang="en-US" sz="9600" dirty="0" smtClean="0">
                <a:solidFill>
                  <a:srgbClr val="FF0000"/>
                </a:solidFill>
              </a:rPr>
              <a:t>+</a:t>
            </a:r>
            <a:endParaRPr lang="en-US" sz="9600" dirty="0">
              <a:solidFill>
                <a:srgbClr val="FF0000"/>
              </a:solidFill>
            </a:endParaRPr>
          </a:p>
        </p:txBody>
      </p:sp>
    </p:spTree>
    <p:extLst>
      <p:ext uri="{BB962C8B-B14F-4D97-AF65-F5344CB8AC3E}">
        <p14:creationId xmlns:p14="http://schemas.microsoft.com/office/powerpoint/2010/main" val="87663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Evaluating the Business Model</a:t>
            </a:r>
            <a:endParaRPr lang="en-US" dirty="0"/>
          </a:p>
        </p:txBody>
      </p:sp>
      <p:sp>
        <p:nvSpPr>
          <p:cNvPr id="5" name="Content Placeholder 4"/>
          <p:cNvSpPr>
            <a:spLocks noGrp="1"/>
          </p:cNvSpPr>
          <p:nvPr>
            <p:ph idx="1"/>
          </p:nvPr>
        </p:nvSpPr>
        <p:spPr>
          <a:xfrm>
            <a:off x="457200" y="1295400"/>
            <a:ext cx="5181600" cy="4389120"/>
          </a:xfrm>
        </p:spPr>
        <p:txBody>
          <a:bodyPr/>
          <a:lstStyle/>
          <a:p>
            <a:pPr marL="0" indent="0">
              <a:buNone/>
            </a:pPr>
            <a:r>
              <a:rPr lang="en-US" dirty="0" smtClean="0"/>
              <a:t>We performed extensive modeling and stress testing</a:t>
            </a:r>
          </a:p>
          <a:p>
            <a:r>
              <a:rPr lang="en-US" dirty="0" smtClean="0"/>
              <a:t>Seasonal curves</a:t>
            </a:r>
          </a:p>
          <a:p>
            <a:r>
              <a:rPr lang="en-US" dirty="0" smtClean="0"/>
              <a:t>Local market variations</a:t>
            </a:r>
          </a:p>
          <a:p>
            <a:r>
              <a:rPr lang="en-US" dirty="0" smtClean="0"/>
              <a:t>Variable operating expenses</a:t>
            </a:r>
            <a:endParaRPr lang="en-US" dirty="0"/>
          </a:p>
        </p:txBody>
      </p:sp>
      <p:pic>
        <p:nvPicPr>
          <p:cNvPr id="6" name="Picture 5"/>
          <p:cNvPicPr>
            <a:picLocks noChangeAspect="1"/>
          </p:cNvPicPr>
          <p:nvPr/>
        </p:nvPicPr>
        <p:blipFill>
          <a:blip r:embed="rId2"/>
          <a:stretch>
            <a:fillRect/>
          </a:stretch>
        </p:blipFill>
        <p:spPr>
          <a:xfrm>
            <a:off x="5851790" y="1276350"/>
            <a:ext cx="2785797" cy="2990850"/>
          </a:xfrm>
          <a:prstGeom prst="rect">
            <a:avLst/>
          </a:prstGeom>
        </p:spPr>
      </p:pic>
      <p:sp>
        <p:nvSpPr>
          <p:cNvPr id="7" name="Content Placeholder 4"/>
          <p:cNvSpPr txBox="1">
            <a:spLocks/>
          </p:cNvSpPr>
          <p:nvPr/>
        </p:nvSpPr>
        <p:spPr>
          <a:xfrm>
            <a:off x="498739" y="3886200"/>
            <a:ext cx="8424597" cy="4389120"/>
          </a:xfrm>
          <a:prstGeom prst="rect">
            <a:avLst/>
          </a:prstGeom>
        </p:spPr>
        <p:txBody>
          <a:bodyPr vert="horz">
            <a:normAutofit/>
          </a:bodyPr>
          <a:lstStyle>
            <a:lvl1pPr marL="274320" indent="-274320" algn="l" rtl="0" eaLnBrk="1" latinLnBrk="0" hangingPunct="1">
              <a:spcBef>
                <a:spcPct val="20000"/>
              </a:spcBef>
              <a:buClr>
                <a:srgbClr val="04617B"/>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04617B"/>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04617B"/>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b="1" dirty="0" smtClean="0"/>
              <a:t>Our Conclusions:</a:t>
            </a:r>
          </a:p>
          <a:p>
            <a:r>
              <a:rPr lang="en-US" dirty="0" smtClean="0"/>
              <a:t>If we can get people into training classes, the learning centers can be self-sustaining</a:t>
            </a:r>
          </a:p>
          <a:p>
            <a:r>
              <a:rPr lang="en-US" dirty="0" smtClean="0"/>
              <a:t>Marketing will be key to brining in students</a:t>
            </a:r>
          </a:p>
          <a:p>
            <a:r>
              <a:rPr lang="en-US" dirty="0" smtClean="0"/>
              <a:t>Local partners will be important in managing overhead</a:t>
            </a:r>
            <a:endParaRPr lang="en-US"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67136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noProof="0" smtClean="0"/>
              <a:t>March 2018</a:t>
            </a:r>
            <a:endParaRPr lang="en-US" noProof="0" dirty="0"/>
          </a:p>
        </p:txBody>
      </p:sp>
      <p:sp>
        <p:nvSpPr>
          <p:cNvPr id="3" name="Footer Placeholder 2"/>
          <p:cNvSpPr>
            <a:spLocks noGrp="1"/>
          </p:cNvSpPr>
          <p:nvPr>
            <p:ph type="ftr" sz="quarter" idx="11"/>
          </p:nvPr>
        </p:nvSpPr>
        <p:spPr/>
        <p:txBody>
          <a:bodyPr/>
          <a:lstStyle/>
          <a:p>
            <a:pPr lvl="0"/>
            <a:r>
              <a:rPr lang="en-US" noProof="0" smtClean="0"/>
              <a:t>Copyright © 2018 United States Power Squadrons®</a:t>
            </a:r>
            <a:endParaRPr lang="en-US" noProof="0" dirty="0"/>
          </a:p>
        </p:txBody>
      </p:sp>
      <p:sp>
        <p:nvSpPr>
          <p:cNvPr id="4" name="Title 3"/>
          <p:cNvSpPr>
            <a:spLocks noGrp="1"/>
          </p:cNvSpPr>
          <p:nvPr>
            <p:ph type="title"/>
          </p:nvPr>
        </p:nvSpPr>
        <p:spPr/>
        <p:txBody>
          <a:bodyPr/>
          <a:lstStyle/>
          <a:p>
            <a:r>
              <a:rPr lang="en-US" dirty="0" smtClean="0"/>
              <a:t>Training Facility Requirements</a:t>
            </a:r>
            <a:endParaRPr lang="en-US" dirty="0"/>
          </a:p>
        </p:txBody>
      </p:sp>
      <p:sp>
        <p:nvSpPr>
          <p:cNvPr id="5" name="Content Placeholder 4"/>
          <p:cNvSpPr>
            <a:spLocks noGrp="1"/>
          </p:cNvSpPr>
          <p:nvPr>
            <p:ph idx="1"/>
          </p:nvPr>
        </p:nvSpPr>
        <p:spPr>
          <a:xfrm>
            <a:off x="457199" y="1295399"/>
            <a:ext cx="4449729" cy="4389120"/>
          </a:xfrm>
        </p:spPr>
        <p:txBody>
          <a:bodyPr>
            <a:normAutofit fontScale="92500"/>
          </a:bodyPr>
          <a:lstStyle/>
          <a:p>
            <a:r>
              <a:rPr lang="en-US" dirty="0"/>
              <a:t>A</a:t>
            </a:r>
            <a:r>
              <a:rPr lang="en-US" dirty="0" smtClean="0"/>
              <a:t>ccessible to a large boating population</a:t>
            </a:r>
          </a:p>
          <a:p>
            <a:r>
              <a:rPr lang="en-US" dirty="0" smtClean="0"/>
              <a:t>Public access facility with parking </a:t>
            </a:r>
          </a:p>
          <a:p>
            <a:r>
              <a:rPr lang="en-US" dirty="0"/>
              <a:t>Classroom </a:t>
            </a:r>
            <a:r>
              <a:rPr lang="en-US" dirty="0" smtClean="0"/>
              <a:t>for </a:t>
            </a:r>
            <a:r>
              <a:rPr lang="en-US" dirty="0"/>
              <a:t>8 students</a:t>
            </a:r>
          </a:p>
          <a:p>
            <a:r>
              <a:rPr lang="en-US" dirty="0" smtClean="0"/>
              <a:t>Marina with docking</a:t>
            </a:r>
          </a:p>
          <a:p>
            <a:r>
              <a:rPr lang="en-US" dirty="0" smtClean="0"/>
              <a:t>Water for on-plane operation </a:t>
            </a:r>
          </a:p>
          <a:p>
            <a:r>
              <a:rPr lang="en-US" dirty="0" smtClean="0"/>
              <a:t> Suitable anchorage</a:t>
            </a:r>
          </a:p>
          <a:p>
            <a:r>
              <a:rPr lang="en-US" dirty="0" smtClean="0"/>
              <a:t>Vessel storage (lift preferred)</a:t>
            </a:r>
          </a:p>
          <a:p>
            <a:r>
              <a:rPr lang="en-US" dirty="0" smtClean="0"/>
              <a:t>Good partner relations</a:t>
            </a:r>
          </a:p>
        </p:txBody>
      </p:sp>
      <p:pic>
        <p:nvPicPr>
          <p:cNvPr id="2050" name="Picture 2" descr="Image result for boat marina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172" y="1463042"/>
            <a:ext cx="3943480" cy="295761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37758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Instructor Requirements</a:t>
            </a:r>
            <a:endParaRPr lang="en-US" dirty="0"/>
          </a:p>
        </p:txBody>
      </p:sp>
      <p:sp>
        <p:nvSpPr>
          <p:cNvPr id="6" name="Content Placeholder 5"/>
          <p:cNvSpPr>
            <a:spLocks noGrp="1"/>
          </p:cNvSpPr>
          <p:nvPr>
            <p:ph idx="1"/>
          </p:nvPr>
        </p:nvSpPr>
        <p:spPr/>
        <p:txBody>
          <a:bodyPr/>
          <a:lstStyle/>
          <a:p>
            <a:r>
              <a:rPr lang="en-US" dirty="0" smtClean="0"/>
              <a:t>Need a US Coast Guard license</a:t>
            </a:r>
          </a:p>
          <a:p>
            <a:r>
              <a:rPr lang="en-US" dirty="0" smtClean="0"/>
              <a:t>Be a USPS Member</a:t>
            </a:r>
          </a:p>
          <a:p>
            <a:r>
              <a:rPr lang="en-US" dirty="0" smtClean="0"/>
              <a:t>Receive training in On-water instruction</a:t>
            </a:r>
          </a:p>
          <a:p>
            <a:r>
              <a:rPr lang="en-US" dirty="0" smtClean="0"/>
              <a:t>Become a USPS Boat Operator Certifier</a:t>
            </a:r>
          </a:p>
          <a:p>
            <a:r>
              <a:rPr lang="en-US" dirty="0" smtClean="0"/>
              <a:t>Part time, seasonal employment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591882"/>
            <a:ext cx="7912100" cy="5657153"/>
          </a:xfrm>
          <a:prstGeom prst="rect">
            <a:avLst/>
          </a:prstGeom>
          <a:ln w="9525"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150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Training Vessel Requirements</a:t>
            </a:r>
            <a:endParaRPr lang="en-US" dirty="0"/>
          </a:p>
        </p:txBody>
      </p:sp>
      <p:sp>
        <p:nvSpPr>
          <p:cNvPr id="5" name="Content Placeholder 4"/>
          <p:cNvSpPr>
            <a:spLocks noGrp="1"/>
          </p:cNvSpPr>
          <p:nvPr>
            <p:ph idx="1"/>
          </p:nvPr>
        </p:nvSpPr>
        <p:spPr>
          <a:xfrm>
            <a:off x="457200" y="1295400"/>
            <a:ext cx="8229600" cy="4692650"/>
          </a:xfrm>
        </p:spPr>
        <p:txBody>
          <a:bodyPr>
            <a:normAutofit/>
          </a:bodyPr>
          <a:lstStyle/>
          <a:p>
            <a:r>
              <a:rPr lang="en-US" dirty="0" smtClean="0"/>
              <a:t>2 Training Boats per facility</a:t>
            </a:r>
          </a:p>
          <a:p>
            <a:r>
              <a:rPr lang="en-US" dirty="0" smtClean="0"/>
              <a:t>General Specifications:</a:t>
            </a:r>
          </a:p>
          <a:p>
            <a:pPr lvl="1"/>
            <a:r>
              <a:rPr lang="en-US" dirty="0" smtClean="0"/>
              <a:t>Center Console</a:t>
            </a:r>
          </a:p>
          <a:p>
            <a:pPr lvl="1"/>
            <a:r>
              <a:rPr lang="en-US" dirty="0" smtClean="0"/>
              <a:t>20-23’ long</a:t>
            </a:r>
          </a:p>
          <a:p>
            <a:pPr lvl="1"/>
            <a:r>
              <a:rPr lang="en-US" dirty="0" smtClean="0"/>
              <a:t>8-1/2’ wide</a:t>
            </a:r>
          </a:p>
          <a:p>
            <a:pPr lvl="1"/>
            <a:r>
              <a:rPr lang="en-US" dirty="0" smtClean="0"/>
              <a:t>T-Top</a:t>
            </a:r>
          </a:p>
          <a:p>
            <a:pPr lvl="1"/>
            <a:r>
              <a:rPr lang="en-US" dirty="0" smtClean="0"/>
              <a:t>150-200 HP Outboard</a:t>
            </a:r>
          </a:p>
          <a:p>
            <a:pPr lvl="1"/>
            <a:r>
              <a:rPr lang="en-US" dirty="0" smtClean="0"/>
              <a:t>Hydraulic Steering</a:t>
            </a:r>
          </a:p>
          <a:p>
            <a:pPr lvl="1"/>
            <a:r>
              <a:rPr lang="en-US" dirty="0" smtClean="0"/>
              <a:t>Seating for 5, capacity for 8</a:t>
            </a:r>
          </a:p>
          <a:p>
            <a:pPr lvl="1"/>
            <a:r>
              <a:rPr lang="en-US" dirty="0" smtClean="0"/>
              <a:t>Marine Radio, depth finder/chart plotter</a:t>
            </a:r>
          </a:p>
        </p:txBody>
      </p:sp>
      <p:pic>
        <p:nvPicPr>
          <p:cNvPr id="1026" name="Picture 2" descr="center console fishing 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0" y="1460017"/>
            <a:ext cx="3730121" cy="270504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412699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The Project Plan</a:t>
            </a:r>
            <a:endParaRPr lang="en-US" dirty="0"/>
          </a:p>
        </p:txBody>
      </p:sp>
      <p:sp>
        <p:nvSpPr>
          <p:cNvPr id="5" name="Content Placeholder 4"/>
          <p:cNvSpPr>
            <a:spLocks noGrp="1"/>
          </p:cNvSpPr>
          <p:nvPr>
            <p:ph idx="1"/>
          </p:nvPr>
        </p:nvSpPr>
        <p:spPr>
          <a:xfrm>
            <a:off x="457200" y="1295400"/>
            <a:ext cx="8229600" cy="4914900"/>
          </a:xfrm>
        </p:spPr>
        <p:txBody>
          <a:bodyPr>
            <a:normAutofit/>
          </a:bodyPr>
          <a:lstStyle/>
          <a:p>
            <a:r>
              <a:rPr lang="en-US" dirty="0" smtClean="0"/>
              <a:t>Setting Up the Business</a:t>
            </a:r>
          </a:p>
          <a:p>
            <a:pPr lvl="1"/>
            <a:r>
              <a:rPr lang="en-US" dirty="0" smtClean="0"/>
              <a:t>Organization Changes</a:t>
            </a:r>
          </a:p>
          <a:p>
            <a:pPr lvl="1"/>
            <a:r>
              <a:rPr lang="en-US" dirty="0" smtClean="0"/>
              <a:t>Develop a Marketing Campaign</a:t>
            </a:r>
          </a:p>
          <a:p>
            <a:pPr lvl="1"/>
            <a:r>
              <a:rPr lang="en-US" dirty="0" smtClean="0"/>
              <a:t>Developing the IT Infrastructure</a:t>
            </a:r>
          </a:p>
          <a:p>
            <a:pPr lvl="1"/>
            <a:r>
              <a:rPr lang="en-US" dirty="0" smtClean="0"/>
              <a:t>Updating the existing website</a:t>
            </a:r>
          </a:p>
          <a:p>
            <a:r>
              <a:rPr lang="en-US" dirty="0" smtClean="0"/>
              <a:t>Setting up Local Operations</a:t>
            </a:r>
          </a:p>
          <a:p>
            <a:pPr lvl="1"/>
            <a:r>
              <a:rPr lang="en-US" dirty="0" smtClean="0"/>
              <a:t>Site Selection</a:t>
            </a:r>
          </a:p>
          <a:p>
            <a:pPr lvl="1"/>
            <a:r>
              <a:rPr lang="en-US" dirty="0" smtClean="0"/>
              <a:t>Partner Agreements</a:t>
            </a:r>
          </a:p>
          <a:p>
            <a:pPr lvl="1"/>
            <a:r>
              <a:rPr lang="en-US" dirty="0" smtClean="0"/>
              <a:t>Equipping Facilities</a:t>
            </a:r>
          </a:p>
          <a:p>
            <a:pPr lvl="1"/>
            <a:r>
              <a:rPr lang="en-US" dirty="0" smtClean="0"/>
              <a:t>Staffing</a:t>
            </a:r>
          </a:p>
          <a:p>
            <a:pPr lvl="1"/>
            <a:r>
              <a:rPr lang="en-US" dirty="0" smtClean="0"/>
              <a:t>Initiate Operations</a:t>
            </a:r>
          </a:p>
          <a:p>
            <a:pPr lvl="1"/>
            <a:endParaRPr lang="en-US" dirty="0" smtClean="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5578685" y="1438275"/>
            <a:ext cx="3353453" cy="4629150"/>
          </a:xfrm>
          <a:prstGeom prst="rect">
            <a:avLst/>
          </a:prstGeom>
          <a:ln>
            <a:solidFill>
              <a:srgbClr val="002060"/>
            </a:solidFill>
          </a:ln>
        </p:spPr>
      </p:pic>
    </p:spTree>
    <p:extLst>
      <p:ext uri="{BB962C8B-B14F-4D97-AF65-F5344CB8AC3E}">
        <p14:creationId xmlns:p14="http://schemas.microsoft.com/office/powerpoint/2010/main" val="114588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Project Timeframe Timeframe</a:t>
            </a:r>
            <a:endParaRPr lang="en-US" dirty="0"/>
          </a:p>
        </p:txBody>
      </p:sp>
      <p:sp>
        <p:nvSpPr>
          <p:cNvPr id="5" name="Content Placeholder 4"/>
          <p:cNvSpPr>
            <a:spLocks noGrp="1"/>
          </p:cNvSpPr>
          <p:nvPr>
            <p:ph idx="1"/>
          </p:nvPr>
        </p:nvSpPr>
        <p:spPr>
          <a:xfrm>
            <a:off x="457200" y="1295400"/>
            <a:ext cx="8229600" cy="5111750"/>
          </a:xfrm>
        </p:spPr>
        <p:txBody>
          <a:bodyPr>
            <a:normAutofit fontScale="92500" lnSpcReduction="10000"/>
          </a:bodyPr>
          <a:lstStyle/>
          <a:p>
            <a:r>
              <a:rPr lang="en-US" dirty="0" smtClean="0"/>
              <a:t>Startup and Marketing – June 4, 2018</a:t>
            </a:r>
          </a:p>
          <a:p>
            <a:r>
              <a:rPr lang="en-US" dirty="0" smtClean="0"/>
              <a:t>Site 1 - Florida</a:t>
            </a:r>
          </a:p>
          <a:p>
            <a:pPr lvl="1"/>
            <a:r>
              <a:rPr lang="en-US" dirty="0" smtClean="0"/>
              <a:t>Establish Operating Agreement – May 25, 2018</a:t>
            </a:r>
          </a:p>
          <a:p>
            <a:pPr lvl="1"/>
            <a:r>
              <a:rPr lang="en-US" dirty="0" smtClean="0"/>
              <a:t>Equip and Begin Staff Training - June 4,  2018</a:t>
            </a:r>
          </a:p>
          <a:p>
            <a:pPr lvl="1"/>
            <a:r>
              <a:rPr lang="en-US" dirty="0" smtClean="0"/>
              <a:t>Begin operations – July, 2018</a:t>
            </a:r>
          </a:p>
          <a:p>
            <a:r>
              <a:rPr lang="en-US" dirty="0"/>
              <a:t>Site </a:t>
            </a:r>
            <a:r>
              <a:rPr lang="en-US" dirty="0" smtClean="0"/>
              <a:t>2 - Texas</a:t>
            </a:r>
            <a:endParaRPr lang="en-US" dirty="0"/>
          </a:p>
          <a:p>
            <a:pPr lvl="1"/>
            <a:r>
              <a:rPr lang="en-US" dirty="0"/>
              <a:t>Establish Operating Agreement – </a:t>
            </a:r>
            <a:r>
              <a:rPr lang="en-US" dirty="0" smtClean="0"/>
              <a:t>August, </a:t>
            </a:r>
            <a:r>
              <a:rPr lang="en-US" dirty="0"/>
              <a:t>2018</a:t>
            </a:r>
          </a:p>
          <a:p>
            <a:pPr lvl="1"/>
            <a:r>
              <a:rPr lang="en-US" dirty="0"/>
              <a:t>Equip and Begin Staff Training </a:t>
            </a:r>
            <a:r>
              <a:rPr lang="en-US" dirty="0" smtClean="0"/>
              <a:t>– September, 2018</a:t>
            </a:r>
          </a:p>
          <a:p>
            <a:pPr lvl="1"/>
            <a:r>
              <a:rPr lang="en-US" dirty="0" smtClean="0"/>
              <a:t>Begin operations – October, 2018</a:t>
            </a:r>
          </a:p>
          <a:p>
            <a:r>
              <a:rPr lang="en-US" dirty="0"/>
              <a:t>Site </a:t>
            </a:r>
            <a:r>
              <a:rPr lang="en-US" dirty="0" smtClean="0"/>
              <a:t>3 - California</a:t>
            </a:r>
            <a:endParaRPr lang="en-US" dirty="0"/>
          </a:p>
          <a:p>
            <a:pPr lvl="1"/>
            <a:r>
              <a:rPr lang="en-US" dirty="0"/>
              <a:t>Establish Operating Agreement – </a:t>
            </a:r>
            <a:r>
              <a:rPr lang="en-US" dirty="0" smtClean="0"/>
              <a:t>November, </a:t>
            </a:r>
            <a:r>
              <a:rPr lang="en-US" dirty="0"/>
              <a:t>2018</a:t>
            </a:r>
          </a:p>
          <a:p>
            <a:pPr lvl="1"/>
            <a:r>
              <a:rPr lang="en-US" dirty="0"/>
              <a:t>Equip and Begin Staff Training </a:t>
            </a:r>
            <a:r>
              <a:rPr lang="en-US" dirty="0" smtClean="0"/>
              <a:t>– December,  2018</a:t>
            </a:r>
          </a:p>
          <a:p>
            <a:pPr lvl="1"/>
            <a:r>
              <a:rPr lang="en-US" dirty="0" smtClean="0"/>
              <a:t>Begin operations – January 2019</a:t>
            </a:r>
            <a:endParaRPr lang="en-US" dirty="0"/>
          </a:p>
        </p:txBody>
      </p:sp>
      <p:pic>
        <p:nvPicPr>
          <p:cNvPr id="3076" name="Picture 4" descr="Image result for Calendar dra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948" y="1496148"/>
            <a:ext cx="1986607" cy="204951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315637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Marketing Strategy</a:t>
            </a:r>
            <a:endParaRPr lang="en-US" dirty="0"/>
          </a:p>
        </p:txBody>
      </p:sp>
      <p:sp>
        <p:nvSpPr>
          <p:cNvPr id="5" name="Content Placeholder 4"/>
          <p:cNvSpPr>
            <a:spLocks noGrp="1"/>
          </p:cNvSpPr>
          <p:nvPr>
            <p:ph idx="1"/>
          </p:nvPr>
        </p:nvSpPr>
        <p:spPr>
          <a:xfrm>
            <a:off x="457200" y="1295400"/>
            <a:ext cx="8229600" cy="5232400"/>
          </a:xfrm>
        </p:spPr>
        <p:txBody>
          <a:bodyPr>
            <a:normAutofit fontScale="92500" lnSpcReduction="10000"/>
          </a:bodyPr>
          <a:lstStyle/>
          <a:p>
            <a:r>
              <a:rPr lang="en-US" dirty="0" smtClean="0"/>
              <a:t>An effective Online Presence</a:t>
            </a:r>
          </a:p>
          <a:p>
            <a:pPr lvl="1"/>
            <a:r>
              <a:rPr lang="en-US" dirty="0" smtClean="0"/>
              <a:t>A quality website</a:t>
            </a:r>
          </a:p>
          <a:p>
            <a:pPr lvl="1"/>
            <a:r>
              <a:rPr lang="en-US" dirty="0" smtClean="0"/>
              <a:t>Online course registration</a:t>
            </a:r>
          </a:p>
          <a:p>
            <a:pPr lvl="1"/>
            <a:r>
              <a:rPr lang="en-US" dirty="0" smtClean="0"/>
              <a:t>Extended social media</a:t>
            </a:r>
          </a:p>
          <a:p>
            <a:r>
              <a:rPr lang="en-US" dirty="0" smtClean="0"/>
              <a:t>Marketing Automation</a:t>
            </a:r>
          </a:p>
          <a:p>
            <a:pPr lvl="1"/>
            <a:r>
              <a:rPr lang="en-US" dirty="0" smtClean="0"/>
              <a:t>Email Campaigns</a:t>
            </a:r>
          </a:p>
          <a:p>
            <a:r>
              <a:rPr lang="en-US" dirty="0" smtClean="0"/>
              <a:t>National Marketing</a:t>
            </a:r>
          </a:p>
          <a:p>
            <a:pPr lvl="1"/>
            <a:r>
              <a:rPr lang="en-US" dirty="0" smtClean="0"/>
              <a:t>National Press Releases</a:t>
            </a:r>
          </a:p>
          <a:p>
            <a:pPr lvl="1"/>
            <a:r>
              <a:rPr lang="en-US" dirty="0" smtClean="0"/>
              <a:t>National Print Media</a:t>
            </a:r>
          </a:p>
          <a:p>
            <a:r>
              <a:rPr lang="en-US" dirty="0" smtClean="0"/>
              <a:t>Local Marketing</a:t>
            </a:r>
          </a:p>
          <a:p>
            <a:pPr lvl="1"/>
            <a:r>
              <a:rPr lang="en-US" dirty="0" smtClean="0"/>
              <a:t>Local Press Releases</a:t>
            </a:r>
          </a:p>
          <a:p>
            <a:pPr lvl="1"/>
            <a:r>
              <a:rPr lang="en-US" dirty="0" smtClean="0"/>
              <a:t>Local print media</a:t>
            </a:r>
          </a:p>
          <a:p>
            <a:pPr lvl="1"/>
            <a:r>
              <a:rPr lang="en-US" dirty="0" smtClean="0"/>
              <a:t>Online partnering</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064" y="1644650"/>
            <a:ext cx="4001821" cy="4362450"/>
          </a:xfrm>
          <a:prstGeom prst="rect">
            <a:avLst/>
          </a:prstGeom>
        </p:spPr>
      </p:pic>
    </p:spTree>
    <p:extLst>
      <p:ext uri="{BB962C8B-B14F-4D97-AF65-F5344CB8AC3E}">
        <p14:creationId xmlns:p14="http://schemas.microsoft.com/office/powerpoint/2010/main" val="80083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Strategic Information</a:t>
            </a:r>
            <a:endParaRPr lang="en-US" dirty="0"/>
          </a:p>
        </p:txBody>
      </p:sp>
      <p:sp>
        <p:nvSpPr>
          <p:cNvPr id="5" name="Content Placeholder 4"/>
          <p:cNvSpPr>
            <a:spLocks noGrp="1"/>
          </p:cNvSpPr>
          <p:nvPr>
            <p:ph idx="1"/>
          </p:nvPr>
        </p:nvSpPr>
        <p:spPr/>
        <p:txBody>
          <a:bodyPr/>
          <a:lstStyle/>
          <a:p>
            <a:pPr marL="0" indent="0">
              <a:buNone/>
            </a:pPr>
            <a:r>
              <a:rPr lang="en-US" dirty="0" smtClean="0"/>
              <a:t>Integrating an information strategy into the program.</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pic>
        <p:nvPicPr>
          <p:cNvPr id="7" name="Content Placeholder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357" y="3028950"/>
            <a:ext cx="2989431" cy="19217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924" y="3139230"/>
            <a:ext cx="2433551" cy="1673067"/>
          </a:xfrm>
          <a:prstGeom prst="rect">
            <a:avLst/>
          </a:prstGeom>
        </p:spPr>
      </p:pic>
      <p:sp>
        <p:nvSpPr>
          <p:cNvPr id="10" name="TextBox 9"/>
          <p:cNvSpPr txBox="1"/>
          <p:nvPr/>
        </p:nvSpPr>
        <p:spPr>
          <a:xfrm>
            <a:off x="2969645" y="2128337"/>
            <a:ext cx="2901950" cy="400110"/>
          </a:xfrm>
          <a:prstGeom prst="rect">
            <a:avLst/>
          </a:prstGeom>
          <a:noFill/>
        </p:spPr>
        <p:txBody>
          <a:bodyPr wrap="square" rtlCol="0">
            <a:spAutoFit/>
          </a:bodyPr>
          <a:lstStyle/>
          <a:p>
            <a:pPr algn="ctr"/>
            <a:r>
              <a:rPr lang="en-US" sz="2000" dirty="0" smtClean="0"/>
              <a:t>Reaching our Customers</a:t>
            </a:r>
            <a:endParaRPr lang="en-US" sz="2000" dirty="0"/>
          </a:p>
        </p:txBody>
      </p:sp>
      <p:sp>
        <p:nvSpPr>
          <p:cNvPr id="12" name="TextBox 11"/>
          <p:cNvSpPr txBox="1"/>
          <p:nvPr/>
        </p:nvSpPr>
        <p:spPr>
          <a:xfrm>
            <a:off x="2639445" y="5433329"/>
            <a:ext cx="3648075" cy="400110"/>
          </a:xfrm>
          <a:prstGeom prst="rect">
            <a:avLst/>
          </a:prstGeom>
          <a:noFill/>
        </p:spPr>
        <p:txBody>
          <a:bodyPr wrap="square" rtlCol="0">
            <a:spAutoFit/>
          </a:bodyPr>
          <a:lstStyle/>
          <a:p>
            <a:pPr algn="ctr"/>
            <a:r>
              <a:rPr lang="en-US" sz="2000" dirty="0" smtClean="0"/>
              <a:t>Learning from our Customers</a:t>
            </a:r>
            <a:endParaRPr lang="en-US" sz="2000" dirty="0"/>
          </a:p>
        </p:txBody>
      </p:sp>
      <p:sp>
        <p:nvSpPr>
          <p:cNvPr id="13" name="Arc 12"/>
          <p:cNvSpPr/>
          <p:nvPr/>
        </p:nvSpPr>
        <p:spPr>
          <a:xfrm rot="18587038">
            <a:off x="3022048" y="2453549"/>
            <a:ext cx="3040831" cy="3463340"/>
          </a:xfrm>
          <a:prstGeom prst="arc">
            <a:avLst>
              <a:gd name="adj1" fmla="val 16200000"/>
              <a:gd name="adj2" fmla="val 30529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8545747" flipH="1" flipV="1">
            <a:off x="2789984" y="2074304"/>
            <a:ext cx="3040831" cy="3463340"/>
          </a:xfrm>
          <a:prstGeom prst="arc">
            <a:avLst>
              <a:gd name="adj1" fmla="val 16200000"/>
              <a:gd name="adj2" fmla="val 30529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5475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Introducing Our New Brand</a:t>
            </a:r>
            <a:endParaRPr lang="en-US" dirty="0"/>
          </a:p>
        </p:txBody>
      </p:sp>
      <p:pic>
        <p:nvPicPr>
          <p:cNvPr id="12"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6407" y="1324308"/>
            <a:ext cx="4139674" cy="2661219"/>
          </a:xfrm>
        </p:spPr>
      </p:pic>
      <p:sp>
        <p:nvSpPr>
          <p:cNvPr id="14" name="Content Placeholder 4"/>
          <p:cNvSpPr txBox="1">
            <a:spLocks/>
          </p:cNvSpPr>
          <p:nvPr/>
        </p:nvSpPr>
        <p:spPr>
          <a:xfrm>
            <a:off x="457200" y="3966605"/>
            <a:ext cx="8229600" cy="3563006"/>
          </a:xfrm>
          <a:prstGeom prst="rect">
            <a:avLst/>
          </a:prstGeom>
        </p:spPr>
        <p:txBody>
          <a:bodyPr vert="horz">
            <a:normAutofit/>
          </a:bodyPr>
          <a:lstStyle>
            <a:lvl1pPr marL="274320" indent="-274320" algn="l" rtl="0" eaLnBrk="1" latinLnBrk="0" hangingPunct="1">
              <a:spcBef>
                <a:spcPct val="20000"/>
              </a:spcBef>
              <a:buClr>
                <a:srgbClr val="04617B"/>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04617B"/>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04617B"/>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smtClean="0"/>
              <a:t>We are still United States Power Squadrons®</a:t>
            </a:r>
          </a:p>
          <a:p>
            <a:r>
              <a:rPr lang="en-US" sz="2800" dirty="0" smtClean="0"/>
              <a:t>New brand and logo:  America’s Boating Club® </a:t>
            </a:r>
          </a:p>
          <a:p>
            <a:r>
              <a:rPr lang="en-US" sz="2800" dirty="0" smtClean="0"/>
              <a:t>New tagline: </a:t>
            </a:r>
            <a:r>
              <a:rPr lang="en-US" sz="2800" i="1" dirty="0" smtClean="0">
                <a:solidFill>
                  <a:srgbClr val="012169"/>
                </a:solidFill>
              </a:rPr>
              <a:t>For Boaters, By Boaters™</a:t>
            </a:r>
          </a:p>
          <a:p>
            <a:r>
              <a:rPr lang="en-US" sz="2800" dirty="0" smtClean="0"/>
              <a:t>Update our public image, connect with our markets</a:t>
            </a:r>
            <a:endParaRPr lang="en-US" sz="28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98" y="1384662"/>
            <a:ext cx="2300815" cy="2395149"/>
          </a:xfrm>
          <a:prstGeom prst="rect">
            <a:avLst/>
          </a:prstGeom>
        </p:spPr>
      </p:pic>
      <p:sp>
        <p:nvSpPr>
          <p:cNvPr id="16" name="TextBox 15"/>
          <p:cNvSpPr txBox="1"/>
          <p:nvPr/>
        </p:nvSpPr>
        <p:spPr>
          <a:xfrm>
            <a:off x="3417964" y="1541272"/>
            <a:ext cx="925436" cy="1862048"/>
          </a:xfrm>
          <a:prstGeom prst="rect">
            <a:avLst/>
          </a:prstGeom>
          <a:noFill/>
        </p:spPr>
        <p:txBody>
          <a:bodyPr wrap="square" rtlCol="0">
            <a:spAutoFit/>
          </a:bodyPr>
          <a:lstStyle/>
          <a:p>
            <a:pPr algn="ctr"/>
            <a:r>
              <a:rPr lang="en-US" sz="11500" dirty="0">
                <a:solidFill>
                  <a:srgbClr val="FF0000"/>
                </a:solidFill>
              </a:rPr>
              <a: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382167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Marketing Analytics</a:t>
            </a:r>
            <a:endParaRPr lang="en-US" dirty="0"/>
          </a:p>
        </p:txBody>
      </p:sp>
      <p:sp>
        <p:nvSpPr>
          <p:cNvPr id="6" name="Content Placeholder 5"/>
          <p:cNvSpPr>
            <a:spLocks noGrp="1"/>
          </p:cNvSpPr>
          <p:nvPr>
            <p:ph idx="1"/>
          </p:nvPr>
        </p:nvSpPr>
        <p:spPr/>
        <p:txBody>
          <a:bodyPr>
            <a:normAutofit/>
          </a:bodyPr>
          <a:lstStyle/>
          <a:p>
            <a:r>
              <a:rPr lang="en-US" dirty="0" smtClean="0"/>
              <a:t>Site Selection</a:t>
            </a:r>
          </a:p>
          <a:p>
            <a:pPr lvl="1"/>
            <a:r>
              <a:rPr lang="en-US" dirty="0" smtClean="0"/>
              <a:t>Finding the optimal locations for Centers</a:t>
            </a:r>
          </a:p>
          <a:p>
            <a:pPr lvl="1"/>
            <a:r>
              <a:rPr lang="en-US" dirty="0" smtClean="0"/>
              <a:t>Respecting the market of existing providers</a:t>
            </a:r>
          </a:p>
          <a:p>
            <a:r>
              <a:rPr lang="en-US" dirty="0" smtClean="0"/>
              <a:t>Web Site</a:t>
            </a:r>
          </a:p>
          <a:p>
            <a:pPr lvl="1"/>
            <a:r>
              <a:rPr lang="en-US" dirty="0" smtClean="0"/>
              <a:t>Search Engine Optimization</a:t>
            </a:r>
          </a:p>
          <a:p>
            <a:pPr lvl="1"/>
            <a:r>
              <a:rPr lang="en-US" dirty="0" smtClean="0"/>
              <a:t>Google Analytics</a:t>
            </a:r>
          </a:p>
          <a:p>
            <a:r>
              <a:rPr lang="en-US" dirty="0" smtClean="0"/>
              <a:t>Additional Marketing</a:t>
            </a:r>
          </a:p>
          <a:p>
            <a:pPr lvl="1"/>
            <a:r>
              <a:rPr lang="en-US" dirty="0" smtClean="0"/>
              <a:t>Targeted email campaigns</a:t>
            </a:r>
          </a:p>
          <a:p>
            <a:pPr lvl="1"/>
            <a:r>
              <a:rPr lang="en-US" dirty="0" smtClean="0"/>
              <a:t>Print media campaigns </a:t>
            </a:r>
          </a:p>
          <a:p>
            <a:pPr lvl="1"/>
            <a:endParaRPr lang="en-US" dirty="0" smtClean="0"/>
          </a:p>
          <a:p>
            <a:endParaRPr lang="en-US" dirty="0"/>
          </a:p>
        </p:txBody>
      </p:sp>
      <p:pic>
        <p:nvPicPr>
          <p:cNvPr id="1028" name="Picture 4" descr="Image result for google analy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4090" y="3225800"/>
            <a:ext cx="3762710" cy="220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Customer Analytics</a:t>
            </a:r>
            <a:endParaRPr lang="en-US" dirty="0"/>
          </a:p>
        </p:txBody>
      </p:sp>
      <p:sp>
        <p:nvSpPr>
          <p:cNvPr id="6" name="Content Placeholder 5"/>
          <p:cNvSpPr>
            <a:spLocks noGrp="1"/>
          </p:cNvSpPr>
          <p:nvPr>
            <p:ph idx="1"/>
          </p:nvPr>
        </p:nvSpPr>
        <p:spPr/>
        <p:txBody>
          <a:bodyPr>
            <a:normAutofit/>
          </a:bodyPr>
          <a:lstStyle/>
          <a:p>
            <a:r>
              <a:rPr lang="en-US" dirty="0" smtClean="0"/>
              <a:t>Feedback on Customer Experience</a:t>
            </a:r>
          </a:p>
          <a:p>
            <a:pPr lvl="1"/>
            <a:r>
              <a:rPr lang="en-US" dirty="0" smtClean="0"/>
              <a:t>Improve the curriculum</a:t>
            </a:r>
          </a:p>
          <a:p>
            <a:pPr lvl="1"/>
            <a:r>
              <a:rPr lang="en-US" dirty="0" smtClean="0"/>
              <a:t>Improve instructor technique</a:t>
            </a:r>
          </a:p>
          <a:p>
            <a:pPr lvl="1"/>
            <a:r>
              <a:rPr lang="en-US" dirty="0" smtClean="0"/>
              <a:t>Deliver better customer value</a:t>
            </a:r>
          </a:p>
          <a:p>
            <a:pPr lvl="1"/>
            <a:endParaRPr lang="en-US" dirty="0"/>
          </a:p>
          <a:p>
            <a:r>
              <a:rPr lang="en-US" dirty="0" smtClean="0"/>
              <a:t>Feedback on Customer Awareness</a:t>
            </a:r>
          </a:p>
          <a:p>
            <a:pPr lvl="1"/>
            <a:r>
              <a:rPr lang="en-US" dirty="0" smtClean="0"/>
              <a:t>Understanding the impact on customer perception</a:t>
            </a:r>
          </a:p>
          <a:p>
            <a:pPr lvl="1"/>
            <a:r>
              <a:rPr lang="en-US" dirty="0" smtClean="0"/>
              <a:t>Understanding the impact on customer behavior</a:t>
            </a:r>
          </a:p>
          <a:p>
            <a:pPr lvl="1"/>
            <a:r>
              <a:rPr lang="en-US" dirty="0" smtClean="0"/>
              <a:t>Tracking the local market perception</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224" y="1295400"/>
            <a:ext cx="2224575" cy="2224575"/>
          </a:xfrm>
          <a:prstGeom prst="rect">
            <a:avLst/>
          </a:prstGeom>
        </p:spPr>
      </p:pic>
    </p:spTree>
    <p:extLst>
      <p:ext uri="{BB962C8B-B14F-4D97-AF65-F5344CB8AC3E}">
        <p14:creationId xmlns:p14="http://schemas.microsoft.com/office/powerpoint/2010/main" val="278325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dirty="0" smtClean="0"/>
              <a:t>Data Visualization</a:t>
            </a:r>
            <a:endParaRPr lang="en-US" dirty="0"/>
          </a:p>
        </p:txBody>
      </p:sp>
      <p:sp>
        <p:nvSpPr>
          <p:cNvPr id="5" name="Content Placeholder 4"/>
          <p:cNvSpPr>
            <a:spLocks noGrp="1"/>
          </p:cNvSpPr>
          <p:nvPr>
            <p:ph idx="1"/>
          </p:nvPr>
        </p:nvSpPr>
        <p:spPr>
          <a:xfrm>
            <a:off x="457200" y="1555684"/>
            <a:ext cx="8229600" cy="4599174"/>
          </a:xfrm>
        </p:spPr>
        <p:txBody>
          <a:bodyPr>
            <a:normAutofit fontScale="85000" lnSpcReduction="20000"/>
          </a:bodyPr>
          <a:lstStyle/>
          <a:p>
            <a:pPr marL="0" indent="0" algn="ctr">
              <a:buNone/>
            </a:pPr>
            <a:endParaRPr lang="en-US" dirty="0" smtClean="0"/>
          </a:p>
          <a:p>
            <a:pPr marL="0" indent="0" algn="ctr">
              <a:buNone/>
            </a:pPr>
            <a:r>
              <a:rPr lang="en-US" dirty="0" smtClean="0"/>
              <a:t>Fatal Accidents by Location</a:t>
            </a:r>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smtClean="0"/>
          </a:p>
          <a:p>
            <a:pPr marL="0" indent="0" algn="ctr">
              <a:buNone/>
            </a:pPr>
            <a:r>
              <a:rPr lang="en-US" sz="1200" dirty="0" smtClean="0"/>
              <a:t>Source: Recreational Boating Statistics 2016</a:t>
            </a:r>
            <a:endParaRPr lang="en-US" sz="1200" dirty="0"/>
          </a:p>
        </p:txBody>
      </p:sp>
      <p:pic>
        <p:nvPicPr>
          <p:cNvPr id="6" name="Picture 5"/>
          <p:cNvPicPr>
            <a:picLocks noChangeAspect="1"/>
          </p:cNvPicPr>
          <p:nvPr/>
        </p:nvPicPr>
        <p:blipFill>
          <a:blip r:embed="rId2"/>
          <a:stretch>
            <a:fillRect/>
          </a:stretch>
        </p:blipFill>
        <p:spPr>
          <a:xfrm>
            <a:off x="1233914" y="2224666"/>
            <a:ext cx="6989073" cy="3516354"/>
          </a:xfrm>
          <a:prstGeom prst="rect">
            <a:avLst/>
          </a:prstGeom>
        </p:spPr>
      </p:pic>
      <p:sp>
        <p:nvSpPr>
          <p:cNvPr id="11" name="Content Placeholder 5"/>
          <p:cNvSpPr txBox="1">
            <a:spLocks/>
          </p:cNvSpPr>
          <p:nvPr/>
        </p:nvSpPr>
        <p:spPr>
          <a:xfrm>
            <a:off x="457200" y="1161288"/>
            <a:ext cx="8229600" cy="4987264"/>
          </a:xfrm>
          <a:prstGeom prst="rect">
            <a:avLst/>
          </a:prstGeom>
        </p:spPr>
        <p:txBody>
          <a:bodyPr vert="horz">
            <a:normAutofit/>
          </a:bodyPr>
          <a:lstStyle>
            <a:lvl1pPr marL="274320" indent="-274320" algn="l" rtl="0" eaLnBrk="1" latinLnBrk="0" hangingPunct="1">
              <a:spcBef>
                <a:spcPct val="20000"/>
              </a:spcBef>
              <a:buClr>
                <a:srgbClr val="04617B"/>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04617B"/>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04617B"/>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dirty="0" smtClean="0"/>
              <a:t>A picture is worth 1000 words</a:t>
            </a:r>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22</a:t>
            </a:fld>
            <a:endParaRPr lang="en-US" dirty="0"/>
          </a:p>
        </p:txBody>
      </p:sp>
    </p:spTree>
    <p:extLst>
      <p:ext uri="{BB962C8B-B14F-4D97-AF65-F5344CB8AC3E}">
        <p14:creationId xmlns:p14="http://schemas.microsoft.com/office/powerpoint/2010/main" val="296847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Data Visualization</a:t>
            </a:r>
            <a:endParaRPr lang="en-US" dirty="0"/>
          </a:p>
        </p:txBody>
      </p:sp>
      <p:sp>
        <p:nvSpPr>
          <p:cNvPr id="6" name="Content Placeholder 5"/>
          <p:cNvSpPr>
            <a:spLocks noGrp="1"/>
          </p:cNvSpPr>
          <p:nvPr>
            <p:ph idx="1"/>
          </p:nvPr>
        </p:nvSpPr>
        <p:spPr>
          <a:xfrm>
            <a:off x="457200" y="1295400"/>
            <a:ext cx="3829050" cy="4389120"/>
          </a:xfrm>
        </p:spPr>
        <p:txBody>
          <a:bodyPr>
            <a:normAutofit lnSpcReduction="10000"/>
          </a:bodyPr>
          <a:lstStyle/>
          <a:p>
            <a:r>
              <a:rPr lang="en-US" dirty="0" smtClean="0"/>
              <a:t>Utilizing Tableu software</a:t>
            </a:r>
          </a:p>
          <a:p>
            <a:r>
              <a:rPr lang="en-US" dirty="0" smtClean="0"/>
              <a:t>Reporting and Analytics</a:t>
            </a:r>
          </a:p>
          <a:p>
            <a:r>
              <a:rPr lang="en-US" dirty="0" smtClean="0"/>
              <a:t>Built-in Geocoding</a:t>
            </a:r>
          </a:p>
          <a:p>
            <a:r>
              <a:rPr lang="en-US" dirty="0" smtClean="0"/>
              <a:t>Available on Tech Soup</a:t>
            </a:r>
          </a:p>
          <a:p>
            <a:pPr marL="0" indent="0">
              <a:buNone/>
            </a:pPr>
            <a:endParaRPr lang="en-US" dirty="0" smtClean="0"/>
          </a:p>
          <a:p>
            <a:pPr marL="0" indent="0">
              <a:buNone/>
            </a:pPr>
            <a:r>
              <a:rPr lang="en-US" dirty="0" smtClean="0"/>
              <a:t>Pictured:  Vessel Registrations for Florida</a:t>
            </a:r>
          </a:p>
          <a:p>
            <a:pPr marL="0" indent="0">
              <a:buNone/>
            </a:pPr>
            <a:r>
              <a:rPr lang="en-US" dirty="0" smtClean="0"/>
              <a:t>By County </a:t>
            </a:r>
            <a:endParaRPr lang="en-US" dirty="0"/>
          </a:p>
        </p:txBody>
      </p:sp>
      <p:pic>
        <p:nvPicPr>
          <p:cNvPr id="2050" name="Picture 2" descr="Image result for Table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028" y="4909312"/>
            <a:ext cx="3345972" cy="859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414837" y="1377950"/>
            <a:ext cx="4391025" cy="3314700"/>
          </a:xfrm>
          <a:prstGeom prst="rect">
            <a:avLst/>
          </a:prstGeom>
        </p:spPr>
      </p:pic>
    </p:spTree>
    <p:extLst>
      <p:ext uri="{BB962C8B-B14F-4D97-AF65-F5344CB8AC3E}">
        <p14:creationId xmlns:p14="http://schemas.microsoft.com/office/powerpoint/2010/main" val="268332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Impact to Squadrons</a:t>
            </a:r>
            <a:endParaRPr lang="en-US" dirty="0"/>
          </a:p>
        </p:txBody>
      </p:sp>
      <p:sp>
        <p:nvSpPr>
          <p:cNvPr id="6" name="Content Placeholder 5"/>
          <p:cNvSpPr>
            <a:spLocks noGrp="1"/>
          </p:cNvSpPr>
          <p:nvPr>
            <p:ph idx="1"/>
          </p:nvPr>
        </p:nvSpPr>
        <p:spPr/>
        <p:txBody>
          <a:bodyPr/>
          <a:lstStyle/>
          <a:p>
            <a:pPr marL="0" indent="0">
              <a:buNone/>
            </a:pPr>
            <a:r>
              <a:rPr lang="en-US" dirty="0" smtClean="0"/>
              <a:t>The impact on squadrons should be very positive</a:t>
            </a:r>
          </a:p>
          <a:p>
            <a:r>
              <a:rPr lang="en-US" dirty="0" smtClean="0"/>
              <a:t>This cost of the Learning Center course is about $200</a:t>
            </a:r>
          </a:p>
          <a:p>
            <a:r>
              <a:rPr lang="en-US" dirty="0" smtClean="0"/>
              <a:t>Squadrons can teach for free to members</a:t>
            </a:r>
          </a:p>
          <a:p>
            <a:r>
              <a:rPr lang="en-US" dirty="0" smtClean="0"/>
              <a:t>Huge market, minimal direct competition</a:t>
            </a:r>
          </a:p>
          <a:p>
            <a:r>
              <a:rPr lang="en-US" dirty="0" smtClean="0"/>
              <a:t>National marketing will help promote squadrons</a:t>
            </a:r>
          </a:p>
          <a:p>
            <a:r>
              <a:rPr lang="en-US" dirty="0" smtClean="0"/>
              <a:t>Direct customers to squadrons for more classes</a:t>
            </a:r>
          </a:p>
          <a:p>
            <a:pPr marL="0" indent="0">
              <a:buNone/>
            </a:pPr>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4966" y="4146549"/>
            <a:ext cx="2156628" cy="2149475"/>
          </a:xfrm>
          <a:prstGeom prst="rect">
            <a:avLst/>
          </a:prstGeom>
        </p:spPr>
      </p:pic>
    </p:spTree>
    <p:extLst>
      <p:ext uri="{BB962C8B-B14F-4D97-AF65-F5344CB8AC3E}">
        <p14:creationId xmlns:p14="http://schemas.microsoft.com/office/powerpoint/2010/main" val="236158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normAutofit/>
          </a:bodyPr>
          <a:lstStyle/>
          <a:p>
            <a:r>
              <a:rPr lang="en-US" dirty="0" smtClean="0"/>
              <a:t>Partnering Opportunities</a:t>
            </a:r>
            <a:endParaRPr lang="en-US" dirty="0"/>
          </a:p>
        </p:txBody>
      </p:sp>
      <p:pic>
        <p:nvPicPr>
          <p:cNvPr id="15"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41285" y="1263650"/>
            <a:ext cx="2655631" cy="3568700"/>
          </a:xfrm>
        </p:spPr>
      </p:pic>
      <p:sp>
        <p:nvSpPr>
          <p:cNvPr id="17" name="Content Placeholder 5"/>
          <p:cNvSpPr txBox="1">
            <a:spLocks/>
          </p:cNvSpPr>
          <p:nvPr/>
        </p:nvSpPr>
        <p:spPr>
          <a:xfrm>
            <a:off x="431800" y="1295400"/>
            <a:ext cx="3829050" cy="4389120"/>
          </a:xfrm>
          <a:prstGeom prst="rect">
            <a:avLst/>
          </a:prstGeom>
        </p:spPr>
        <p:txBody>
          <a:bodyPr vert="horz">
            <a:normAutofit/>
          </a:bodyPr>
          <a:lstStyle>
            <a:lvl1pPr marL="274320" indent="-274320" algn="l" rtl="0" eaLnBrk="1" latinLnBrk="0" hangingPunct="1">
              <a:spcBef>
                <a:spcPct val="20000"/>
              </a:spcBef>
              <a:buClr>
                <a:srgbClr val="04617B"/>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04617B"/>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04617B"/>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04617B"/>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Training Facilities</a:t>
            </a:r>
          </a:p>
          <a:p>
            <a:r>
              <a:rPr lang="en-US" dirty="0" smtClean="0"/>
              <a:t>Equipment</a:t>
            </a:r>
          </a:p>
          <a:p>
            <a:r>
              <a:rPr lang="en-US" dirty="0" smtClean="0"/>
              <a:t>Joint Marketing</a:t>
            </a:r>
          </a:p>
          <a:p>
            <a:r>
              <a:rPr lang="en-US" dirty="0" smtClean="0"/>
              <a:t>Social Media</a:t>
            </a:r>
          </a:p>
          <a:p>
            <a:r>
              <a:rPr lang="en-US" dirty="0" smtClean="0"/>
              <a:t>Qualified Instructors</a:t>
            </a:r>
            <a:endParaRPr lang="en-US" dirty="0"/>
          </a:p>
        </p:txBody>
      </p:sp>
      <p:sp>
        <p:nvSpPr>
          <p:cNvPr id="18" name="TextBox 17"/>
          <p:cNvSpPr txBox="1"/>
          <p:nvPr/>
        </p:nvSpPr>
        <p:spPr>
          <a:xfrm>
            <a:off x="4724400" y="4857750"/>
            <a:ext cx="4089400" cy="646331"/>
          </a:xfrm>
          <a:prstGeom prst="rect">
            <a:avLst/>
          </a:prstGeom>
          <a:noFill/>
        </p:spPr>
        <p:txBody>
          <a:bodyPr wrap="square" rtlCol="0">
            <a:spAutoFit/>
          </a:bodyPr>
          <a:lstStyle/>
          <a:p>
            <a:pPr algn="ctr"/>
            <a:r>
              <a:rPr lang="en-US" sz="3600" b="1" dirty="0" smtClean="0">
                <a:solidFill>
                  <a:srgbClr val="C00000"/>
                </a:solidFill>
              </a:rPr>
              <a:t>WE WANT YOU!</a:t>
            </a:r>
            <a:endParaRPr lang="en-US" sz="3600" b="1" dirty="0">
              <a:solidFill>
                <a:srgbClr val="C00000"/>
              </a:solidFill>
            </a:endParaRPr>
          </a:p>
        </p:txBody>
      </p:sp>
    </p:spTree>
    <p:extLst>
      <p:ext uri="{BB962C8B-B14F-4D97-AF65-F5344CB8AC3E}">
        <p14:creationId xmlns:p14="http://schemas.microsoft.com/office/powerpoint/2010/main" val="138968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SOBOS  Project</a:t>
            </a:r>
            <a:endParaRPr lang="en-US" dirty="0"/>
          </a:p>
        </p:txBody>
      </p:sp>
      <p:sp>
        <p:nvSpPr>
          <p:cNvPr id="6" name="Content Placeholder 5"/>
          <p:cNvSpPr>
            <a:spLocks noGrp="1"/>
          </p:cNvSpPr>
          <p:nvPr>
            <p:ph idx="1"/>
          </p:nvPr>
        </p:nvSpPr>
        <p:spPr>
          <a:xfrm>
            <a:off x="457200" y="1295400"/>
            <a:ext cx="6030239" cy="4389120"/>
          </a:xfrm>
        </p:spPr>
        <p:txBody>
          <a:bodyPr/>
          <a:lstStyle/>
          <a:p>
            <a:pPr marL="0" indent="0">
              <a:buNone/>
            </a:pPr>
            <a:r>
              <a:rPr lang="en-US" dirty="0"/>
              <a:t>Self-Reported On-Water Boating Operator </a:t>
            </a:r>
            <a:r>
              <a:rPr lang="en-US" dirty="0" smtClean="0"/>
              <a:t>Survey</a:t>
            </a:r>
          </a:p>
          <a:p>
            <a:r>
              <a:rPr lang="en-US" dirty="0" smtClean="0"/>
              <a:t>Cell phone application</a:t>
            </a:r>
          </a:p>
          <a:p>
            <a:r>
              <a:rPr lang="en-US" dirty="0" smtClean="0"/>
              <a:t>GPS-enabled real-time crowd sourcing</a:t>
            </a:r>
          </a:p>
          <a:p>
            <a:r>
              <a:rPr lang="en-US" dirty="0" smtClean="0"/>
              <a:t>Anonymous data collection</a:t>
            </a:r>
          </a:p>
          <a:p>
            <a:r>
              <a:rPr lang="en-US" dirty="0" smtClean="0"/>
              <a:t>Survey results through NASBLA dashboard</a:t>
            </a:r>
          </a:p>
          <a:p>
            <a:r>
              <a:rPr lang="en-US" dirty="0" smtClean="0"/>
              <a:t>Dr. Ernest Marshburn, East Carolina University</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02808" y="209120"/>
            <a:ext cx="1581868" cy="3163735"/>
          </a:xfrm>
          <a:prstGeom prst="rect">
            <a:avLst/>
          </a:prstGeom>
        </p:spPr>
      </p:pic>
      <p:pic>
        <p:nvPicPr>
          <p:cNvPr id="8" name="Picture 7"/>
          <p:cNvPicPr>
            <a:picLocks noChangeAspect="1"/>
          </p:cNvPicPr>
          <p:nvPr/>
        </p:nvPicPr>
        <p:blipFill>
          <a:blip r:embed="rId3"/>
          <a:stretch>
            <a:fillRect/>
          </a:stretch>
        </p:blipFill>
        <p:spPr>
          <a:xfrm>
            <a:off x="6800132" y="3810932"/>
            <a:ext cx="1884544" cy="1873588"/>
          </a:xfrm>
          <a:prstGeom prst="rect">
            <a:avLst/>
          </a:prstGeom>
        </p:spPr>
      </p:pic>
    </p:spTree>
    <p:extLst>
      <p:ext uri="{BB962C8B-B14F-4D97-AF65-F5344CB8AC3E}">
        <p14:creationId xmlns:p14="http://schemas.microsoft.com/office/powerpoint/2010/main" val="195684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en-US" altLang="en-US" dirty="0" smtClean="0"/>
              <a:t>Questions ?</a:t>
            </a:r>
            <a:br>
              <a:rPr lang="en-US" altLang="en-US" dirty="0" smtClean="0"/>
            </a:br>
            <a:r>
              <a:rPr lang="en-US" altLang="en-US" dirty="0" smtClean="0"/>
              <a:t>Comments ?</a:t>
            </a:r>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27</a:t>
            </a:fld>
            <a:endParaRPr lang="en-US" dirty="0"/>
          </a:p>
        </p:txBody>
      </p:sp>
      <p:pic>
        <p:nvPicPr>
          <p:cNvPr id="121859" name="Picture 3" descr="radCA32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0640"/>
            <a:ext cx="3200400" cy="31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692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p:cTn id="7" dur="500" fill="hold"/>
                                        <p:tgtEl>
                                          <p:spTgt spid="121859"/>
                                        </p:tgtEl>
                                        <p:attrNameLst>
                                          <p:attrName>ppt_w</p:attrName>
                                        </p:attrNameLst>
                                      </p:cBhvr>
                                      <p:tavLst>
                                        <p:tav tm="0">
                                          <p:val>
                                            <p:fltVal val="0"/>
                                          </p:val>
                                        </p:tav>
                                        <p:tav tm="100000">
                                          <p:val>
                                            <p:strVal val="#ppt_w"/>
                                          </p:val>
                                        </p:tav>
                                      </p:tavLst>
                                    </p:anim>
                                    <p:anim calcmode="lin" valueType="num">
                                      <p:cBhvr>
                                        <p:cTn id="8" dur="500" fill="hold"/>
                                        <p:tgtEl>
                                          <p:spTgt spid="1218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Copyright © 2018 United States Power Squadrons®</a:t>
            </a:r>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28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402"/>
            <a:ext cx="9144000" cy="5143500"/>
          </a:xfrm>
          <a:prstGeom prst="rect">
            <a:avLst/>
          </a:prstGeom>
        </p:spPr>
      </p:pic>
    </p:spTree>
    <p:extLst>
      <p:ext uri="{BB962C8B-B14F-4D97-AF65-F5344CB8AC3E}">
        <p14:creationId xmlns:p14="http://schemas.microsoft.com/office/powerpoint/2010/main" val="40069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352" y="2166481"/>
            <a:ext cx="7772400" cy="1362456"/>
          </a:xfrm>
        </p:spPr>
        <p:txBody>
          <a:bodyPr/>
          <a:lstStyle/>
          <a:p>
            <a:r>
              <a:rPr lang="en-US" dirty="0" smtClean="0"/>
              <a:t>Introducing </a:t>
            </a:r>
            <a:br>
              <a:rPr lang="en-US" dirty="0" smtClean="0"/>
            </a:br>
            <a:r>
              <a:rPr lang="en-US" dirty="0" smtClean="0"/>
              <a:t>America’s Boating Club</a:t>
            </a:r>
            <a:br>
              <a:rPr lang="en-US" dirty="0" smtClean="0"/>
            </a:br>
            <a:r>
              <a:rPr lang="en-US" dirty="0" smtClean="0"/>
              <a:t>Learning Centers</a:t>
            </a:r>
            <a:endParaRPr lang="en-US" dirty="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86571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Learning Center Project</a:t>
            </a:r>
            <a:endParaRPr lang="en-US" dirty="0"/>
          </a:p>
        </p:txBody>
      </p:sp>
      <p:sp>
        <p:nvSpPr>
          <p:cNvPr id="5" name="Content Placeholder 4"/>
          <p:cNvSpPr>
            <a:spLocks noGrp="1"/>
          </p:cNvSpPr>
          <p:nvPr>
            <p:ph idx="1"/>
          </p:nvPr>
        </p:nvSpPr>
        <p:spPr/>
        <p:txBody>
          <a:bodyPr/>
          <a:lstStyle/>
          <a:p>
            <a:r>
              <a:rPr lang="en-US" dirty="0"/>
              <a:t>National network of training centers dedicated to teaching on-water standards</a:t>
            </a:r>
          </a:p>
          <a:p>
            <a:r>
              <a:rPr lang="en-US" dirty="0"/>
              <a:t>Fully equipped and staffed by professional instructors</a:t>
            </a:r>
          </a:p>
          <a:p>
            <a:r>
              <a:rPr lang="en-US" dirty="0"/>
              <a:t>USCG Grant Award for $250,000 to cover startup and first 3 </a:t>
            </a:r>
            <a:r>
              <a:rPr lang="en-US" dirty="0" smtClean="0"/>
              <a:t>learning centers</a:t>
            </a:r>
            <a:endParaRPr lang="en-US" dirty="0"/>
          </a:p>
          <a:p>
            <a:endParaRPr lang="en-US" dirty="0"/>
          </a:p>
        </p:txBody>
      </p:sp>
      <p:pic>
        <p:nvPicPr>
          <p:cNvPr id="1026" name="Picture 2" descr="http://uspsdml.org/assets/Footer-le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11" y="3808949"/>
            <a:ext cx="4903719" cy="1631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1437" b="6953"/>
          <a:stretch/>
        </p:blipFill>
        <p:spPr>
          <a:xfrm>
            <a:off x="5322438" y="3922513"/>
            <a:ext cx="2967790" cy="1518038"/>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3877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noProof="0" smtClean="0"/>
              <a:t>March 2018</a:t>
            </a:r>
            <a:endParaRPr lang="en-US" noProof="0" dirty="0"/>
          </a:p>
        </p:txBody>
      </p:sp>
      <p:sp>
        <p:nvSpPr>
          <p:cNvPr id="3" name="Footer Placeholder 2"/>
          <p:cNvSpPr>
            <a:spLocks noGrp="1"/>
          </p:cNvSpPr>
          <p:nvPr>
            <p:ph type="ftr" sz="quarter" idx="11"/>
          </p:nvPr>
        </p:nvSpPr>
        <p:spPr/>
        <p:txBody>
          <a:bodyPr/>
          <a:lstStyle/>
          <a:p>
            <a:pPr lvl="0"/>
            <a:r>
              <a:rPr lang="en-US" noProof="0" smtClean="0"/>
              <a:t>Copyright © 2018 United States Power Squadrons®</a:t>
            </a:r>
            <a:endParaRPr lang="en-US" noProof="0" dirty="0"/>
          </a:p>
        </p:txBody>
      </p:sp>
      <p:sp>
        <p:nvSpPr>
          <p:cNvPr id="11" name="Slide Number Placeholder 10"/>
          <p:cNvSpPr>
            <a:spLocks noGrp="1"/>
          </p:cNvSpPr>
          <p:nvPr>
            <p:ph type="sldNum" sz="quarter" idx="12"/>
          </p:nvPr>
        </p:nvSpPr>
        <p:spPr/>
        <p:txBody>
          <a:bodyPr/>
          <a:lstStyle/>
          <a:p>
            <a:pPr lvl="0"/>
            <a:fld id="{7905861C-E3E7-482F-A3A4-052BA7958943}" type="slidenum">
              <a:rPr lang="en-US" noProof="0" smtClean="0"/>
              <a:pPr lvl="0"/>
              <a:t>5</a:t>
            </a:fld>
            <a:endParaRPr lang="en-US" noProof="0" dirty="0"/>
          </a:p>
        </p:txBody>
      </p:sp>
      <p:sp>
        <p:nvSpPr>
          <p:cNvPr id="4" name="Title 3"/>
          <p:cNvSpPr>
            <a:spLocks noGrp="1"/>
          </p:cNvSpPr>
          <p:nvPr>
            <p:ph type="title"/>
          </p:nvPr>
        </p:nvSpPr>
        <p:spPr/>
        <p:txBody>
          <a:bodyPr/>
          <a:lstStyle/>
          <a:p>
            <a:r>
              <a:rPr lang="en-US" dirty="0" smtClean="0"/>
              <a:t>The Objective</a:t>
            </a:r>
            <a:endParaRPr lang="en-US" dirty="0"/>
          </a:p>
        </p:txBody>
      </p:sp>
      <p:sp>
        <p:nvSpPr>
          <p:cNvPr id="5" name="Content Placeholder 4"/>
          <p:cNvSpPr>
            <a:spLocks noGrp="1"/>
          </p:cNvSpPr>
          <p:nvPr>
            <p:ph idx="1"/>
          </p:nvPr>
        </p:nvSpPr>
        <p:spPr>
          <a:xfrm>
            <a:off x="457200" y="1295400"/>
            <a:ext cx="5956300" cy="4389120"/>
          </a:xfrm>
        </p:spPr>
        <p:txBody>
          <a:bodyPr>
            <a:normAutofit fontScale="85000" lnSpcReduction="20000"/>
          </a:bodyPr>
          <a:lstStyle/>
          <a:p>
            <a:r>
              <a:rPr lang="en-US" dirty="0" smtClean="0"/>
              <a:t>From the Recreational Boating Safety Strategic Plan for 2017-2021:</a:t>
            </a:r>
          </a:p>
          <a:p>
            <a:r>
              <a:rPr lang="en-US" dirty="0" smtClean="0"/>
              <a:t>Priority 1:   Cultivate a boating public that is better prepared to engage in safer boating behaviors, </a:t>
            </a:r>
          </a:p>
          <a:p>
            <a:r>
              <a:rPr lang="en-US" dirty="0" smtClean="0"/>
              <a:t>Initiative 1:  Initiative 1: Improve and expand recreational boating education, training, and outreach</a:t>
            </a:r>
          </a:p>
          <a:p>
            <a:r>
              <a:rPr lang="en-US" dirty="0" smtClean="0"/>
              <a:t>CoA 1: Focus on increasing the number of boaters who have the boating education, skills, and training needed to meet federal regulatory requirements and work toward universal adoption of national best practices and standards. </a:t>
            </a:r>
            <a:endParaRPr lang="en-US" dirty="0"/>
          </a:p>
        </p:txBody>
      </p:sp>
      <p:pic>
        <p:nvPicPr>
          <p:cNvPr id="10" name="Picture 9"/>
          <p:cNvPicPr>
            <a:picLocks noChangeAspect="1"/>
          </p:cNvPicPr>
          <p:nvPr/>
        </p:nvPicPr>
        <p:blipFill>
          <a:blip r:embed="rId2"/>
          <a:stretch>
            <a:fillRect/>
          </a:stretch>
        </p:blipFill>
        <p:spPr>
          <a:xfrm>
            <a:off x="6085490" y="1768891"/>
            <a:ext cx="2765272" cy="3587740"/>
          </a:xfrm>
          <a:prstGeom prst="rect">
            <a:avLst/>
          </a:prstGeom>
          <a:solidFill>
            <a:srgbClr val="FFFFFF">
              <a:shade val="85000"/>
            </a:srgbClr>
          </a:solidFill>
          <a:ln w="9525" cap="rnd">
            <a:solidFill>
              <a:schemeClr val="accent1"/>
            </a:solidFill>
          </a:ln>
          <a:effectLst>
            <a:glow rad="228600">
              <a:schemeClr val="accent3">
                <a:satMod val="175000"/>
                <a:alpha val="40000"/>
              </a:schemeClr>
            </a:glow>
            <a:outerShdw blurRad="50800" dist="38100" algn="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9191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The Challenge</a:t>
            </a:r>
            <a:endParaRPr lang="en-US" dirty="0"/>
          </a:p>
        </p:txBody>
      </p:sp>
      <p:sp>
        <p:nvSpPr>
          <p:cNvPr id="5" name="Content Placeholder 4"/>
          <p:cNvSpPr>
            <a:spLocks noGrp="1"/>
          </p:cNvSpPr>
          <p:nvPr>
            <p:ph idx="1"/>
          </p:nvPr>
        </p:nvSpPr>
        <p:spPr/>
        <p:txBody>
          <a:bodyPr/>
          <a:lstStyle/>
          <a:p>
            <a:r>
              <a:rPr lang="en-US" dirty="0" smtClean="0"/>
              <a:t>There are 11 million register powerboats in the U. S.</a:t>
            </a:r>
          </a:p>
          <a:p>
            <a:r>
              <a:rPr lang="en-US" dirty="0" smtClean="0"/>
              <a:t>There are several million new boaters each year</a:t>
            </a:r>
          </a:p>
          <a:p>
            <a:r>
              <a:rPr lang="en-US" dirty="0" smtClean="0"/>
              <a:t>Fewer than 1% of these boaters receive formal skill training in powerboat operation</a:t>
            </a:r>
          </a:p>
          <a:p>
            <a:endParaRPr lang="en-US" dirty="0" smtClean="0"/>
          </a:p>
          <a:p>
            <a:pPr marL="0" indent="0">
              <a:buNone/>
            </a:pPr>
            <a:r>
              <a:rPr lang="en-US" b="1" dirty="0" smtClean="0"/>
              <a:t>Why is this so low?</a:t>
            </a:r>
          </a:p>
          <a:p>
            <a:r>
              <a:rPr lang="en-US" dirty="0" smtClean="0"/>
              <a:t>Historical culture</a:t>
            </a:r>
          </a:p>
          <a:p>
            <a:r>
              <a:rPr lang="en-US" dirty="0" smtClean="0"/>
              <a:t>Access to affordable training</a:t>
            </a:r>
            <a:endParaRPr lang="en-US" dirty="0"/>
          </a:p>
        </p:txBody>
      </p:sp>
      <p:graphicFrame>
        <p:nvGraphicFramePr>
          <p:cNvPr id="8" name="Chart 7"/>
          <p:cNvGraphicFramePr/>
          <p:nvPr/>
        </p:nvGraphicFramePr>
        <p:xfrm>
          <a:off x="4140200" y="2947034"/>
          <a:ext cx="5086349" cy="2958465"/>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92655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normAutofit fontScale="90000"/>
          </a:bodyPr>
          <a:lstStyle/>
          <a:p>
            <a:r>
              <a:rPr lang="en-US" dirty="0" smtClean="0"/>
              <a:t>Limitations of a Volunteer Model</a:t>
            </a:r>
            <a:endParaRPr lang="en-US" dirty="0"/>
          </a:p>
        </p:txBody>
      </p:sp>
      <p:sp>
        <p:nvSpPr>
          <p:cNvPr id="5" name="Content Placeholder 4"/>
          <p:cNvSpPr>
            <a:spLocks noGrp="1"/>
          </p:cNvSpPr>
          <p:nvPr>
            <p:ph idx="1"/>
          </p:nvPr>
        </p:nvSpPr>
        <p:spPr>
          <a:xfrm>
            <a:off x="457200" y="1295400"/>
            <a:ext cx="5397500" cy="4389120"/>
          </a:xfrm>
        </p:spPr>
        <p:txBody>
          <a:bodyPr/>
          <a:lstStyle/>
          <a:p>
            <a:pPr marL="0" indent="0">
              <a:spcBef>
                <a:spcPts val="1200"/>
              </a:spcBef>
              <a:buNone/>
            </a:pPr>
            <a:r>
              <a:rPr lang="en-US" dirty="0" smtClean="0"/>
              <a:t>America’s Boating Club has several hundred trained instructors, but:</a:t>
            </a:r>
          </a:p>
          <a:p>
            <a:pPr>
              <a:spcBef>
                <a:spcPts val="1200"/>
              </a:spcBef>
            </a:pPr>
            <a:r>
              <a:rPr lang="en-US" b="1" dirty="0" smtClean="0"/>
              <a:t>Volunteer Time:  </a:t>
            </a:r>
            <a:r>
              <a:rPr lang="en-US" dirty="0" smtClean="0"/>
              <a:t>Only a handful teach more than once a year</a:t>
            </a:r>
          </a:p>
          <a:p>
            <a:pPr>
              <a:spcBef>
                <a:spcPts val="1200"/>
              </a:spcBef>
            </a:pPr>
            <a:r>
              <a:rPr lang="en-US" b="1" dirty="0" smtClean="0"/>
              <a:t>Training Resources: </a:t>
            </a:r>
            <a:r>
              <a:rPr lang="en-US" dirty="0" smtClean="0"/>
              <a:t>The availability of suitable boats is limited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530" y="4208463"/>
            <a:ext cx="804148" cy="2095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3730172"/>
            <a:ext cx="5029200" cy="2780420"/>
          </a:xfrm>
          <a:prstGeom prst="rect">
            <a:avLst/>
          </a:prstGeom>
        </p:spPr>
      </p:pic>
      <p:pic>
        <p:nvPicPr>
          <p:cNvPr id="8" name="Content Placeholder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630" y="1295399"/>
            <a:ext cx="3306820" cy="2125813"/>
          </a:xfrm>
          <a:prstGeom prst="rect">
            <a:avLst/>
          </a:prstGeom>
        </p:spPr>
      </p:pic>
      <p:sp>
        <p:nvSpPr>
          <p:cNvPr id="9" name="TextBox 8"/>
          <p:cNvSpPr txBox="1"/>
          <p:nvPr/>
        </p:nvSpPr>
        <p:spPr>
          <a:xfrm>
            <a:off x="3587750" y="4354134"/>
            <a:ext cx="1238250" cy="1569660"/>
          </a:xfrm>
          <a:prstGeom prst="rect">
            <a:avLst/>
          </a:prstGeom>
          <a:noFill/>
        </p:spPr>
        <p:txBody>
          <a:bodyPr wrap="square" rtlCol="0">
            <a:spAutoFit/>
          </a:bodyPr>
          <a:lstStyle/>
          <a:p>
            <a:r>
              <a:rPr lang="en-US" sz="9600" dirty="0" smtClean="0">
                <a:solidFill>
                  <a:srgbClr val="FF0000"/>
                </a:solidFill>
              </a:rPr>
              <a:t>+</a:t>
            </a:r>
            <a:endParaRPr lang="en-US" sz="9600" dirty="0">
              <a:solidFill>
                <a:srgbClr val="FF0000"/>
              </a:solidFill>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37533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March 2018</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t>Copyright © 2018 United States Power Squadrons®</a:t>
            </a:r>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Our Solution</a:t>
            </a:r>
            <a:endParaRPr lang="en-US" dirty="0"/>
          </a:p>
        </p:txBody>
      </p:sp>
      <p:sp>
        <p:nvSpPr>
          <p:cNvPr id="5" name="Content Placeholder 4"/>
          <p:cNvSpPr>
            <a:spLocks noGrp="1"/>
          </p:cNvSpPr>
          <p:nvPr>
            <p:ph idx="1"/>
          </p:nvPr>
        </p:nvSpPr>
        <p:spPr/>
        <p:txBody>
          <a:bodyPr/>
          <a:lstStyle/>
          <a:p>
            <a:r>
              <a:rPr lang="en-US" dirty="0" smtClean="0"/>
              <a:t>Apply the resources of a major non-profit entity:</a:t>
            </a:r>
          </a:p>
          <a:p>
            <a:pPr lvl="1"/>
            <a:r>
              <a:rPr lang="en-US" dirty="0" smtClean="0"/>
              <a:t>Our organization</a:t>
            </a:r>
          </a:p>
          <a:p>
            <a:pPr lvl="1"/>
            <a:r>
              <a:rPr lang="en-US" dirty="0" smtClean="0"/>
              <a:t>Our volunteer resources</a:t>
            </a:r>
          </a:p>
          <a:p>
            <a:pPr lvl="1"/>
            <a:r>
              <a:rPr lang="en-US" dirty="0" smtClean="0"/>
              <a:t>Our existing on-water training program</a:t>
            </a:r>
          </a:p>
          <a:p>
            <a:r>
              <a:rPr lang="en-US" dirty="0" smtClean="0"/>
              <a:t>Add funding and support from the U. S. Coast Guard</a:t>
            </a:r>
          </a:p>
          <a:p>
            <a:r>
              <a:rPr lang="en-US" dirty="0" smtClean="0"/>
              <a:t>Establish commercial, non-profit training centers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4154845"/>
            <a:ext cx="7677150" cy="1722158"/>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363896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noProof="0" smtClean="0"/>
              <a:t>March 2018</a:t>
            </a:r>
            <a:endParaRPr lang="en-US" noProof="0" dirty="0"/>
          </a:p>
        </p:txBody>
      </p:sp>
      <p:sp>
        <p:nvSpPr>
          <p:cNvPr id="3" name="Footer Placeholder 2"/>
          <p:cNvSpPr>
            <a:spLocks noGrp="1"/>
          </p:cNvSpPr>
          <p:nvPr>
            <p:ph type="ftr" sz="quarter" idx="11"/>
          </p:nvPr>
        </p:nvSpPr>
        <p:spPr/>
        <p:txBody>
          <a:bodyPr/>
          <a:lstStyle/>
          <a:p>
            <a:pPr lvl="0"/>
            <a:r>
              <a:rPr lang="en-US" noProof="0" smtClean="0"/>
              <a:t>Copyright © 2018 United States Power Squadrons®</a:t>
            </a:r>
            <a:endParaRPr lang="en-US" noProof="0" dirty="0"/>
          </a:p>
        </p:txBody>
      </p:sp>
      <p:sp>
        <p:nvSpPr>
          <p:cNvPr id="4" name="Title 3"/>
          <p:cNvSpPr>
            <a:spLocks noGrp="1"/>
          </p:cNvSpPr>
          <p:nvPr>
            <p:ph type="title"/>
          </p:nvPr>
        </p:nvSpPr>
        <p:spPr/>
        <p:txBody>
          <a:bodyPr/>
          <a:lstStyle/>
          <a:p>
            <a:r>
              <a:rPr lang="en-US" dirty="0" smtClean="0"/>
              <a:t>Learning Center Overview</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National network of training centers dedicated to teaching on-water standards</a:t>
            </a:r>
          </a:p>
          <a:p>
            <a:r>
              <a:rPr lang="en-US" dirty="0" smtClean="0"/>
              <a:t>Fully equipped and staffed by professional instructors</a:t>
            </a:r>
          </a:p>
          <a:p>
            <a:r>
              <a:rPr lang="en-US" dirty="0" smtClean="0"/>
              <a:t>USCG Grant Award for $250,000 to cover startup and first 3 schools</a:t>
            </a:r>
          </a:p>
          <a:p>
            <a:r>
              <a:rPr lang="en-US" dirty="0" smtClean="0"/>
              <a:t>To begin operations in 2018</a:t>
            </a:r>
          </a:p>
          <a:p>
            <a:r>
              <a:rPr lang="en-US" dirty="0" smtClean="0"/>
              <a:t>Seeking partners for:</a:t>
            </a:r>
          </a:p>
          <a:p>
            <a:pPr lvl="1"/>
            <a:r>
              <a:rPr lang="en-US" dirty="0" smtClean="0"/>
              <a:t>Operating facilities</a:t>
            </a:r>
          </a:p>
          <a:p>
            <a:pPr lvl="1"/>
            <a:r>
              <a:rPr lang="en-US" dirty="0" smtClean="0"/>
              <a:t>Equipment and training assets</a:t>
            </a:r>
          </a:p>
          <a:p>
            <a:pPr lvl="1"/>
            <a:r>
              <a:rPr lang="en-US" dirty="0" smtClean="0"/>
              <a:t>Marketing and promotion</a:t>
            </a:r>
          </a:p>
          <a:p>
            <a:pPr lvl="1"/>
            <a:r>
              <a:rPr lang="en-US" dirty="0" smtClean="0"/>
              <a:t>Both local and national opportunities</a:t>
            </a:r>
          </a:p>
          <a:p>
            <a:pPr lvl="1"/>
            <a:endParaRPr lang="en-US" dirty="0" smtClean="0"/>
          </a:p>
          <a:p>
            <a:endParaRPr lang="en-US" dirty="0"/>
          </a:p>
        </p:txBody>
      </p:sp>
      <p:grpSp>
        <p:nvGrpSpPr>
          <p:cNvPr id="8" name="Group 7"/>
          <p:cNvGrpSpPr/>
          <p:nvPr/>
        </p:nvGrpSpPr>
        <p:grpSpPr>
          <a:xfrm>
            <a:off x="6025369" y="4718663"/>
            <a:ext cx="2216989" cy="1233760"/>
            <a:chOff x="1066799" y="1524000"/>
            <a:chExt cx="7467599" cy="4631293"/>
          </a:xfrm>
        </p:grpSpPr>
        <p:pic>
          <p:nvPicPr>
            <p:cNvPr id="9" name="Picture 4" descr="Image result for us map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1524000"/>
              <a:ext cx="7467599" cy="4631293"/>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a:xfrm>
              <a:off x="4783984" y="5271862"/>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5-Point Star 10"/>
            <p:cNvSpPr/>
            <p:nvPr/>
          </p:nvSpPr>
          <p:spPr>
            <a:xfrm>
              <a:off x="7086600" y="5440878"/>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5-Point Star 11"/>
            <p:cNvSpPr/>
            <p:nvPr/>
          </p:nvSpPr>
          <p:spPr>
            <a:xfrm>
              <a:off x="7315200" y="3886200"/>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5-Point Star 12"/>
            <p:cNvSpPr/>
            <p:nvPr/>
          </p:nvSpPr>
          <p:spPr>
            <a:xfrm>
              <a:off x="1528916" y="3980197"/>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5-Point Star 13"/>
            <p:cNvSpPr/>
            <p:nvPr/>
          </p:nvSpPr>
          <p:spPr>
            <a:xfrm>
              <a:off x="1752600" y="1833118"/>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5-Point Star 14"/>
            <p:cNvSpPr/>
            <p:nvPr/>
          </p:nvSpPr>
          <p:spPr>
            <a:xfrm>
              <a:off x="7620000" y="2667000"/>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5-Point Star 15"/>
            <p:cNvSpPr/>
            <p:nvPr/>
          </p:nvSpPr>
          <p:spPr>
            <a:xfrm>
              <a:off x="6172200" y="2971800"/>
              <a:ext cx="169016" cy="169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21437" b="6953"/>
          <a:stretch/>
        </p:blipFill>
        <p:spPr>
          <a:xfrm>
            <a:off x="5953502" y="3367567"/>
            <a:ext cx="2360722" cy="120752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861C-E3E7-482F-A3A4-052BA7958943}" type="slidenum">
              <a:rPr kumimoji="0" lang="en-US" sz="12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44794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120</TotalTime>
  <Words>1283</Words>
  <Application>Microsoft Macintosh PowerPoint</Application>
  <PresentationFormat>On-screen Show (4:3)</PresentationFormat>
  <Paragraphs>309</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Constantia</vt:lpstr>
      <vt:lpstr>ＭＳ Ｐゴシック</vt:lpstr>
      <vt:lpstr>Wingdings 2</vt:lpstr>
      <vt:lpstr>Arial</vt:lpstr>
      <vt:lpstr>Flow</vt:lpstr>
      <vt:lpstr>PowerPoint Presentation</vt:lpstr>
      <vt:lpstr>Introducing Our New Brand</vt:lpstr>
      <vt:lpstr>Introducing  America’s Boating Club Learning Centers</vt:lpstr>
      <vt:lpstr>Learning Center Project</vt:lpstr>
      <vt:lpstr>The Objective</vt:lpstr>
      <vt:lpstr>The Challenge</vt:lpstr>
      <vt:lpstr>Limitations of a Volunteer Model</vt:lpstr>
      <vt:lpstr>Our Solution</vt:lpstr>
      <vt:lpstr>Learning Center Overview</vt:lpstr>
      <vt:lpstr>Our Training Product</vt:lpstr>
      <vt:lpstr>Our Approach</vt:lpstr>
      <vt:lpstr>Evaluating the Business Model</vt:lpstr>
      <vt:lpstr>Training Facility Requirements</vt:lpstr>
      <vt:lpstr>Instructor Requirements</vt:lpstr>
      <vt:lpstr>Training Vessel Requirements</vt:lpstr>
      <vt:lpstr>The Project Plan</vt:lpstr>
      <vt:lpstr>Project Timeframe Timeframe</vt:lpstr>
      <vt:lpstr>Marketing Strategy</vt:lpstr>
      <vt:lpstr>Strategic Information</vt:lpstr>
      <vt:lpstr>Marketing Analytics</vt:lpstr>
      <vt:lpstr>Customer Analytics</vt:lpstr>
      <vt:lpstr>Data Visualization</vt:lpstr>
      <vt:lpstr>Data Visualization</vt:lpstr>
      <vt:lpstr>Impact to Squadrons</vt:lpstr>
      <vt:lpstr>Partnering Opportunities</vt:lpstr>
      <vt:lpstr>SOBOS  Project</vt:lpstr>
      <vt:lpstr>Questions ? Comments ?</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McDonald</dc:creator>
  <cp:lastModifiedBy>Yvonne Pentz</cp:lastModifiedBy>
  <cp:revision>15</cp:revision>
  <dcterms:created xsi:type="dcterms:W3CDTF">2014-09-16T21:34:59Z</dcterms:created>
  <dcterms:modified xsi:type="dcterms:W3CDTF">2018-03-05T02:37:37Z</dcterms:modified>
</cp:coreProperties>
</file>