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1"/>
  </p:notesMasterIdLst>
  <p:sldIdLst>
    <p:sldId id="256" r:id="rId2"/>
    <p:sldId id="377" r:id="rId3"/>
    <p:sldId id="269" r:id="rId4"/>
    <p:sldId id="268" r:id="rId5"/>
    <p:sldId id="360" r:id="rId6"/>
    <p:sldId id="380" r:id="rId7"/>
    <p:sldId id="379" r:id="rId8"/>
    <p:sldId id="364" r:id="rId9"/>
    <p:sldId id="367" r:id="rId10"/>
    <p:sldId id="368" r:id="rId11"/>
    <p:sldId id="348" r:id="rId12"/>
    <p:sldId id="398" r:id="rId13"/>
    <p:sldId id="341" r:id="rId14"/>
    <p:sldId id="342" r:id="rId15"/>
    <p:sldId id="343" r:id="rId16"/>
    <p:sldId id="344" r:id="rId17"/>
    <p:sldId id="345" r:id="rId18"/>
    <p:sldId id="389" r:id="rId19"/>
    <p:sldId id="354" r:id="rId20"/>
    <p:sldId id="276" r:id="rId21"/>
    <p:sldId id="277" r:id="rId22"/>
    <p:sldId id="260" r:id="rId23"/>
    <p:sldId id="281" r:id="rId24"/>
    <p:sldId id="258" r:id="rId25"/>
    <p:sldId id="259" r:id="rId26"/>
    <p:sldId id="262" r:id="rId27"/>
    <p:sldId id="261" r:id="rId28"/>
    <p:sldId id="282" r:id="rId29"/>
    <p:sldId id="381" r:id="rId30"/>
    <p:sldId id="263" r:id="rId31"/>
    <p:sldId id="376" r:id="rId32"/>
    <p:sldId id="283" r:id="rId33"/>
    <p:sldId id="350" r:id="rId34"/>
    <p:sldId id="264" r:id="rId35"/>
    <p:sldId id="365" r:id="rId36"/>
    <p:sldId id="265" r:id="rId37"/>
    <p:sldId id="266" r:id="rId38"/>
    <p:sldId id="393" r:id="rId39"/>
    <p:sldId id="387" r:id="rId40"/>
    <p:sldId id="267" r:id="rId41"/>
    <p:sldId id="284" r:id="rId42"/>
    <p:sldId id="394" r:id="rId43"/>
    <p:sldId id="325" r:id="rId44"/>
    <p:sldId id="326" r:id="rId45"/>
    <p:sldId id="312" r:id="rId46"/>
    <p:sldId id="355" r:id="rId47"/>
    <p:sldId id="346" r:id="rId48"/>
    <p:sldId id="297" r:id="rId49"/>
    <p:sldId id="313" r:id="rId50"/>
    <p:sldId id="332" r:id="rId51"/>
    <p:sldId id="298" r:id="rId52"/>
    <p:sldId id="299" r:id="rId53"/>
    <p:sldId id="300" r:id="rId54"/>
    <p:sldId id="310" r:id="rId55"/>
    <p:sldId id="301" r:id="rId56"/>
    <p:sldId id="303" r:id="rId57"/>
    <p:sldId id="396" r:id="rId58"/>
    <p:sldId id="397" r:id="rId59"/>
    <p:sldId id="382" r:id="rId6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9" d="100"/>
          <a:sy n="79" d="100"/>
        </p:scale>
        <p:origin x="-1704" y="-2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114"/>
    </p:cViewPr>
  </p:sorterViewPr>
  <p:notesViewPr>
    <p:cSldViewPr>
      <p:cViewPr>
        <p:scale>
          <a:sx n="87" d="100"/>
          <a:sy n="87" d="100"/>
        </p:scale>
        <p:origin x="-1092" y="16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5D4A8-FD2A-4932-A7FD-763B8C4C5909}"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D5698266-4BBD-44C7-A2F6-2993D9615EFE}">
      <dgm:prSet phldrT="[Text]" custT="1"/>
      <dgm:spPr/>
      <dgm: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SA level 1: Perception</a:t>
          </a:r>
          <a:endParaRPr lang="en-US" sz="2800" dirty="0">
            <a:latin typeface="Tahoma" panose="020B0604030504040204" pitchFamily="34" charset="0"/>
            <a:ea typeface="Tahoma" panose="020B0604030504040204" pitchFamily="34" charset="0"/>
            <a:cs typeface="Tahoma" panose="020B0604030504040204" pitchFamily="34" charset="0"/>
          </a:endParaRPr>
        </a:p>
      </dgm:t>
    </dgm:pt>
    <dgm:pt modelId="{ACBD33DE-66E7-4337-9711-0321BF616C24}" type="parTrans" cxnId="{9B52552D-D86A-4862-AD37-ECC82F19B43D}">
      <dgm:prSet/>
      <dgm:spPr/>
      <dgm:t>
        <a:bodyPr/>
        <a:lstStyle/>
        <a:p>
          <a:endParaRPr lang="en-US"/>
        </a:p>
      </dgm:t>
    </dgm:pt>
    <dgm:pt modelId="{34426653-6B85-4C0A-A91A-B1B39ECF4325}" type="sibTrans" cxnId="{9B52552D-D86A-4862-AD37-ECC82F19B43D}">
      <dgm:prSet/>
      <dgm:spPr>
        <a:solidFill>
          <a:schemeClr val="accent2">
            <a:alpha val="90000"/>
          </a:schemeClr>
        </a:solidFill>
        <a:ln>
          <a:solidFill>
            <a:schemeClr val="bg2">
              <a:alpha val="90000"/>
            </a:schemeClr>
          </a:solidFill>
        </a:ln>
      </dgm:spPr>
      <dgm:t>
        <a:bodyPr/>
        <a:lstStyle/>
        <a:p>
          <a:endParaRPr lang="en-US"/>
        </a:p>
      </dgm:t>
    </dgm:pt>
    <dgm:pt modelId="{F421BFCD-68D4-426C-9F10-F6D761DAF613}">
      <dgm:prSet phldrT="[Text]" custT="1"/>
      <dgm:spPr/>
      <dgm:t>
        <a:bodyPr/>
        <a:lstStyle/>
        <a:p>
          <a:r>
            <a:rPr lang="en-US" sz="2700" dirty="0" smtClean="0">
              <a:latin typeface="Tahoma" panose="020B0604030504040204" pitchFamily="34" charset="0"/>
              <a:ea typeface="Tahoma" panose="020B0604030504040204" pitchFamily="34" charset="0"/>
              <a:cs typeface="Tahoma" panose="020B0604030504040204" pitchFamily="34" charset="0"/>
            </a:rPr>
            <a:t>SA Level 2: Understanding</a:t>
          </a:r>
          <a:endParaRPr lang="en-US" sz="2700" dirty="0">
            <a:latin typeface="Tahoma" panose="020B0604030504040204" pitchFamily="34" charset="0"/>
            <a:ea typeface="Tahoma" panose="020B0604030504040204" pitchFamily="34" charset="0"/>
            <a:cs typeface="Tahoma" panose="020B0604030504040204" pitchFamily="34" charset="0"/>
          </a:endParaRPr>
        </a:p>
      </dgm:t>
    </dgm:pt>
    <dgm:pt modelId="{DAB213FF-7E8D-462E-A5DA-F1B1910B9CCA}" type="parTrans" cxnId="{F9ADAAF9-6D77-4BB4-A27F-5727D5279008}">
      <dgm:prSet/>
      <dgm:spPr/>
      <dgm:t>
        <a:bodyPr/>
        <a:lstStyle/>
        <a:p>
          <a:endParaRPr lang="en-US"/>
        </a:p>
      </dgm:t>
    </dgm:pt>
    <dgm:pt modelId="{C7406EDA-4774-456B-B70B-D4E39B37403E}" type="sibTrans" cxnId="{F9ADAAF9-6D77-4BB4-A27F-5727D5279008}">
      <dgm:prSet/>
      <dgm:spPr>
        <a:solidFill>
          <a:schemeClr val="accent2">
            <a:alpha val="90000"/>
          </a:schemeClr>
        </a:solidFill>
        <a:ln>
          <a:solidFill>
            <a:schemeClr val="bg2">
              <a:alpha val="90000"/>
            </a:schemeClr>
          </a:solidFill>
        </a:ln>
      </dgm:spPr>
      <dgm:t>
        <a:bodyPr/>
        <a:lstStyle/>
        <a:p>
          <a:endParaRPr lang="en-US"/>
        </a:p>
      </dgm:t>
    </dgm:pt>
    <dgm:pt modelId="{617F5470-5148-4E21-BDA4-57B70DF5D760}">
      <dgm:prSet phldrT="[Text]"/>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SA Level 3: Projection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E0D4D83F-D627-417D-8EE0-90BA482F12C8}" type="parTrans" cxnId="{9C5D16B3-7B1E-4FCA-8C3F-E155204F5212}">
      <dgm:prSet/>
      <dgm:spPr/>
      <dgm:t>
        <a:bodyPr/>
        <a:lstStyle/>
        <a:p>
          <a:endParaRPr lang="en-US"/>
        </a:p>
      </dgm:t>
    </dgm:pt>
    <dgm:pt modelId="{C07D94FA-B24D-4037-9A39-EE48526580D0}" type="sibTrans" cxnId="{9C5D16B3-7B1E-4FCA-8C3F-E155204F5212}">
      <dgm:prSet/>
      <dgm:spPr>
        <a:solidFill>
          <a:schemeClr val="accent2">
            <a:alpha val="90000"/>
          </a:schemeClr>
        </a:solidFill>
        <a:ln>
          <a:solidFill>
            <a:schemeClr val="bg2">
              <a:alpha val="90000"/>
            </a:schemeClr>
          </a:solidFill>
        </a:ln>
      </dgm:spPr>
      <dgm:t>
        <a:bodyPr/>
        <a:lstStyle/>
        <a:p>
          <a:endParaRPr lang="en-US"/>
        </a:p>
      </dgm:t>
    </dgm:pt>
    <dgm:pt modelId="{B868F71E-4411-4C65-8E4A-1F1BA0F6C0D1}">
      <dgm:prSet/>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Decision(s)</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E8395B88-D107-4E37-A535-80D413F8B4F2}" type="parTrans" cxnId="{1B19DED1-C20F-4753-9256-0A47771723C2}">
      <dgm:prSet/>
      <dgm:spPr/>
      <dgm:t>
        <a:bodyPr/>
        <a:lstStyle/>
        <a:p>
          <a:endParaRPr lang="en-US"/>
        </a:p>
      </dgm:t>
    </dgm:pt>
    <dgm:pt modelId="{08483FF6-EF06-486A-892F-471016720DEF}" type="sibTrans" cxnId="{1B19DED1-C20F-4753-9256-0A47771723C2}">
      <dgm:prSet/>
      <dgm:spPr>
        <a:solidFill>
          <a:schemeClr val="accent2">
            <a:alpha val="90000"/>
          </a:schemeClr>
        </a:solidFill>
        <a:ln>
          <a:solidFill>
            <a:schemeClr val="bg2">
              <a:alpha val="90000"/>
            </a:schemeClr>
          </a:solidFill>
        </a:ln>
      </dgm:spPr>
      <dgm:t>
        <a:bodyPr/>
        <a:lstStyle/>
        <a:p>
          <a:endParaRPr lang="en-US"/>
        </a:p>
      </dgm:t>
    </dgm:pt>
    <dgm:pt modelId="{14FF62CE-0CF8-423B-87A8-05DF1866845F}">
      <dgm:prSet/>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Action(s) and monitoring</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2FAA6F63-517F-4512-88AF-FE1AEEFE8A92}" type="parTrans" cxnId="{FB96E29B-CF69-4163-94A2-7D3BA34E433F}">
      <dgm:prSet/>
      <dgm:spPr/>
      <dgm:t>
        <a:bodyPr/>
        <a:lstStyle/>
        <a:p>
          <a:endParaRPr lang="en-US"/>
        </a:p>
      </dgm:t>
    </dgm:pt>
    <dgm:pt modelId="{5B42E6B4-2F39-427B-9790-DDE2B137DAD1}" type="sibTrans" cxnId="{FB96E29B-CF69-4163-94A2-7D3BA34E433F}">
      <dgm:prSet/>
      <dgm:spPr/>
      <dgm:t>
        <a:bodyPr/>
        <a:lstStyle/>
        <a:p>
          <a:endParaRPr lang="en-US"/>
        </a:p>
      </dgm:t>
    </dgm:pt>
    <dgm:pt modelId="{D591B610-158B-4CCB-8E25-C9CFFC1A7446}" type="pres">
      <dgm:prSet presAssocID="{BBD5D4A8-FD2A-4932-A7FD-763B8C4C5909}" presName="outerComposite" presStyleCnt="0">
        <dgm:presLayoutVars>
          <dgm:chMax val="5"/>
          <dgm:dir/>
          <dgm:resizeHandles val="exact"/>
        </dgm:presLayoutVars>
      </dgm:prSet>
      <dgm:spPr/>
      <dgm:t>
        <a:bodyPr/>
        <a:lstStyle/>
        <a:p>
          <a:endParaRPr lang="en-US"/>
        </a:p>
      </dgm:t>
    </dgm:pt>
    <dgm:pt modelId="{2893AB29-5FA4-4320-83FD-CE974753B8A5}" type="pres">
      <dgm:prSet presAssocID="{BBD5D4A8-FD2A-4932-A7FD-763B8C4C5909}" presName="dummyMaxCanvas" presStyleCnt="0">
        <dgm:presLayoutVars/>
      </dgm:prSet>
      <dgm:spPr/>
    </dgm:pt>
    <dgm:pt modelId="{8BE9B82C-1433-4229-91AD-33E7375D2C6A}" type="pres">
      <dgm:prSet presAssocID="{BBD5D4A8-FD2A-4932-A7FD-763B8C4C5909}" presName="FiveNodes_1" presStyleLbl="node1" presStyleIdx="0" presStyleCnt="5">
        <dgm:presLayoutVars>
          <dgm:bulletEnabled val="1"/>
        </dgm:presLayoutVars>
      </dgm:prSet>
      <dgm:spPr/>
      <dgm:t>
        <a:bodyPr/>
        <a:lstStyle/>
        <a:p>
          <a:endParaRPr lang="en-US"/>
        </a:p>
      </dgm:t>
    </dgm:pt>
    <dgm:pt modelId="{EB310578-C735-4B1A-AAB5-47566DFE08ED}" type="pres">
      <dgm:prSet presAssocID="{BBD5D4A8-FD2A-4932-A7FD-763B8C4C5909}" presName="FiveNodes_2" presStyleLbl="node1" presStyleIdx="1" presStyleCnt="5">
        <dgm:presLayoutVars>
          <dgm:bulletEnabled val="1"/>
        </dgm:presLayoutVars>
      </dgm:prSet>
      <dgm:spPr/>
      <dgm:t>
        <a:bodyPr/>
        <a:lstStyle/>
        <a:p>
          <a:endParaRPr lang="en-US"/>
        </a:p>
      </dgm:t>
    </dgm:pt>
    <dgm:pt modelId="{DE890A3E-8E06-4334-A48C-2D0DC7551A0B}" type="pres">
      <dgm:prSet presAssocID="{BBD5D4A8-FD2A-4932-A7FD-763B8C4C5909}" presName="FiveNodes_3" presStyleLbl="node1" presStyleIdx="2" presStyleCnt="5">
        <dgm:presLayoutVars>
          <dgm:bulletEnabled val="1"/>
        </dgm:presLayoutVars>
      </dgm:prSet>
      <dgm:spPr/>
      <dgm:t>
        <a:bodyPr/>
        <a:lstStyle/>
        <a:p>
          <a:endParaRPr lang="en-US"/>
        </a:p>
      </dgm:t>
    </dgm:pt>
    <dgm:pt modelId="{13350909-5448-4D8B-A7FB-F5CD143FE6F5}" type="pres">
      <dgm:prSet presAssocID="{BBD5D4A8-FD2A-4932-A7FD-763B8C4C5909}" presName="FiveNodes_4" presStyleLbl="node1" presStyleIdx="3" presStyleCnt="5">
        <dgm:presLayoutVars>
          <dgm:bulletEnabled val="1"/>
        </dgm:presLayoutVars>
      </dgm:prSet>
      <dgm:spPr/>
      <dgm:t>
        <a:bodyPr/>
        <a:lstStyle/>
        <a:p>
          <a:endParaRPr lang="en-US"/>
        </a:p>
      </dgm:t>
    </dgm:pt>
    <dgm:pt modelId="{48761A58-4198-4CF0-9BB3-A47066A27DC4}" type="pres">
      <dgm:prSet presAssocID="{BBD5D4A8-FD2A-4932-A7FD-763B8C4C5909}" presName="FiveNodes_5" presStyleLbl="node1" presStyleIdx="4" presStyleCnt="5">
        <dgm:presLayoutVars>
          <dgm:bulletEnabled val="1"/>
        </dgm:presLayoutVars>
      </dgm:prSet>
      <dgm:spPr/>
      <dgm:t>
        <a:bodyPr/>
        <a:lstStyle/>
        <a:p>
          <a:endParaRPr lang="en-US"/>
        </a:p>
      </dgm:t>
    </dgm:pt>
    <dgm:pt modelId="{FBA53CFF-5154-4CC7-B8F5-476D523C8FE6}" type="pres">
      <dgm:prSet presAssocID="{BBD5D4A8-FD2A-4932-A7FD-763B8C4C5909}" presName="FiveConn_1-2" presStyleLbl="fgAccFollowNode1" presStyleIdx="0" presStyleCnt="4">
        <dgm:presLayoutVars>
          <dgm:bulletEnabled val="1"/>
        </dgm:presLayoutVars>
      </dgm:prSet>
      <dgm:spPr/>
      <dgm:t>
        <a:bodyPr/>
        <a:lstStyle/>
        <a:p>
          <a:endParaRPr lang="en-US"/>
        </a:p>
      </dgm:t>
    </dgm:pt>
    <dgm:pt modelId="{5D5CD110-C962-4D6E-9993-5F4916570612}" type="pres">
      <dgm:prSet presAssocID="{BBD5D4A8-FD2A-4932-A7FD-763B8C4C5909}" presName="FiveConn_2-3" presStyleLbl="fgAccFollowNode1" presStyleIdx="1" presStyleCnt="4">
        <dgm:presLayoutVars>
          <dgm:bulletEnabled val="1"/>
        </dgm:presLayoutVars>
      </dgm:prSet>
      <dgm:spPr/>
      <dgm:t>
        <a:bodyPr/>
        <a:lstStyle/>
        <a:p>
          <a:endParaRPr lang="en-US"/>
        </a:p>
      </dgm:t>
    </dgm:pt>
    <dgm:pt modelId="{1D69A567-E653-42DC-A20C-1DDC4A6B8A2A}" type="pres">
      <dgm:prSet presAssocID="{BBD5D4A8-FD2A-4932-A7FD-763B8C4C5909}" presName="FiveConn_3-4" presStyleLbl="fgAccFollowNode1" presStyleIdx="2" presStyleCnt="4">
        <dgm:presLayoutVars>
          <dgm:bulletEnabled val="1"/>
        </dgm:presLayoutVars>
      </dgm:prSet>
      <dgm:spPr/>
      <dgm:t>
        <a:bodyPr/>
        <a:lstStyle/>
        <a:p>
          <a:endParaRPr lang="en-US"/>
        </a:p>
      </dgm:t>
    </dgm:pt>
    <dgm:pt modelId="{47EBD73D-162A-47E4-A434-A1312F4CCBDB}" type="pres">
      <dgm:prSet presAssocID="{BBD5D4A8-FD2A-4932-A7FD-763B8C4C5909}" presName="FiveConn_4-5" presStyleLbl="fgAccFollowNode1" presStyleIdx="3" presStyleCnt="4">
        <dgm:presLayoutVars>
          <dgm:bulletEnabled val="1"/>
        </dgm:presLayoutVars>
      </dgm:prSet>
      <dgm:spPr/>
      <dgm:t>
        <a:bodyPr/>
        <a:lstStyle/>
        <a:p>
          <a:endParaRPr lang="en-US"/>
        </a:p>
      </dgm:t>
    </dgm:pt>
    <dgm:pt modelId="{EE0F46C6-A839-45C6-B931-9AE9F88BF80F}" type="pres">
      <dgm:prSet presAssocID="{BBD5D4A8-FD2A-4932-A7FD-763B8C4C5909}" presName="FiveNodes_1_text" presStyleLbl="node1" presStyleIdx="4" presStyleCnt="5">
        <dgm:presLayoutVars>
          <dgm:bulletEnabled val="1"/>
        </dgm:presLayoutVars>
      </dgm:prSet>
      <dgm:spPr/>
      <dgm:t>
        <a:bodyPr/>
        <a:lstStyle/>
        <a:p>
          <a:endParaRPr lang="en-US"/>
        </a:p>
      </dgm:t>
    </dgm:pt>
    <dgm:pt modelId="{08DA8024-6E8E-4755-913C-DDAD0E04EEFD}" type="pres">
      <dgm:prSet presAssocID="{BBD5D4A8-FD2A-4932-A7FD-763B8C4C5909}" presName="FiveNodes_2_text" presStyleLbl="node1" presStyleIdx="4" presStyleCnt="5">
        <dgm:presLayoutVars>
          <dgm:bulletEnabled val="1"/>
        </dgm:presLayoutVars>
      </dgm:prSet>
      <dgm:spPr/>
      <dgm:t>
        <a:bodyPr/>
        <a:lstStyle/>
        <a:p>
          <a:endParaRPr lang="en-US"/>
        </a:p>
      </dgm:t>
    </dgm:pt>
    <dgm:pt modelId="{DE87741F-5AD0-480A-91A1-443AAE301791}" type="pres">
      <dgm:prSet presAssocID="{BBD5D4A8-FD2A-4932-A7FD-763B8C4C5909}" presName="FiveNodes_3_text" presStyleLbl="node1" presStyleIdx="4" presStyleCnt="5">
        <dgm:presLayoutVars>
          <dgm:bulletEnabled val="1"/>
        </dgm:presLayoutVars>
      </dgm:prSet>
      <dgm:spPr/>
      <dgm:t>
        <a:bodyPr/>
        <a:lstStyle/>
        <a:p>
          <a:endParaRPr lang="en-US"/>
        </a:p>
      </dgm:t>
    </dgm:pt>
    <dgm:pt modelId="{DF719AA8-151A-480D-B0E2-6E23918C9868}" type="pres">
      <dgm:prSet presAssocID="{BBD5D4A8-FD2A-4932-A7FD-763B8C4C5909}" presName="FiveNodes_4_text" presStyleLbl="node1" presStyleIdx="4" presStyleCnt="5">
        <dgm:presLayoutVars>
          <dgm:bulletEnabled val="1"/>
        </dgm:presLayoutVars>
      </dgm:prSet>
      <dgm:spPr/>
      <dgm:t>
        <a:bodyPr/>
        <a:lstStyle/>
        <a:p>
          <a:endParaRPr lang="en-US"/>
        </a:p>
      </dgm:t>
    </dgm:pt>
    <dgm:pt modelId="{8A06D874-0163-490E-9BB8-7EBF69C514A5}" type="pres">
      <dgm:prSet presAssocID="{BBD5D4A8-FD2A-4932-A7FD-763B8C4C5909}" presName="FiveNodes_5_text" presStyleLbl="node1" presStyleIdx="4" presStyleCnt="5">
        <dgm:presLayoutVars>
          <dgm:bulletEnabled val="1"/>
        </dgm:presLayoutVars>
      </dgm:prSet>
      <dgm:spPr/>
      <dgm:t>
        <a:bodyPr/>
        <a:lstStyle/>
        <a:p>
          <a:endParaRPr lang="en-US"/>
        </a:p>
      </dgm:t>
    </dgm:pt>
  </dgm:ptLst>
  <dgm:cxnLst>
    <dgm:cxn modelId="{9C5D16B3-7B1E-4FCA-8C3F-E155204F5212}" srcId="{BBD5D4A8-FD2A-4932-A7FD-763B8C4C5909}" destId="{617F5470-5148-4E21-BDA4-57B70DF5D760}" srcOrd="2" destOrd="0" parTransId="{E0D4D83F-D627-417D-8EE0-90BA482F12C8}" sibTransId="{C07D94FA-B24D-4037-9A39-EE48526580D0}"/>
    <dgm:cxn modelId="{1B19DED1-C20F-4753-9256-0A47771723C2}" srcId="{BBD5D4A8-FD2A-4932-A7FD-763B8C4C5909}" destId="{B868F71E-4411-4C65-8E4A-1F1BA0F6C0D1}" srcOrd="3" destOrd="0" parTransId="{E8395B88-D107-4E37-A535-80D413F8B4F2}" sibTransId="{08483FF6-EF06-486A-892F-471016720DEF}"/>
    <dgm:cxn modelId="{A1FE7932-C23F-4154-87C1-96A760D0C3A7}" type="presOf" srcId="{BBD5D4A8-FD2A-4932-A7FD-763B8C4C5909}" destId="{D591B610-158B-4CCB-8E25-C9CFFC1A7446}" srcOrd="0" destOrd="0" presId="urn:microsoft.com/office/officeart/2005/8/layout/vProcess5"/>
    <dgm:cxn modelId="{453323DF-5B6C-4FA9-AA07-73B4EB33088A}" type="presOf" srcId="{08483FF6-EF06-486A-892F-471016720DEF}" destId="{47EBD73D-162A-47E4-A434-A1312F4CCBDB}" srcOrd="0" destOrd="0" presId="urn:microsoft.com/office/officeart/2005/8/layout/vProcess5"/>
    <dgm:cxn modelId="{F9ADAAF9-6D77-4BB4-A27F-5727D5279008}" srcId="{BBD5D4A8-FD2A-4932-A7FD-763B8C4C5909}" destId="{F421BFCD-68D4-426C-9F10-F6D761DAF613}" srcOrd="1" destOrd="0" parTransId="{DAB213FF-7E8D-462E-A5DA-F1B1910B9CCA}" sibTransId="{C7406EDA-4774-456B-B70B-D4E39B37403E}"/>
    <dgm:cxn modelId="{7F13E8BB-AC4B-4B18-A4B4-4FFD249B5DA7}" type="presOf" srcId="{14FF62CE-0CF8-423B-87A8-05DF1866845F}" destId="{8A06D874-0163-490E-9BB8-7EBF69C514A5}" srcOrd="1" destOrd="0" presId="urn:microsoft.com/office/officeart/2005/8/layout/vProcess5"/>
    <dgm:cxn modelId="{5E8D3770-A1D3-4BD1-8BC3-410B85E4A65C}" type="presOf" srcId="{617F5470-5148-4E21-BDA4-57B70DF5D760}" destId="{DE87741F-5AD0-480A-91A1-443AAE301791}" srcOrd="1" destOrd="0" presId="urn:microsoft.com/office/officeart/2005/8/layout/vProcess5"/>
    <dgm:cxn modelId="{FB96E29B-CF69-4163-94A2-7D3BA34E433F}" srcId="{BBD5D4A8-FD2A-4932-A7FD-763B8C4C5909}" destId="{14FF62CE-0CF8-423B-87A8-05DF1866845F}" srcOrd="4" destOrd="0" parTransId="{2FAA6F63-517F-4512-88AF-FE1AEEFE8A92}" sibTransId="{5B42E6B4-2F39-427B-9790-DDE2B137DAD1}"/>
    <dgm:cxn modelId="{A4A7CCBD-6580-4EA5-90B7-18FFB62FA61A}" type="presOf" srcId="{D5698266-4BBD-44C7-A2F6-2993D9615EFE}" destId="{EE0F46C6-A839-45C6-B931-9AE9F88BF80F}" srcOrd="1" destOrd="0" presId="urn:microsoft.com/office/officeart/2005/8/layout/vProcess5"/>
    <dgm:cxn modelId="{711AD28B-93AD-4256-A8E3-2244D6937C01}" type="presOf" srcId="{B868F71E-4411-4C65-8E4A-1F1BA0F6C0D1}" destId="{13350909-5448-4D8B-A7FB-F5CD143FE6F5}" srcOrd="0" destOrd="0" presId="urn:microsoft.com/office/officeart/2005/8/layout/vProcess5"/>
    <dgm:cxn modelId="{5A6A1F25-E1E3-457A-9FC0-235B4D8A62EA}" type="presOf" srcId="{14FF62CE-0CF8-423B-87A8-05DF1866845F}" destId="{48761A58-4198-4CF0-9BB3-A47066A27DC4}" srcOrd="0" destOrd="0" presId="urn:microsoft.com/office/officeart/2005/8/layout/vProcess5"/>
    <dgm:cxn modelId="{D17F7C42-739B-4D22-A5FE-C632C2B7DCD6}" type="presOf" srcId="{C07D94FA-B24D-4037-9A39-EE48526580D0}" destId="{1D69A567-E653-42DC-A20C-1DDC4A6B8A2A}" srcOrd="0" destOrd="0" presId="urn:microsoft.com/office/officeart/2005/8/layout/vProcess5"/>
    <dgm:cxn modelId="{4F6FE15D-C351-4753-812D-85690C50EB60}" type="presOf" srcId="{617F5470-5148-4E21-BDA4-57B70DF5D760}" destId="{DE890A3E-8E06-4334-A48C-2D0DC7551A0B}" srcOrd="0" destOrd="0" presId="urn:microsoft.com/office/officeart/2005/8/layout/vProcess5"/>
    <dgm:cxn modelId="{F134F79D-E103-4A19-9149-3097F0B80504}" type="presOf" srcId="{34426653-6B85-4C0A-A91A-B1B39ECF4325}" destId="{FBA53CFF-5154-4CC7-B8F5-476D523C8FE6}" srcOrd="0" destOrd="0" presId="urn:microsoft.com/office/officeart/2005/8/layout/vProcess5"/>
    <dgm:cxn modelId="{EBC9F6F5-D0FF-4F08-952E-E8FF95D42807}" type="presOf" srcId="{B868F71E-4411-4C65-8E4A-1F1BA0F6C0D1}" destId="{DF719AA8-151A-480D-B0E2-6E23918C9868}" srcOrd="1" destOrd="0" presId="urn:microsoft.com/office/officeart/2005/8/layout/vProcess5"/>
    <dgm:cxn modelId="{5A00AD69-88CD-4BB7-885F-6EBDCC4EBFEC}" type="presOf" srcId="{F421BFCD-68D4-426C-9F10-F6D761DAF613}" destId="{EB310578-C735-4B1A-AAB5-47566DFE08ED}" srcOrd="0" destOrd="0" presId="urn:microsoft.com/office/officeart/2005/8/layout/vProcess5"/>
    <dgm:cxn modelId="{9B52552D-D86A-4862-AD37-ECC82F19B43D}" srcId="{BBD5D4A8-FD2A-4932-A7FD-763B8C4C5909}" destId="{D5698266-4BBD-44C7-A2F6-2993D9615EFE}" srcOrd="0" destOrd="0" parTransId="{ACBD33DE-66E7-4337-9711-0321BF616C24}" sibTransId="{34426653-6B85-4C0A-A91A-B1B39ECF4325}"/>
    <dgm:cxn modelId="{F56A7AEF-869E-4D19-8234-443F614BA886}" type="presOf" srcId="{D5698266-4BBD-44C7-A2F6-2993D9615EFE}" destId="{8BE9B82C-1433-4229-91AD-33E7375D2C6A}" srcOrd="0" destOrd="0" presId="urn:microsoft.com/office/officeart/2005/8/layout/vProcess5"/>
    <dgm:cxn modelId="{2BC6D881-E155-4C7D-AB45-87BF946057D6}" type="presOf" srcId="{C7406EDA-4774-456B-B70B-D4E39B37403E}" destId="{5D5CD110-C962-4D6E-9993-5F4916570612}" srcOrd="0" destOrd="0" presId="urn:microsoft.com/office/officeart/2005/8/layout/vProcess5"/>
    <dgm:cxn modelId="{E5626361-B27C-4DEA-B099-298864BA5D26}" type="presOf" srcId="{F421BFCD-68D4-426C-9F10-F6D761DAF613}" destId="{08DA8024-6E8E-4755-913C-DDAD0E04EEFD}" srcOrd="1" destOrd="0" presId="urn:microsoft.com/office/officeart/2005/8/layout/vProcess5"/>
    <dgm:cxn modelId="{F373CDC1-C631-46A4-9833-9C29CBA0ADD7}" type="presParOf" srcId="{D591B610-158B-4CCB-8E25-C9CFFC1A7446}" destId="{2893AB29-5FA4-4320-83FD-CE974753B8A5}" srcOrd="0" destOrd="0" presId="urn:microsoft.com/office/officeart/2005/8/layout/vProcess5"/>
    <dgm:cxn modelId="{0CBC3C7D-DBCE-4A05-B59B-594B7EA62C43}" type="presParOf" srcId="{D591B610-158B-4CCB-8E25-C9CFFC1A7446}" destId="{8BE9B82C-1433-4229-91AD-33E7375D2C6A}" srcOrd="1" destOrd="0" presId="urn:microsoft.com/office/officeart/2005/8/layout/vProcess5"/>
    <dgm:cxn modelId="{5D9DFDF2-7F5D-4E9A-A064-A841F3611F3C}" type="presParOf" srcId="{D591B610-158B-4CCB-8E25-C9CFFC1A7446}" destId="{EB310578-C735-4B1A-AAB5-47566DFE08ED}" srcOrd="2" destOrd="0" presId="urn:microsoft.com/office/officeart/2005/8/layout/vProcess5"/>
    <dgm:cxn modelId="{32BF4FC7-9F70-4F0E-9CF8-2C186245568E}" type="presParOf" srcId="{D591B610-158B-4CCB-8E25-C9CFFC1A7446}" destId="{DE890A3E-8E06-4334-A48C-2D0DC7551A0B}" srcOrd="3" destOrd="0" presId="urn:microsoft.com/office/officeart/2005/8/layout/vProcess5"/>
    <dgm:cxn modelId="{450E974C-B4D7-4A1C-916A-D26F207BABF0}" type="presParOf" srcId="{D591B610-158B-4CCB-8E25-C9CFFC1A7446}" destId="{13350909-5448-4D8B-A7FB-F5CD143FE6F5}" srcOrd="4" destOrd="0" presId="urn:microsoft.com/office/officeart/2005/8/layout/vProcess5"/>
    <dgm:cxn modelId="{2B004E4A-2893-4940-81FE-2C9B6D34DBCA}" type="presParOf" srcId="{D591B610-158B-4CCB-8E25-C9CFFC1A7446}" destId="{48761A58-4198-4CF0-9BB3-A47066A27DC4}" srcOrd="5" destOrd="0" presId="urn:microsoft.com/office/officeart/2005/8/layout/vProcess5"/>
    <dgm:cxn modelId="{5CEE2275-0A70-453B-9572-ACC801803B25}" type="presParOf" srcId="{D591B610-158B-4CCB-8E25-C9CFFC1A7446}" destId="{FBA53CFF-5154-4CC7-B8F5-476D523C8FE6}" srcOrd="6" destOrd="0" presId="urn:microsoft.com/office/officeart/2005/8/layout/vProcess5"/>
    <dgm:cxn modelId="{0C1CF805-D2E3-4542-8416-A0B0267B567C}" type="presParOf" srcId="{D591B610-158B-4CCB-8E25-C9CFFC1A7446}" destId="{5D5CD110-C962-4D6E-9993-5F4916570612}" srcOrd="7" destOrd="0" presId="urn:microsoft.com/office/officeart/2005/8/layout/vProcess5"/>
    <dgm:cxn modelId="{016F8870-7803-453B-BD22-688D3100506A}" type="presParOf" srcId="{D591B610-158B-4CCB-8E25-C9CFFC1A7446}" destId="{1D69A567-E653-42DC-A20C-1DDC4A6B8A2A}" srcOrd="8" destOrd="0" presId="urn:microsoft.com/office/officeart/2005/8/layout/vProcess5"/>
    <dgm:cxn modelId="{677C8C92-05E6-41E5-B0BB-1E74D0A2950D}" type="presParOf" srcId="{D591B610-158B-4CCB-8E25-C9CFFC1A7446}" destId="{47EBD73D-162A-47E4-A434-A1312F4CCBDB}" srcOrd="9" destOrd="0" presId="urn:microsoft.com/office/officeart/2005/8/layout/vProcess5"/>
    <dgm:cxn modelId="{C059D089-E83A-4F74-A998-66F4A1B54E5D}" type="presParOf" srcId="{D591B610-158B-4CCB-8E25-C9CFFC1A7446}" destId="{EE0F46C6-A839-45C6-B931-9AE9F88BF80F}" srcOrd="10" destOrd="0" presId="urn:microsoft.com/office/officeart/2005/8/layout/vProcess5"/>
    <dgm:cxn modelId="{4FFE8FBE-780B-4FAC-992C-D97FBC7E3224}" type="presParOf" srcId="{D591B610-158B-4CCB-8E25-C9CFFC1A7446}" destId="{08DA8024-6E8E-4755-913C-DDAD0E04EEFD}" srcOrd="11" destOrd="0" presId="urn:microsoft.com/office/officeart/2005/8/layout/vProcess5"/>
    <dgm:cxn modelId="{BA0CF467-1AA2-445A-8090-A14B9DE74045}" type="presParOf" srcId="{D591B610-158B-4CCB-8E25-C9CFFC1A7446}" destId="{DE87741F-5AD0-480A-91A1-443AAE301791}" srcOrd="12" destOrd="0" presId="urn:microsoft.com/office/officeart/2005/8/layout/vProcess5"/>
    <dgm:cxn modelId="{E4D058D7-13B5-4489-8213-DF098A5E76FA}" type="presParOf" srcId="{D591B610-158B-4CCB-8E25-C9CFFC1A7446}" destId="{DF719AA8-151A-480D-B0E2-6E23918C9868}" srcOrd="13" destOrd="0" presId="urn:microsoft.com/office/officeart/2005/8/layout/vProcess5"/>
    <dgm:cxn modelId="{68ACFDF8-A88C-47F8-9A88-B78CB14CEC32}" type="presParOf" srcId="{D591B610-158B-4CCB-8E25-C9CFFC1A7446}" destId="{8A06D874-0163-490E-9BB8-7EBF69C514A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87729E-BD84-4D2D-880C-687B7EF166DB}" type="doc">
      <dgm:prSet loTypeId="urn:microsoft.com/office/officeart/2005/8/layout/vProcess5" loCatId="process" qsTypeId="urn:microsoft.com/office/officeart/2005/8/quickstyle/simple5" qsCatId="simple" csTypeId="urn:microsoft.com/office/officeart/2005/8/colors/accent3_2" csCatId="accent3" phldr="1"/>
      <dgm:spPr/>
      <dgm:t>
        <a:bodyPr/>
        <a:lstStyle/>
        <a:p>
          <a:endParaRPr lang="en-US"/>
        </a:p>
      </dgm:t>
    </dgm:pt>
    <dgm:pt modelId="{FD5164BA-DC79-4C6C-956A-592477578D4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Human error is the major cause of most accidents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6257A705-A117-4D23-98FD-10DAF0B38DC8}" type="parTrans" cxnId="{4E44B3AF-701D-42F2-B009-18CE89DA596A}">
      <dgm:prSet/>
      <dgm:spPr/>
      <dgm:t>
        <a:bodyPr/>
        <a:lstStyle/>
        <a:p>
          <a:endParaRPr lang="en-US"/>
        </a:p>
      </dgm:t>
    </dgm:pt>
    <dgm:pt modelId="{A1894467-7C58-494F-8091-8A72FA0CA5F5}" type="sibTrans" cxnId="{4E44B3AF-701D-42F2-B009-18CE89DA596A}">
      <dgm:prSet/>
      <dgm:spPr>
        <a:ln>
          <a:solidFill>
            <a:schemeClr val="bg2">
              <a:alpha val="90000"/>
            </a:schemeClr>
          </a:solidFill>
        </a:ln>
      </dgm:spPr>
      <dgm:t>
        <a:bodyPr/>
        <a:lstStyle/>
        <a:p>
          <a:endParaRPr lang="en-US" dirty="0"/>
        </a:p>
      </dgm:t>
    </dgm:pt>
    <dgm:pt modelId="{67C81F84-4746-482D-8A55-85973D8E628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Most human errors involve a loss of situational awareness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D1AD2148-D854-41F3-89A5-B27B30C40171}" type="parTrans" cxnId="{1F2BF692-B930-452F-A82D-4D5F3536ECB7}">
      <dgm:prSet/>
      <dgm:spPr/>
      <dgm:t>
        <a:bodyPr/>
        <a:lstStyle/>
        <a:p>
          <a:endParaRPr lang="en-US"/>
        </a:p>
      </dgm:t>
    </dgm:pt>
    <dgm:pt modelId="{F44E4A62-4C88-4DCC-830A-F465013FBD38}" type="sibTrans" cxnId="{1F2BF692-B930-452F-A82D-4D5F3536ECB7}">
      <dgm:prSet/>
      <dgm:spPr/>
      <dgm:t>
        <a:bodyPr/>
        <a:lstStyle/>
        <a:p>
          <a:endParaRPr lang="en-US"/>
        </a:p>
      </dgm:t>
    </dgm:pt>
    <dgm:pt modelId="{93E70D90-B0AA-4103-9726-F3F6892F97B6}" type="pres">
      <dgm:prSet presAssocID="{1287729E-BD84-4D2D-880C-687B7EF166DB}" presName="outerComposite" presStyleCnt="0">
        <dgm:presLayoutVars>
          <dgm:chMax val="5"/>
          <dgm:dir/>
          <dgm:resizeHandles val="exact"/>
        </dgm:presLayoutVars>
      </dgm:prSet>
      <dgm:spPr/>
      <dgm:t>
        <a:bodyPr/>
        <a:lstStyle/>
        <a:p>
          <a:endParaRPr lang="en-US"/>
        </a:p>
      </dgm:t>
    </dgm:pt>
    <dgm:pt modelId="{8B3DDC32-CE16-4CFA-AF42-DEAEEBE96FDF}" type="pres">
      <dgm:prSet presAssocID="{1287729E-BD84-4D2D-880C-687B7EF166DB}" presName="dummyMaxCanvas" presStyleCnt="0">
        <dgm:presLayoutVars/>
      </dgm:prSet>
      <dgm:spPr/>
    </dgm:pt>
    <dgm:pt modelId="{8C835F79-C00A-49D9-8557-288F425014BB}" type="pres">
      <dgm:prSet presAssocID="{1287729E-BD84-4D2D-880C-687B7EF166DB}" presName="TwoNodes_1" presStyleLbl="node1" presStyleIdx="0" presStyleCnt="2">
        <dgm:presLayoutVars>
          <dgm:bulletEnabled val="1"/>
        </dgm:presLayoutVars>
      </dgm:prSet>
      <dgm:spPr/>
      <dgm:t>
        <a:bodyPr/>
        <a:lstStyle/>
        <a:p>
          <a:endParaRPr lang="en-US"/>
        </a:p>
      </dgm:t>
    </dgm:pt>
    <dgm:pt modelId="{A554490E-97F0-4D82-AFBD-BDFBC1A6FD59}" type="pres">
      <dgm:prSet presAssocID="{1287729E-BD84-4D2D-880C-687B7EF166DB}" presName="TwoNodes_2" presStyleLbl="node1" presStyleIdx="1" presStyleCnt="2">
        <dgm:presLayoutVars>
          <dgm:bulletEnabled val="1"/>
        </dgm:presLayoutVars>
      </dgm:prSet>
      <dgm:spPr/>
      <dgm:t>
        <a:bodyPr/>
        <a:lstStyle/>
        <a:p>
          <a:endParaRPr lang="en-US"/>
        </a:p>
      </dgm:t>
    </dgm:pt>
    <dgm:pt modelId="{DBF9A448-5EC5-4CE4-8E99-171DEC5D5EBA}" type="pres">
      <dgm:prSet presAssocID="{1287729E-BD84-4D2D-880C-687B7EF166DB}" presName="TwoConn_1-2" presStyleLbl="fgAccFollowNode1" presStyleIdx="0" presStyleCnt="1">
        <dgm:presLayoutVars>
          <dgm:bulletEnabled val="1"/>
        </dgm:presLayoutVars>
      </dgm:prSet>
      <dgm:spPr/>
      <dgm:t>
        <a:bodyPr/>
        <a:lstStyle/>
        <a:p>
          <a:endParaRPr lang="en-US"/>
        </a:p>
      </dgm:t>
    </dgm:pt>
    <dgm:pt modelId="{722AC98F-1167-4E54-9AF2-0AFDC60DC405}" type="pres">
      <dgm:prSet presAssocID="{1287729E-BD84-4D2D-880C-687B7EF166DB}" presName="TwoNodes_1_text" presStyleLbl="node1" presStyleIdx="1" presStyleCnt="2">
        <dgm:presLayoutVars>
          <dgm:bulletEnabled val="1"/>
        </dgm:presLayoutVars>
      </dgm:prSet>
      <dgm:spPr/>
      <dgm:t>
        <a:bodyPr/>
        <a:lstStyle/>
        <a:p>
          <a:endParaRPr lang="en-US"/>
        </a:p>
      </dgm:t>
    </dgm:pt>
    <dgm:pt modelId="{10BEC8EB-AB09-4F76-B262-8B7ED81ADB3E}" type="pres">
      <dgm:prSet presAssocID="{1287729E-BD84-4D2D-880C-687B7EF166DB}" presName="TwoNodes_2_text" presStyleLbl="node1" presStyleIdx="1" presStyleCnt="2">
        <dgm:presLayoutVars>
          <dgm:bulletEnabled val="1"/>
        </dgm:presLayoutVars>
      </dgm:prSet>
      <dgm:spPr/>
      <dgm:t>
        <a:bodyPr/>
        <a:lstStyle/>
        <a:p>
          <a:endParaRPr lang="en-US"/>
        </a:p>
      </dgm:t>
    </dgm:pt>
  </dgm:ptLst>
  <dgm:cxnLst>
    <dgm:cxn modelId="{1F2BF692-B930-452F-A82D-4D5F3536ECB7}" srcId="{1287729E-BD84-4D2D-880C-687B7EF166DB}" destId="{67C81F84-4746-482D-8A55-85973D8E6284}" srcOrd="1" destOrd="0" parTransId="{D1AD2148-D854-41F3-89A5-B27B30C40171}" sibTransId="{F44E4A62-4C88-4DCC-830A-F465013FBD38}"/>
    <dgm:cxn modelId="{E5AE3238-C6E1-4D3E-9C06-545BBBCC2AA4}" type="presOf" srcId="{FD5164BA-DC79-4C6C-956A-592477578D46}" destId="{722AC98F-1167-4E54-9AF2-0AFDC60DC405}" srcOrd="1" destOrd="0" presId="urn:microsoft.com/office/officeart/2005/8/layout/vProcess5"/>
    <dgm:cxn modelId="{7C740089-625C-4C40-B0ED-946836E98191}" type="presOf" srcId="{67C81F84-4746-482D-8A55-85973D8E6284}" destId="{10BEC8EB-AB09-4F76-B262-8B7ED81ADB3E}" srcOrd="1" destOrd="0" presId="urn:microsoft.com/office/officeart/2005/8/layout/vProcess5"/>
    <dgm:cxn modelId="{765C76E5-1746-4A4A-8193-AFF1899495F2}" type="presOf" srcId="{67C81F84-4746-482D-8A55-85973D8E6284}" destId="{A554490E-97F0-4D82-AFBD-BDFBC1A6FD59}" srcOrd="0" destOrd="0" presId="urn:microsoft.com/office/officeart/2005/8/layout/vProcess5"/>
    <dgm:cxn modelId="{4E44B3AF-701D-42F2-B009-18CE89DA596A}" srcId="{1287729E-BD84-4D2D-880C-687B7EF166DB}" destId="{FD5164BA-DC79-4C6C-956A-592477578D46}" srcOrd="0" destOrd="0" parTransId="{6257A705-A117-4D23-98FD-10DAF0B38DC8}" sibTransId="{A1894467-7C58-494F-8091-8A72FA0CA5F5}"/>
    <dgm:cxn modelId="{2081B47F-A1C3-4AE3-842B-FC8811DF5814}" type="presOf" srcId="{FD5164BA-DC79-4C6C-956A-592477578D46}" destId="{8C835F79-C00A-49D9-8557-288F425014BB}" srcOrd="0" destOrd="0" presId="urn:microsoft.com/office/officeart/2005/8/layout/vProcess5"/>
    <dgm:cxn modelId="{113AC353-A38E-460D-8F14-DE25A7BA87C2}" type="presOf" srcId="{1287729E-BD84-4D2D-880C-687B7EF166DB}" destId="{93E70D90-B0AA-4103-9726-F3F6892F97B6}" srcOrd="0" destOrd="0" presId="urn:microsoft.com/office/officeart/2005/8/layout/vProcess5"/>
    <dgm:cxn modelId="{961B4317-C6CE-4CF2-9838-2CA1285AC6D5}" type="presOf" srcId="{A1894467-7C58-494F-8091-8A72FA0CA5F5}" destId="{DBF9A448-5EC5-4CE4-8E99-171DEC5D5EBA}" srcOrd="0" destOrd="0" presId="urn:microsoft.com/office/officeart/2005/8/layout/vProcess5"/>
    <dgm:cxn modelId="{CCA3568B-E6C9-40F3-91B8-C5B55BDC06F1}" type="presParOf" srcId="{93E70D90-B0AA-4103-9726-F3F6892F97B6}" destId="{8B3DDC32-CE16-4CFA-AF42-DEAEEBE96FDF}" srcOrd="0" destOrd="0" presId="urn:microsoft.com/office/officeart/2005/8/layout/vProcess5"/>
    <dgm:cxn modelId="{E0D6B7F9-84CC-4AF6-A645-7ACF796AAA9F}" type="presParOf" srcId="{93E70D90-B0AA-4103-9726-F3F6892F97B6}" destId="{8C835F79-C00A-49D9-8557-288F425014BB}" srcOrd="1" destOrd="0" presId="urn:microsoft.com/office/officeart/2005/8/layout/vProcess5"/>
    <dgm:cxn modelId="{D409C3D6-8271-4F0A-949D-FAEE29FF8D91}" type="presParOf" srcId="{93E70D90-B0AA-4103-9726-F3F6892F97B6}" destId="{A554490E-97F0-4D82-AFBD-BDFBC1A6FD59}" srcOrd="2" destOrd="0" presId="urn:microsoft.com/office/officeart/2005/8/layout/vProcess5"/>
    <dgm:cxn modelId="{D169F7EE-A24A-4372-B809-394816235D07}" type="presParOf" srcId="{93E70D90-B0AA-4103-9726-F3F6892F97B6}" destId="{DBF9A448-5EC5-4CE4-8E99-171DEC5D5EBA}" srcOrd="3" destOrd="0" presId="urn:microsoft.com/office/officeart/2005/8/layout/vProcess5"/>
    <dgm:cxn modelId="{8D1AE30C-E731-49E0-B56D-1B32E7094D4C}" type="presParOf" srcId="{93E70D90-B0AA-4103-9726-F3F6892F97B6}" destId="{722AC98F-1167-4E54-9AF2-0AFDC60DC405}" srcOrd="4" destOrd="0" presId="urn:microsoft.com/office/officeart/2005/8/layout/vProcess5"/>
    <dgm:cxn modelId="{64CAD680-EA26-4ECF-91EF-37F813A549B2}" type="presParOf" srcId="{93E70D90-B0AA-4103-9726-F3F6892F97B6}" destId="{10BEC8EB-AB09-4F76-B262-8B7ED81ADB3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87729E-BD84-4D2D-880C-687B7EF166DB}" type="doc">
      <dgm:prSet loTypeId="urn:microsoft.com/office/officeart/2005/8/layout/vProcess5" loCatId="process" qsTypeId="urn:microsoft.com/office/officeart/2005/8/quickstyle/simple5" qsCatId="simple" csTypeId="urn:microsoft.com/office/officeart/2005/8/colors/accent3_2" csCatId="accent3" phldr="1"/>
      <dgm:spPr/>
      <dgm:t>
        <a:bodyPr/>
        <a:lstStyle/>
        <a:p>
          <a:endParaRPr lang="en-US"/>
        </a:p>
      </dgm:t>
    </dgm:pt>
    <dgm:pt modelId="{FD5164BA-DC79-4C6C-956A-592477578D4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Human error is the major cause of most accidents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6257A705-A117-4D23-98FD-10DAF0B38DC8}" type="parTrans" cxnId="{4E44B3AF-701D-42F2-B009-18CE89DA596A}">
      <dgm:prSet/>
      <dgm:spPr/>
      <dgm:t>
        <a:bodyPr/>
        <a:lstStyle/>
        <a:p>
          <a:endParaRPr lang="en-US"/>
        </a:p>
      </dgm:t>
    </dgm:pt>
    <dgm:pt modelId="{A1894467-7C58-494F-8091-8A72FA0CA5F5}" type="sibTrans" cxnId="{4E44B3AF-701D-42F2-B009-18CE89DA596A}">
      <dgm:prSet/>
      <dgm:spPr>
        <a:ln>
          <a:solidFill>
            <a:schemeClr val="bg2">
              <a:alpha val="90000"/>
            </a:schemeClr>
          </a:solidFill>
        </a:ln>
      </dgm:spPr>
      <dgm:t>
        <a:bodyPr/>
        <a:lstStyle/>
        <a:p>
          <a:endParaRPr lang="en-US" dirty="0"/>
        </a:p>
      </dgm:t>
    </dgm:pt>
    <dgm:pt modelId="{67C81F84-4746-482D-8A55-85973D8E628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Most human errors involve a loss of situational awareness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D1AD2148-D854-41F3-89A5-B27B30C40171}" type="parTrans" cxnId="{1F2BF692-B930-452F-A82D-4D5F3536ECB7}">
      <dgm:prSet/>
      <dgm:spPr/>
      <dgm:t>
        <a:bodyPr/>
        <a:lstStyle/>
        <a:p>
          <a:endParaRPr lang="en-US"/>
        </a:p>
      </dgm:t>
    </dgm:pt>
    <dgm:pt modelId="{F44E4A62-4C88-4DCC-830A-F465013FBD38}" type="sibTrans" cxnId="{1F2BF692-B930-452F-A82D-4D5F3536ECB7}">
      <dgm:prSet/>
      <dgm:spPr/>
      <dgm:t>
        <a:bodyPr/>
        <a:lstStyle/>
        <a:p>
          <a:endParaRPr lang="en-US"/>
        </a:p>
      </dgm:t>
    </dgm:pt>
    <dgm:pt modelId="{93E70D90-B0AA-4103-9726-F3F6892F97B6}" type="pres">
      <dgm:prSet presAssocID="{1287729E-BD84-4D2D-880C-687B7EF166DB}" presName="outerComposite" presStyleCnt="0">
        <dgm:presLayoutVars>
          <dgm:chMax val="5"/>
          <dgm:dir/>
          <dgm:resizeHandles val="exact"/>
        </dgm:presLayoutVars>
      </dgm:prSet>
      <dgm:spPr/>
      <dgm:t>
        <a:bodyPr/>
        <a:lstStyle/>
        <a:p>
          <a:endParaRPr lang="en-US"/>
        </a:p>
      </dgm:t>
    </dgm:pt>
    <dgm:pt modelId="{8B3DDC32-CE16-4CFA-AF42-DEAEEBE96FDF}" type="pres">
      <dgm:prSet presAssocID="{1287729E-BD84-4D2D-880C-687B7EF166DB}" presName="dummyMaxCanvas" presStyleCnt="0">
        <dgm:presLayoutVars/>
      </dgm:prSet>
      <dgm:spPr/>
    </dgm:pt>
    <dgm:pt modelId="{8C835F79-C00A-49D9-8557-288F425014BB}" type="pres">
      <dgm:prSet presAssocID="{1287729E-BD84-4D2D-880C-687B7EF166DB}" presName="TwoNodes_1" presStyleLbl="node1" presStyleIdx="0" presStyleCnt="2">
        <dgm:presLayoutVars>
          <dgm:bulletEnabled val="1"/>
        </dgm:presLayoutVars>
      </dgm:prSet>
      <dgm:spPr/>
      <dgm:t>
        <a:bodyPr/>
        <a:lstStyle/>
        <a:p>
          <a:endParaRPr lang="en-US"/>
        </a:p>
      </dgm:t>
    </dgm:pt>
    <dgm:pt modelId="{A554490E-97F0-4D82-AFBD-BDFBC1A6FD59}" type="pres">
      <dgm:prSet presAssocID="{1287729E-BD84-4D2D-880C-687B7EF166DB}" presName="TwoNodes_2" presStyleLbl="node1" presStyleIdx="1" presStyleCnt="2">
        <dgm:presLayoutVars>
          <dgm:bulletEnabled val="1"/>
        </dgm:presLayoutVars>
      </dgm:prSet>
      <dgm:spPr/>
      <dgm:t>
        <a:bodyPr/>
        <a:lstStyle/>
        <a:p>
          <a:endParaRPr lang="en-US"/>
        </a:p>
      </dgm:t>
    </dgm:pt>
    <dgm:pt modelId="{DBF9A448-5EC5-4CE4-8E99-171DEC5D5EBA}" type="pres">
      <dgm:prSet presAssocID="{1287729E-BD84-4D2D-880C-687B7EF166DB}" presName="TwoConn_1-2" presStyleLbl="fgAccFollowNode1" presStyleIdx="0" presStyleCnt="1">
        <dgm:presLayoutVars>
          <dgm:bulletEnabled val="1"/>
        </dgm:presLayoutVars>
      </dgm:prSet>
      <dgm:spPr/>
      <dgm:t>
        <a:bodyPr/>
        <a:lstStyle/>
        <a:p>
          <a:endParaRPr lang="en-US"/>
        </a:p>
      </dgm:t>
    </dgm:pt>
    <dgm:pt modelId="{722AC98F-1167-4E54-9AF2-0AFDC60DC405}" type="pres">
      <dgm:prSet presAssocID="{1287729E-BD84-4D2D-880C-687B7EF166DB}" presName="TwoNodes_1_text" presStyleLbl="node1" presStyleIdx="1" presStyleCnt="2">
        <dgm:presLayoutVars>
          <dgm:bulletEnabled val="1"/>
        </dgm:presLayoutVars>
      </dgm:prSet>
      <dgm:spPr/>
      <dgm:t>
        <a:bodyPr/>
        <a:lstStyle/>
        <a:p>
          <a:endParaRPr lang="en-US"/>
        </a:p>
      </dgm:t>
    </dgm:pt>
    <dgm:pt modelId="{10BEC8EB-AB09-4F76-B262-8B7ED81ADB3E}" type="pres">
      <dgm:prSet presAssocID="{1287729E-BD84-4D2D-880C-687B7EF166DB}" presName="TwoNodes_2_text" presStyleLbl="node1" presStyleIdx="1" presStyleCnt="2">
        <dgm:presLayoutVars>
          <dgm:bulletEnabled val="1"/>
        </dgm:presLayoutVars>
      </dgm:prSet>
      <dgm:spPr/>
      <dgm:t>
        <a:bodyPr/>
        <a:lstStyle/>
        <a:p>
          <a:endParaRPr lang="en-US"/>
        </a:p>
      </dgm:t>
    </dgm:pt>
  </dgm:ptLst>
  <dgm:cxnLst>
    <dgm:cxn modelId="{71FB9FCE-5D3A-437A-B863-0E1CB24E3C32}" type="presOf" srcId="{A1894467-7C58-494F-8091-8A72FA0CA5F5}" destId="{DBF9A448-5EC5-4CE4-8E99-171DEC5D5EBA}" srcOrd="0" destOrd="0" presId="urn:microsoft.com/office/officeart/2005/8/layout/vProcess5"/>
    <dgm:cxn modelId="{54BAD5F6-1E01-4423-BEC5-DE111C1428DF}" type="presOf" srcId="{FD5164BA-DC79-4C6C-956A-592477578D46}" destId="{8C835F79-C00A-49D9-8557-288F425014BB}" srcOrd="0" destOrd="0" presId="urn:microsoft.com/office/officeart/2005/8/layout/vProcess5"/>
    <dgm:cxn modelId="{1F2BF692-B930-452F-A82D-4D5F3536ECB7}" srcId="{1287729E-BD84-4D2D-880C-687B7EF166DB}" destId="{67C81F84-4746-482D-8A55-85973D8E6284}" srcOrd="1" destOrd="0" parTransId="{D1AD2148-D854-41F3-89A5-B27B30C40171}" sibTransId="{F44E4A62-4C88-4DCC-830A-F465013FBD38}"/>
    <dgm:cxn modelId="{B99BD100-7C68-40F7-A540-6407468E96A6}" type="presOf" srcId="{FD5164BA-DC79-4C6C-956A-592477578D46}" destId="{722AC98F-1167-4E54-9AF2-0AFDC60DC405}" srcOrd="1" destOrd="0" presId="urn:microsoft.com/office/officeart/2005/8/layout/vProcess5"/>
    <dgm:cxn modelId="{1EB1415B-4A17-4BFE-A97F-B519B1CE010D}" type="presOf" srcId="{67C81F84-4746-482D-8A55-85973D8E6284}" destId="{10BEC8EB-AB09-4F76-B262-8B7ED81ADB3E}" srcOrd="1" destOrd="0" presId="urn:microsoft.com/office/officeart/2005/8/layout/vProcess5"/>
    <dgm:cxn modelId="{6031638D-94A7-465D-BF31-C197EC1FFF98}" type="presOf" srcId="{1287729E-BD84-4D2D-880C-687B7EF166DB}" destId="{93E70D90-B0AA-4103-9726-F3F6892F97B6}" srcOrd="0" destOrd="0" presId="urn:microsoft.com/office/officeart/2005/8/layout/vProcess5"/>
    <dgm:cxn modelId="{BCEBF8CA-7EE6-4AC7-B72F-00148CB9214C}" type="presOf" srcId="{67C81F84-4746-482D-8A55-85973D8E6284}" destId="{A554490E-97F0-4D82-AFBD-BDFBC1A6FD59}" srcOrd="0" destOrd="0" presId="urn:microsoft.com/office/officeart/2005/8/layout/vProcess5"/>
    <dgm:cxn modelId="{4E44B3AF-701D-42F2-B009-18CE89DA596A}" srcId="{1287729E-BD84-4D2D-880C-687B7EF166DB}" destId="{FD5164BA-DC79-4C6C-956A-592477578D46}" srcOrd="0" destOrd="0" parTransId="{6257A705-A117-4D23-98FD-10DAF0B38DC8}" sibTransId="{A1894467-7C58-494F-8091-8A72FA0CA5F5}"/>
    <dgm:cxn modelId="{0742736F-9603-463A-AE13-5FDBA6F1BDBE}" type="presParOf" srcId="{93E70D90-B0AA-4103-9726-F3F6892F97B6}" destId="{8B3DDC32-CE16-4CFA-AF42-DEAEEBE96FDF}" srcOrd="0" destOrd="0" presId="urn:microsoft.com/office/officeart/2005/8/layout/vProcess5"/>
    <dgm:cxn modelId="{098B610F-D379-433A-8178-9580E4094370}" type="presParOf" srcId="{93E70D90-B0AA-4103-9726-F3F6892F97B6}" destId="{8C835F79-C00A-49D9-8557-288F425014BB}" srcOrd="1" destOrd="0" presId="urn:microsoft.com/office/officeart/2005/8/layout/vProcess5"/>
    <dgm:cxn modelId="{951F0475-7E74-4DBB-BC95-D42EA0296CAD}" type="presParOf" srcId="{93E70D90-B0AA-4103-9726-F3F6892F97B6}" destId="{A554490E-97F0-4D82-AFBD-BDFBC1A6FD59}" srcOrd="2" destOrd="0" presId="urn:microsoft.com/office/officeart/2005/8/layout/vProcess5"/>
    <dgm:cxn modelId="{DA6FC25D-B038-4B28-A92C-143531BF9132}" type="presParOf" srcId="{93E70D90-B0AA-4103-9726-F3F6892F97B6}" destId="{DBF9A448-5EC5-4CE4-8E99-171DEC5D5EBA}" srcOrd="3" destOrd="0" presId="urn:microsoft.com/office/officeart/2005/8/layout/vProcess5"/>
    <dgm:cxn modelId="{798433F1-144C-4913-9B6D-2E8D8A733537}" type="presParOf" srcId="{93E70D90-B0AA-4103-9726-F3F6892F97B6}" destId="{722AC98F-1167-4E54-9AF2-0AFDC60DC405}" srcOrd="4" destOrd="0" presId="urn:microsoft.com/office/officeart/2005/8/layout/vProcess5"/>
    <dgm:cxn modelId="{4AE738C9-E255-49C4-B800-93CFD4828FDB}" type="presParOf" srcId="{93E70D90-B0AA-4103-9726-F3F6892F97B6}" destId="{10BEC8EB-AB09-4F76-B262-8B7ED81ADB3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0B3BF-D3D2-4527-B8A7-F9F0F0728B5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08E95A-FCD6-4A22-81E3-BC001E30B759}">
      <dgm:prSet phldrT="[Text]">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Temporal distortion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82E86B05-7E3B-48AA-8E0E-8469649444F0}" type="parTrans" cxnId="{B45C2826-2950-4EFE-A7C8-3D6A038009A4}">
      <dgm:prSet/>
      <dgm:spPr/>
      <dgm:t>
        <a:bodyPr/>
        <a:lstStyle/>
        <a:p>
          <a:endParaRPr lang="en-US"/>
        </a:p>
      </dgm:t>
    </dgm:pt>
    <dgm:pt modelId="{232CA9DB-4027-4C90-82A6-1EAC39F4F8B3}" type="sibTrans" cxnId="{B45C2826-2950-4EFE-A7C8-3D6A038009A4}">
      <dgm:prSet/>
      <dgm:spPr/>
      <dgm:t>
        <a:bodyPr/>
        <a:lstStyle/>
        <a:p>
          <a:endParaRPr lang="en-US"/>
        </a:p>
      </dgm:t>
    </dgm:pt>
    <dgm:pt modelId="{3E88F5BC-9E2E-4F1A-B014-3D0080AAAE04}">
      <dgm:prSet phldrT="[Text]">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Distraction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F412683B-D5F3-4520-83AA-181B569D362D}" type="parTrans" cxnId="{CAEAC412-BDC6-489B-A55E-46C4857E93AE}">
      <dgm:prSet/>
      <dgm:spPr/>
      <dgm:t>
        <a:bodyPr/>
        <a:lstStyle/>
        <a:p>
          <a:endParaRPr lang="en-US"/>
        </a:p>
      </dgm:t>
    </dgm:pt>
    <dgm:pt modelId="{9E780F22-0812-4A0C-BECE-29B6581C52B3}" type="sibTrans" cxnId="{CAEAC412-BDC6-489B-A55E-46C4857E93AE}">
      <dgm:prSet/>
      <dgm:spPr/>
      <dgm:t>
        <a:bodyPr/>
        <a:lstStyle/>
        <a:p>
          <a:endParaRPr lang="en-US"/>
        </a:p>
      </dgm:t>
    </dgm:pt>
    <dgm:pt modelId="{76CC523E-403A-4605-985B-48FF86DFE46B}">
      <dgm:prSet phldrT="[Text]">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Channelized attention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E9C6F169-3134-4E5D-A891-810FBF6D7BAB}" type="parTrans" cxnId="{266B6045-29E7-4C23-B054-7EBE6AC977C5}">
      <dgm:prSet/>
      <dgm:spPr/>
      <dgm:t>
        <a:bodyPr/>
        <a:lstStyle/>
        <a:p>
          <a:endParaRPr lang="en-US"/>
        </a:p>
      </dgm:t>
    </dgm:pt>
    <dgm:pt modelId="{80DD1790-188D-45E0-A57F-9B044E823629}" type="sibTrans" cxnId="{266B6045-29E7-4C23-B054-7EBE6AC977C5}">
      <dgm:prSet/>
      <dgm:spPr/>
      <dgm:t>
        <a:bodyPr/>
        <a:lstStyle/>
        <a:p>
          <a:endParaRPr lang="en-US"/>
        </a:p>
      </dgm:t>
    </dgm:pt>
    <dgm:pt modelId="{B7139146-6446-4104-9752-7255C36410EB}">
      <dgm:prSet phldrT="[Text]">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Task saturation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431A7CA1-5A32-4955-ABFE-5503D69F496D}" type="parTrans" cxnId="{7836B0F1-70AB-4078-A0E2-D7689D5D1FA0}">
      <dgm:prSet/>
      <dgm:spPr/>
      <dgm:t>
        <a:bodyPr/>
        <a:lstStyle/>
        <a:p>
          <a:endParaRPr lang="en-US"/>
        </a:p>
      </dgm:t>
    </dgm:pt>
    <dgm:pt modelId="{69FE7A89-8C87-4182-BC61-1831CFCCEF00}" type="sibTrans" cxnId="{7836B0F1-70AB-4078-A0E2-D7689D5D1FA0}">
      <dgm:prSet/>
      <dgm:spPr/>
      <dgm:t>
        <a:bodyPr/>
        <a:lstStyle/>
        <a:p>
          <a:endParaRPr lang="en-US"/>
        </a:p>
      </dgm:t>
    </dgm:pt>
    <dgm:pt modelId="{6D801882-93D4-430B-B64E-794D53C1B5FA}">
      <dgm:prSet phldrT="[Text]">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Expectancy</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F75562CB-C722-4CB5-96C8-E94A5BED94E5}" type="parTrans" cxnId="{1320C3CC-EB87-41F8-987B-1BFB5407908D}">
      <dgm:prSet/>
      <dgm:spPr/>
      <dgm:t>
        <a:bodyPr/>
        <a:lstStyle/>
        <a:p>
          <a:endParaRPr lang="en-US"/>
        </a:p>
      </dgm:t>
    </dgm:pt>
    <dgm:pt modelId="{89ADBBE8-968F-41FF-BFE1-207B4AE313EA}" type="sibTrans" cxnId="{1320C3CC-EB87-41F8-987B-1BFB5407908D}">
      <dgm:prSet/>
      <dgm:spPr/>
      <dgm:t>
        <a:bodyPr/>
        <a:lstStyle/>
        <a:p>
          <a:endParaRPr lang="en-US"/>
        </a:p>
      </dgm:t>
    </dgm:pt>
    <dgm:pt modelId="{355EE356-FE52-4B46-A6EA-961043FF3E50}">
      <dgm:prSet>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Inattention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C7598B59-88DB-45A4-AD95-BB7627062CB5}" type="parTrans" cxnId="{6ABB089A-4D19-4B13-871A-9E9F18E27CEA}">
      <dgm:prSet/>
      <dgm:spPr/>
      <dgm:t>
        <a:bodyPr/>
        <a:lstStyle/>
        <a:p>
          <a:endParaRPr lang="en-US"/>
        </a:p>
      </dgm:t>
    </dgm:pt>
    <dgm:pt modelId="{B0A9F488-D36D-4D6B-A2E0-5998EE721AC5}" type="sibTrans" cxnId="{6ABB089A-4D19-4B13-871A-9E9F18E27CEA}">
      <dgm:prSet/>
      <dgm:spPr/>
      <dgm:t>
        <a:bodyPr/>
        <a:lstStyle/>
        <a:p>
          <a:endParaRPr lang="en-US"/>
        </a:p>
      </dgm:t>
    </dgm:pt>
    <dgm:pt modelId="{938BD374-DCFC-4D66-8139-EA2875EAC0DB}">
      <dgm:prSet>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Habituation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601B6155-E414-48C9-B404-A3439E5F786E}" type="parTrans" cxnId="{8FAC94C5-54D4-4E86-8EF0-6EE8CD4B6011}">
      <dgm:prSet/>
      <dgm:spPr/>
      <dgm:t>
        <a:bodyPr/>
        <a:lstStyle/>
        <a:p>
          <a:endParaRPr lang="en-US"/>
        </a:p>
      </dgm:t>
    </dgm:pt>
    <dgm:pt modelId="{AAA29409-F83D-4CF5-8E56-A3A40EE8A25B}" type="sibTrans" cxnId="{8FAC94C5-54D4-4E86-8EF0-6EE8CD4B6011}">
      <dgm:prSet/>
      <dgm:spPr/>
      <dgm:t>
        <a:bodyPr/>
        <a:lstStyle/>
        <a:p>
          <a:endParaRPr lang="en-US"/>
        </a:p>
      </dgm:t>
    </dgm:pt>
    <dgm:pt modelId="{7055CD30-9257-4DA4-8F42-0F8B8D7D72F3}">
      <dgm:prSet>
        <dgm:style>
          <a:lnRef idx="1">
            <a:schemeClr val="accent1"/>
          </a:lnRef>
          <a:fillRef idx="2">
            <a:schemeClr val="accent1"/>
          </a:fillRef>
          <a:effectRef idx="1">
            <a:schemeClr val="accent1"/>
          </a:effectRef>
          <a:fontRef idx="minor">
            <a:schemeClr val="dk1"/>
          </a:fontRef>
        </dgm:style>
      </dgm:prSet>
      <dgm:spPr>
        <a:scene3d>
          <a:camera prst="orthographicFront"/>
          <a:lightRig rig="threePt" dir="t"/>
        </a:scene3d>
        <a:sp3d>
          <a:bevelT/>
        </a:sp3d>
      </dgm:spPr>
      <dgm:t>
        <a:bodyPr/>
        <a:lstStyle/>
        <a:p>
          <a:r>
            <a:rPr lang="en-US" dirty="0" smtClean="0">
              <a:latin typeface="Tahoma" panose="020B0604030504040204" pitchFamily="34" charset="0"/>
              <a:ea typeface="Tahoma" panose="020B0604030504040204" pitchFamily="34" charset="0"/>
              <a:cs typeface="Tahoma" panose="020B0604030504040204" pitchFamily="34" charset="0"/>
            </a:rPr>
            <a:t>Negative transfer</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3BA930F4-992D-49BB-82F2-31C19E07235C}" type="parTrans" cxnId="{5198EF4F-64CB-46CF-AA14-F386634D8D72}">
      <dgm:prSet/>
      <dgm:spPr/>
      <dgm:t>
        <a:bodyPr/>
        <a:lstStyle/>
        <a:p>
          <a:endParaRPr lang="en-US"/>
        </a:p>
      </dgm:t>
    </dgm:pt>
    <dgm:pt modelId="{1A360693-FBB2-4ECA-B5C3-9BA2DADB5223}" type="sibTrans" cxnId="{5198EF4F-64CB-46CF-AA14-F386634D8D72}">
      <dgm:prSet/>
      <dgm:spPr/>
      <dgm:t>
        <a:bodyPr/>
        <a:lstStyle/>
        <a:p>
          <a:endParaRPr lang="en-US"/>
        </a:p>
      </dgm:t>
    </dgm:pt>
    <dgm:pt modelId="{A237D804-145E-4209-845E-3AA573AFC8A9}" type="pres">
      <dgm:prSet presAssocID="{8950B3BF-D3D2-4527-B8A7-F9F0F0728B57}" presName="diagram" presStyleCnt="0">
        <dgm:presLayoutVars>
          <dgm:dir/>
          <dgm:resizeHandles val="exact"/>
        </dgm:presLayoutVars>
      </dgm:prSet>
      <dgm:spPr/>
      <dgm:t>
        <a:bodyPr/>
        <a:lstStyle/>
        <a:p>
          <a:endParaRPr lang="en-US"/>
        </a:p>
      </dgm:t>
    </dgm:pt>
    <dgm:pt modelId="{B578AE36-819A-4000-8266-2FEF8FDCB9C7}" type="pres">
      <dgm:prSet presAssocID="{D708E95A-FCD6-4A22-81E3-BC001E30B759}" presName="node" presStyleLbl="node1" presStyleIdx="0" presStyleCnt="8">
        <dgm:presLayoutVars>
          <dgm:bulletEnabled val="1"/>
        </dgm:presLayoutVars>
      </dgm:prSet>
      <dgm:spPr/>
      <dgm:t>
        <a:bodyPr/>
        <a:lstStyle/>
        <a:p>
          <a:endParaRPr lang="en-US"/>
        </a:p>
      </dgm:t>
    </dgm:pt>
    <dgm:pt modelId="{0B98982D-1CCD-454B-B716-170A99395A36}" type="pres">
      <dgm:prSet presAssocID="{232CA9DB-4027-4C90-82A6-1EAC39F4F8B3}" presName="sibTrans" presStyleCnt="0"/>
      <dgm:spPr/>
    </dgm:pt>
    <dgm:pt modelId="{9F94162F-BE0B-4106-BCBD-C2B86E42EE99}" type="pres">
      <dgm:prSet presAssocID="{3E88F5BC-9E2E-4F1A-B014-3D0080AAAE04}" presName="node" presStyleLbl="node1" presStyleIdx="1" presStyleCnt="8">
        <dgm:presLayoutVars>
          <dgm:bulletEnabled val="1"/>
        </dgm:presLayoutVars>
      </dgm:prSet>
      <dgm:spPr/>
      <dgm:t>
        <a:bodyPr/>
        <a:lstStyle/>
        <a:p>
          <a:endParaRPr lang="en-US"/>
        </a:p>
      </dgm:t>
    </dgm:pt>
    <dgm:pt modelId="{F6A9566B-9512-4C8F-A33D-06DBE0811372}" type="pres">
      <dgm:prSet presAssocID="{9E780F22-0812-4A0C-BECE-29B6581C52B3}" presName="sibTrans" presStyleCnt="0"/>
      <dgm:spPr/>
    </dgm:pt>
    <dgm:pt modelId="{1EF4B5D5-91CC-4BDE-ABE9-83F6BFF520BC}" type="pres">
      <dgm:prSet presAssocID="{76CC523E-403A-4605-985B-48FF86DFE46B}" presName="node" presStyleLbl="node1" presStyleIdx="2" presStyleCnt="8">
        <dgm:presLayoutVars>
          <dgm:bulletEnabled val="1"/>
        </dgm:presLayoutVars>
      </dgm:prSet>
      <dgm:spPr/>
      <dgm:t>
        <a:bodyPr/>
        <a:lstStyle/>
        <a:p>
          <a:endParaRPr lang="en-US"/>
        </a:p>
      </dgm:t>
    </dgm:pt>
    <dgm:pt modelId="{767476E3-7688-46F2-9714-9AFA561F994A}" type="pres">
      <dgm:prSet presAssocID="{80DD1790-188D-45E0-A57F-9B044E823629}" presName="sibTrans" presStyleCnt="0"/>
      <dgm:spPr/>
    </dgm:pt>
    <dgm:pt modelId="{75F09642-729D-46F7-A223-B718A8C3E2AB}" type="pres">
      <dgm:prSet presAssocID="{B7139146-6446-4104-9752-7255C36410EB}" presName="node" presStyleLbl="node1" presStyleIdx="3" presStyleCnt="8">
        <dgm:presLayoutVars>
          <dgm:bulletEnabled val="1"/>
        </dgm:presLayoutVars>
      </dgm:prSet>
      <dgm:spPr/>
      <dgm:t>
        <a:bodyPr/>
        <a:lstStyle/>
        <a:p>
          <a:endParaRPr lang="en-US"/>
        </a:p>
      </dgm:t>
    </dgm:pt>
    <dgm:pt modelId="{2201DD7F-6C5D-42BC-872D-9034FD2008CC}" type="pres">
      <dgm:prSet presAssocID="{69FE7A89-8C87-4182-BC61-1831CFCCEF00}" presName="sibTrans" presStyleCnt="0"/>
      <dgm:spPr/>
    </dgm:pt>
    <dgm:pt modelId="{824A34CA-4F98-4066-AEBF-E0E68669CDB7}" type="pres">
      <dgm:prSet presAssocID="{6D801882-93D4-430B-B64E-794D53C1B5FA}" presName="node" presStyleLbl="node1" presStyleIdx="4" presStyleCnt="8">
        <dgm:presLayoutVars>
          <dgm:bulletEnabled val="1"/>
        </dgm:presLayoutVars>
      </dgm:prSet>
      <dgm:spPr/>
      <dgm:t>
        <a:bodyPr/>
        <a:lstStyle/>
        <a:p>
          <a:endParaRPr lang="en-US"/>
        </a:p>
      </dgm:t>
    </dgm:pt>
    <dgm:pt modelId="{D1FA17F1-6731-4B30-93B4-9514157302A3}" type="pres">
      <dgm:prSet presAssocID="{89ADBBE8-968F-41FF-BFE1-207B4AE313EA}" presName="sibTrans" presStyleCnt="0"/>
      <dgm:spPr/>
    </dgm:pt>
    <dgm:pt modelId="{0819A5A8-E835-495F-BEC0-22167F43F06E}" type="pres">
      <dgm:prSet presAssocID="{355EE356-FE52-4B46-A6EA-961043FF3E50}" presName="node" presStyleLbl="node1" presStyleIdx="5" presStyleCnt="8">
        <dgm:presLayoutVars>
          <dgm:bulletEnabled val="1"/>
        </dgm:presLayoutVars>
      </dgm:prSet>
      <dgm:spPr/>
      <dgm:t>
        <a:bodyPr/>
        <a:lstStyle/>
        <a:p>
          <a:endParaRPr lang="en-US"/>
        </a:p>
      </dgm:t>
    </dgm:pt>
    <dgm:pt modelId="{059D8025-9B05-4725-B77A-4A694CF62E25}" type="pres">
      <dgm:prSet presAssocID="{B0A9F488-D36D-4D6B-A2E0-5998EE721AC5}" presName="sibTrans" presStyleCnt="0"/>
      <dgm:spPr/>
    </dgm:pt>
    <dgm:pt modelId="{D0026CCA-79FC-4320-9574-614AE9378532}" type="pres">
      <dgm:prSet presAssocID="{938BD374-DCFC-4D66-8139-EA2875EAC0DB}" presName="node" presStyleLbl="node1" presStyleIdx="6" presStyleCnt="8">
        <dgm:presLayoutVars>
          <dgm:bulletEnabled val="1"/>
        </dgm:presLayoutVars>
      </dgm:prSet>
      <dgm:spPr/>
      <dgm:t>
        <a:bodyPr/>
        <a:lstStyle/>
        <a:p>
          <a:endParaRPr lang="en-US"/>
        </a:p>
      </dgm:t>
    </dgm:pt>
    <dgm:pt modelId="{C0CD6804-AEAF-4189-9197-6717422A0135}" type="pres">
      <dgm:prSet presAssocID="{AAA29409-F83D-4CF5-8E56-A3A40EE8A25B}" presName="sibTrans" presStyleCnt="0"/>
      <dgm:spPr/>
    </dgm:pt>
    <dgm:pt modelId="{1F09FBF9-5502-4F74-BCD4-3BCB9F3F11A7}" type="pres">
      <dgm:prSet presAssocID="{7055CD30-9257-4DA4-8F42-0F8B8D7D72F3}" presName="node" presStyleLbl="node1" presStyleIdx="7" presStyleCnt="8">
        <dgm:presLayoutVars>
          <dgm:bulletEnabled val="1"/>
        </dgm:presLayoutVars>
      </dgm:prSet>
      <dgm:spPr/>
      <dgm:t>
        <a:bodyPr/>
        <a:lstStyle/>
        <a:p>
          <a:endParaRPr lang="en-US"/>
        </a:p>
      </dgm:t>
    </dgm:pt>
  </dgm:ptLst>
  <dgm:cxnLst>
    <dgm:cxn modelId="{35C1F0C9-8DE5-4958-9CB7-AFC94F607FFC}" type="presOf" srcId="{B7139146-6446-4104-9752-7255C36410EB}" destId="{75F09642-729D-46F7-A223-B718A8C3E2AB}" srcOrd="0" destOrd="0" presId="urn:microsoft.com/office/officeart/2005/8/layout/default"/>
    <dgm:cxn modelId="{F22B04BF-CCC0-4A0E-93DF-300AF4591B24}" type="presOf" srcId="{76CC523E-403A-4605-985B-48FF86DFE46B}" destId="{1EF4B5D5-91CC-4BDE-ABE9-83F6BFF520BC}" srcOrd="0" destOrd="0" presId="urn:microsoft.com/office/officeart/2005/8/layout/default"/>
    <dgm:cxn modelId="{0FD0354D-8261-4574-AF88-D745B6F4B09E}" type="presOf" srcId="{7055CD30-9257-4DA4-8F42-0F8B8D7D72F3}" destId="{1F09FBF9-5502-4F74-BCD4-3BCB9F3F11A7}" srcOrd="0" destOrd="0" presId="urn:microsoft.com/office/officeart/2005/8/layout/default"/>
    <dgm:cxn modelId="{5198EF4F-64CB-46CF-AA14-F386634D8D72}" srcId="{8950B3BF-D3D2-4527-B8A7-F9F0F0728B57}" destId="{7055CD30-9257-4DA4-8F42-0F8B8D7D72F3}" srcOrd="7" destOrd="0" parTransId="{3BA930F4-992D-49BB-82F2-31C19E07235C}" sibTransId="{1A360693-FBB2-4ECA-B5C3-9BA2DADB5223}"/>
    <dgm:cxn modelId="{CAEAC412-BDC6-489B-A55E-46C4857E93AE}" srcId="{8950B3BF-D3D2-4527-B8A7-F9F0F0728B57}" destId="{3E88F5BC-9E2E-4F1A-B014-3D0080AAAE04}" srcOrd="1" destOrd="0" parTransId="{F412683B-D5F3-4520-83AA-181B569D362D}" sibTransId="{9E780F22-0812-4A0C-BECE-29B6581C52B3}"/>
    <dgm:cxn modelId="{1320C3CC-EB87-41F8-987B-1BFB5407908D}" srcId="{8950B3BF-D3D2-4527-B8A7-F9F0F0728B57}" destId="{6D801882-93D4-430B-B64E-794D53C1B5FA}" srcOrd="4" destOrd="0" parTransId="{F75562CB-C722-4CB5-96C8-E94A5BED94E5}" sibTransId="{89ADBBE8-968F-41FF-BFE1-207B4AE313EA}"/>
    <dgm:cxn modelId="{6ABB089A-4D19-4B13-871A-9E9F18E27CEA}" srcId="{8950B3BF-D3D2-4527-B8A7-F9F0F0728B57}" destId="{355EE356-FE52-4B46-A6EA-961043FF3E50}" srcOrd="5" destOrd="0" parTransId="{C7598B59-88DB-45A4-AD95-BB7627062CB5}" sibTransId="{B0A9F488-D36D-4D6B-A2E0-5998EE721AC5}"/>
    <dgm:cxn modelId="{3A76B340-D52D-4B57-83D9-873ED6F87FFA}" type="presOf" srcId="{938BD374-DCFC-4D66-8139-EA2875EAC0DB}" destId="{D0026CCA-79FC-4320-9574-614AE9378532}" srcOrd="0" destOrd="0" presId="urn:microsoft.com/office/officeart/2005/8/layout/default"/>
    <dgm:cxn modelId="{3E285AE9-3F35-4A6B-A9AD-6936B9A17595}" type="presOf" srcId="{6D801882-93D4-430B-B64E-794D53C1B5FA}" destId="{824A34CA-4F98-4066-AEBF-E0E68669CDB7}" srcOrd="0" destOrd="0" presId="urn:microsoft.com/office/officeart/2005/8/layout/default"/>
    <dgm:cxn modelId="{6373AE6C-CED2-46ED-B538-94C4328870A7}" type="presOf" srcId="{3E88F5BC-9E2E-4F1A-B014-3D0080AAAE04}" destId="{9F94162F-BE0B-4106-BCBD-C2B86E42EE99}" srcOrd="0" destOrd="0" presId="urn:microsoft.com/office/officeart/2005/8/layout/default"/>
    <dgm:cxn modelId="{8FAC94C5-54D4-4E86-8EF0-6EE8CD4B6011}" srcId="{8950B3BF-D3D2-4527-B8A7-F9F0F0728B57}" destId="{938BD374-DCFC-4D66-8139-EA2875EAC0DB}" srcOrd="6" destOrd="0" parTransId="{601B6155-E414-48C9-B404-A3439E5F786E}" sibTransId="{AAA29409-F83D-4CF5-8E56-A3A40EE8A25B}"/>
    <dgm:cxn modelId="{0B1AF739-6868-49A1-8E8F-B9880E56BB58}" type="presOf" srcId="{8950B3BF-D3D2-4527-B8A7-F9F0F0728B57}" destId="{A237D804-145E-4209-845E-3AA573AFC8A9}" srcOrd="0" destOrd="0" presId="urn:microsoft.com/office/officeart/2005/8/layout/default"/>
    <dgm:cxn modelId="{7836B0F1-70AB-4078-A0E2-D7689D5D1FA0}" srcId="{8950B3BF-D3D2-4527-B8A7-F9F0F0728B57}" destId="{B7139146-6446-4104-9752-7255C36410EB}" srcOrd="3" destOrd="0" parTransId="{431A7CA1-5A32-4955-ABFE-5503D69F496D}" sibTransId="{69FE7A89-8C87-4182-BC61-1831CFCCEF00}"/>
    <dgm:cxn modelId="{86B2EE08-5CEC-4180-99F5-D2BDDB3304DB}" type="presOf" srcId="{D708E95A-FCD6-4A22-81E3-BC001E30B759}" destId="{B578AE36-819A-4000-8266-2FEF8FDCB9C7}" srcOrd="0" destOrd="0" presId="urn:microsoft.com/office/officeart/2005/8/layout/default"/>
    <dgm:cxn modelId="{F99F089D-A43F-4ACF-9B66-B8B68EABBEE3}" type="presOf" srcId="{355EE356-FE52-4B46-A6EA-961043FF3E50}" destId="{0819A5A8-E835-495F-BEC0-22167F43F06E}" srcOrd="0" destOrd="0" presId="urn:microsoft.com/office/officeart/2005/8/layout/default"/>
    <dgm:cxn modelId="{B45C2826-2950-4EFE-A7C8-3D6A038009A4}" srcId="{8950B3BF-D3D2-4527-B8A7-F9F0F0728B57}" destId="{D708E95A-FCD6-4A22-81E3-BC001E30B759}" srcOrd="0" destOrd="0" parTransId="{82E86B05-7E3B-48AA-8E0E-8469649444F0}" sibTransId="{232CA9DB-4027-4C90-82A6-1EAC39F4F8B3}"/>
    <dgm:cxn modelId="{266B6045-29E7-4C23-B054-7EBE6AC977C5}" srcId="{8950B3BF-D3D2-4527-B8A7-F9F0F0728B57}" destId="{76CC523E-403A-4605-985B-48FF86DFE46B}" srcOrd="2" destOrd="0" parTransId="{E9C6F169-3134-4E5D-A891-810FBF6D7BAB}" sibTransId="{80DD1790-188D-45E0-A57F-9B044E823629}"/>
    <dgm:cxn modelId="{D63FCB22-C21A-4D41-B8C2-7329375A75FB}" type="presParOf" srcId="{A237D804-145E-4209-845E-3AA573AFC8A9}" destId="{B578AE36-819A-4000-8266-2FEF8FDCB9C7}" srcOrd="0" destOrd="0" presId="urn:microsoft.com/office/officeart/2005/8/layout/default"/>
    <dgm:cxn modelId="{C037EFE5-20E9-4CAF-8F5D-91EE950D9C3E}" type="presParOf" srcId="{A237D804-145E-4209-845E-3AA573AFC8A9}" destId="{0B98982D-1CCD-454B-B716-170A99395A36}" srcOrd="1" destOrd="0" presId="urn:microsoft.com/office/officeart/2005/8/layout/default"/>
    <dgm:cxn modelId="{4E55B4BA-F88D-4F61-ABB0-91069AA4365C}" type="presParOf" srcId="{A237D804-145E-4209-845E-3AA573AFC8A9}" destId="{9F94162F-BE0B-4106-BCBD-C2B86E42EE99}" srcOrd="2" destOrd="0" presId="urn:microsoft.com/office/officeart/2005/8/layout/default"/>
    <dgm:cxn modelId="{B8822920-3390-4823-AD10-ED9058FCB092}" type="presParOf" srcId="{A237D804-145E-4209-845E-3AA573AFC8A9}" destId="{F6A9566B-9512-4C8F-A33D-06DBE0811372}" srcOrd="3" destOrd="0" presId="urn:microsoft.com/office/officeart/2005/8/layout/default"/>
    <dgm:cxn modelId="{2AFF1722-2771-445D-BD1F-51F1FF1D65FF}" type="presParOf" srcId="{A237D804-145E-4209-845E-3AA573AFC8A9}" destId="{1EF4B5D5-91CC-4BDE-ABE9-83F6BFF520BC}" srcOrd="4" destOrd="0" presId="urn:microsoft.com/office/officeart/2005/8/layout/default"/>
    <dgm:cxn modelId="{3699E291-A3B8-474B-9107-0F06E15A643D}" type="presParOf" srcId="{A237D804-145E-4209-845E-3AA573AFC8A9}" destId="{767476E3-7688-46F2-9714-9AFA561F994A}" srcOrd="5" destOrd="0" presId="urn:microsoft.com/office/officeart/2005/8/layout/default"/>
    <dgm:cxn modelId="{AA2BB522-CA0A-47D3-8F02-C8DE1294463E}" type="presParOf" srcId="{A237D804-145E-4209-845E-3AA573AFC8A9}" destId="{75F09642-729D-46F7-A223-B718A8C3E2AB}" srcOrd="6" destOrd="0" presId="urn:microsoft.com/office/officeart/2005/8/layout/default"/>
    <dgm:cxn modelId="{0F501637-CF3E-4519-9D36-A3EBFFF05A9F}" type="presParOf" srcId="{A237D804-145E-4209-845E-3AA573AFC8A9}" destId="{2201DD7F-6C5D-42BC-872D-9034FD2008CC}" srcOrd="7" destOrd="0" presId="urn:microsoft.com/office/officeart/2005/8/layout/default"/>
    <dgm:cxn modelId="{663EC1B2-1936-4B24-98DE-8E2691CF8B71}" type="presParOf" srcId="{A237D804-145E-4209-845E-3AA573AFC8A9}" destId="{824A34CA-4F98-4066-AEBF-E0E68669CDB7}" srcOrd="8" destOrd="0" presId="urn:microsoft.com/office/officeart/2005/8/layout/default"/>
    <dgm:cxn modelId="{29CCE562-8553-4F40-8664-9F9F889A357E}" type="presParOf" srcId="{A237D804-145E-4209-845E-3AA573AFC8A9}" destId="{D1FA17F1-6731-4B30-93B4-9514157302A3}" srcOrd="9" destOrd="0" presId="urn:microsoft.com/office/officeart/2005/8/layout/default"/>
    <dgm:cxn modelId="{BC68C823-FBD3-4933-A6FC-24B827B4B826}" type="presParOf" srcId="{A237D804-145E-4209-845E-3AA573AFC8A9}" destId="{0819A5A8-E835-495F-BEC0-22167F43F06E}" srcOrd="10" destOrd="0" presId="urn:microsoft.com/office/officeart/2005/8/layout/default"/>
    <dgm:cxn modelId="{E07C8E75-4B5D-4287-A957-85E2A3E0193B}" type="presParOf" srcId="{A237D804-145E-4209-845E-3AA573AFC8A9}" destId="{059D8025-9B05-4725-B77A-4A694CF62E25}" srcOrd="11" destOrd="0" presId="urn:microsoft.com/office/officeart/2005/8/layout/default"/>
    <dgm:cxn modelId="{9277F10D-7B12-4297-A084-8BF29F0800FB}" type="presParOf" srcId="{A237D804-145E-4209-845E-3AA573AFC8A9}" destId="{D0026CCA-79FC-4320-9574-614AE9378532}" srcOrd="12" destOrd="0" presId="urn:microsoft.com/office/officeart/2005/8/layout/default"/>
    <dgm:cxn modelId="{D76D4A2B-0157-4739-BDA9-07CA182269E5}" type="presParOf" srcId="{A237D804-145E-4209-845E-3AA573AFC8A9}" destId="{C0CD6804-AEAF-4189-9197-6717422A0135}" srcOrd="13" destOrd="0" presId="urn:microsoft.com/office/officeart/2005/8/layout/default"/>
    <dgm:cxn modelId="{616779A5-20F3-424D-8C95-7C26F6A5D801}" type="presParOf" srcId="{A237D804-145E-4209-845E-3AA573AFC8A9}" destId="{1F09FBF9-5502-4F74-BCD4-3BCB9F3F11A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9B82C-1433-4229-91AD-33E7375D2C6A}">
      <dsp:nvSpPr>
        <dsp:cNvPr id="0" name=""/>
        <dsp:cNvSpPr/>
      </dsp:nvSpPr>
      <dsp:spPr>
        <a:xfrm>
          <a:off x="0" y="0"/>
          <a:ext cx="5104638" cy="9052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latin typeface="Tahoma" panose="020B0604030504040204" pitchFamily="34" charset="0"/>
              <a:ea typeface="Tahoma" panose="020B0604030504040204" pitchFamily="34" charset="0"/>
              <a:cs typeface="Tahoma" panose="020B0604030504040204" pitchFamily="34" charset="0"/>
            </a:rPr>
            <a:t>SA level 1: Perception</a:t>
          </a:r>
          <a:endParaRPr lang="en-US" sz="2800" kern="1200" dirty="0">
            <a:latin typeface="Tahoma" panose="020B0604030504040204" pitchFamily="34" charset="0"/>
            <a:ea typeface="Tahoma" panose="020B0604030504040204" pitchFamily="34" charset="0"/>
            <a:cs typeface="Tahoma" panose="020B0604030504040204" pitchFamily="34" charset="0"/>
          </a:endParaRPr>
        </a:p>
      </dsp:txBody>
      <dsp:txXfrm>
        <a:off x="26514" y="26514"/>
        <a:ext cx="4021881" cy="852228"/>
      </dsp:txXfrm>
    </dsp:sp>
    <dsp:sp modelId="{EB310578-C735-4B1A-AAB5-47566DFE08ED}">
      <dsp:nvSpPr>
        <dsp:cNvPr id="0" name=""/>
        <dsp:cNvSpPr/>
      </dsp:nvSpPr>
      <dsp:spPr>
        <a:xfrm>
          <a:off x="381190" y="1030986"/>
          <a:ext cx="5104638" cy="9052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Tahoma" panose="020B0604030504040204" pitchFamily="34" charset="0"/>
              <a:ea typeface="Tahoma" panose="020B0604030504040204" pitchFamily="34" charset="0"/>
              <a:cs typeface="Tahoma" panose="020B0604030504040204" pitchFamily="34" charset="0"/>
            </a:rPr>
            <a:t>SA Level 2: Understanding</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407704" y="1057500"/>
        <a:ext cx="4082003" cy="852228"/>
      </dsp:txXfrm>
    </dsp:sp>
    <dsp:sp modelId="{DE890A3E-8E06-4334-A48C-2D0DC7551A0B}">
      <dsp:nvSpPr>
        <dsp:cNvPr id="0" name=""/>
        <dsp:cNvSpPr/>
      </dsp:nvSpPr>
      <dsp:spPr>
        <a:xfrm>
          <a:off x="762380" y="2061971"/>
          <a:ext cx="5104638" cy="9052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Tahoma" panose="020B0604030504040204" pitchFamily="34" charset="0"/>
              <a:ea typeface="Tahoma" panose="020B0604030504040204" pitchFamily="34" charset="0"/>
              <a:cs typeface="Tahoma" panose="020B0604030504040204" pitchFamily="34" charset="0"/>
            </a:rPr>
            <a:t>SA Level 3: Projection</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788894" y="2088485"/>
        <a:ext cx="4082003" cy="852228"/>
      </dsp:txXfrm>
    </dsp:sp>
    <dsp:sp modelId="{13350909-5448-4D8B-A7FB-F5CD143FE6F5}">
      <dsp:nvSpPr>
        <dsp:cNvPr id="0" name=""/>
        <dsp:cNvSpPr/>
      </dsp:nvSpPr>
      <dsp:spPr>
        <a:xfrm>
          <a:off x="1143571" y="3092958"/>
          <a:ext cx="5104638" cy="9052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Tahoma" panose="020B0604030504040204" pitchFamily="34" charset="0"/>
              <a:ea typeface="Tahoma" panose="020B0604030504040204" pitchFamily="34" charset="0"/>
              <a:cs typeface="Tahoma" panose="020B0604030504040204" pitchFamily="34" charset="0"/>
            </a:rPr>
            <a:t>Decision(s)</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1170085" y="3119472"/>
        <a:ext cx="4082003" cy="852227"/>
      </dsp:txXfrm>
    </dsp:sp>
    <dsp:sp modelId="{48761A58-4198-4CF0-9BB3-A47066A27DC4}">
      <dsp:nvSpPr>
        <dsp:cNvPr id="0" name=""/>
        <dsp:cNvSpPr/>
      </dsp:nvSpPr>
      <dsp:spPr>
        <a:xfrm>
          <a:off x="1524761" y="4123943"/>
          <a:ext cx="5104638" cy="9052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Tahoma" panose="020B0604030504040204" pitchFamily="34" charset="0"/>
              <a:ea typeface="Tahoma" panose="020B0604030504040204" pitchFamily="34" charset="0"/>
              <a:cs typeface="Tahoma" panose="020B0604030504040204" pitchFamily="34" charset="0"/>
            </a:rPr>
            <a:t>Action(s) and monitoring</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1551275" y="4150457"/>
        <a:ext cx="4082003" cy="852228"/>
      </dsp:txXfrm>
    </dsp:sp>
    <dsp:sp modelId="{FBA53CFF-5154-4CC7-B8F5-476D523C8FE6}">
      <dsp:nvSpPr>
        <dsp:cNvPr id="0" name=""/>
        <dsp:cNvSpPr/>
      </dsp:nvSpPr>
      <dsp:spPr>
        <a:xfrm>
          <a:off x="4516221" y="661339"/>
          <a:ext cx="588416" cy="588416"/>
        </a:xfrm>
        <a:prstGeom prst="downArrow">
          <a:avLst>
            <a:gd name="adj1" fmla="val 55000"/>
            <a:gd name="adj2" fmla="val 45000"/>
          </a:avLst>
        </a:prstGeom>
        <a:solidFill>
          <a:schemeClr val="accent2">
            <a:alpha val="90000"/>
          </a:schemeClr>
        </a:solidFill>
        <a:ln w="9525" cap="flat" cmpd="sng" algn="ctr">
          <a:solidFill>
            <a:schemeClr val="bg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4648615" y="661339"/>
        <a:ext cx="323628" cy="442783"/>
      </dsp:txXfrm>
    </dsp:sp>
    <dsp:sp modelId="{5D5CD110-C962-4D6E-9993-5F4916570612}">
      <dsp:nvSpPr>
        <dsp:cNvPr id="0" name=""/>
        <dsp:cNvSpPr/>
      </dsp:nvSpPr>
      <dsp:spPr>
        <a:xfrm>
          <a:off x="4897412" y="1692325"/>
          <a:ext cx="588416" cy="588416"/>
        </a:xfrm>
        <a:prstGeom prst="downArrow">
          <a:avLst>
            <a:gd name="adj1" fmla="val 55000"/>
            <a:gd name="adj2" fmla="val 45000"/>
          </a:avLst>
        </a:prstGeom>
        <a:solidFill>
          <a:schemeClr val="accent2">
            <a:alpha val="90000"/>
          </a:schemeClr>
        </a:solidFill>
        <a:ln w="9525" cap="flat" cmpd="sng" algn="ctr">
          <a:solidFill>
            <a:schemeClr val="bg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029806" y="1692325"/>
        <a:ext cx="323628" cy="442783"/>
      </dsp:txXfrm>
    </dsp:sp>
    <dsp:sp modelId="{1D69A567-E653-42DC-A20C-1DDC4A6B8A2A}">
      <dsp:nvSpPr>
        <dsp:cNvPr id="0" name=""/>
        <dsp:cNvSpPr/>
      </dsp:nvSpPr>
      <dsp:spPr>
        <a:xfrm>
          <a:off x="5278602" y="2708224"/>
          <a:ext cx="588416" cy="588416"/>
        </a:xfrm>
        <a:prstGeom prst="downArrow">
          <a:avLst>
            <a:gd name="adj1" fmla="val 55000"/>
            <a:gd name="adj2" fmla="val 45000"/>
          </a:avLst>
        </a:prstGeom>
        <a:solidFill>
          <a:schemeClr val="accent2">
            <a:alpha val="90000"/>
          </a:schemeClr>
        </a:solidFill>
        <a:ln w="9525" cap="flat" cmpd="sng" algn="ctr">
          <a:solidFill>
            <a:schemeClr val="bg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410996" y="2708224"/>
        <a:ext cx="323628" cy="442783"/>
      </dsp:txXfrm>
    </dsp:sp>
    <dsp:sp modelId="{47EBD73D-162A-47E4-A434-A1312F4CCBDB}">
      <dsp:nvSpPr>
        <dsp:cNvPr id="0" name=""/>
        <dsp:cNvSpPr/>
      </dsp:nvSpPr>
      <dsp:spPr>
        <a:xfrm>
          <a:off x="5659793" y="3749268"/>
          <a:ext cx="588416" cy="588416"/>
        </a:xfrm>
        <a:prstGeom prst="downArrow">
          <a:avLst>
            <a:gd name="adj1" fmla="val 55000"/>
            <a:gd name="adj2" fmla="val 45000"/>
          </a:avLst>
        </a:prstGeom>
        <a:solidFill>
          <a:schemeClr val="accent2">
            <a:alpha val="90000"/>
          </a:schemeClr>
        </a:solidFill>
        <a:ln w="9525" cap="flat" cmpd="sng" algn="ctr">
          <a:solidFill>
            <a:schemeClr val="bg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792187" y="3749268"/>
        <a:ext cx="323628" cy="442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35F79-C00A-49D9-8557-288F425014BB}">
      <dsp:nvSpPr>
        <dsp:cNvPr id="0" name=""/>
        <dsp:cNvSpPr/>
      </dsp:nvSpPr>
      <dsp:spPr>
        <a:xfrm>
          <a:off x="0" y="0"/>
          <a:ext cx="5181600" cy="182880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Human error is the major cause of most accidents</a:t>
          </a:r>
          <a:endParaRPr lang="en-US" sz="2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53564" y="53564"/>
        <a:ext cx="3291392" cy="1721672"/>
      </dsp:txXfrm>
    </dsp:sp>
    <dsp:sp modelId="{A554490E-97F0-4D82-AFBD-BDFBC1A6FD59}">
      <dsp:nvSpPr>
        <dsp:cNvPr id="0" name=""/>
        <dsp:cNvSpPr/>
      </dsp:nvSpPr>
      <dsp:spPr>
        <a:xfrm>
          <a:off x="914399" y="2235200"/>
          <a:ext cx="5181600" cy="182880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Most human errors involve a loss of situational awareness</a:t>
          </a:r>
          <a:endParaRPr lang="en-US" sz="2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967963" y="2288764"/>
        <a:ext cx="2971352" cy="1721672"/>
      </dsp:txXfrm>
    </dsp:sp>
    <dsp:sp modelId="{DBF9A448-5EC5-4CE4-8E99-171DEC5D5EBA}">
      <dsp:nvSpPr>
        <dsp:cNvPr id="0" name=""/>
        <dsp:cNvSpPr/>
      </dsp:nvSpPr>
      <dsp:spPr>
        <a:xfrm>
          <a:off x="3992880" y="1437639"/>
          <a:ext cx="1188720" cy="1188720"/>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bg2">
              <a:alpha val="9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4260342" y="1437639"/>
        <a:ext cx="653796" cy="894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35F79-C00A-49D9-8557-288F425014BB}">
      <dsp:nvSpPr>
        <dsp:cNvPr id="0" name=""/>
        <dsp:cNvSpPr/>
      </dsp:nvSpPr>
      <dsp:spPr>
        <a:xfrm>
          <a:off x="0" y="0"/>
          <a:ext cx="5181600" cy="182880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Human error is the major cause of most accidents</a:t>
          </a:r>
          <a:endParaRPr lang="en-US" sz="2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53564" y="53564"/>
        <a:ext cx="3291392" cy="1721672"/>
      </dsp:txXfrm>
    </dsp:sp>
    <dsp:sp modelId="{A554490E-97F0-4D82-AFBD-BDFBC1A6FD59}">
      <dsp:nvSpPr>
        <dsp:cNvPr id="0" name=""/>
        <dsp:cNvSpPr/>
      </dsp:nvSpPr>
      <dsp:spPr>
        <a:xfrm>
          <a:off x="914399" y="2235200"/>
          <a:ext cx="5181600" cy="182880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Most human errors involve a loss of situational awareness</a:t>
          </a:r>
          <a:endParaRPr lang="en-US" sz="2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967963" y="2288764"/>
        <a:ext cx="2971352" cy="1721672"/>
      </dsp:txXfrm>
    </dsp:sp>
    <dsp:sp modelId="{DBF9A448-5EC5-4CE4-8E99-171DEC5D5EBA}">
      <dsp:nvSpPr>
        <dsp:cNvPr id="0" name=""/>
        <dsp:cNvSpPr/>
      </dsp:nvSpPr>
      <dsp:spPr>
        <a:xfrm>
          <a:off x="3992880" y="1437639"/>
          <a:ext cx="1188720" cy="1188720"/>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bg2">
              <a:alpha val="9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4260342" y="1437639"/>
        <a:ext cx="653796" cy="894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8AE36-819A-4000-8266-2FEF8FDCB9C7}">
      <dsp:nvSpPr>
        <dsp:cNvPr id="0" name=""/>
        <dsp:cNvSpPr/>
      </dsp:nvSpPr>
      <dsp:spPr>
        <a:xfrm>
          <a:off x="0" y="333374"/>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Temporal distortion</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0" y="333374"/>
        <a:ext cx="2333625" cy="1400175"/>
      </dsp:txXfrm>
    </dsp:sp>
    <dsp:sp modelId="{9F94162F-BE0B-4106-BCBD-C2B86E42EE99}">
      <dsp:nvSpPr>
        <dsp:cNvPr id="0" name=""/>
        <dsp:cNvSpPr/>
      </dsp:nvSpPr>
      <dsp:spPr>
        <a:xfrm>
          <a:off x="2566987" y="333374"/>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Distraction</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2566987" y="333374"/>
        <a:ext cx="2333625" cy="1400175"/>
      </dsp:txXfrm>
    </dsp:sp>
    <dsp:sp modelId="{1EF4B5D5-91CC-4BDE-ABE9-83F6BFF520BC}">
      <dsp:nvSpPr>
        <dsp:cNvPr id="0" name=""/>
        <dsp:cNvSpPr/>
      </dsp:nvSpPr>
      <dsp:spPr>
        <a:xfrm>
          <a:off x="5133975" y="333374"/>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Channelized attention</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5133975" y="333374"/>
        <a:ext cx="2333625" cy="1400175"/>
      </dsp:txXfrm>
    </dsp:sp>
    <dsp:sp modelId="{75F09642-729D-46F7-A223-B718A8C3E2AB}">
      <dsp:nvSpPr>
        <dsp:cNvPr id="0" name=""/>
        <dsp:cNvSpPr/>
      </dsp:nvSpPr>
      <dsp:spPr>
        <a:xfrm>
          <a:off x="0" y="1966912"/>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Task saturation</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0" y="1966912"/>
        <a:ext cx="2333625" cy="1400175"/>
      </dsp:txXfrm>
    </dsp:sp>
    <dsp:sp modelId="{824A34CA-4F98-4066-AEBF-E0E68669CDB7}">
      <dsp:nvSpPr>
        <dsp:cNvPr id="0" name=""/>
        <dsp:cNvSpPr/>
      </dsp:nvSpPr>
      <dsp:spPr>
        <a:xfrm>
          <a:off x="2566987" y="1966912"/>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Expectancy</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2566987" y="1966912"/>
        <a:ext cx="2333625" cy="1400175"/>
      </dsp:txXfrm>
    </dsp:sp>
    <dsp:sp modelId="{0819A5A8-E835-495F-BEC0-22167F43F06E}">
      <dsp:nvSpPr>
        <dsp:cNvPr id="0" name=""/>
        <dsp:cNvSpPr/>
      </dsp:nvSpPr>
      <dsp:spPr>
        <a:xfrm>
          <a:off x="5133975" y="1966912"/>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Inattention</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5133975" y="1966912"/>
        <a:ext cx="2333625" cy="1400175"/>
      </dsp:txXfrm>
    </dsp:sp>
    <dsp:sp modelId="{D0026CCA-79FC-4320-9574-614AE9378532}">
      <dsp:nvSpPr>
        <dsp:cNvPr id="0" name=""/>
        <dsp:cNvSpPr/>
      </dsp:nvSpPr>
      <dsp:spPr>
        <a:xfrm>
          <a:off x="1283493" y="3600450"/>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Habituation</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1283493" y="3600450"/>
        <a:ext cx="2333625" cy="1400175"/>
      </dsp:txXfrm>
    </dsp:sp>
    <dsp:sp modelId="{1F09FBF9-5502-4F74-BCD4-3BCB9F3F11A7}">
      <dsp:nvSpPr>
        <dsp:cNvPr id="0" name=""/>
        <dsp:cNvSpPr/>
      </dsp:nvSpPr>
      <dsp:spPr>
        <a:xfrm>
          <a:off x="3850481" y="3600450"/>
          <a:ext cx="2333625" cy="14001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latin typeface="Tahoma" panose="020B0604030504040204" pitchFamily="34" charset="0"/>
              <a:ea typeface="Tahoma" panose="020B0604030504040204" pitchFamily="34" charset="0"/>
              <a:cs typeface="Tahoma" panose="020B0604030504040204" pitchFamily="34" charset="0"/>
            </a:rPr>
            <a:t>Negative transfer</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3850481" y="3600450"/>
        <a:ext cx="2333625" cy="140017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96913431-A075-412C-B46F-E06229312712}" type="datetimeFigureOut">
              <a:rPr lang="en-US"/>
              <a:pPr>
                <a:defRPr/>
              </a:pPr>
              <a:t>3/4/2018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5999E5E2-F494-4142-9428-3D9D55B6BEDE}" type="slidenum">
              <a:rPr lang="en-US"/>
              <a:pPr>
                <a:defRPr/>
              </a:pPr>
              <a:t>‹#›</a:t>
            </a:fld>
            <a:endParaRPr lang="en-US" dirty="0"/>
          </a:p>
        </p:txBody>
      </p:sp>
    </p:spTree>
    <p:extLst>
      <p:ext uri="{BB962C8B-B14F-4D97-AF65-F5344CB8AC3E}">
        <p14:creationId xmlns:p14="http://schemas.microsoft.com/office/powerpoint/2010/main" val="705847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afetycenter.navy.mil/photo/archive/archive_1-50/photo13.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ninowebspace.altervista.org/Pubblicazioni/Situational%20Awareness.pdf" TargetMode="External"/><Relationship Id="rId7" Type="http://schemas.openxmlformats.org/officeDocument/2006/relationships/hyperlink" Target="http://www.slideserve.com/hallie/maj-paola-verde-md-phd-forl-enav-academy-19-th-sept-2012"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ps.prenhall.com/wps/media/objects/5123/5246605/Article_Mayday_Mayday_Mayday.htm" TargetMode="External"/><Relationship Id="rId5" Type="http://schemas.openxmlformats.org/officeDocument/2006/relationships/hyperlink" Target="http://frontpage.okstate.edu/coe/toddhubbard/CRM%20stuff/CRM%20FAA%20Training/AT-M-06A.pdf" TargetMode="External"/><Relationship Id="rId4" Type="http://schemas.openxmlformats.org/officeDocument/2006/relationships/hyperlink" Target="http://quizlet.com/20500060/new"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irdisaster.com/special/special-ea401.s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libraryonline.erau.edu/online-full-text/ntsb/aircraft-accident-reports/AAR73-14.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frontpage.okstate.edu/coe/toddhubbard/CRM%20stuff/CRM%20FAA%20Training/AT-M-06A.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su-bund.de/SharedDocs/pdf/EN/Investigation_Report/2012/Investigation_Report_230_09.pdf?__blob=publicationFil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aa.gov/regulations_policies/handbooks_manuals/aviation/pilot_handbook/media/PHAK%20-%20Chapter%2017.pdf"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download.aopa.org/epilot/2008/8083-25-chap16.pdf" TargetMode="External"/><Relationship Id="rId5" Type="http://schemas.openxmlformats.org/officeDocument/2006/relationships/hyperlink" Target="http://www.americanflyers.net/aviationlibrary/pilots_handbook/chapter_16.htm" TargetMode="External"/><Relationship Id="rId4" Type="http://schemas.openxmlformats.org/officeDocument/2006/relationships/hyperlink" Target="http://www.faa.gov/regulations_policies/handbooks_manuals/aviation/helicopter_flying_handbook/media/hfh_ch14.pdf"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yozawa.com/flight/boeingstatics.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tratfor.com/weekly/practical-guide-situational-awaren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baa.org/ops/safety/20130617-task-saturation-how-much-is-too-much.ph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asasi.org/papers/2011/The%20Direction%20of%20Aviation%20Safety%20(Merged)%20-%20Ian%20Brown.pdf"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gradworks.umi.com/3492476.pdf" TargetMode="External"/><Relationship Id="rId4" Type="http://schemas.openxmlformats.org/officeDocument/2006/relationships/hyperlink" Target="http://www.airforcemag.com/SiteCollectionDocuments/Reports/2012/June2012/Day01/052212_ACC_MQ-1_AIB.pdf"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fss.aero/accident-reports/dvdfiles/ES/1977-03-27-A-ES.pdf" TargetMode="External"/><Relationship Id="rId3" Type="http://schemas.openxmlformats.org/officeDocument/2006/relationships/hyperlink" Target="http://www.telegraph.co.uk/travel/comment/tenerife-airport-disaster/" TargetMode="External"/><Relationship Id="rId7" Type="http://schemas.openxmlformats.org/officeDocument/2006/relationships/hyperlink" Target="https://ntl.bts.gov/lib/7000/7500/7585/jatww3-1wilson.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project-tenerife.com/engels/PDF/Tenerife.pdf" TargetMode="External"/><Relationship Id="rId5" Type="http://schemas.openxmlformats.org/officeDocument/2006/relationships/hyperlink" Target="http://project-tenerife.com/engels/PDF/alpa.pdf" TargetMode="External"/><Relationship Id="rId4" Type="http://schemas.openxmlformats.org/officeDocument/2006/relationships/hyperlink" Target="http://lessonslearned.faa.gov/ll_main.cfm?TabID=1&amp;LLID=52&amp;LLTypeID=2"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nhtsa.gov/About+NHTSA/Traffic+Techs/current/Driver+Inattention+Is+A+Major+Factor+In+Serious+Traffic+Crash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ma.nasa.gov/docs/default-source/safety-messages/safetymessage-normalizationofdeviance-2014-11-03b.pdf?sfvrsn=4" TargetMode="External"/><Relationship Id="rId7" Type="http://schemas.openxmlformats.org/officeDocument/2006/relationships/hyperlink" Target="http://www.flightsafetyaustralia.com/2017/05/safety-in-mind-normalisation-of-devianc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my.bridgew.edu/departments/Aviation/SiteAssets/SitePages/SAFETY%20LINK/Normalization%20of%20Deviance.pdf" TargetMode="External"/><Relationship Id="rId5" Type="http://schemas.openxmlformats.org/officeDocument/2006/relationships/hyperlink" Target="http://www.fireengineering.com/articles/2013/05/firefighter-safety--the-normalization-of-deviance.html" TargetMode="External"/><Relationship Id="rId4" Type="http://schemas.openxmlformats.org/officeDocument/2006/relationships/hyperlink" Target="https://www.ncbi.nlm.nih.gov/pmc/articles/PMC2821100/pdf/nihms157603.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isnetworld.com/Events/ugm/Osha2016/Sessions/Micah%20Backlund%20-%20Comparing%20the%20Heinrich%20Triangle%20Theory.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en.wikipedia.org/wiki/Herbert_William_Heinrich"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livingsafelywithhumanerror.com/tag/negative-transfer/"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onlinelibrary.wiley.com/doi/10.1111/j.2044-8325.1983.tb00136.x/full" TargetMode="External"/><Relationship Id="rId4" Type="http://schemas.openxmlformats.org/officeDocument/2006/relationships/hyperlink" Target="http://www.sciencedirect.com/science/article/pii/S1071581904000886"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flightdeck.ie.orst.edu/ElectronicChecklist/HTML/accidents.html" TargetMode="External"/><Relationship Id="rId3" Type="http://schemas.openxmlformats.org/officeDocument/2006/relationships/hyperlink" Target="http://www.avweb.com/news/safety/183042-1.html" TargetMode="External"/><Relationship Id="rId7" Type="http://schemas.openxmlformats.org/officeDocument/2006/relationships/hyperlink" Target="https://www.ntsb.gov/investigations/AccidentReports/Pages/AAR1503.aspx"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blog.globalair.com/post/The-Importance-of-Checklists-4-Accidents-Checklists-Could-Have-Prevented.aspx" TargetMode="External"/><Relationship Id="rId11" Type="http://schemas.openxmlformats.org/officeDocument/2006/relationships/hyperlink" Target="https://ti.arc.nasa.gov/m/profile/adegani/Cockpit%20Checklists.pdf" TargetMode="External"/><Relationship Id="rId5" Type="http://schemas.openxmlformats.org/officeDocument/2006/relationships/hyperlink" Target="http://libraryonline.erau.edu/online-full-text/ntsb/aircraft-accident-reports/AAR88-05.pdf" TargetMode="External"/><Relationship Id="rId10" Type="http://schemas.openxmlformats.org/officeDocument/2006/relationships/hyperlink" Target="https://www.ntsb.gov/news/speeches/RSumwalt/Documents/Sumwalt_130916_sop.pdf" TargetMode="External"/><Relationship Id="rId4" Type="http://schemas.openxmlformats.org/officeDocument/2006/relationships/hyperlink" Target="http://www.ntsb.gov/doclib/reports/1997/aar9701.pdf" TargetMode="External"/><Relationship Id="rId9" Type="http://schemas.openxmlformats.org/officeDocument/2006/relationships/hyperlink" Target="https://iflyamerica.org/checklist_checkup.asp"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crm-devel.org/resources/paper/alkov.htm"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airbus.com/fileadmin/media_gallery/files/safety_library_items/AirbusSafetyLib_-FLT_OPS-HUM_PER-SEQ06.pdf"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airbus.com/fileadmin/media_gallery/files/safety_library_items/AirbusSafetyLib_-FLT_OPS-HUM_PER-SEQ06.pdf"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assets.publishing.service.gov.uk/media/547c700ded915d4c0d000071/PrideofCanterburyReport.pd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books/NBK2678/"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psnet.ahrq.gov/primers/primer/18/wrong-site-wrong-procedure-and-wrong-patient-surgery" TargetMode="External"/><Relationship Id="rId4" Type="http://schemas.openxmlformats.org/officeDocument/2006/relationships/hyperlink" Target="https://www.ncbi.nlm.nih.gov/pmc/articles/PMC185713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5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7066" indent="-291179">
              <a:defRPr>
                <a:solidFill>
                  <a:schemeClr val="tx1"/>
                </a:solidFill>
                <a:latin typeface="Arial" charset="0"/>
              </a:defRPr>
            </a:lvl2pPr>
            <a:lvl3pPr marL="1164717" indent="-232943">
              <a:defRPr>
                <a:solidFill>
                  <a:schemeClr val="tx1"/>
                </a:solidFill>
                <a:latin typeface="Arial" charset="0"/>
              </a:defRPr>
            </a:lvl3pPr>
            <a:lvl4pPr marL="1630604" indent="-232943">
              <a:defRPr>
                <a:solidFill>
                  <a:schemeClr val="tx1"/>
                </a:solidFill>
                <a:latin typeface="Arial" charset="0"/>
              </a:defRPr>
            </a:lvl4pPr>
            <a:lvl5pPr marL="2096491" indent="-232943">
              <a:defRPr>
                <a:solidFill>
                  <a:schemeClr val="tx1"/>
                </a:solidFill>
                <a:latin typeface="Arial" charset="0"/>
              </a:defRPr>
            </a:lvl5pPr>
            <a:lvl6pPr marL="2562377" indent="-232943" fontAlgn="base">
              <a:spcBef>
                <a:spcPct val="0"/>
              </a:spcBef>
              <a:spcAft>
                <a:spcPct val="0"/>
              </a:spcAft>
              <a:defRPr>
                <a:solidFill>
                  <a:schemeClr val="tx1"/>
                </a:solidFill>
                <a:latin typeface="Arial" charset="0"/>
              </a:defRPr>
            </a:lvl6pPr>
            <a:lvl7pPr marL="3028264" indent="-232943" fontAlgn="base">
              <a:spcBef>
                <a:spcPct val="0"/>
              </a:spcBef>
              <a:spcAft>
                <a:spcPct val="0"/>
              </a:spcAft>
              <a:defRPr>
                <a:solidFill>
                  <a:schemeClr val="tx1"/>
                </a:solidFill>
                <a:latin typeface="Arial" charset="0"/>
              </a:defRPr>
            </a:lvl7pPr>
            <a:lvl8pPr marL="3494151" indent="-232943" fontAlgn="base">
              <a:spcBef>
                <a:spcPct val="0"/>
              </a:spcBef>
              <a:spcAft>
                <a:spcPct val="0"/>
              </a:spcAft>
              <a:defRPr>
                <a:solidFill>
                  <a:schemeClr val="tx1"/>
                </a:solidFill>
                <a:latin typeface="Arial" charset="0"/>
              </a:defRPr>
            </a:lvl8pPr>
            <a:lvl9pPr marL="3960038" indent="-232943" fontAlgn="base">
              <a:spcBef>
                <a:spcPct val="0"/>
              </a:spcBef>
              <a:spcAft>
                <a:spcPct val="0"/>
              </a:spcAft>
              <a:defRPr>
                <a:solidFill>
                  <a:schemeClr val="tx1"/>
                </a:solidFill>
                <a:latin typeface="Arial" charset="0"/>
              </a:defRPr>
            </a:lvl9pPr>
          </a:lstStyle>
          <a:p>
            <a:pPr fontAlgn="base">
              <a:spcBef>
                <a:spcPct val="0"/>
              </a:spcBef>
              <a:spcAft>
                <a:spcPct val="0"/>
              </a:spcAft>
              <a:defRPr/>
            </a:pPr>
            <a:fld id="{1084B6DB-D49A-4E02-8F54-06F07D4598DB}" type="slidenum">
              <a:rPr lang="en-US" altLang="en-US" smtClean="0">
                <a:latin typeface="Calibri" pitchFamily="34" charset="0"/>
              </a:rPr>
              <a:pPr fontAlgn="base">
                <a:spcBef>
                  <a:spcPct val="0"/>
                </a:spcBef>
                <a:spcAft>
                  <a:spcPct val="0"/>
                </a:spcAft>
                <a:defRPr/>
              </a:pPr>
              <a:t>1</a:t>
            </a:fld>
            <a:endParaRPr lang="en-US" altLang="en-US" dirty="0"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11</a:t>
            </a:fld>
            <a:endParaRPr lang="en-US" dirty="0"/>
          </a:p>
        </p:txBody>
      </p:sp>
    </p:spTree>
    <p:extLst>
      <p:ext uri="{BB962C8B-B14F-4D97-AF65-F5344CB8AC3E}">
        <p14:creationId xmlns:p14="http://schemas.microsoft.com/office/powerpoint/2010/main" val="3378596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level is relevant to SA.  Dr. Mica </a:t>
            </a:r>
            <a:r>
              <a:rPr lang="en-US" dirty="0" err="1"/>
              <a:t>Endsley</a:t>
            </a:r>
            <a:r>
              <a:rPr lang="en-US" dirty="0"/>
              <a:t> </a:t>
            </a:r>
            <a:r>
              <a:rPr lang="en-US" dirty="0" smtClean="0"/>
              <a:t>(onetime Scientist for the Air Force and author of several books) offers </a:t>
            </a:r>
            <a:r>
              <a:rPr lang="en-US" dirty="0"/>
              <a:t>data on loss of SA by level for various aircraft accidents.  Others have looked at commercial shipping accidents and reached the same conclusions. </a:t>
            </a:r>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12</a:t>
            </a:fld>
            <a:endParaRPr lang="en-US" dirty="0"/>
          </a:p>
        </p:txBody>
      </p:sp>
    </p:spTree>
    <p:extLst>
      <p:ext uri="{BB962C8B-B14F-4D97-AF65-F5344CB8AC3E}">
        <p14:creationId xmlns:p14="http://schemas.microsoft.com/office/powerpoint/2010/main" val="372928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 of this case are available at Florida Fish and Wildlife Conservation </a:t>
            </a:r>
            <a:r>
              <a:rPr lang="en-US" dirty="0"/>
              <a:t>Commission case </a:t>
            </a:r>
            <a:r>
              <a:rPr lang="en-US" dirty="0" smtClean="0"/>
              <a:t>FWNE16OFF003472.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13</a:t>
            </a:fld>
            <a:endParaRPr lang="en-US" dirty="0"/>
          </a:p>
        </p:txBody>
      </p:sp>
    </p:spTree>
    <p:extLst>
      <p:ext uri="{BB962C8B-B14F-4D97-AF65-F5344CB8AC3E}">
        <p14:creationId xmlns:p14="http://schemas.microsoft.com/office/powerpoint/2010/main" val="362838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14</a:t>
            </a:fld>
            <a:endParaRPr lang="en-US" dirty="0"/>
          </a:p>
        </p:txBody>
      </p:sp>
    </p:spTree>
    <p:extLst>
      <p:ext uri="{BB962C8B-B14F-4D97-AF65-F5344CB8AC3E}">
        <p14:creationId xmlns:p14="http://schemas.microsoft.com/office/powerpoint/2010/main" val="414506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15</a:t>
            </a:fld>
            <a:endParaRPr lang="en-US" dirty="0"/>
          </a:p>
        </p:txBody>
      </p:sp>
    </p:spTree>
    <p:extLst>
      <p:ext uri="{BB962C8B-B14F-4D97-AF65-F5344CB8AC3E}">
        <p14:creationId xmlns:p14="http://schemas.microsoft.com/office/powerpoint/2010/main" val="875226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16</a:t>
            </a:fld>
            <a:endParaRPr lang="en-US" dirty="0"/>
          </a:p>
        </p:txBody>
      </p:sp>
    </p:spTree>
    <p:extLst>
      <p:ext uri="{BB962C8B-B14F-4D97-AF65-F5344CB8AC3E}">
        <p14:creationId xmlns:p14="http://schemas.microsoft.com/office/powerpoint/2010/main" val="2676793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17</a:t>
            </a:fld>
            <a:endParaRPr lang="en-US" dirty="0"/>
          </a:p>
        </p:txBody>
      </p:sp>
    </p:spTree>
    <p:extLst>
      <p:ext uri="{BB962C8B-B14F-4D97-AF65-F5344CB8AC3E}">
        <p14:creationId xmlns:p14="http://schemas.microsoft.com/office/powerpoint/2010/main" val="11717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19</a:t>
            </a:fld>
            <a:endParaRPr lang="en-US" dirty="0"/>
          </a:p>
        </p:txBody>
      </p:sp>
    </p:spTree>
    <p:extLst>
      <p:ext uri="{BB962C8B-B14F-4D97-AF65-F5344CB8AC3E}">
        <p14:creationId xmlns:p14="http://schemas.microsoft.com/office/powerpoint/2010/main" val="415120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lexicon of HFACS, threats are preconditions to unsafe acts.</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20</a:t>
            </a:fld>
            <a:endParaRPr lang="en-US" dirty="0"/>
          </a:p>
        </p:txBody>
      </p:sp>
    </p:spTree>
    <p:extLst>
      <p:ext uri="{BB962C8B-B14F-4D97-AF65-F5344CB8AC3E}">
        <p14:creationId xmlns:p14="http://schemas.microsoft.com/office/powerpoint/2010/main" val="1543709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USCG 5/13/2001.  Although this is intended as comic relief, it also serves to remind us that </a:t>
            </a:r>
            <a:r>
              <a:rPr lang="en-US" dirty="0" smtClean="0"/>
              <a:t>the threats </a:t>
            </a:r>
            <a:r>
              <a:rPr lang="en-US" dirty="0"/>
              <a:t>we need to be vigilant about </a:t>
            </a:r>
            <a:r>
              <a:rPr lang="en-US" dirty="0" smtClean="0"/>
              <a:t>depend </a:t>
            </a:r>
            <a:r>
              <a:rPr lang="en-US" dirty="0"/>
              <a:t>upon the context.  Snakes crawling between the tires of a C-130 are probably not an issue in Maine, for example.  But, as these remarkable photos illustrate, even removing the chocks might present hazards in some locations.  This photo is also posted on the Navy Safety Center website at </a:t>
            </a:r>
            <a:r>
              <a:rPr lang="en-US" dirty="0">
                <a:hlinkClick r:id="rId3"/>
              </a:rPr>
              <a:t>http://</a:t>
            </a:r>
            <a:r>
              <a:rPr lang="en-US" dirty="0" smtClean="0">
                <a:hlinkClick r:id="rId3"/>
              </a:rPr>
              <a:t>www.safetycenter.navy.mil/photo/archive/archive_1-50/photo13.htm</a:t>
            </a:r>
            <a:r>
              <a:rPr lang="en-US" dirty="0" smtClean="0"/>
              <a:t>.  </a:t>
            </a:r>
            <a:r>
              <a:rPr lang="en-US" dirty="0"/>
              <a:t>It was taken at the Coast Guard Air Station in Mobile, Ala. They said it was a diamondback and that the rattler is that thing you see next to the wheel chocks. I defer to any expert on snakes.</a:t>
            </a:r>
            <a:br>
              <a:rPr lang="en-US" dirty="0"/>
            </a:b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21</a:t>
            </a:fld>
            <a:endParaRPr lang="en-US" dirty="0"/>
          </a:p>
        </p:txBody>
      </p:sp>
    </p:spTree>
    <p:extLst>
      <p:ext uri="{BB962C8B-B14F-4D97-AF65-F5344CB8AC3E}">
        <p14:creationId xmlns:p14="http://schemas.microsoft.com/office/powerpoint/2010/main" val="23201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a:t>
            </a:fld>
            <a:endParaRPr lang="en-US" dirty="0"/>
          </a:p>
        </p:txBody>
      </p:sp>
    </p:spTree>
    <p:extLst>
      <p:ext uri="{BB962C8B-B14F-4D97-AF65-F5344CB8AC3E}">
        <p14:creationId xmlns:p14="http://schemas.microsoft.com/office/powerpoint/2010/main" val="2177258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various threats to effective SA.</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22</a:t>
            </a:fld>
            <a:endParaRPr lang="en-US" dirty="0"/>
          </a:p>
        </p:txBody>
      </p:sp>
    </p:spTree>
    <p:extLst>
      <p:ext uri="{BB962C8B-B14F-4D97-AF65-F5344CB8AC3E}">
        <p14:creationId xmlns:p14="http://schemas.microsoft.com/office/powerpoint/2010/main" val="31185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23</a:t>
            </a:fld>
            <a:endParaRPr lang="en-US" dirty="0"/>
          </a:p>
        </p:txBody>
      </p:sp>
    </p:spTree>
    <p:extLst>
      <p:ext uri="{BB962C8B-B14F-4D97-AF65-F5344CB8AC3E}">
        <p14:creationId xmlns:p14="http://schemas.microsoft.com/office/powerpoint/2010/main" val="4088608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smtClean="0"/>
              <a:t>presentation by A. M. Quartarone, Maristaeli </a:t>
            </a:r>
            <a:r>
              <a:rPr lang="en-US" dirty="0"/>
              <a:t>luni health </a:t>
            </a:r>
            <a:r>
              <a:rPr lang="en-US" dirty="0" smtClean="0"/>
              <a:t>service on Situational Awareness available </a:t>
            </a:r>
            <a:r>
              <a:rPr lang="en-US" dirty="0"/>
              <a:t>at </a:t>
            </a:r>
            <a:r>
              <a:rPr lang="en-US" dirty="0">
                <a:hlinkClick r:id="rId3"/>
              </a:rPr>
              <a:t>http://</a:t>
            </a:r>
            <a:r>
              <a:rPr lang="en-US" dirty="0" smtClean="0">
                <a:hlinkClick r:id="rId3"/>
              </a:rPr>
              <a:t>ninowebspace.altervista.org/Pubblicazioni/Situational%20Awareness.pdf</a:t>
            </a:r>
            <a:r>
              <a:rPr lang="en-US" dirty="0" smtClean="0"/>
              <a:t>. Additional </a:t>
            </a:r>
            <a:r>
              <a:rPr lang="en-US" dirty="0"/>
              <a:t>references available at </a:t>
            </a:r>
            <a:r>
              <a:rPr lang="en-US" dirty="0">
                <a:hlinkClick r:id="rId4"/>
              </a:rPr>
              <a:t>http://</a:t>
            </a:r>
            <a:r>
              <a:rPr lang="en-US" dirty="0" smtClean="0">
                <a:hlinkClick r:id="rId4"/>
              </a:rPr>
              <a:t>quizlet.com/20500060/new</a:t>
            </a:r>
            <a:r>
              <a:rPr lang="en-US" dirty="0"/>
              <a:t>, fcfirefighters.org/.../MAYDAYMAYDAYMAYDAYPowerpoint.ppt‎</a:t>
            </a:r>
            <a:r>
              <a:rPr lang="en-US" dirty="0" smtClean="0"/>
              <a:t>, </a:t>
            </a:r>
            <a:r>
              <a:rPr lang="en-US" dirty="0">
                <a:hlinkClick r:id="rId5"/>
              </a:rPr>
              <a:t>http://</a:t>
            </a:r>
            <a:r>
              <a:rPr lang="en-US" dirty="0" smtClean="0">
                <a:hlinkClick r:id="rId5"/>
              </a:rPr>
              <a:t>frontpage.okstate.edu/coe/toddhubbard/CRM%20stuff/CRM%20FAA%20Training/AT-M-06A.pdf</a:t>
            </a:r>
            <a:r>
              <a:rPr lang="en-US" dirty="0" smtClean="0"/>
              <a:t>,  </a:t>
            </a:r>
            <a:r>
              <a:rPr lang="en-US" dirty="0">
                <a:hlinkClick r:id="rId6"/>
              </a:rPr>
              <a:t>http://</a:t>
            </a:r>
            <a:r>
              <a:rPr lang="en-US" dirty="0" smtClean="0">
                <a:hlinkClick r:id="rId6"/>
              </a:rPr>
              <a:t>wps.prenhall.com/wps/media/objects/5123/5246605/Article_Mayday_Mayday_Mayday.htm</a:t>
            </a:r>
            <a:r>
              <a:rPr lang="en-US" dirty="0"/>
              <a:t>, and  </a:t>
            </a:r>
            <a:r>
              <a:rPr lang="en-US" dirty="0">
                <a:hlinkClick r:id="rId7"/>
              </a:rPr>
              <a:t>http://</a:t>
            </a:r>
            <a:r>
              <a:rPr lang="en-US" dirty="0" smtClean="0">
                <a:hlinkClick r:id="rId7"/>
              </a:rPr>
              <a:t>www.slideserve.com/hallie/maj-paola-verde-md-phd-forl-enav-academy-19-th-sept-2012</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24</a:t>
            </a:fld>
            <a:endParaRPr lang="en-US" dirty="0"/>
          </a:p>
        </p:txBody>
      </p:sp>
    </p:spTree>
    <p:extLst>
      <p:ext uri="{BB962C8B-B14F-4D97-AF65-F5344CB8AC3E}">
        <p14:creationId xmlns:p14="http://schemas.microsoft.com/office/powerpoint/2010/main" val="2824178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25</a:t>
            </a:fld>
            <a:endParaRPr lang="en-US" dirty="0"/>
          </a:p>
        </p:txBody>
      </p:sp>
    </p:spTree>
    <p:extLst>
      <p:ext uri="{BB962C8B-B14F-4D97-AF65-F5344CB8AC3E}">
        <p14:creationId xmlns:p14="http://schemas.microsoft.com/office/powerpoint/2010/main" val="3994592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Eastern Flight 401 is the classic example.  </a:t>
            </a:r>
            <a:r>
              <a:rPr lang="en-US" dirty="0"/>
              <a:t>See e.g., </a:t>
            </a:r>
            <a:r>
              <a:rPr lang="en-US" dirty="0">
                <a:hlinkClick r:id="rId3"/>
              </a:rPr>
              <a:t>http://</a:t>
            </a:r>
            <a:r>
              <a:rPr lang="en-US" dirty="0" smtClean="0">
                <a:hlinkClick r:id="rId3"/>
              </a:rPr>
              <a:t>www.airdisaster.com/special/special-ea401.shtml</a:t>
            </a:r>
            <a:r>
              <a:rPr lang="en-US" dirty="0" smtClean="0"/>
              <a:t> and the NTSB </a:t>
            </a:r>
            <a:r>
              <a:rPr lang="en-US" dirty="0"/>
              <a:t>report available at </a:t>
            </a:r>
            <a:r>
              <a:rPr lang="en-US" dirty="0">
                <a:hlinkClick r:id="rId4"/>
              </a:rPr>
              <a:t>http://</a:t>
            </a:r>
            <a:r>
              <a:rPr lang="en-US" dirty="0" smtClean="0">
                <a:hlinkClick r:id="rId4"/>
              </a:rPr>
              <a:t>libraryonline.erau.edu/online-full-text/ntsb/aircraft-accident-reports/AAR73-14.pdf</a:t>
            </a:r>
            <a:r>
              <a:rPr lang="en-US" dirty="0" smtClean="0"/>
              <a:t>.  In this case one of the three landing gear down and locked indicator lights failed to illuminate causing the crew to be concerned that they might have to make a gear up landing, which could result in damage.  They left the landing pattern and went to an area over the Florida Everglades to trouble shoot the problem.  However, they became fixated on the problem and failed to notice that the aircraft was in a gentle descent.  The aircraft crashed with the loss of many lives.  Later investigation revealed that there was no landing gear failure, just a burned out bulb.</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26</a:t>
            </a:fld>
            <a:endParaRPr lang="en-US" dirty="0"/>
          </a:p>
        </p:txBody>
      </p:sp>
    </p:spTree>
    <p:extLst>
      <p:ext uri="{BB962C8B-B14F-4D97-AF65-F5344CB8AC3E}">
        <p14:creationId xmlns:p14="http://schemas.microsoft.com/office/powerpoint/2010/main" val="2574252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Claim is from the Air Traffic Control Training Series (AT-M-06A CRM US) Basic concepts of Crew resource management Manual (1998).  This is </a:t>
            </a:r>
            <a:r>
              <a:rPr lang="en-US" dirty="0"/>
              <a:t>available electronically at </a:t>
            </a:r>
            <a:r>
              <a:rPr lang="en-US" dirty="0">
                <a:hlinkClick r:id="rId3"/>
              </a:rPr>
              <a:t>http://</a:t>
            </a:r>
            <a:r>
              <a:rPr lang="en-US" dirty="0" smtClean="0">
                <a:hlinkClick r:id="rId3"/>
              </a:rPr>
              <a:t>frontpage.okstate.edu/coe/toddhubbard/CRM%20stuff/CRM%20FAA%20Training/AT-M-06A.pdf</a:t>
            </a:r>
            <a:r>
              <a:rPr lang="en-US" dirty="0" smtClean="0"/>
              <a:t>.  </a:t>
            </a:r>
          </a:p>
          <a:p>
            <a:r>
              <a:rPr lang="en-US" dirty="0" smtClean="0"/>
              <a:t>According to the DOD HFACS system, channelized attention is the name given to what many psychologists term ‘inattentional blindness’ (see following slide).  Useful reference is Gibb, R., Gray, R., and Scharff, L., (2010).  </a:t>
            </a:r>
            <a:r>
              <a:rPr lang="en-US" i="1" dirty="0" smtClean="0"/>
              <a:t>Aviation Visual Perception, Research , Misperception and Mishaps</a:t>
            </a:r>
            <a:r>
              <a:rPr lang="en-US" dirty="0" smtClean="0"/>
              <a:t>, Ashgate, Burlington, </a:t>
            </a:r>
            <a:r>
              <a:rPr lang="en-US" dirty="0"/>
              <a:t>VT. Other terms used in the literature </a:t>
            </a:r>
            <a:r>
              <a:rPr lang="en-US" dirty="0" smtClean="0"/>
              <a:t>to describe channelized attention include </a:t>
            </a:r>
            <a:r>
              <a:rPr lang="en-US" dirty="0"/>
              <a:t>‘attentional narrowing’ or ‘cognitive tunneling</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27</a:t>
            </a:fld>
            <a:endParaRPr lang="en-US" dirty="0"/>
          </a:p>
        </p:txBody>
      </p:sp>
    </p:spTree>
    <p:extLst>
      <p:ext uri="{BB962C8B-B14F-4D97-AF65-F5344CB8AC3E}">
        <p14:creationId xmlns:p14="http://schemas.microsoft.com/office/powerpoint/2010/main" val="3057807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Aviat Space Environ Med. 2006 Sep;77(9):</a:t>
            </a:r>
            <a:r>
              <a:rPr lang="en-US" dirty="0" smtClean="0"/>
              <a:t>963-70. Fatigue </a:t>
            </a:r>
            <a:r>
              <a:rPr lang="en-US" dirty="0"/>
              <a:t>and related human factors in the near crash of a large military </a:t>
            </a:r>
            <a:r>
              <a:rPr lang="en-US" dirty="0" smtClean="0"/>
              <a:t>aircraft. Armentrout </a:t>
            </a:r>
            <a:r>
              <a:rPr lang="en-US" dirty="0"/>
              <a:t>JJ, Holland DA, O'Toole KJ, Ercoline WR</a:t>
            </a:r>
            <a:r>
              <a:rPr lang="en-US" dirty="0" smtClean="0"/>
              <a:t>.</a:t>
            </a:r>
            <a:endParaRPr lang="en-US" dirty="0"/>
          </a:p>
          <a:p>
            <a:r>
              <a:rPr lang="en-US" dirty="0"/>
              <a:t>433rd Airlift Wing, U.S. Air Force Reserve Command, Lackland AFB, TX, USA. </a:t>
            </a:r>
            <a:r>
              <a:rPr lang="en-US" dirty="0" smtClean="0"/>
              <a:t>jeffrey.armentrout@lackland.af.mil</a:t>
            </a:r>
            <a:endParaRPr lang="en-US" dirty="0"/>
          </a:p>
          <a:p>
            <a:r>
              <a:rPr lang="en-US" dirty="0"/>
              <a:t>INTRODUCTION:</a:t>
            </a:r>
          </a:p>
          <a:p>
            <a:r>
              <a:rPr lang="en-US" dirty="0"/>
              <a:t>During approach to a remote island location, a U.S. Air Force heavy-airlift aircraft was flown into an aerodynamic stall, resulting in the loss of more than 4000 </a:t>
            </a:r>
            <a:r>
              <a:rPr lang="en-US" dirty="0" smtClean="0"/>
              <a:t>ft. </a:t>
            </a:r>
            <a:r>
              <a:rPr lang="en-US" dirty="0"/>
              <a:t>of altitude, with the crew recovering the aircraft just before impact would have occurred.</a:t>
            </a:r>
          </a:p>
          <a:p>
            <a:r>
              <a:rPr lang="en-US" dirty="0"/>
              <a:t>METHODS:</a:t>
            </a:r>
          </a:p>
          <a:p>
            <a:r>
              <a:rPr lang="en-US" dirty="0"/>
              <a:t>An analysis of the mishap was conducted through a review of non-privileged USAF mishap data, cockpit voice recordings, flight data records, and interviews of the aircrew involved. A thorough examination of fatigue-related factors was conducted, including computerized fatigue modeling.</a:t>
            </a:r>
          </a:p>
          <a:p>
            <a:r>
              <a:rPr lang="en-US" dirty="0"/>
              <a:t>RESULTS:</a:t>
            </a:r>
          </a:p>
          <a:p>
            <a:r>
              <a:rPr lang="en-US" dirty="0"/>
              <a:t>The crew traveled over 11,000 mi in a westward direction over a 6-d period. They had been on duty for nearly 21 h on the day of the mishap, with minimal in-flight rest. The pilots were late beginning their descent for landing, and a minor aircraft malfunction distracted the crew, contributing to channelized attention and degraded situational awareness. A breakdown in crew communication and failure to adequately monitor and interpret true aircraft state culminated in loss of aircraft control. Analysis of the crew's work/rest schedule confirmed that multiple elements of fatigue were present during this mishap, including acute and cumulative fatigue, circadian disruptions, and sleep inertia. Additionally, reduced situational awareness and spatial disorientation, exacerbated by the underlying fatigue, were causal in this mishap.</a:t>
            </a:r>
          </a:p>
          <a:p>
            <a:r>
              <a:rPr lang="en-US" dirty="0"/>
              <a:t>DISCUSSION:</a:t>
            </a:r>
          </a:p>
          <a:p>
            <a:r>
              <a:rPr lang="en-US" dirty="0"/>
              <a:t>This mishap highlights the importance of maintaining a high degree of situational awareness during long-haul flights with a continuing need to address issues regarding spatial disorientation, proper application of human engineering principles in modern cockpits, and mitigation of aircrew fatigue factors.</a:t>
            </a:r>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28</a:t>
            </a:fld>
            <a:endParaRPr lang="en-US" dirty="0"/>
          </a:p>
        </p:txBody>
      </p:sp>
    </p:spTree>
    <p:extLst>
      <p:ext uri="{BB962C8B-B14F-4D97-AF65-F5344CB8AC3E}">
        <p14:creationId xmlns:p14="http://schemas.microsoft.com/office/powerpoint/2010/main" val="113654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accident report from the government of Malta for this crash </a:t>
            </a:r>
            <a:r>
              <a:rPr lang="en-US" dirty="0" smtClean="0"/>
              <a:t>concludes that </a:t>
            </a:r>
            <a:r>
              <a:rPr lang="en-US" dirty="0"/>
              <a:t>loss of SA was a key </a:t>
            </a:r>
            <a:r>
              <a:rPr lang="en-US" dirty="0" smtClean="0"/>
              <a:t>element.  This report is a very interesting read, </a:t>
            </a:r>
            <a:r>
              <a:rPr lang="en-US" dirty="0"/>
              <a:t>see:</a:t>
            </a:r>
          </a:p>
          <a:p>
            <a:r>
              <a:rPr lang="en-US" dirty="0">
                <a:hlinkClick r:id="rId3"/>
              </a:rPr>
              <a:t>http://www.bsu-bund.de/SharedDocs/pdf/EN/Investigation_Report/2012/Investigation_Report_230_09.pdf?__</a:t>
            </a:r>
            <a:r>
              <a:rPr lang="en-US" dirty="0" smtClean="0">
                <a:hlinkClick r:id="rId3"/>
              </a:rPr>
              <a:t>blob=publicationFile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29</a:t>
            </a:fld>
            <a:endParaRPr lang="en-US" dirty="0"/>
          </a:p>
        </p:txBody>
      </p:sp>
    </p:spTree>
    <p:extLst>
      <p:ext uri="{BB962C8B-B14F-4D97-AF65-F5344CB8AC3E}">
        <p14:creationId xmlns:p14="http://schemas.microsoft.com/office/powerpoint/2010/main" val="1328934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e.g., </a:t>
            </a:r>
            <a:r>
              <a:rPr lang="en-US" dirty="0">
                <a:hlinkClick r:id="rId3"/>
              </a:rPr>
              <a:t>http://www.faa.gov/regulations_policies/handbooks_manuals/aviation/pilot_handbook/media/PHAK%20-%</a:t>
            </a:r>
            <a:r>
              <a:rPr lang="en-US" dirty="0" smtClean="0">
                <a:hlinkClick r:id="rId3"/>
              </a:rPr>
              <a:t>20Chapter%2017.pdf</a:t>
            </a:r>
            <a:r>
              <a:rPr lang="en-US" dirty="0" smtClean="0"/>
              <a:t>.  </a:t>
            </a:r>
          </a:p>
          <a:p>
            <a:r>
              <a:rPr lang="en-US" dirty="0">
                <a:hlinkClick r:id="rId4"/>
              </a:rPr>
              <a:t>http://</a:t>
            </a:r>
            <a:r>
              <a:rPr lang="en-US" dirty="0" smtClean="0">
                <a:hlinkClick r:id="rId4"/>
              </a:rPr>
              <a:t>www.faa.gov/regulations_policies/handbooks_manuals/aviation/helicopter_flying_handbook/media/hfh_ch14.pdf</a:t>
            </a:r>
            <a:r>
              <a:rPr lang="en-US" dirty="0" smtClean="0"/>
              <a:t>.  </a:t>
            </a:r>
          </a:p>
          <a:p>
            <a:r>
              <a:rPr lang="en-US" dirty="0">
                <a:hlinkClick r:id="rId5"/>
              </a:rPr>
              <a:t>http://</a:t>
            </a:r>
            <a:r>
              <a:rPr lang="en-US" dirty="0" smtClean="0">
                <a:hlinkClick r:id="rId5"/>
              </a:rPr>
              <a:t>www.americanflyers.net/aviationlibrary/pilots_handbook/chapter_16.htm</a:t>
            </a:r>
            <a:r>
              <a:rPr lang="en-US" dirty="0" smtClean="0"/>
              <a:t>.  </a:t>
            </a:r>
          </a:p>
          <a:p>
            <a:r>
              <a:rPr lang="en-US" dirty="0">
                <a:hlinkClick r:id="rId6"/>
              </a:rPr>
              <a:t>http://</a:t>
            </a:r>
            <a:r>
              <a:rPr lang="en-US" dirty="0" smtClean="0">
                <a:hlinkClick r:id="rId6"/>
              </a:rPr>
              <a:t>download.aopa.org/epilot/2008/8083-25-chap16.pdf</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30</a:t>
            </a:fld>
            <a:endParaRPr lang="en-US" dirty="0"/>
          </a:p>
        </p:txBody>
      </p:sp>
    </p:spTree>
    <p:extLst>
      <p:ext uri="{BB962C8B-B14F-4D97-AF65-F5344CB8AC3E}">
        <p14:creationId xmlns:p14="http://schemas.microsoft.com/office/powerpoint/2010/main" val="1001410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prstClr val="black"/>
                </a:solidFill>
              </a:rPr>
              <a:t>Boeing data.  Available at </a:t>
            </a:r>
            <a:r>
              <a:rPr lang="en-US" dirty="0">
                <a:solidFill>
                  <a:prstClr val="black"/>
                </a:solidFill>
                <a:hlinkClick r:id="rId3"/>
              </a:rPr>
              <a:t>http://www.yozawa.com/flight/boeingstatics.pdf</a:t>
            </a:r>
            <a:r>
              <a:rPr lang="en-US" dirty="0">
                <a:solidFill>
                  <a:prstClr val="black"/>
                </a:solidFill>
              </a:rPr>
              <a:t>.    </a:t>
            </a:r>
          </a:p>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31</a:t>
            </a:fld>
            <a:endParaRPr lang="en-US" dirty="0"/>
          </a:p>
        </p:txBody>
      </p:sp>
    </p:spTree>
    <p:extLst>
      <p:ext uri="{BB962C8B-B14F-4D97-AF65-F5344CB8AC3E}">
        <p14:creationId xmlns:p14="http://schemas.microsoft.com/office/powerpoint/2010/main" val="189469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what the EEIs would be for a vessel operator, a fireman about to enter a burning building, a police officer planning to make a traffic stop, etc.  The EEIs are quite different in each case.  The claim that it more of a mindset than a hard skill </a:t>
            </a:r>
            <a:r>
              <a:rPr lang="en-US" dirty="0"/>
              <a:t>is elaborated at </a:t>
            </a:r>
            <a:r>
              <a:rPr lang="en-US" dirty="0">
                <a:hlinkClick r:id="rId3"/>
              </a:rPr>
              <a:t>http://</a:t>
            </a:r>
            <a:r>
              <a:rPr lang="en-US" dirty="0" smtClean="0">
                <a:hlinkClick r:id="rId3"/>
              </a:rPr>
              <a:t>www.stratfor.com/weekly/practical-guide-situational-awareness</a:t>
            </a:r>
            <a:r>
              <a:rPr lang="en-US" dirty="0" smtClean="0"/>
              <a:t>.  </a:t>
            </a:r>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a:t>
            </a:fld>
            <a:endParaRPr lang="en-US" dirty="0"/>
          </a:p>
        </p:txBody>
      </p:sp>
    </p:spTree>
    <p:extLst>
      <p:ext uri="{BB962C8B-B14F-4D97-AF65-F5344CB8AC3E}">
        <p14:creationId xmlns:p14="http://schemas.microsoft.com/office/powerpoint/2010/main" val="2892479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842000" cy="4183380"/>
          </a:xfrm>
        </p:spPr>
        <p:txBody>
          <a:bodyPr>
            <a:normAutofit fontScale="85000" lnSpcReduction="20000"/>
          </a:bodyPr>
          <a:lstStyle/>
          <a:p>
            <a:r>
              <a:rPr lang="en-US" dirty="0" smtClean="0"/>
              <a:t>The second point is critical.  See if it is possible to shift activities to a less demanding time in the evolution.  Alternatively, see if you can shift work to other members of the crew, so that no one get overburdened.  Here is an interesting comment:</a:t>
            </a:r>
          </a:p>
          <a:p>
            <a:r>
              <a:rPr lang="en-US" dirty="0"/>
              <a:t>In a world where we are encouraged to do more with less, and are increasingly distracted by everything around us, “task saturation” has been named by the NBAA Safety Committee to its list of the top 10 threats to business aviation safety</a:t>
            </a:r>
            <a:r>
              <a:rPr lang="en-US" dirty="0" smtClean="0"/>
              <a:t>.</a:t>
            </a:r>
            <a:endParaRPr lang="en-US" dirty="0"/>
          </a:p>
          <a:p>
            <a:r>
              <a:rPr lang="en-US" dirty="0"/>
              <a:t>Three Symptoms of Task Saturation</a:t>
            </a:r>
          </a:p>
          <a:p>
            <a:r>
              <a:rPr lang="en-US" dirty="0"/>
              <a:t>“Task saturation is having too much to do without enough time, tools or resources to do it,” said Eric Barfield, director of operations at Hope Aviation Insurance and chairman of the NBAA Safety Committee. “That can lead to an inability to focus on what really matters</a:t>
            </a:r>
            <a:r>
              <a:rPr lang="en-US" dirty="0" smtClean="0"/>
              <a:t>.”</a:t>
            </a:r>
            <a:endParaRPr lang="en-US" dirty="0"/>
          </a:p>
          <a:p>
            <a:r>
              <a:rPr lang="en-US" dirty="0"/>
              <a:t>As task saturation increases, a pilot, cabin crewmember, flight line employee or maintenance technician might start shutting down, unable to continue performing. Another symptom is constantly shuffling and reorganizing while accomplishing nothing. A third symptom is a marked increase in errors, Barfield said</a:t>
            </a:r>
            <a:r>
              <a:rPr lang="en-US" dirty="0" smtClean="0"/>
              <a:t>.</a:t>
            </a:r>
            <a:endParaRPr lang="en-US" dirty="0"/>
          </a:p>
          <a:p>
            <a:r>
              <a:rPr lang="en-US" dirty="0"/>
              <a:t>Instances of task saturation in business aviation are on the rise, he noted, possibly as a lingering effect of the recent recession</a:t>
            </a:r>
            <a:r>
              <a:rPr lang="en-US" dirty="0" smtClean="0"/>
              <a:t>.</a:t>
            </a:r>
            <a:endParaRPr lang="en-US" dirty="0"/>
          </a:p>
          <a:p>
            <a:r>
              <a:rPr lang="en-US" dirty="0"/>
              <a:t>“We were told to do more with less,” explained Barfield. “If we needed 10 people, we got five people. We ended up with tremendously bright people who are highly cross-functional, but it comes at a cost.” That cost, he said, is degradation of our ability to focus on specific tasks as we try to accomplish all tasks in a list of things-to-do that becomes too big to manage</a:t>
            </a:r>
            <a:r>
              <a:rPr lang="en-US" dirty="0" smtClean="0"/>
              <a:t>.</a:t>
            </a:r>
            <a:endParaRPr lang="en-US" dirty="0"/>
          </a:p>
          <a:p>
            <a:r>
              <a:rPr lang="en-US" dirty="0"/>
              <a:t>Barfield also suggested the proliferation of technology has led to an increase in task saturation. Ironically, the very advances that were meant to make work easier have, in many cases, had the opposite effect</a:t>
            </a:r>
            <a:r>
              <a:rPr lang="en-US" dirty="0" smtClean="0"/>
              <a:t>.</a:t>
            </a:r>
            <a:endParaRPr lang="en-US" dirty="0"/>
          </a:p>
          <a:p>
            <a:r>
              <a:rPr lang="en-US" dirty="0"/>
              <a:t>“The rapid development and implementation of technology, as well as information overload, ...leaves us with yet another system to train on, another system to master, more data to sift through,” said Barfield</a:t>
            </a:r>
            <a:r>
              <a:rPr lang="en-US" dirty="0" smtClean="0"/>
              <a:t>.</a:t>
            </a:r>
            <a:endParaRPr lang="en-US" dirty="0"/>
          </a:p>
          <a:p>
            <a:r>
              <a:rPr lang="en-US" dirty="0"/>
              <a:t>Another contributing factor in task saturation is what Barfield called “the tyranny of the urgent</a:t>
            </a:r>
            <a:r>
              <a:rPr lang="en-US" dirty="0" smtClean="0"/>
              <a:t>.”</a:t>
            </a:r>
            <a:endParaRPr lang="en-US" dirty="0"/>
          </a:p>
          <a:p>
            <a:r>
              <a:rPr lang="en-US" dirty="0"/>
              <a:t>“Everything is due right now. You can’t plan ahead. You’re always on defense,” he said</a:t>
            </a:r>
            <a:r>
              <a:rPr lang="en-US" dirty="0" smtClean="0"/>
              <a:t>.</a:t>
            </a:r>
          </a:p>
          <a:p>
            <a:r>
              <a:rPr lang="en-US" dirty="0">
                <a:hlinkClick r:id="rId3"/>
              </a:rPr>
              <a:t>http://</a:t>
            </a:r>
            <a:r>
              <a:rPr lang="en-US" dirty="0" smtClean="0">
                <a:hlinkClick r:id="rId3"/>
              </a:rPr>
              <a:t>www.nbaa.org/ops/safety/20130617-task-saturation-how-much-is-too-much.php</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32</a:t>
            </a:fld>
            <a:endParaRPr lang="en-US" dirty="0"/>
          </a:p>
        </p:txBody>
      </p:sp>
    </p:spTree>
    <p:extLst>
      <p:ext uri="{BB962C8B-B14F-4D97-AF65-F5344CB8AC3E}">
        <p14:creationId xmlns:p14="http://schemas.microsoft.com/office/powerpoint/2010/main" val="2945606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33</a:t>
            </a:fld>
            <a:endParaRPr lang="en-US" dirty="0"/>
          </a:p>
        </p:txBody>
      </p:sp>
    </p:spTree>
    <p:extLst>
      <p:ext uri="{BB962C8B-B14F-4D97-AF65-F5344CB8AC3E}">
        <p14:creationId xmlns:p14="http://schemas.microsoft.com/office/powerpoint/2010/main" val="2392171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relevant references:</a:t>
            </a:r>
          </a:p>
          <a:p>
            <a:r>
              <a:rPr lang="en-US" dirty="0">
                <a:hlinkClick r:id="rId3"/>
              </a:rPr>
              <a:t>http://asasi.org/papers/2011/The%20Direction%20of%20Aviation%20Safety%20(Merged)%20-%</a:t>
            </a:r>
            <a:r>
              <a:rPr lang="en-US" dirty="0" smtClean="0">
                <a:hlinkClick r:id="rId3"/>
              </a:rPr>
              <a:t>20Ian%20Brown.pdf</a:t>
            </a:r>
            <a:r>
              <a:rPr lang="en-US" dirty="0" smtClean="0"/>
              <a:t>.  </a:t>
            </a:r>
          </a:p>
          <a:p>
            <a:r>
              <a:rPr lang="en-US" dirty="0">
                <a:hlinkClick r:id="rId4"/>
              </a:rPr>
              <a:t>http://</a:t>
            </a:r>
            <a:r>
              <a:rPr lang="en-US" dirty="0" smtClean="0">
                <a:hlinkClick r:id="rId4"/>
              </a:rPr>
              <a:t>www.airforcemag.com/SiteCollectionDocuments/Reports/2012/June2012/Day01/052212_ACC_MQ-1_AIB.pdf</a:t>
            </a:r>
            <a:r>
              <a:rPr lang="en-US" dirty="0" smtClean="0"/>
              <a:t>.  </a:t>
            </a:r>
          </a:p>
          <a:p>
            <a:r>
              <a:rPr lang="en-US" dirty="0">
                <a:hlinkClick r:id="rId5"/>
              </a:rPr>
              <a:t>h</a:t>
            </a:r>
            <a:r>
              <a:rPr lang="en-US" dirty="0" smtClean="0">
                <a:hlinkClick r:id="rId5"/>
              </a:rPr>
              <a:t>ttp</a:t>
            </a:r>
            <a:r>
              <a:rPr lang="en-US" dirty="0">
                <a:hlinkClick r:id="rId5"/>
              </a:rPr>
              <a:t>://</a:t>
            </a:r>
            <a:r>
              <a:rPr lang="en-US" dirty="0" smtClean="0">
                <a:hlinkClick r:id="rId5"/>
              </a:rPr>
              <a:t>gradworks.umi.com/3492476.pdf</a:t>
            </a:r>
            <a:r>
              <a:rPr lang="en-US" dirty="0" smtClean="0"/>
              <a:t>.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34</a:t>
            </a:fld>
            <a:endParaRPr lang="en-US" dirty="0"/>
          </a:p>
        </p:txBody>
      </p:sp>
    </p:spTree>
    <p:extLst>
      <p:ext uri="{BB962C8B-B14F-4D97-AF65-F5344CB8AC3E}">
        <p14:creationId xmlns:p14="http://schemas.microsoft.com/office/powerpoint/2010/main" val="1029569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references discuss this disaster in more detail, see e.g., </a:t>
            </a:r>
          </a:p>
          <a:p>
            <a:r>
              <a:rPr lang="en-US" dirty="0">
                <a:hlinkClick r:id="rId3"/>
              </a:rPr>
              <a:t>http://www.telegraph.co.uk/travel/comment/tenerife-airport-disaster</a:t>
            </a:r>
            <a:r>
              <a:rPr lang="en-US" dirty="0" smtClean="0">
                <a:hlinkClick r:id="rId3"/>
              </a:rPr>
              <a:t>/</a:t>
            </a:r>
            <a:r>
              <a:rPr lang="en-US" dirty="0" smtClean="0"/>
              <a:t>.  </a:t>
            </a:r>
            <a:endParaRPr lang="en-US" dirty="0"/>
          </a:p>
          <a:p>
            <a:r>
              <a:rPr lang="en-US" dirty="0">
                <a:hlinkClick r:id="rId4"/>
              </a:rPr>
              <a:t>http://</a:t>
            </a:r>
            <a:r>
              <a:rPr lang="en-US" dirty="0" smtClean="0">
                <a:hlinkClick r:id="rId4"/>
              </a:rPr>
              <a:t>lessonslearned.faa.gov/ll_main.cfm?TabID=1&amp;LLID=52&amp;LLTypeID=2</a:t>
            </a:r>
            <a:r>
              <a:rPr lang="en-US" dirty="0" smtClean="0"/>
              <a:t>. </a:t>
            </a:r>
            <a:endParaRPr lang="en-US" dirty="0"/>
          </a:p>
          <a:p>
            <a:r>
              <a:rPr lang="en-US" dirty="0">
                <a:hlinkClick r:id="rId5"/>
              </a:rPr>
              <a:t>http://</a:t>
            </a:r>
            <a:r>
              <a:rPr lang="en-US" dirty="0" smtClean="0">
                <a:hlinkClick r:id="rId5"/>
              </a:rPr>
              <a:t>project-tenerife.com/engels/PDF/alpa.pdf</a:t>
            </a:r>
            <a:r>
              <a:rPr lang="en-US" dirty="0" smtClean="0"/>
              <a:t>. </a:t>
            </a:r>
            <a:endParaRPr lang="en-US" dirty="0"/>
          </a:p>
          <a:p>
            <a:r>
              <a:rPr lang="en-US" dirty="0">
                <a:hlinkClick r:id="rId6"/>
              </a:rPr>
              <a:t>http://</a:t>
            </a:r>
            <a:r>
              <a:rPr lang="en-US" dirty="0" smtClean="0">
                <a:hlinkClick r:id="rId6"/>
              </a:rPr>
              <a:t>www.project-tenerife.com/engels/PDF/Tenerife.pdf</a:t>
            </a:r>
            <a:r>
              <a:rPr lang="en-US" dirty="0" smtClean="0"/>
              <a:t>.  </a:t>
            </a:r>
            <a:endParaRPr lang="en-US" dirty="0"/>
          </a:p>
          <a:p>
            <a:r>
              <a:rPr lang="en-US" dirty="0">
                <a:hlinkClick r:id="rId7"/>
              </a:rPr>
              <a:t>https://</a:t>
            </a:r>
            <a:r>
              <a:rPr lang="en-US" dirty="0" smtClean="0">
                <a:hlinkClick r:id="rId7"/>
              </a:rPr>
              <a:t>ntl.bts.gov/lib/7000/7500/7585/jatww3-1wilson.pdf</a:t>
            </a:r>
            <a:r>
              <a:rPr lang="en-US" dirty="0" smtClean="0"/>
              <a:t>. </a:t>
            </a:r>
            <a:endParaRPr lang="en-US" dirty="0"/>
          </a:p>
          <a:p>
            <a:r>
              <a:rPr lang="en-US" dirty="0">
                <a:hlinkClick r:id="rId8"/>
              </a:rPr>
              <a:t>https://</a:t>
            </a:r>
            <a:r>
              <a:rPr lang="en-US" dirty="0" smtClean="0">
                <a:hlinkClick r:id="rId8"/>
              </a:rPr>
              <a:t>www.fss.aero/accident-reports/dvdfiles/ES/1977-03-27-A-ES.pdf</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35</a:t>
            </a:fld>
            <a:endParaRPr lang="en-US" dirty="0"/>
          </a:p>
        </p:txBody>
      </p:sp>
    </p:spTree>
    <p:extLst>
      <p:ext uri="{BB962C8B-B14F-4D97-AF65-F5344CB8AC3E}">
        <p14:creationId xmlns:p14="http://schemas.microsoft.com/office/powerpoint/2010/main" val="554192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just aircraft or boats.  Check out the following on highway accidents:</a:t>
            </a:r>
          </a:p>
          <a:p>
            <a:r>
              <a:rPr lang="en-US" dirty="0">
                <a:hlinkClick r:id="rId3"/>
              </a:rPr>
              <a:t>http://</a:t>
            </a:r>
            <a:r>
              <a:rPr lang="en-US" dirty="0" smtClean="0">
                <a:hlinkClick r:id="rId3"/>
              </a:rPr>
              <a:t>www.nhtsa.gov/About+NHTSA/Traffic+Techs/current/Driver+Inattention+Is+A+Major+Factor+In+Serious+Traffic+Crashes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36</a:t>
            </a:fld>
            <a:endParaRPr lang="en-US" dirty="0"/>
          </a:p>
        </p:txBody>
      </p:sp>
    </p:spTree>
    <p:extLst>
      <p:ext uri="{BB962C8B-B14F-4D97-AF65-F5344CB8AC3E}">
        <p14:creationId xmlns:p14="http://schemas.microsoft.com/office/powerpoint/2010/main" val="2740251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See Bliss, J. P., and Dunn, M. C., (2000).  Behavioural implications of alarm mistrust as a function of task workload.  Ergonomics, Vol. 43, 9, 1283-1300.  This laboratory study determined that the effects of false alarms depended upon the workload of the subjects.  Higher workload, led to more incorrect responses.  Relevant theory has also been developed for vigilance</a:t>
            </a:r>
            <a:r>
              <a:rPr lang="en-US" dirty="0"/>
              <a:t>. The systematic study of vigilance was initiated by Norman Mackworth during World War II. Mackworth authored "The breakdown of vigilance during prolonged visual search" in 1948 and this paper is the seminal publication on vigilance</a:t>
            </a:r>
            <a:r>
              <a:rPr lang="en-US" dirty="0" smtClean="0"/>
              <a:t>. </a:t>
            </a:r>
            <a:r>
              <a:rPr lang="en-US" dirty="0"/>
              <a:t>Mackworth's 1948 study investigated the tendency of radar and sonar operators to miss rare irregular event detections near the end of their watch. Mackworth simulated rare irregular events on a radar display by having the test participants watch an unmarked clock face over a 2 hour period. A single clock hand moved in small equal increments around the clock face, with the exception of occasional larger jumps. This device became known as the Mackworth Clock. Participants were tasked to report when they detected the larger jumps. Mackworth's results indicated a decline in signal detection over time, known as a vigilance decrement. The participants' event detection declined between 10 and 15 percent in the first 30 minutes and then continued to decline more gradually for the remaining 90 minutes. Mackworth's method became known as the "Clock Test" and this method has been employed in subsequent investigations</a:t>
            </a:r>
            <a:r>
              <a:rPr lang="en-US" dirty="0" smtClean="0"/>
              <a:t>.  See also Duchon and Laage</a:t>
            </a:r>
            <a:r>
              <a:rPr lang="en-US" dirty="0"/>
              <a:t> (1986) The Consideration of Human Factors in the Design of a Backing-Up Warning </a:t>
            </a:r>
            <a:r>
              <a:rPr lang="en-US" dirty="0" smtClean="0"/>
              <a:t>System: “Despite </a:t>
            </a:r>
            <a:r>
              <a:rPr lang="en-US" dirty="0"/>
              <a:t>the use of automatic backing-up warning systems, large mobile equipment is still involved in reversing collisions, causing injuries, fatalities, and property damage. This paper discusses specific human factors that contribute to the failure of this type of system as used on front-end loaders in the surface mining industry. The use of the backing-up automatic alarm causes the operators to lose the perception of responsibility for vigilant behavior, while the ground crew predictably become habituated to the alarm. These human factors and their interaction with the noise pollution created by the alarms sets up a potentially unsafe condition. Bureau of Mines' research into discriminating backup warning systems could provide an effective alternative to the conventional backup alarm</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37</a:t>
            </a:fld>
            <a:endParaRPr lang="en-US" dirty="0"/>
          </a:p>
        </p:txBody>
      </p:sp>
    </p:spTree>
    <p:extLst>
      <p:ext uri="{BB962C8B-B14F-4D97-AF65-F5344CB8AC3E}">
        <p14:creationId xmlns:p14="http://schemas.microsoft.com/office/powerpoint/2010/main" val="2877542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Sociologist Dr. Diane Vaughan coined this phrase in her excellent analysis of the Challenger Launch Decision, a book published by the University of Chicago Press, (1996, 2016).  This book is really worth reading.  </a:t>
            </a:r>
            <a:r>
              <a:rPr lang="en-US" dirty="0"/>
              <a:t>For additional reading, see </a:t>
            </a:r>
            <a:r>
              <a:rPr lang="en-US" dirty="0">
                <a:hlinkClick r:id="rId3"/>
              </a:rPr>
              <a:t>https://</a:t>
            </a:r>
            <a:r>
              <a:rPr lang="en-US" dirty="0" smtClean="0">
                <a:hlinkClick r:id="rId3"/>
              </a:rPr>
              <a:t>sma.nasa.gov/docs/default-source/safety-messages/safetymessage-normalizationofdeviance-2014-11-03b.pdf?sfvrsn=4</a:t>
            </a:r>
            <a:r>
              <a:rPr lang="en-US" dirty="0" smtClean="0"/>
              <a:t>.  Here are some additional references:</a:t>
            </a:r>
          </a:p>
          <a:p>
            <a:r>
              <a:rPr lang="en-US" dirty="0">
                <a:hlinkClick r:id="rId4"/>
              </a:rPr>
              <a:t>https://</a:t>
            </a:r>
            <a:r>
              <a:rPr lang="en-US" dirty="0" smtClean="0">
                <a:hlinkClick r:id="rId4"/>
              </a:rPr>
              <a:t>www.ncbi.nlm.nih.gov/pmc/articles/PMC2821100/pdf/nihms157603.pdf</a:t>
            </a:r>
            <a:r>
              <a:rPr lang="en-US" dirty="0" smtClean="0"/>
              <a:t>.  </a:t>
            </a:r>
          </a:p>
          <a:p>
            <a:r>
              <a:rPr lang="en-US" dirty="0">
                <a:hlinkClick r:id="rId5"/>
              </a:rPr>
              <a:t>http://www.fireengineering.com/articles/2013/05/firefighter-safety--</a:t>
            </a:r>
            <a:r>
              <a:rPr lang="en-US" dirty="0" smtClean="0">
                <a:hlinkClick r:id="rId5"/>
              </a:rPr>
              <a:t>the-normalization-of-deviance.html</a:t>
            </a:r>
            <a:r>
              <a:rPr lang="en-US" dirty="0" smtClean="0"/>
              <a:t>. </a:t>
            </a:r>
          </a:p>
          <a:p>
            <a:r>
              <a:rPr lang="en-US" dirty="0">
                <a:hlinkClick r:id="rId6"/>
              </a:rPr>
              <a:t>https://</a:t>
            </a:r>
            <a:r>
              <a:rPr lang="en-US" dirty="0" smtClean="0">
                <a:hlinkClick r:id="rId6"/>
              </a:rPr>
              <a:t>my.bridgew.edu/departments/Aviation/SiteAssets/SitePages/SAFETY%20LINK/Normalization%20of%20Deviance.pdf</a:t>
            </a:r>
            <a:r>
              <a:rPr lang="en-US" dirty="0" smtClean="0"/>
              <a:t>.  </a:t>
            </a:r>
          </a:p>
          <a:p>
            <a:r>
              <a:rPr lang="en-US" dirty="0">
                <a:hlinkClick r:id="rId7"/>
              </a:rPr>
              <a:t>http://www.flightsafetyaustralia.com/2017/05/safety-in-mind-normalisation-of-deviance</a:t>
            </a:r>
            <a:r>
              <a:rPr lang="en-US" dirty="0" smtClean="0">
                <a:hlinkClick r:id="rId7"/>
              </a:rPr>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38</a:t>
            </a:fld>
            <a:endParaRPr lang="en-US" dirty="0"/>
          </a:p>
        </p:txBody>
      </p:sp>
    </p:spTree>
    <p:extLst>
      <p:ext uri="{BB962C8B-B14F-4D97-AF65-F5344CB8AC3E}">
        <p14:creationId xmlns:p14="http://schemas.microsoft.com/office/powerpoint/2010/main" val="2762662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important slide.  While the specific numbers (e.g., 600 to 1) might be debated (and have), all agree that there are very many more unsafe acts than fatalities</a:t>
            </a:r>
            <a:r>
              <a:rPr lang="en-US" dirty="0" smtClean="0"/>
              <a:t>.  For more </a:t>
            </a:r>
            <a:r>
              <a:rPr lang="en-US" dirty="0"/>
              <a:t>on Heinrich, see </a:t>
            </a:r>
            <a:r>
              <a:rPr lang="en-US" dirty="0">
                <a:hlinkClick r:id="rId3"/>
              </a:rPr>
              <a:t>https://www.isnetworld.com/Events/ugm/Osha2016/Sessions/Micah%20Backlund%20-%</a:t>
            </a:r>
            <a:r>
              <a:rPr lang="en-US" dirty="0" smtClean="0">
                <a:hlinkClick r:id="rId3"/>
              </a:rPr>
              <a:t>20Comparing%20the%20Heinrich%20Triangle%20Theory.pdf</a:t>
            </a:r>
            <a:r>
              <a:rPr lang="en-US" dirty="0" smtClean="0"/>
              <a:t>.  </a:t>
            </a:r>
          </a:p>
          <a:p>
            <a:r>
              <a:rPr lang="en-US" dirty="0">
                <a:hlinkClick r:id="rId4"/>
              </a:rPr>
              <a:t>https://</a:t>
            </a:r>
            <a:r>
              <a:rPr lang="en-US" dirty="0" smtClean="0">
                <a:hlinkClick r:id="rId4"/>
              </a:rPr>
              <a:t>en.wikipedia.org/wiki/Herbert_William_Heinrich</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39</a:t>
            </a:fld>
            <a:endParaRPr lang="en-US" dirty="0"/>
          </a:p>
        </p:txBody>
      </p:sp>
    </p:spTree>
    <p:extLst>
      <p:ext uri="{BB962C8B-B14F-4D97-AF65-F5344CB8AC3E}">
        <p14:creationId xmlns:p14="http://schemas.microsoft.com/office/powerpoint/2010/main" val="4152430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See an interesting article by Rayman, R. B., (1982).  Negative transfer: a threat to flying safety, Aviat. Space Environ Med., 53(12), 1224-6.  Here is </a:t>
            </a:r>
            <a:r>
              <a:rPr lang="en-US" dirty="0"/>
              <a:t>the abstract: </a:t>
            </a:r>
            <a:r>
              <a:rPr lang="en-US" dirty="0" smtClean="0"/>
              <a:t>“Negative </a:t>
            </a:r>
            <a:r>
              <a:rPr lang="en-US" dirty="0"/>
              <a:t>transfer is defined in the context of this paper as the transfer from one cockpit to another--of different design or configuration--of habits or responses which were appropriate in the former but are inappropriate in the latter, thereby posing a threat to flying safety. This danger has been demonstrated not only experimentally but also in a number of aircraft accident investigation reports. As new aircraft become available to the commercial, military, and private sectors and pilots consequently must transition from older to newer models, the phenomenon of negative transfer becomes increasingly significant. To illustrate the concept of negative transfer and aviation, the author compares the cockpits of two USAF aircraft and how their differences could adversely affect pilot performance. Recommendations are then made on ways organizational flight surgeons can minimize the negative transfer threat to aviation</a:t>
            </a:r>
            <a:r>
              <a:rPr lang="en-US" dirty="0" smtClean="0"/>
              <a:t>.”  Here are some other sources:</a:t>
            </a:r>
          </a:p>
          <a:p>
            <a:pPr algn="just"/>
            <a:r>
              <a:rPr lang="en-US" dirty="0">
                <a:hlinkClick r:id="rId3"/>
              </a:rPr>
              <a:t>https://livingsafelywithhumanerror.com/tag/negative-transfer</a:t>
            </a:r>
            <a:r>
              <a:rPr lang="en-US" dirty="0" smtClean="0">
                <a:hlinkClick r:id="rId3"/>
              </a:rPr>
              <a:t>/</a:t>
            </a:r>
            <a:r>
              <a:rPr lang="en-US" dirty="0" smtClean="0"/>
              <a:t>. </a:t>
            </a:r>
          </a:p>
          <a:p>
            <a:pPr algn="just"/>
            <a:r>
              <a:rPr lang="en-US" dirty="0">
                <a:hlinkClick r:id="rId4"/>
              </a:rPr>
              <a:t>http://</a:t>
            </a:r>
            <a:r>
              <a:rPr lang="en-US" dirty="0" smtClean="0">
                <a:hlinkClick r:id="rId4"/>
              </a:rPr>
              <a:t>www.sciencedirect.com/science/article/pii/S1071581904000886</a:t>
            </a:r>
            <a:r>
              <a:rPr lang="en-US" dirty="0" smtClean="0"/>
              <a:t>. </a:t>
            </a:r>
          </a:p>
          <a:p>
            <a:pPr algn="just"/>
            <a:r>
              <a:rPr lang="en-US" dirty="0">
                <a:hlinkClick r:id="rId5"/>
              </a:rPr>
              <a:t>http://</a:t>
            </a:r>
            <a:r>
              <a:rPr lang="en-US" dirty="0" smtClean="0">
                <a:hlinkClick r:id="rId5"/>
              </a:rPr>
              <a:t>onlinelibrary.wiley.com/doi/10.1111/j.2044-8325.1983.tb00136.x/full</a:t>
            </a:r>
            <a:r>
              <a:rPr lang="en-US" dirty="0" smtClean="0"/>
              <a:t>. </a:t>
            </a:r>
            <a:endParaRPr lang="en-US" dirty="0"/>
          </a:p>
          <a:p>
            <a:pPr algn="just"/>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40</a:t>
            </a:fld>
            <a:endParaRPr lang="en-US" dirty="0"/>
          </a:p>
        </p:txBody>
      </p:sp>
    </p:spTree>
    <p:extLst>
      <p:ext uri="{BB962C8B-B14F-4D97-AF65-F5344CB8AC3E}">
        <p14:creationId xmlns:p14="http://schemas.microsoft.com/office/powerpoint/2010/main" val="3425353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portion of a NY Times article describing an aircraft crash:</a:t>
            </a:r>
          </a:p>
          <a:p>
            <a:r>
              <a:rPr lang="en-US" dirty="0"/>
              <a:t>Pilot Error Found in Crash That Killed Russian Hockey </a:t>
            </a:r>
            <a:r>
              <a:rPr lang="en-US" dirty="0" smtClean="0"/>
              <a:t>Players Nov 2, 2011.</a:t>
            </a:r>
            <a:endParaRPr lang="en-US" dirty="0"/>
          </a:p>
          <a:p>
            <a:r>
              <a:rPr lang="en-US" dirty="0"/>
              <a:t>By ELLEN </a:t>
            </a:r>
            <a:r>
              <a:rPr lang="en-US" dirty="0" smtClean="0"/>
              <a:t>BARRY</a:t>
            </a:r>
            <a:endParaRPr lang="en-US" dirty="0"/>
          </a:p>
          <a:p>
            <a:pPr algn="just"/>
            <a:r>
              <a:rPr lang="en-US" dirty="0"/>
              <a:t>MOSCOW — Russian air safety officials said Wednesday that a September plane crash that killed an elite hockey team was caused by an extraordinarily basic human error: one of the pilots accidentally pressed the brakes on the landing gear, so that the aircraft was moving too slowly when it tried to take off.</a:t>
            </a:r>
          </a:p>
          <a:p>
            <a:pPr algn="just"/>
            <a:r>
              <a:rPr lang="en-US" dirty="0" smtClean="0"/>
              <a:t>Aleksei </a:t>
            </a:r>
            <a:r>
              <a:rPr lang="en-US" dirty="0"/>
              <a:t>Morozov, who led a team investigating the crash for Russia’s Interstate Aviation Committee, said it was not clear whether the error was committed by the pilot or co-pilot of the plane, a Russian-made, three-engine Yak-42 chartered to carry the team, Yaroslavl Lokomotiv, to a game. Investigators noted that both men had more experience flying Yak-40 aircraft than Yak-42s. The Yak-40’s pedals are laid out differently, and “a negative transfer of Yak-40 skills” may have led to the error, they said. An autopsy also found that the co-pilot had phenobarbital — a depressant that can slow reaction times — in his system.</a:t>
            </a:r>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41</a:t>
            </a:fld>
            <a:endParaRPr lang="en-US" dirty="0"/>
          </a:p>
        </p:txBody>
      </p:sp>
    </p:spTree>
    <p:extLst>
      <p:ext uri="{BB962C8B-B14F-4D97-AF65-F5344CB8AC3E}">
        <p14:creationId xmlns:p14="http://schemas.microsoft.com/office/powerpoint/2010/main" val="1050001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a:t>
            </a:fld>
            <a:endParaRPr lang="en-US" dirty="0"/>
          </a:p>
        </p:txBody>
      </p:sp>
    </p:spTree>
    <p:extLst>
      <p:ext uri="{BB962C8B-B14F-4D97-AF65-F5344CB8AC3E}">
        <p14:creationId xmlns:p14="http://schemas.microsoft.com/office/powerpoint/2010/main" val="3906289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just"/>
            <a:r>
              <a:rPr lang="en-US" dirty="0" smtClean="0"/>
              <a:t>This is one of the classic studies on human factors and “pilot error.”  Fitts, P.H., and Jones, R.E., (1947).  Analysis of factors contributing to 460 “pilot error” experiences in operating aircraft controls, Memorandum Report TSEAA-694-12.  Aero Medical Laboratory, Air Materiel Command, Wright-Patterson Air Force Base, Dayton, Ohio.  Fitts and Jones did not use the term “negative transfer,” but noted that pilots accustomed to operating one type of aircraft experienced problems when transitioning to another.  Your grandmother would have called this “an accident waiting to happen.”  The Fitts and Jones report is cited in numerous books and articles and is very difficult to find.  This and another of their classic contributions can be found in Sinaiko, H. W., Ed. (1961</a:t>
            </a:r>
            <a:r>
              <a:rPr lang="en-US" i="1" dirty="0" smtClean="0"/>
              <a:t>). Selected papers on human factors in the design and use of control systems,</a:t>
            </a:r>
            <a:r>
              <a:rPr lang="en-US" dirty="0" smtClean="0"/>
              <a:t> Dover Publications, New York, NY.  The B-25 medium bomber and C-47 (civilian version of DC-3) were </a:t>
            </a:r>
            <a:r>
              <a:rPr lang="en-US" dirty="0"/>
              <a:t>well known. Developed by Fairchild, the C-82 was intended as a heavy-lift cargo aircraft to succeed prewar civilian designs like the Curtiss C-46 Commando and Douglas C-47 Dakota using non-critical materials in its construction, primarily plywood and steel, so as not to compete with the production of combat aircraft. However, by early 1943 changes in specifications resulted in plans for an all-metal aircraft. The aircraft was designed for a number of roles, including cargo carrier, troop transport, parachute drop, medical evacuation, and glider towing. It featured a rear-loading ramp with wide doors and an empennage set 14 feet off the ground that permitted trucks and trailers to back up to the doors without obstruction. The single prototype first flew on 10 September 1944. The aircraft were built at the Fairchild factory in Hagerstown, Maryland, with deliveries beginning in 1945 and ending in September 1948.</a:t>
            </a:r>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42</a:t>
            </a:fld>
            <a:endParaRPr lang="en-US" dirty="0"/>
          </a:p>
        </p:txBody>
      </p:sp>
    </p:spTree>
    <p:extLst>
      <p:ext uri="{BB962C8B-B14F-4D97-AF65-F5344CB8AC3E}">
        <p14:creationId xmlns:p14="http://schemas.microsoft.com/office/powerpoint/2010/main" val="2282673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43</a:t>
            </a:fld>
            <a:endParaRPr lang="en-US" dirty="0"/>
          </a:p>
        </p:txBody>
      </p:sp>
    </p:spTree>
    <p:extLst>
      <p:ext uri="{BB962C8B-B14F-4D97-AF65-F5344CB8AC3E}">
        <p14:creationId xmlns:p14="http://schemas.microsoft.com/office/powerpoint/2010/main" val="80979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44</a:t>
            </a:fld>
            <a:endParaRPr lang="en-US" dirty="0"/>
          </a:p>
        </p:txBody>
      </p:sp>
    </p:spTree>
    <p:extLst>
      <p:ext uri="{BB962C8B-B14F-4D97-AF65-F5344CB8AC3E}">
        <p14:creationId xmlns:p14="http://schemas.microsoft.com/office/powerpoint/2010/main" val="3863728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45</a:t>
            </a:fld>
            <a:endParaRPr lang="en-US" dirty="0"/>
          </a:p>
        </p:txBody>
      </p:sp>
    </p:spTree>
    <p:extLst>
      <p:ext uri="{BB962C8B-B14F-4D97-AF65-F5344CB8AC3E}">
        <p14:creationId xmlns:p14="http://schemas.microsoft.com/office/powerpoint/2010/main" val="1823391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46</a:t>
            </a:fld>
            <a:endParaRPr lang="en-US" dirty="0"/>
          </a:p>
        </p:txBody>
      </p:sp>
    </p:spTree>
    <p:extLst>
      <p:ext uri="{BB962C8B-B14F-4D97-AF65-F5344CB8AC3E}">
        <p14:creationId xmlns:p14="http://schemas.microsoft.com/office/powerpoint/2010/main" val="1045892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47</a:t>
            </a:fld>
            <a:endParaRPr lang="en-US" dirty="0"/>
          </a:p>
        </p:txBody>
      </p:sp>
    </p:spTree>
    <p:extLst>
      <p:ext uri="{BB962C8B-B14F-4D97-AF65-F5344CB8AC3E}">
        <p14:creationId xmlns:p14="http://schemas.microsoft.com/office/powerpoint/2010/main" val="1893842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and others to follow, are included in the CG material on TCT.</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48</a:t>
            </a:fld>
            <a:endParaRPr lang="en-US" dirty="0"/>
          </a:p>
        </p:txBody>
      </p:sp>
    </p:spTree>
    <p:extLst>
      <p:ext uri="{BB962C8B-B14F-4D97-AF65-F5344CB8AC3E}">
        <p14:creationId xmlns:p14="http://schemas.microsoft.com/office/powerpoint/2010/main" val="664530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49</a:t>
            </a:fld>
            <a:endParaRPr lang="en-US" dirty="0"/>
          </a:p>
        </p:txBody>
      </p:sp>
    </p:spTree>
    <p:extLst>
      <p:ext uri="{BB962C8B-B14F-4D97-AF65-F5344CB8AC3E}">
        <p14:creationId xmlns:p14="http://schemas.microsoft.com/office/powerpoint/2010/main" val="1406683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a:t>
            </a:r>
            <a:r>
              <a:rPr lang="en-US" dirty="0" smtClean="0"/>
              <a:t>sources discuss accidents resulting from failure to properly use checklists, </a:t>
            </a:r>
            <a:r>
              <a:rPr lang="en-US" dirty="0"/>
              <a:t>see e.g., </a:t>
            </a:r>
            <a:r>
              <a:rPr lang="en-US" dirty="0">
                <a:hlinkClick r:id="rId3"/>
              </a:rPr>
              <a:t>http://</a:t>
            </a:r>
            <a:r>
              <a:rPr lang="en-US" dirty="0" smtClean="0">
                <a:hlinkClick r:id="rId3"/>
              </a:rPr>
              <a:t>www.avweb.com/news/safety/183042-1.html</a:t>
            </a:r>
            <a:r>
              <a:rPr lang="en-US" dirty="0" smtClean="0"/>
              <a:t>.  </a:t>
            </a:r>
            <a:r>
              <a:rPr lang="en-US" dirty="0">
                <a:hlinkClick r:id="rId4"/>
              </a:rPr>
              <a:t>http://</a:t>
            </a:r>
            <a:r>
              <a:rPr lang="en-US" dirty="0" smtClean="0">
                <a:hlinkClick r:id="rId4"/>
              </a:rPr>
              <a:t>www.ntsb.gov/doclib/reports/1997/aar9701.pdf</a:t>
            </a:r>
            <a:r>
              <a:rPr lang="en-US" dirty="0" smtClean="0"/>
              <a:t>. </a:t>
            </a:r>
            <a:r>
              <a:rPr lang="en-US" dirty="0" smtClean="0">
                <a:hlinkClick r:id="rId5"/>
              </a:rPr>
              <a:t>http</a:t>
            </a:r>
            <a:r>
              <a:rPr lang="en-US" dirty="0">
                <a:hlinkClick r:id="rId5"/>
              </a:rPr>
              <a:t>://</a:t>
            </a:r>
            <a:r>
              <a:rPr lang="en-US" dirty="0" smtClean="0">
                <a:hlinkClick r:id="rId5"/>
              </a:rPr>
              <a:t>libraryonline.erau.edu/online-full-text/ntsb/aircraft-accident-reports/AAR88-05.pdf</a:t>
            </a:r>
            <a:r>
              <a:rPr lang="en-US" dirty="0"/>
              <a:t>. </a:t>
            </a:r>
            <a:r>
              <a:rPr lang="en-US" dirty="0">
                <a:hlinkClick r:id="rId6"/>
              </a:rPr>
              <a:t>https://</a:t>
            </a:r>
            <a:r>
              <a:rPr lang="en-US" dirty="0" smtClean="0">
                <a:hlinkClick r:id="rId6"/>
              </a:rPr>
              <a:t>blog.globalair.com/post/The-Importance-of-Checklists-4-Accidents-Checklists-Could-Have-Prevented.aspx</a:t>
            </a:r>
            <a:r>
              <a:rPr lang="en-US" dirty="0"/>
              <a:t>. </a:t>
            </a:r>
            <a:r>
              <a:rPr lang="en-US" dirty="0">
                <a:hlinkClick r:id="rId7"/>
              </a:rPr>
              <a:t>https://</a:t>
            </a:r>
            <a:r>
              <a:rPr lang="en-US" dirty="0" smtClean="0">
                <a:hlinkClick r:id="rId7"/>
              </a:rPr>
              <a:t>www.ntsb.gov/investigations/AccidentReports/Pages/AAR1503.aspx</a:t>
            </a:r>
            <a:r>
              <a:rPr lang="en-US" dirty="0"/>
              <a:t>. </a:t>
            </a:r>
            <a:r>
              <a:rPr lang="en-US" dirty="0">
                <a:hlinkClick r:id="rId8"/>
              </a:rPr>
              <a:t>http://</a:t>
            </a:r>
            <a:r>
              <a:rPr lang="en-US" dirty="0" smtClean="0">
                <a:hlinkClick r:id="rId8"/>
              </a:rPr>
              <a:t>flightdeck.ie.orst.edu/ElectronicChecklist/HTML/accidents.html</a:t>
            </a:r>
            <a:r>
              <a:rPr lang="en-US" dirty="0"/>
              <a:t>. </a:t>
            </a:r>
            <a:r>
              <a:rPr lang="en-US" dirty="0">
                <a:hlinkClick r:id="rId9"/>
              </a:rPr>
              <a:t>https://</a:t>
            </a:r>
            <a:r>
              <a:rPr lang="en-US" dirty="0" smtClean="0">
                <a:hlinkClick r:id="rId9"/>
              </a:rPr>
              <a:t>iflyamerica.org/checklist_checkup.asp</a:t>
            </a:r>
            <a:r>
              <a:rPr lang="en-US" dirty="0"/>
              <a:t>. </a:t>
            </a:r>
            <a:r>
              <a:rPr lang="en-US" dirty="0">
                <a:hlinkClick r:id="rId10"/>
              </a:rPr>
              <a:t>https://</a:t>
            </a:r>
            <a:r>
              <a:rPr lang="en-US" dirty="0" smtClean="0">
                <a:hlinkClick r:id="rId10"/>
              </a:rPr>
              <a:t>www.ntsb.gov/news/speeches/RSumwalt/Documents/Sumwalt_130916_sop.pdf</a:t>
            </a:r>
            <a:r>
              <a:rPr lang="en-US" dirty="0"/>
              <a:t>. </a:t>
            </a:r>
            <a:r>
              <a:rPr lang="en-US" dirty="0">
                <a:hlinkClick r:id="rId11"/>
              </a:rPr>
              <a:t>https://</a:t>
            </a:r>
            <a:r>
              <a:rPr lang="en-US" dirty="0" smtClean="0">
                <a:hlinkClick r:id="rId11"/>
              </a:rPr>
              <a:t>ti.arc.nasa.gov/m/profile/adegani/Cockpit%20Checklists.pdf</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50</a:t>
            </a:fld>
            <a:endParaRPr lang="en-US" dirty="0"/>
          </a:p>
        </p:txBody>
      </p:sp>
    </p:spTree>
    <p:extLst>
      <p:ext uri="{BB962C8B-B14F-4D97-AF65-F5344CB8AC3E}">
        <p14:creationId xmlns:p14="http://schemas.microsoft.com/office/powerpoint/2010/main" val="1771853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51</a:t>
            </a:fld>
            <a:endParaRPr lang="en-US" dirty="0"/>
          </a:p>
        </p:txBody>
      </p:sp>
    </p:spTree>
    <p:extLst>
      <p:ext uri="{BB962C8B-B14F-4D97-AF65-F5344CB8AC3E}">
        <p14:creationId xmlns:p14="http://schemas.microsoft.com/office/powerpoint/2010/main" val="81276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6</a:t>
            </a:fld>
            <a:endParaRPr lang="en-US" dirty="0"/>
          </a:p>
        </p:txBody>
      </p:sp>
    </p:spTree>
    <p:extLst>
      <p:ext uri="{BB962C8B-B14F-4D97-AF65-F5344CB8AC3E}">
        <p14:creationId xmlns:p14="http://schemas.microsoft.com/office/powerpoint/2010/main" val="2745356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52</a:t>
            </a:fld>
            <a:endParaRPr lang="en-US" dirty="0"/>
          </a:p>
        </p:txBody>
      </p:sp>
    </p:spTree>
    <p:extLst>
      <p:ext uri="{BB962C8B-B14F-4D97-AF65-F5344CB8AC3E}">
        <p14:creationId xmlns:p14="http://schemas.microsoft.com/office/powerpoint/2010/main" val="172005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suggestions </a:t>
            </a:r>
            <a:r>
              <a:rPr lang="en-US" dirty="0"/>
              <a:t>found </a:t>
            </a:r>
            <a:r>
              <a:rPr lang="en-US" dirty="0" smtClean="0"/>
              <a:t>in </a:t>
            </a:r>
            <a:r>
              <a:rPr lang="en-US" dirty="0" smtClean="0">
                <a:hlinkClick r:id="rId3"/>
              </a:rPr>
              <a:t>http</a:t>
            </a:r>
            <a:r>
              <a:rPr lang="en-US" dirty="0">
                <a:hlinkClick r:id="rId3"/>
              </a:rPr>
              <a:t>://</a:t>
            </a:r>
            <a:r>
              <a:rPr lang="en-US" dirty="0" smtClean="0">
                <a:hlinkClick r:id="rId3"/>
              </a:rPr>
              <a:t>www.crm-devel.org/resources/paper/alkov.htm</a:t>
            </a:r>
            <a:r>
              <a:rPr lang="en-US" dirty="0" smtClean="0"/>
              <a:t>. </a:t>
            </a:r>
            <a:r>
              <a:rPr lang="en-US" dirty="0"/>
              <a:t>See also  </a:t>
            </a:r>
            <a:r>
              <a:rPr lang="en-US" dirty="0">
                <a:hlinkClick r:id="rId4"/>
              </a:rPr>
              <a:t>http://www.airbus.com/fileadmin/media_gallery/files/safety_library_items/AirbusSafetyLib_-</a:t>
            </a:r>
            <a:r>
              <a:rPr lang="en-US" dirty="0" smtClean="0">
                <a:hlinkClick r:id="rId4"/>
              </a:rPr>
              <a:t>FLT_OPS-HUM_PER-SEQ06.pdf</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53</a:t>
            </a:fld>
            <a:endParaRPr lang="en-US" dirty="0"/>
          </a:p>
        </p:txBody>
      </p:sp>
    </p:spTree>
    <p:extLst>
      <p:ext uri="{BB962C8B-B14F-4D97-AF65-F5344CB8AC3E}">
        <p14:creationId xmlns:p14="http://schemas.microsoft.com/office/powerpoint/2010/main" val="1875654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54</a:t>
            </a:fld>
            <a:endParaRPr lang="en-US" dirty="0"/>
          </a:p>
        </p:txBody>
      </p:sp>
    </p:spTree>
    <p:extLst>
      <p:ext uri="{BB962C8B-B14F-4D97-AF65-F5344CB8AC3E}">
        <p14:creationId xmlns:p14="http://schemas.microsoft.com/office/powerpoint/2010/main" val="1469421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http://www.airbus.com/fileadmin/media_gallery/files/safety_library_items/AirbusSafetyLib_-</a:t>
            </a:r>
            <a:r>
              <a:rPr lang="en-US" dirty="0" smtClean="0">
                <a:hlinkClick r:id="rId3"/>
              </a:rPr>
              <a:t>FLT_OPS-HUM_PER-SEQ06.pdf</a:t>
            </a:r>
            <a:r>
              <a:rPr lang="en-US" dirty="0" smtClean="0"/>
              <a:t>. Here is an excerpt on the sterile cockpit rule from Wikipedia.  The </a:t>
            </a:r>
            <a:r>
              <a:rPr lang="en-US" dirty="0"/>
              <a:t>Sterile Cockpit Rule is an FAA regulation requiring pilots to refrain from non-essential activities during critical phases of flight</a:t>
            </a:r>
            <a:r>
              <a:rPr lang="en-US" dirty="0" smtClean="0"/>
              <a:t>, </a:t>
            </a:r>
            <a:r>
              <a:rPr lang="en-US" dirty="0"/>
              <a:t>normally below 10,000 feet. The FAA imposed the rule in 1981 after reviewing a series of accidents that were caused by flight crews who were distracted from their flying duties by engaging in non-essential conversations and activities during critical parts of the flight</a:t>
            </a:r>
            <a:r>
              <a:rPr lang="en-US" dirty="0" smtClean="0"/>
              <a:t>. </a:t>
            </a:r>
            <a:r>
              <a:rPr lang="en-US" dirty="0"/>
              <a:t>One such notable accident was Eastern Air Lines Flight 212, which crashed just short of the runway at Charlotte/Douglas International Airport in 1974 while conducting an instrument approach in dense fog. The National Transportation Safety Board (NTSB) concluded that a probable cause of the accident was distraction due to idle chatter among the flight crew during the approach phase of the flight</a:t>
            </a:r>
            <a:r>
              <a:rPr lang="en-US" dirty="0" smtClean="0"/>
              <a:t>. </a:t>
            </a:r>
            <a:r>
              <a:rPr lang="en-US" dirty="0"/>
              <a:t>Similar is the case of Colgan Air Flight 3407 in 2009</a:t>
            </a:r>
            <a:r>
              <a:rPr lang="en-US" dirty="0" smtClean="0"/>
              <a:t>. </a:t>
            </a:r>
          </a:p>
          <a:p>
            <a:r>
              <a:rPr lang="en-US" dirty="0" smtClean="0"/>
              <a:t>There is an analogous concept in bridge team management termed “Red Bridge.”  For details, see the MAIB report on the Pride of </a:t>
            </a:r>
            <a:r>
              <a:rPr lang="en-US" dirty="0"/>
              <a:t>Canterbury grounding, see </a:t>
            </a:r>
            <a:r>
              <a:rPr lang="en-US" dirty="0">
                <a:hlinkClick r:id="rId4"/>
              </a:rPr>
              <a:t>https://</a:t>
            </a:r>
            <a:r>
              <a:rPr lang="en-US" dirty="0" smtClean="0">
                <a:hlinkClick r:id="rId4"/>
              </a:rPr>
              <a:t>assets.publishing.service.gov.uk/media/547c700ded915d4c0d000071/PrideofCanterburyReport.pdf</a:t>
            </a:r>
            <a:r>
              <a:rPr lang="en-US" dirty="0" smtClean="0"/>
              <a:t>, for details.</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55</a:t>
            </a:fld>
            <a:endParaRPr lang="en-US" dirty="0"/>
          </a:p>
        </p:txBody>
      </p:sp>
    </p:spTree>
    <p:extLst>
      <p:ext uri="{BB962C8B-B14F-4D97-AF65-F5344CB8AC3E}">
        <p14:creationId xmlns:p14="http://schemas.microsoft.com/office/powerpoint/2010/main" val="896992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56</a:t>
            </a:fld>
            <a:endParaRPr lang="en-US" dirty="0"/>
          </a:p>
        </p:txBody>
      </p:sp>
    </p:spTree>
    <p:extLst>
      <p:ext uri="{BB962C8B-B14F-4D97-AF65-F5344CB8AC3E}">
        <p14:creationId xmlns:p14="http://schemas.microsoft.com/office/powerpoint/2010/main" val="1966994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59</a:t>
            </a:fld>
            <a:endParaRPr lang="en-US" dirty="0"/>
          </a:p>
        </p:txBody>
      </p:sp>
    </p:spTree>
    <p:extLst>
      <p:ext uri="{BB962C8B-B14F-4D97-AF65-F5344CB8AC3E}">
        <p14:creationId xmlns:p14="http://schemas.microsoft.com/office/powerpoint/2010/main" val="32366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on wrong </a:t>
            </a:r>
            <a:r>
              <a:rPr lang="en-US" dirty="0"/>
              <a:t>site surgery </a:t>
            </a:r>
            <a:r>
              <a:rPr lang="en-US" dirty="0" smtClean="0"/>
              <a:t>and counter measures see </a:t>
            </a:r>
            <a:r>
              <a:rPr lang="en-US" dirty="0">
                <a:hlinkClick r:id="rId3"/>
              </a:rPr>
              <a:t>https://www.ncbi.nlm.nih.gov/books/NBK2678</a:t>
            </a:r>
            <a:r>
              <a:rPr lang="en-US" dirty="0" smtClean="0">
                <a:hlinkClick r:id="rId3"/>
              </a:rPr>
              <a:t>/</a:t>
            </a:r>
            <a:r>
              <a:rPr lang="en-US" dirty="0"/>
              <a:t>, </a:t>
            </a:r>
            <a:r>
              <a:rPr lang="en-US" dirty="0">
                <a:hlinkClick r:id="rId4"/>
              </a:rPr>
              <a:t>https://www.ncbi.nlm.nih.gov/pmc/articles/PMC1857133</a:t>
            </a:r>
            <a:r>
              <a:rPr lang="en-US" dirty="0" smtClean="0">
                <a:hlinkClick r:id="rId4"/>
              </a:rPr>
              <a:t>/</a:t>
            </a:r>
            <a:r>
              <a:rPr lang="en-US" dirty="0"/>
              <a:t>, or </a:t>
            </a:r>
            <a:r>
              <a:rPr lang="en-US" dirty="0">
                <a:hlinkClick r:id="rId5"/>
              </a:rPr>
              <a:t>https://</a:t>
            </a:r>
            <a:r>
              <a:rPr lang="en-US" dirty="0" smtClean="0">
                <a:hlinkClick r:id="rId5"/>
              </a:rPr>
              <a:t>psnet.ahrq.gov/primers/primer/18/wrong-site-wrong-procedure-and-wrong-patient-surgery</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7</a:t>
            </a:fld>
            <a:endParaRPr lang="en-US" dirty="0"/>
          </a:p>
        </p:txBody>
      </p:sp>
    </p:spTree>
    <p:extLst>
      <p:ext uri="{BB962C8B-B14F-4D97-AF65-F5344CB8AC3E}">
        <p14:creationId xmlns:p14="http://schemas.microsoft.com/office/powerpoint/2010/main" val="84640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8</a:t>
            </a:fld>
            <a:endParaRPr lang="en-US" dirty="0"/>
          </a:p>
        </p:txBody>
      </p:sp>
    </p:spTree>
    <p:extLst>
      <p:ext uri="{BB962C8B-B14F-4D97-AF65-F5344CB8AC3E}">
        <p14:creationId xmlns:p14="http://schemas.microsoft.com/office/powerpoint/2010/main" val="157623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9</a:t>
            </a:fld>
            <a:endParaRPr lang="en-US" dirty="0"/>
          </a:p>
        </p:txBody>
      </p:sp>
    </p:spTree>
    <p:extLst>
      <p:ext uri="{BB962C8B-B14F-4D97-AF65-F5344CB8AC3E}">
        <p14:creationId xmlns:p14="http://schemas.microsoft.com/office/powerpoint/2010/main" val="3946474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99E5E2-F494-4142-9428-3D9D55B6BEDE}" type="slidenum">
              <a:rPr lang="en-US" smtClean="0"/>
              <a:pPr>
                <a:defRPr/>
              </a:pPr>
              <a:t>10</a:t>
            </a:fld>
            <a:endParaRPr lang="en-US" dirty="0"/>
          </a:p>
        </p:txBody>
      </p:sp>
    </p:spTree>
    <p:extLst>
      <p:ext uri="{BB962C8B-B14F-4D97-AF65-F5344CB8AC3E}">
        <p14:creationId xmlns:p14="http://schemas.microsoft.com/office/powerpoint/2010/main" val="4091104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71600" y="5254625"/>
            <a:ext cx="7239000" cy="841375"/>
          </a:xfrm>
        </p:spPr>
        <p:txBody>
          <a:bodyPr/>
          <a:lstStyle>
            <a:lvl1pPr>
              <a:defRPr sz="4000" b="0">
                <a:solidFill>
                  <a:schemeClr val="tx2"/>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2209800" y="6019800"/>
            <a:ext cx="6400800" cy="609600"/>
          </a:xfrm>
        </p:spPr>
        <p:txBody>
          <a:bodyPr/>
          <a:lstStyle>
            <a:lvl1pPr marL="0" indent="0" algn="r">
              <a:buFontTx/>
              <a:buNone/>
              <a:defRPr>
                <a:solidFill>
                  <a:schemeClr val="tx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457200" y="6537325"/>
            <a:ext cx="2133600" cy="320675"/>
          </a:xfrm>
        </p:spPr>
        <p:txBody>
          <a:bodyPr/>
          <a:lstStyle>
            <a:lvl1pPr>
              <a:defRPr/>
            </a:lvl1pPr>
          </a:lstStyle>
          <a:p>
            <a:pPr>
              <a:defRPr/>
            </a:pPr>
            <a:fld id="{AAE70F19-7C98-4533-A26B-C38640DB5775}" type="datetime1">
              <a:rPr lang="en-US"/>
              <a:pPr>
                <a:defRPr/>
              </a:pPr>
              <a:t>3/4/2018</a:t>
            </a:fld>
            <a:endParaRPr lang="en-US" dirty="0"/>
          </a:p>
        </p:txBody>
      </p:sp>
      <p:sp>
        <p:nvSpPr>
          <p:cNvPr id="5" name="Rectangle 5"/>
          <p:cNvSpPr>
            <a:spLocks noGrp="1" noChangeArrowheads="1"/>
          </p:cNvSpPr>
          <p:nvPr>
            <p:ph type="ftr" sz="quarter" idx="11"/>
          </p:nvPr>
        </p:nvSpPr>
        <p:spPr>
          <a:xfrm>
            <a:off x="3124200" y="6537325"/>
            <a:ext cx="2895600" cy="320675"/>
          </a:xfrm>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537325"/>
            <a:ext cx="2133600" cy="320675"/>
          </a:xfrm>
        </p:spPr>
        <p:txBody>
          <a:bodyPr/>
          <a:lstStyle>
            <a:lvl1pPr>
              <a:defRPr/>
            </a:lvl1pPr>
          </a:lstStyle>
          <a:p>
            <a:pPr>
              <a:defRPr/>
            </a:pPr>
            <a:fld id="{358B8269-3F8D-46DF-9768-04F26D8DABE9}" type="slidenum">
              <a:rPr lang="en-US"/>
              <a:pPr>
                <a:defRPr/>
              </a:pPr>
              <a:t>‹#›</a:t>
            </a:fld>
            <a:endParaRPr lang="en-US" dirty="0"/>
          </a:p>
        </p:txBody>
      </p:sp>
    </p:spTree>
    <p:extLst>
      <p:ext uri="{BB962C8B-B14F-4D97-AF65-F5344CB8AC3E}">
        <p14:creationId xmlns:p14="http://schemas.microsoft.com/office/powerpoint/2010/main" val="3693904285"/>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B90187-3975-4D5C-8164-867B2D465B4A}" type="datetime1">
              <a:rPr lang="en-US"/>
              <a:pPr>
                <a:defRPr/>
              </a:pPr>
              <a:t>3/4/2018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DC61DED-E0ED-485F-A345-B365FC8A6C48}" type="slidenum">
              <a:rPr lang="en-US"/>
              <a:pPr>
                <a:defRPr/>
              </a:pPr>
              <a:t>‹#›</a:t>
            </a:fld>
            <a:endParaRPr lang="en-US" dirty="0"/>
          </a:p>
        </p:txBody>
      </p:sp>
    </p:spTree>
    <p:extLst>
      <p:ext uri="{BB962C8B-B14F-4D97-AF65-F5344CB8AC3E}">
        <p14:creationId xmlns:p14="http://schemas.microsoft.com/office/powerpoint/2010/main" val="3066185861"/>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944A1E-AA0F-425E-8BD3-4116478541B0}" type="datetime1">
              <a:rPr lang="en-US"/>
              <a:pPr>
                <a:defRPr/>
              </a:pPr>
              <a:t>3/4/2018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A4213FF-6DBE-47CE-9BF9-80E7BD01865D}" type="slidenum">
              <a:rPr lang="en-US"/>
              <a:pPr>
                <a:defRPr/>
              </a:pPr>
              <a:t>‹#›</a:t>
            </a:fld>
            <a:endParaRPr lang="en-US" dirty="0"/>
          </a:p>
        </p:txBody>
      </p:sp>
    </p:spTree>
    <p:extLst>
      <p:ext uri="{BB962C8B-B14F-4D97-AF65-F5344CB8AC3E}">
        <p14:creationId xmlns:p14="http://schemas.microsoft.com/office/powerpoint/2010/main" val="175565820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F55A53-9920-404A-9294-1191702B75E2}" type="datetime1">
              <a:rPr lang="en-US"/>
              <a:pPr>
                <a:defRPr/>
              </a:pPr>
              <a:t>3/4/2018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33AD5F6-D819-47E7-ADFE-9EF4EFE3B9DE}" type="slidenum">
              <a:rPr lang="en-US"/>
              <a:pPr>
                <a:defRPr/>
              </a:pPr>
              <a:t>‹#›</a:t>
            </a:fld>
            <a:endParaRPr lang="en-US" dirty="0"/>
          </a:p>
        </p:txBody>
      </p:sp>
    </p:spTree>
    <p:extLst>
      <p:ext uri="{BB962C8B-B14F-4D97-AF65-F5344CB8AC3E}">
        <p14:creationId xmlns:p14="http://schemas.microsoft.com/office/powerpoint/2010/main" val="256182739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BF0494EC-BC7C-45C4-8B96-2D183BAA5594}" type="datetime1">
              <a:rPr lang="en-US"/>
              <a:pPr>
                <a:defRPr/>
              </a:pPr>
              <a:t>3/4/2018</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7FE6573-FFCC-4316-B878-E0B2C4A4A5F6}" type="slidenum">
              <a:rPr lang="en-US"/>
              <a:pPr>
                <a:defRPr/>
              </a:pPr>
              <a:t>‹#›</a:t>
            </a:fld>
            <a:endParaRPr lang="en-US" dirty="0"/>
          </a:p>
        </p:txBody>
      </p:sp>
    </p:spTree>
    <p:extLst>
      <p:ext uri="{BB962C8B-B14F-4D97-AF65-F5344CB8AC3E}">
        <p14:creationId xmlns:p14="http://schemas.microsoft.com/office/powerpoint/2010/main" val="126459910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A6C0969-3ACE-4F54-A543-A14128DB4C84}" type="datetime1">
              <a:rPr lang="en-US"/>
              <a:pPr>
                <a:defRPr/>
              </a:pPr>
              <a:t>3/4/2018</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E731477-98B0-41FE-A070-458B9E88EC53}" type="slidenum">
              <a:rPr lang="en-US"/>
              <a:pPr>
                <a:defRPr/>
              </a:pPr>
              <a:t>‹#›</a:t>
            </a:fld>
            <a:endParaRPr lang="en-US" dirty="0"/>
          </a:p>
        </p:txBody>
      </p:sp>
    </p:spTree>
    <p:extLst>
      <p:ext uri="{BB962C8B-B14F-4D97-AF65-F5344CB8AC3E}">
        <p14:creationId xmlns:p14="http://schemas.microsoft.com/office/powerpoint/2010/main" val="242030969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9BCE329-C523-4014-8184-258E613C22D0}" type="datetime1">
              <a:rPr lang="en-US"/>
              <a:pPr>
                <a:defRPr/>
              </a:pPr>
              <a:t>3/4/2018</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DD9EFFA-A3F5-47BA-962F-F3B155B792B9}" type="slidenum">
              <a:rPr lang="en-US"/>
              <a:pPr>
                <a:defRPr/>
              </a:pPr>
              <a:t>‹#›</a:t>
            </a:fld>
            <a:endParaRPr lang="en-US" dirty="0"/>
          </a:p>
        </p:txBody>
      </p:sp>
    </p:spTree>
    <p:extLst>
      <p:ext uri="{BB962C8B-B14F-4D97-AF65-F5344CB8AC3E}">
        <p14:creationId xmlns:p14="http://schemas.microsoft.com/office/powerpoint/2010/main" val="81526352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C030DAD-F280-4E4A-9647-DD249399A430}" type="datetime1">
              <a:rPr lang="en-US"/>
              <a:pPr>
                <a:defRPr/>
              </a:pPr>
              <a:t>3/4/2018</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8608500-2280-4149-BD80-99F45352C273}" type="slidenum">
              <a:rPr lang="en-US"/>
              <a:pPr>
                <a:defRPr/>
              </a:pPr>
              <a:t>‹#›</a:t>
            </a:fld>
            <a:endParaRPr lang="en-US" dirty="0"/>
          </a:p>
        </p:txBody>
      </p:sp>
    </p:spTree>
    <p:extLst>
      <p:ext uri="{BB962C8B-B14F-4D97-AF65-F5344CB8AC3E}">
        <p14:creationId xmlns:p14="http://schemas.microsoft.com/office/powerpoint/2010/main" val="1611337058"/>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E3FC3A0-976F-40AF-8B4F-04B0D940C547}" type="datetime1">
              <a:rPr lang="en-US"/>
              <a:pPr>
                <a:defRPr/>
              </a:pPr>
              <a:t>3/4/2018</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569C18B-413F-4589-BDA2-DA2C4B35C584}" type="slidenum">
              <a:rPr lang="en-US"/>
              <a:pPr>
                <a:defRPr/>
              </a:pPr>
              <a:t>‹#›</a:t>
            </a:fld>
            <a:endParaRPr lang="en-US" dirty="0"/>
          </a:p>
        </p:txBody>
      </p:sp>
    </p:spTree>
    <p:extLst>
      <p:ext uri="{BB962C8B-B14F-4D97-AF65-F5344CB8AC3E}">
        <p14:creationId xmlns:p14="http://schemas.microsoft.com/office/powerpoint/2010/main" val="729439578"/>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CEF3546-4539-47E3-B38B-9C4B6B095B2C}" type="datetime1">
              <a:rPr lang="en-US"/>
              <a:pPr>
                <a:defRPr/>
              </a:pPr>
              <a:t>3/4/2018</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466633-DC0D-4C1B-A414-CC84463FF795}" type="slidenum">
              <a:rPr lang="en-US"/>
              <a:pPr>
                <a:defRPr/>
              </a:pPr>
              <a:t>‹#›</a:t>
            </a:fld>
            <a:endParaRPr lang="en-US" dirty="0"/>
          </a:p>
        </p:txBody>
      </p:sp>
    </p:spTree>
    <p:extLst>
      <p:ext uri="{BB962C8B-B14F-4D97-AF65-F5344CB8AC3E}">
        <p14:creationId xmlns:p14="http://schemas.microsoft.com/office/powerpoint/2010/main" val="29671500"/>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B81B787-83E5-4DF7-B3A5-CE588985C87C}" type="datetime1">
              <a:rPr lang="en-US"/>
              <a:pPr>
                <a:defRPr/>
              </a:pPr>
              <a:t>3/4/2018</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379ACCA-D77A-4DFD-BA35-F33D7323E64D}" type="slidenum">
              <a:rPr lang="en-US"/>
              <a:pPr>
                <a:defRPr/>
              </a:pPr>
              <a:t>‹#›</a:t>
            </a:fld>
            <a:endParaRPr lang="en-US" dirty="0"/>
          </a:p>
        </p:txBody>
      </p:sp>
    </p:spTree>
    <p:extLst>
      <p:ext uri="{BB962C8B-B14F-4D97-AF65-F5344CB8AC3E}">
        <p14:creationId xmlns:p14="http://schemas.microsoft.com/office/powerpoint/2010/main" val="199347578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chemeClr val="tx2"/>
                </a:solidFill>
                <a:latin typeface="+mn-lt"/>
                <a:cs typeface="+mn-cs"/>
              </a:defRPr>
            </a:lvl1pPr>
          </a:lstStyle>
          <a:p>
            <a:pPr>
              <a:defRPr/>
            </a:pPr>
            <a:fld id="{05F1DA3F-759A-439B-A766-074F30D7F280}" type="datetime1">
              <a:rPr lang="en-US"/>
              <a:pPr>
                <a:defRPr/>
              </a:pPr>
              <a:t>3/4/2018</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chemeClr val="tx2"/>
                </a:solidFill>
                <a:latin typeface="+mn-lt"/>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chemeClr val="tx2"/>
                </a:solidFill>
                <a:latin typeface="+mn-lt"/>
                <a:cs typeface="+mn-cs"/>
              </a:defRPr>
            </a:lvl1pPr>
          </a:lstStyle>
          <a:p>
            <a:pPr>
              <a:defRPr/>
            </a:pPr>
            <a:fld id="{C06C4BA9-B075-4019-BEE0-CE206EA0258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hf hdr="0" ftr="0" dt="0"/>
  <p:txStyles>
    <p:titleStyle>
      <a:lvl1pPr algn="r" rtl="0" eaLnBrk="0" fontAlgn="base" hangingPunct="0">
        <a:spcBef>
          <a:spcPct val="0"/>
        </a:spcBef>
        <a:spcAft>
          <a:spcPct val="0"/>
        </a:spcAft>
        <a:defRPr sz="44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algn="r" rtl="0" eaLnBrk="0" fontAlgn="base" hangingPunct="0">
        <a:spcBef>
          <a:spcPct val="0"/>
        </a:spcBef>
        <a:spcAft>
          <a:spcPct val="0"/>
        </a:spcAft>
        <a:defRPr sz="4400">
          <a:solidFill>
            <a:srgbClr val="FFFFFF"/>
          </a:solidFill>
          <a:latin typeface="Tahoma" pitchFamily="34" charset="0"/>
          <a:cs typeface="Tahoma" pitchFamily="34" charset="0"/>
        </a:defRPr>
      </a:lvl2pPr>
      <a:lvl3pPr algn="r" rtl="0" eaLnBrk="0" fontAlgn="base" hangingPunct="0">
        <a:spcBef>
          <a:spcPct val="0"/>
        </a:spcBef>
        <a:spcAft>
          <a:spcPct val="0"/>
        </a:spcAft>
        <a:defRPr sz="4400">
          <a:solidFill>
            <a:srgbClr val="FFFFFF"/>
          </a:solidFill>
          <a:latin typeface="Tahoma" pitchFamily="34" charset="0"/>
          <a:cs typeface="Tahoma" pitchFamily="34" charset="0"/>
        </a:defRPr>
      </a:lvl3pPr>
      <a:lvl4pPr algn="r" rtl="0" eaLnBrk="0" fontAlgn="base" hangingPunct="0">
        <a:spcBef>
          <a:spcPct val="0"/>
        </a:spcBef>
        <a:spcAft>
          <a:spcPct val="0"/>
        </a:spcAft>
        <a:defRPr sz="4400">
          <a:solidFill>
            <a:srgbClr val="FFFFFF"/>
          </a:solidFill>
          <a:latin typeface="Tahoma" pitchFamily="34" charset="0"/>
          <a:cs typeface="Tahoma" pitchFamily="34" charset="0"/>
        </a:defRPr>
      </a:lvl4pPr>
      <a:lvl5pPr algn="r" rtl="0" eaLnBrk="0" fontAlgn="base" hangingPunct="0">
        <a:spcBef>
          <a:spcPct val="0"/>
        </a:spcBef>
        <a:spcAft>
          <a:spcPct val="0"/>
        </a:spcAft>
        <a:defRPr sz="4400">
          <a:solidFill>
            <a:srgbClr val="FFFFFF"/>
          </a:solidFill>
          <a:latin typeface="Tahoma" pitchFamily="34" charset="0"/>
          <a:cs typeface="Tahoma" pitchFamily="34" charset="0"/>
        </a:defRPr>
      </a:lvl5pPr>
      <a:lvl6pPr marL="457200" algn="r" rtl="0" eaLnBrk="1" fontAlgn="base" hangingPunct="1">
        <a:spcBef>
          <a:spcPct val="0"/>
        </a:spcBef>
        <a:spcAft>
          <a:spcPct val="0"/>
        </a:spcAft>
        <a:defRPr sz="4400" b="1">
          <a:solidFill>
            <a:srgbClr val="FFFFFF"/>
          </a:solidFill>
          <a:latin typeface="Arial" charset="0"/>
        </a:defRPr>
      </a:lvl6pPr>
      <a:lvl7pPr marL="914400" algn="r" rtl="0" eaLnBrk="1" fontAlgn="base" hangingPunct="1">
        <a:spcBef>
          <a:spcPct val="0"/>
        </a:spcBef>
        <a:spcAft>
          <a:spcPct val="0"/>
        </a:spcAft>
        <a:defRPr sz="4400" b="1">
          <a:solidFill>
            <a:srgbClr val="FFFFFF"/>
          </a:solidFill>
          <a:latin typeface="Arial" charset="0"/>
        </a:defRPr>
      </a:lvl7pPr>
      <a:lvl8pPr marL="1371600" algn="r" rtl="0" eaLnBrk="1" fontAlgn="base" hangingPunct="1">
        <a:spcBef>
          <a:spcPct val="0"/>
        </a:spcBef>
        <a:spcAft>
          <a:spcPct val="0"/>
        </a:spcAft>
        <a:defRPr sz="4400" b="1">
          <a:solidFill>
            <a:srgbClr val="FFFFFF"/>
          </a:solidFill>
          <a:latin typeface="Arial" charset="0"/>
        </a:defRPr>
      </a:lvl8pPr>
      <a:lvl9pPr marL="1828800" algn="r"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742950" indent="-285750" algn="l" rtl="0" eaLnBrk="0" fontAlgn="base" hangingPunct="0">
        <a:spcBef>
          <a:spcPct val="20000"/>
        </a:spcBef>
        <a:spcAft>
          <a:spcPct val="0"/>
        </a:spcAft>
        <a:buChar char="–"/>
        <a:defRPr sz="28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spcBef>
          <a:spcPct val="20000"/>
        </a:spcBef>
        <a:spcAft>
          <a:spcPct val="0"/>
        </a:spcAft>
        <a:buChar char="•"/>
        <a:defRPr sz="24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spcBef>
          <a:spcPct val="20000"/>
        </a:spcBef>
        <a:spcAft>
          <a:spcPct val="0"/>
        </a:spcAft>
        <a:buChar char="–"/>
        <a:defRPr sz="20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spcBef>
          <a:spcPct val="20000"/>
        </a:spcBef>
        <a:spcAft>
          <a:spcPct val="0"/>
        </a:spcAft>
        <a:buChar char="»"/>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29.pn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29200"/>
            <a:ext cx="7696200" cy="1069975"/>
          </a:xfrm>
        </p:spPr>
        <p:txBody>
          <a:bodyPr/>
          <a:lstStyle/>
          <a:p>
            <a:pPr eaLnBrk="1" hangingPunct="1">
              <a:defRPr/>
            </a:pPr>
            <a:r>
              <a:rPr lang="en-US" sz="4400" dirty="0" smtClean="0"/>
              <a:t>Situational Awareness</a:t>
            </a:r>
          </a:p>
        </p:txBody>
      </p:sp>
      <p:sp>
        <p:nvSpPr>
          <p:cNvPr id="3" name="Subtitle 2"/>
          <p:cNvSpPr>
            <a:spLocks noGrp="1"/>
          </p:cNvSpPr>
          <p:nvPr>
            <p:ph type="subTitle" idx="1"/>
          </p:nvPr>
        </p:nvSpPr>
        <p:spPr>
          <a:xfrm>
            <a:off x="1371600" y="5867400"/>
            <a:ext cx="7239000" cy="609600"/>
          </a:xfrm>
        </p:spPr>
        <p:txBody>
          <a:bodyPr/>
          <a:lstStyle/>
          <a:p>
            <a:pPr eaLnBrk="1" hangingPunct="1">
              <a:defRPr/>
            </a:pPr>
            <a:r>
              <a:rPr lang="en-US" sz="2400" dirty="0" smtClean="0">
                <a:solidFill>
                  <a:schemeClr val="tx2"/>
                </a:solidFill>
              </a:rPr>
              <a:t>Dr. L. Daniel Maxim, </a:t>
            </a:r>
            <a:r>
              <a:rPr lang="en-US" sz="2400" dirty="0">
                <a:solidFill>
                  <a:schemeClr val="tx2"/>
                </a:solidFill>
              </a:rPr>
              <a:t> </a:t>
            </a:r>
            <a:endParaRPr lang="en-US" sz="2400" dirty="0" smtClean="0">
              <a:solidFill>
                <a:schemeClr val="tx2"/>
              </a:solidFill>
            </a:endParaRPr>
          </a:p>
          <a:p>
            <a:pPr eaLnBrk="1" hangingPunct="1">
              <a:defRPr/>
            </a:pPr>
            <a:r>
              <a:rPr lang="en-US" sz="2400" dirty="0" smtClean="0">
                <a:solidFill>
                  <a:schemeClr val="tx2"/>
                </a:solidFill>
              </a:rPr>
              <a:t>Everest Consulting Associates</a:t>
            </a:r>
          </a:p>
        </p:txBody>
      </p:sp>
      <p:pic>
        <p:nvPicPr>
          <p:cNvPr id="5122" name="Picture 2" descr="http://www.ibwss.org/wp-content/uploads/2017/02/ibw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799" y="0"/>
            <a:ext cx="1494201" cy="2149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It’s knowing what’s going on around you!</a:t>
            </a:r>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10</a:t>
            </a:fld>
            <a:endParaRPr lang="en-US" dirty="0"/>
          </a:p>
        </p:txBody>
      </p:sp>
      <p:pic>
        <p:nvPicPr>
          <p:cNvPr id="3074" name="Picture 2" descr="Image result for dog counter surf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091199"/>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SA broadly applicable </a:t>
            </a:r>
            <a:br>
              <a:rPr lang="en-US" dirty="0" smtClean="0"/>
            </a:br>
            <a:r>
              <a:rPr lang="en-US" dirty="0" smtClean="0"/>
              <a:t>in fields such as</a:t>
            </a:r>
            <a:endParaRPr lang="en-US" dirty="0"/>
          </a:p>
        </p:txBody>
      </p:sp>
      <p:sp>
        <p:nvSpPr>
          <p:cNvPr id="3" name="Content Placeholder 2"/>
          <p:cNvSpPr>
            <a:spLocks noGrp="1"/>
          </p:cNvSpPr>
          <p:nvPr>
            <p:ph idx="1"/>
          </p:nvPr>
        </p:nvSpPr>
        <p:spPr>
          <a:xfrm>
            <a:off x="76199" y="1600200"/>
            <a:ext cx="4876801" cy="4678363"/>
          </a:xfrm>
        </p:spPr>
        <p:txBody>
          <a:bodyPr/>
          <a:lstStyle/>
          <a:p>
            <a:r>
              <a:rPr lang="en-US" dirty="0" smtClean="0"/>
              <a:t>All transportation modes</a:t>
            </a:r>
          </a:p>
          <a:p>
            <a:r>
              <a:rPr lang="en-US" dirty="0" smtClean="0"/>
              <a:t>Police/fire/emergency response</a:t>
            </a:r>
          </a:p>
          <a:p>
            <a:r>
              <a:rPr lang="en-US" dirty="0" smtClean="0"/>
              <a:t>Military</a:t>
            </a:r>
          </a:p>
          <a:p>
            <a:r>
              <a:rPr lang="en-US" dirty="0" smtClean="0"/>
              <a:t>Industrial safety, nuclear power plants</a:t>
            </a:r>
          </a:p>
          <a:p>
            <a:r>
              <a:rPr lang="en-US" dirty="0" smtClean="0"/>
              <a:t>Weather forecasting</a:t>
            </a:r>
          </a:p>
          <a:p>
            <a:r>
              <a:rPr lang="en-US" dirty="0" smtClean="0"/>
              <a:t>Health care</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11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933" y="2362200"/>
            <a:ext cx="4237603"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3776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990600"/>
          </a:xfrm>
        </p:spPr>
        <p:txBody>
          <a:bodyPr/>
          <a:lstStyle/>
          <a:p>
            <a:r>
              <a:rPr lang="en-US" sz="4000" dirty="0"/>
              <a:t>L</a:t>
            </a:r>
            <a:r>
              <a:rPr lang="en-US" sz="4000" dirty="0" smtClean="0"/>
              <a:t>evels </a:t>
            </a:r>
            <a:r>
              <a:rPr lang="en-US" sz="4000" dirty="0"/>
              <a:t>of SA (Dr. </a:t>
            </a:r>
            <a:r>
              <a:rPr lang="en-US" sz="4000" dirty="0" smtClean="0"/>
              <a:t>Mica </a:t>
            </a:r>
            <a:r>
              <a:rPr lang="en-US" sz="4000" dirty="0" err="1" smtClean="0"/>
              <a:t>Endsley</a:t>
            </a:r>
            <a:r>
              <a:rPr lang="en-US" sz="4000" dirty="0" smtClean="0"/>
              <a:t>) and follow-on activities</a:t>
            </a:r>
            <a:r>
              <a:rPr lang="en-US" sz="4000" dirty="0"/>
              <a:t/>
            </a:r>
            <a:br>
              <a:rPr lang="en-US" sz="4000" dirty="0"/>
            </a:br>
            <a:endParaRPr lang="en-US" sz="4000"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12</a:t>
            </a:fld>
            <a:endParaRPr lang="en-US" dirty="0"/>
          </a:p>
        </p:txBody>
      </p:sp>
      <p:graphicFrame>
        <p:nvGraphicFramePr>
          <p:cNvPr id="4" name="Diagram 3"/>
          <p:cNvGraphicFramePr/>
          <p:nvPr>
            <p:extLst>
              <p:ext uri="{D42A27DB-BD31-4B8C-83A1-F6EECF244321}">
                <p14:modId xmlns:p14="http://schemas.microsoft.com/office/powerpoint/2010/main" val="3861171621"/>
              </p:ext>
            </p:extLst>
          </p:nvPr>
        </p:nvGraphicFramePr>
        <p:xfrm>
          <a:off x="2438400" y="1600200"/>
          <a:ext cx="6629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371600"/>
            <a:ext cx="225119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71073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Boating example, loss of SA</a:t>
            </a:r>
            <a:endParaRPr lang="en-US" dirty="0"/>
          </a:p>
        </p:txBody>
      </p:sp>
      <p:sp>
        <p:nvSpPr>
          <p:cNvPr id="3" name="Content Placeholder 2"/>
          <p:cNvSpPr>
            <a:spLocks noGrp="1"/>
          </p:cNvSpPr>
          <p:nvPr>
            <p:ph idx="1"/>
          </p:nvPr>
        </p:nvSpPr>
        <p:spPr>
          <a:xfrm>
            <a:off x="457200" y="1524000"/>
            <a:ext cx="8229600" cy="4678363"/>
          </a:xfrm>
        </p:spPr>
        <p:txBody>
          <a:bodyPr/>
          <a:lstStyle/>
          <a:p>
            <a:r>
              <a:rPr lang="en-US" sz="2900" dirty="0"/>
              <a:t>A</a:t>
            </a:r>
            <a:r>
              <a:rPr lang="en-US" sz="2900" dirty="0" smtClean="0"/>
              <a:t>t 0445 on a dark morning, a </a:t>
            </a:r>
            <a:r>
              <a:rPr lang="en-US" sz="2900" dirty="0"/>
              <a:t>single </a:t>
            </a:r>
            <a:r>
              <a:rPr lang="en-US" sz="2900" dirty="0" smtClean="0"/>
              <a:t>14</a:t>
            </a:r>
            <a:r>
              <a:rPr lang="en-US" sz="2900" dirty="0"/>
              <a:t>’ fiberglass open </a:t>
            </a:r>
            <a:r>
              <a:rPr lang="en-US" sz="2900" dirty="0" smtClean="0"/>
              <a:t>motorboat (powered </a:t>
            </a:r>
            <a:r>
              <a:rPr lang="en-US" sz="2900" dirty="0"/>
              <a:t>by an outboard motor with tiller </a:t>
            </a:r>
            <a:r>
              <a:rPr lang="en-US" sz="2900" dirty="0" smtClean="0"/>
              <a:t>steering) </a:t>
            </a:r>
            <a:r>
              <a:rPr lang="en-US" sz="2900" dirty="0"/>
              <a:t>with two occupants was cruising on the St. Johns </a:t>
            </a:r>
            <a:r>
              <a:rPr lang="en-US" sz="2900" dirty="0" smtClean="0"/>
              <a:t>River, having departed at 2200 the evening before</a:t>
            </a:r>
            <a:endParaRPr lang="en-US" sz="2900" dirty="0"/>
          </a:p>
          <a:p>
            <a:r>
              <a:rPr lang="en-US" sz="3000" dirty="0"/>
              <a:t>O</a:t>
            </a:r>
            <a:r>
              <a:rPr lang="en-US" sz="3000" dirty="0" smtClean="0"/>
              <a:t>ccupants sat on </a:t>
            </a:r>
            <a:r>
              <a:rPr lang="en-US" sz="3000" dirty="0"/>
              <a:t>a bench seat at the rear of the </a:t>
            </a:r>
            <a:r>
              <a:rPr lang="en-US" sz="3000" dirty="0" smtClean="0"/>
              <a:t>boat:</a:t>
            </a:r>
          </a:p>
          <a:p>
            <a:pPr lvl="1"/>
            <a:r>
              <a:rPr lang="en-US" dirty="0"/>
              <a:t>T</a:t>
            </a:r>
            <a:r>
              <a:rPr lang="en-US" dirty="0" smtClean="0"/>
              <a:t>he </a:t>
            </a:r>
            <a:r>
              <a:rPr lang="en-US" dirty="0"/>
              <a:t>male (Mr. B) on the starboard side (using an App on his phone to navigate) and the female (his girlfriend, Ms. A) on the port side, </a:t>
            </a:r>
            <a:r>
              <a:rPr lang="en-US" dirty="0" smtClean="0"/>
              <a:t>was </a:t>
            </a:r>
            <a:r>
              <a:rPr lang="en-US" dirty="0"/>
              <a:t>actually controlling the </a:t>
            </a:r>
            <a:r>
              <a:rPr lang="en-US" dirty="0" smtClean="0"/>
              <a:t>vessel</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13</a:t>
            </a:fld>
            <a:endParaRPr lang="en-US" dirty="0"/>
          </a:p>
        </p:txBody>
      </p:sp>
    </p:spTree>
    <p:extLst>
      <p:ext uri="{BB962C8B-B14F-4D97-AF65-F5344CB8AC3E}">
        <p14:creationId xmlns:p14="http://schemas.microsoft.com/office/powerpoint/2010/main" val="892079618"/>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Additional facts</a:t>
            </a:r>
            <a:endParaRPr lang="en-US" dirty="0"/>
          </a:p>
        </p:txBody>
      </p:sp>
      <p:sp>
        <p:nvSpPr>
          <p:cNvPr id="3" name="Content Placeholder 2"/>
          <p:cNvSpPr>
            <a:spLocks noGrp="1"/>
          </p:cNvSpPr>
          <p:nvPr>
            <p:ph idx="1"/>
          </p:nvPr>
        </p:nvSpPr>
        <p:spPr>
          <a:xfrm>
            <a:off x="457200" y="1646237"/>
            <a:ext cx="8229600" cy="4678363"/>
          </a:xfrm>
        </p:spPr>
        <p:txBody>
          <a:bodyPr/>
          <a:lstStyle/>
          <a:p>
            <a:r>
              <a:rPr lang="en-US" sz="3000" dirty="0"/>
              <a:t>The boat, operating at approximately 20 MPH on </a:t>
            </a:r>
            <a:r>
              <a:rPr lang="en-US" sz="3000" dirty="0" smtClean="0"/>
              <a:t>plane,  </a:t>
            </a:r>
            <a:r>
              <a:rPr lang="en-US" sz="3000" dirty="0"/>
              <a:t>struck an unlit channel marker </a:t>
            </a:r>
            <a:r>
              <a:rPr lang="en-US" sz="3000" dirty="0" smtClean="0"/>
              <a:t>on </a:t>
            </a:r>
            <a:r>
              <a:rPr lang="en-US" sz="3000" dirty="0"/>
              <a:t>the port side </a:t>
            </a:r>
            <a:r>
              <a:rPr lang="en-US" sz="3000" dirty="0" smtClean="0"/>
              <a:t>ejecting </a:t>
            </a:r>
            <a:r>
              <a:rPr lang="en-US" sz="3000" dirty="0"/>
              <a:t>Ms. </a:t>
            </a:r>
            <a:r>
              <a:rPr lang="en-US" sz="3000" dirty="0" smtClean="0"/>
              <a:t>A:</a:t>
            </a:r>
          </a:p>
          <a:p>
            <a:pPr lvl="1"/>
            <a:r>
              <a:rPr lang="en-US" sz="2600" dirty="0" smtClean="0"/>
              <a:t>Ms. A </a:t>
            </a:r>
            <a:r>
              <a:rPr lang="en-US" sz="2600" dirty="0"/>
              <a:t>was wearing a lanyard with an engine cutoff switch, which functioned correctly and stopped the </a:t>
            </a:r>
            <a:r>
              <a:rPr lang="en-US" sz="2600" dirty="0" smtClean="0"/>
              <a:t>boat, but was not wearing a life jacket  </a:t>
            </a:r>
          </a:p>
          <a:p>
            <a:pPr lvl="1"/>
            <a:r>
              <a:rPr lang="en-US" sz="2600" dirty="0" smtClean="0"/>
              <a:t>Mr</a:t>
            </a:r>
            <a:r>
              <a:rPr lang="en-US" sz="2600" dirty="0"/>
              <a:t>. </a:t>
            </a:r>
            <a:r>
              <a:rPr lang="en-US" sz="2600" dirty="0" smtClean="0"/>
              <a:t>B, who </a:t>
            </a:r>
            <a:r>
              <a:rPr lang="en-US" sz="2600" dirty="0"/>
              <a:t>was not </a:t>
            </a:r>
            <a:r>
              <a:rPr lang="en-US" sz="2600" dirty="0" smtClean="0"/>
              <a:t>ejected, </a:t>
            </a:r>
            <a:r>
              <a:rPr lang="en-US" sz="2600" dirty="0"/>
              <a:t>jumped </a:t>
            </a:r>
            <a:r>
              <a:rPr lang="en-US" sz="2600" dirty="0" smtClean="0"/>
              <a:t>(without wearing a life jacket) into the water </a:t>
            </a:r>
            <a:r>
              <a:rPr lang="en-US" sz="2600" dirty="0"/>
              <a:t>to rescue Ms. A, but was unable to </a:t>
            </a:r>
            <a:r>
              <a:rPr lang="en-US" sz="2600" dirty="0" smtClean="0"/>
              <a:t>find </a:t>
            </a:r>
            <a:r>
              <a:rPr lang="en-US" sz="2600" dirty="0"/>
              <a:t>her </a:t>
            </a:r>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14</a:t>
            </a:fld>
            <a:endParaRPr lang="en-US" dirty="0"/>
          </a:p>
        </p:txBody>
      </p:sp>
    </p:spTree>
    <p:extLst>
      <p:ext uri="{BB962C8B-B14F-4D97-AF65-F5344CB8AC3E}">
        <p14:creationId xmlns:p14="http://schemas.microsoft.com/office/powerpoint/2010/main" val="1830336372"/>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Additional facts</a:t>
            </a:r>
            <a:endParaRPr lang="en-US" dirty="0"/>
          </a:p>
        </p:txBody>
      </p:sp>
      <p:sp>
        <p:nvSpPr>
          <p:cNvPr id="3" name="Content Placeholder 2"/>
          <p:cNvSpPr>
            <a:spLocks noGrp="1"/>
          </p:cNvSpPr>
          <p:nvPr>
            <p:ph idx="1"/>
          </p:nvPr>
        </p:nvSpPr>
        <p:spPr>
          <a:xfrm>
            <a:off x="381000" y="1447800"/>
            <a:ext cx="8534400" cy="4678363"/>
          </a:xfrm>
        </p:spPr>
        <p:txBody>
          <a:bodyPr/>
          <a:lstStyle/>
          <a:p>
            <a:r>
              <a:rPr lang="en-US" sz="3000" dirty="0"/>
              <a:t>Mr. B was looking down at his phone to navigate and looked up when he heard Ms. A yell </a:t>
            </a:r>
            <a:r>
              <a:rPr lang="en-US" sz="3000" dirty="0" smtClean="0"/>
              <a:t> </a:t>
            </a:r>
          </a:p>
          <a:p>
            <a:r>
              <a:rPr lang="en-US" sz="3000" dirty="0" smtClean="0"/>
              <a:t>At </a:t>
            </a:r>
            <a:r>
              <a:rPr lang="en-US" sz="3000" dirty="0"/>
              <a:t>this time, the vessel was being turned hard to the starboard by Ms. A just before it struck the channel </a:t>
            </a:r>
            <a:r>
              <a:rPr lang="en-US" sz="3000" dirty="0" smtClean="0"/>
              <a:t>marker</a:t>
            </a:r>
            <a:endParaRPr lang="en-US" sz="3000" dirty="0"/>
          </a:p>
          <a:p>
            <a:r>
              <a:rPr lang="en-US" sz="3000" dirty="0" smtClean="0"/>
              <a:t>Ms. A located by authorities the following day having drowned</a:t>
            </a:r>
          </a:p>
          <a:p>
            <a:r>
              <a:rPr lang="en-US" sz="3000" dirty="0" smtClean="0"/>
              <a:t>Ms. A’s BAC was 0.162, Mr. B had also consumed beer</a:t>
            </a:r>
          </a:p>
          <a:p>
            <a:pPr lvl="1"/>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15</a:t>
            </a:fld>
            <a:endParaRPr lang="en-US" dirty="0"/>
          </a:p>
        </p:txBody>
      </p:sp>
    </p:spTree>
    <p:extLst>
      <p:ext uri="{BB962C8B-B14F-4D97-AF65-F5344CB8AC3E}">
        <p14:creationId xmlns:p14="http://schemas.microsoft.com/office/powerpoint/2010/main" val="1256476434"/>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Comments on this case</a:t>
            </a:r>
            <a:endParaRPr lang="en-US" dirty="0"/>
          </a:p>
        </p:txBody>
      </p:sp>
      <p:sp>
        <p:nvSpPr>
          <p:cNvPr id="3" name="Content Placeholder 2"/>
          <p:cNvSpPr>
            <a:spLocks noGrp="1"/>
          </p:cNvSpPr>
          <p:nvPr>
            <p:ph idx="1"/>
          </p:nvPr>
        </p:nvSpPr>
        <p:spPr>
          <a:xfrm>
            <a:off x="457200" y="1570037"/>
            <a:ext cx="8229600" cy="4678363"/>
          </a:xfrm>
        </p:spPr>
        <p:txBody>
          <a:bodyPr/>
          <a:lstStyle/>
          <a:p>
            <a:r>
              <a:rPr lang="en-US" dirty="0" smtClean="0"/>
              <a:t>Case illustrates several unsafe acts, including</a:t>
            </a:r>
          </a:p>
          <a:p>
            <a:pPr lvl="1"/>
            <a:r>
              <a:rPr lang="en-US" dirty="0" smtClean="0"/>
              <a:t>Perceptual error (not seeing marker)</a:t>
            </a:r>
          </a:p>
          <a:p>
            <a:pPr lvl="1"/>
            <a:r>
              <a:rPr lang="en-US" dirty="0" smtClean="0"/>
              <a:t>Decision errors (excessive speed for conditions, use of phone App for navigation, failure to wear life jackets, operation in fatigued state, alcohol involvement, etc.)</a:t>
            </a:r>
          </a:p>
          <a:p>
            <a:r>
              <a:rPr lang="en-US" dirty="0" smtClean="0"/>
              <a:t>These errors caused both persons to lose SA</a:t>
            </a:r>
            <a:r>
              <a:rPr lang="en-US" dirty="0"/>
              <a:t> </a:t>
            </a:r>
            <a:r>
              <a:rPr lang="en-US" dirty="0" smtClean="0"/>
              <a:t>(boat position and proximity to navigational hazards)</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16</a:t>
            </a:fld>
            <a:endParaRPr lang="en-US" dirty="0"/>
          </a:p>
        </p:txBody>
      </p:sp>
    </p:spTree>
    <p:extLst>
      <p:ext uri="{BB962C8B-B14F-4D97-AF65-F5344CB8AC3E}">
        <p14:creationId xmlns:p14="http://schemas.microsoft.com/office/powerpoint/2010/main" val="39528267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SA—study findings</a:t>
            </a:r>
            <a:endParaRPr lang="en-US" dirty="0"/>
          </a:p>
        </p:txBody>
      </p:sp>
      <p:sp>
        <p:nvSpPr>
          <p:cNvPr id="3" name="Slide Number Placeholder 2"/>
          <p:cNvSpPr>
            <a:spLocks noGrp="1"/>
          </p:cNvSpPr>
          <p:nvPr>
            <p:ph type="sldNum" sz="quarter" idx="12"/>
          </p:nvPr>
        </p:nvSpPr>
        <p:spPr/>
        <p:txBody>
          <a:bodyPr/>
          <a:lstStyle/>
          <a:p>
            <a:pPr>
              <a:defRPr/>
            </a:pPr>
            <a:fld id="{97FE6573-FFCC-4316-B878-E0B2C4A4A5F6}" type="slidenum">
              <a:rPr lang="en-US" smtClean="0"/>
              <a:pPr>
                <a:defRPr/>
              </a:pPr>
              <a:t>17</a:t>
            </a:fld>
            <a:endParaRPr lang="en-US" dirty="0"/>
          </a:p>
        </p:txBody>
      </p:sp>
    </p:spTree>
    <p:extLst>
      <p:ext uri="{BB962C8B-B14F-4D97-AF65-F5344CB8AC3E}">
        <p14:creationId xmlns:p14="http://schemas.microsoft.com/office/powerpoint/2010/main" val="3154440782"/>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Two quick “take home” messages</a:t>
            </a:r>
            <a:endParaRPr lang="en-US" sz="4000"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18</a:t>
            </a:fld>
            <a:endParaRPr lang="en-US" dirty="0"/>
          </a:p>
        </p:txBody>
      </p:sp>
      <p:graphicFrame>
        <p:nvGraphicFramePr>
          <p:cNvPr id="4" name="Diagram 3"/>
          <p:cNvGraphicFramePr/>
          <p:nvPr>
            <p:extLst>
              <p:ext uri="{D42A27DB-BD31-4B8C-83A1-F6EECF244321}">
                <p14:modId xmlns:p14="http://schemas.microsoft.com/office/powerpoint/2010/main" val="2575596968"/>
              </p:ext>
            </p:extLst>
          </p:nvPr>
        </p:nvGraphicFramePr>
        <p:xfrm>
          <a:off x="1524000" y="1955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0200097"/>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Threats to effective situational awareness</a:t>
            </a:r>
            <a:endParaRPr lang="en-US" dirty="0"/>
          </a:p>
        </p:txBody>
      </p:sp>
      <p:sp>
        <p:nvSpPr>
          <p:cNvPr id="3" name="Slide Number Placeholder 2"/>
          <p:cNvSpPr>
            <a:spLocks noGrp="1"/>
          </p:cNvSpPr>
          <p:nvPr>
            <p:ph type="sldNum" sz="quarter" idx="12"/>
          </p:nvPr>
        </p:nvSpPr>
        <p:spPr/>
        <p:txBody>
          <a:bodyPr/>
          <a:lstStyle/>
          <a:p>
            <a:pPr>
              <a:defRPr/>
            </a:pPr>
            <a:fld id="{97FE6573-FFCC-4316-B878-E0B2C4A4A5F6}" type="slidenum">
              <a:rPr lang="en-US" smtClean="0"/>
              <a:pPr>
                <a:defRPr/>
              </a:pPr>
              <a:t>19</a:t>
            </a:fld>
            <a:endParaRPr lang="en-US" dirty="0"/>
          </a:p>
        </p:txBody>
      </p:sp>
    </p:spTree>
    <p:extLst>
      <p:ext uri="{BB962C8B-B14F-4D97-AF65-F5344CB8AC3E}">
        <p14:creationId xmlns:p14="http://schemas.microsoft.com/office/powerpoint/2010/main" val="2658711735"/>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Disclaimer</a:t>
            </a:r>
            <a:endParaRPr lang="en-US" dirty="0"/>
          </a:p>
        </p:txBody>
      </p:sp>
      <p:sp>
        <p:nvSpPr>
          <p:cNvPr id="3" name="Content Placeholder 2"/>
          <p:cNvSpPr>
            <a:spLocks noGrp="1"/>
          </p:cNvSpPr>
          <p:nvPr>
            <p:ph idx="1"/>
          </p:nvPr>
        </p:nvSpPr>
        <p:spPr>
          <a:xfrm>
            <a:off x="304800" y="1646237"/>
            <a:ext cx="6324600" cy="4678363"/>
          </a:xfrm>
        </p:spPr>
        <p:txBody>
          <a:bodyPr/>
          <a:lstStyle/>
          <a:p>
            <a:r>
              <a:rPr lang="en-US" sz="2800" dirty="0" smtClean="0"/>
              <a:t>The views expressed in this presentation are those of the author and do not necessarily represent findings or positions of the U. S. Coast Guard (USCG), the U. S. Coast Guard Auxiliary (USCGAUX), the National Boating Safety Advisory Council (NBSAC) or the ERAC Committee of the National Association of State Boating Law Administrators (NASBLA)</a:t>
            </a:r>
            <a:endParaRPr lang="en-US" sz="2800"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2</a:t>
            </a:fld>
            <a:endParaRPr lang="en-US" dirty="0"/>
          </a:p>
        </p:txBody>
      </p:sp>
      <p:sp>
        <p:nvSpPr>
          <p:cNvPr id="5" name="AutoShape 2" descr="Image result for disclaim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disclaim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isclaim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525" y="1828800"/>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997750"/>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Threats</a:t>
            </a:r>
            <a:endParaRPr lang="en-US" dirty="0"/>
          </a:p>
        </p:txBody>
      </p:sp>
      <p:sp>
        <p:nvSpPr>
          <p:cNvPr id="3" name="Content Placeholder 2"/>
          <p:cNvSpPr>
            <a:spLocks noGrp="1"/>
          </p:cNvSpPr>
          <p:nvPr>
            <p:ph idx="1"/>
          </p:nvPr>
        </p:nvSpPr>
        <p:spPr>
          <a:xfrm>
            <a:off x="457200" y="1722437"/>
            <a:ext cx="8229600" cy="4678363"/>
          </a:xfrm>
        </p:spPr>
        <p:txBody>
          <a:bodyPr/>
          <a:lstStyle/>
          <a:p>
            <a:r>
              <a:rPr lang="en-US" dirty="0" smtClean="0"/>
              <a:t>A </a:t>
            </a:r>
            <a:r>
              <a:rPr lang="en-US" dirty="0"/>
              <a:t>threat is </a:t>
            </a:r>
            <a:r>
              <a:rPr lang="en-US" dirty="0" smtClean="0"/>
              <a:t>anything </a:t>
            </a:r>
            <a:r>
              <a:rPr lang="en-US" dirty="0"/>
              <a:t>that </a:t>
            </a:r>
            <a:r>
              <a:rPr lang="en-US" dirty="0" smtClean="0"/>
              <a:t>increases hazard, risk, or </a:t>
            </a:r>
            <a:r>
              <a:rPr lang="en-US" dirty="0"/>
              <a:t>operation complexity </a:t>
            </a:r>
            <a:r>
              <a:rPr lang="en-US" dirty="0" smtClean="0"/>
              <a:t>that, </a:t>
            </a:r>
            <a:r>
              <a:rPr lang="en-US" dirty="0"/>
              <a:t>if not managed properly, can decrease the safety </a:t>
            </a:r>
            <a:r>
              <a:rPr lang="en-US" dirty="0" smtClean="0"/>
              <a:t>margin(s)</a:t>
            </a:r>
            <a:endParaRPr lang="en-US" dirty="0"/>
          </a:p>
          <a:p>
            <a:r>
              <a:rPr lang="en-US" dirty="0" smtClean="0"/>
              <a:t>Threats are not errors </a:t>
            </a:r>
            <a:r>
              <a:rPr lang="en-US" i="1" dirty="0" smtClean="0"/>
              <a:t>per se</a:t>
            </a:r>
            <a:r>
              <a:rPr lang="en-US" dirty="0" smtClean="0"/>
              <a:t>, but increase the likelihood of errors</a:t>
            </a:r>
          </a:p>
          <a:p>
            <a:r>
              <a:rPr lang="en-US" dirty="0" smtClean="0"/>
              <a:t>Threats need to be </a:t>
            </a:r>
            <a:r>
              <a:rPr lang="en-US" i="1" dirty="0" smtClean="0"/>
              <a:t>identified, assessed, prioritized, managed, </a:t>
            </a:r>
            <a:r>
              <a:rPr lang="en-US" dirty="0" smtClean="0"/>
              <a:t>and (when necessary)</a:t>
            </a:r>
            <a:r>
              <a:rPr lang="en-US" i="1" dirty="0" smtClean="0"/>
              <a:t> communicated</a:t>
            </a:r>
            <a:endParaRPr lang="en-US" i="1" dirty="0"/>
          </a:p>
          <a:p>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20</a:t>
            </a:fld>
            <a:endParaRPr lang="en-US" dirty="0"/>
          </a:p>
        </p:txBody>
      </p:sp>
    </p:spTree>
    <p:extLst>
      <p:ext uri="{BB962C8B-B14F-4D97-AF65-F5344CB8AC3E}">
        <p14:creationId xmlns:p14="http://schemas.microsoft.com/office/powerpoint/2010/main" val="3885744541"/>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Threats must be managed</a:t>
            </a:r>
            <a:endParaRPr lang="en-US" dirty="0"/>
          </a:p>
        </p:txBody>
      </p:sp>
      <p:sp>
        <p:nvSpPr>
          <p:cNvPr id="2" name="Slide Number Placeholder 1"/>
          <p:cNvSpPr>
            <a:spLocks noGrp="1"/>
          </p:cNvSpPr>
          <p:nvPr>
            <p:ph type="sldNum" sz="quarter" idx="12"/>
          </p:nvPr>
        </p:nvSpPr>
        <p:spPr/>
        <p:txBody>
          <a:bodyPr/>
          <a:lstStyle/>
          <a:p>
            <a:pPr>
              <a:defRPr/>
            </a:pPr>
            <a:fld id="{E569C18B-413F-4589-BDA2-DA2C4B35C584}" type="slidenum">
              <a:rPr lang="en-US" smtClean="0"/>
              <a:pPr>
                <a:defRPr/>
              </a:pPr>
              <a:t>21</a:t>
            </a:fld>
            <a:endParaRPr lang="en-US" dirty="0"/>
          </a:p>
        </p:txBody>
      </p:sp>
      <p:grpSp>
        <p:nvGrpSpPr>
          <p:cNvPr id="7" name="Group 6"/>
          <p:cNvGrpSpPr/>
          <p:nvPr/>
        </p:nvGrpSpPr>
        <p:grpSpPr>
          <a:xfrm>
            <a:off x="533400" y="1447800"/>
            <a:ext cx="6934200" cy="2727614"/>
            <a:chOff x="533400" y="1447800"/>
            <a:chExt cx="6934200" cy="2727614"/>
          </a:xfrm>
        </p:grpSpPr>
        <p:graphicFrame>
          <p:nvGraphicFramePr>
            <p:cNvPr id="3" name="Object 2"/>
            <p:cNvGraphicFramePr>
              <a:graphicFrameLocks noChangeAspect="1"/>
            </p:cNvGraphicFramePr>
            <p:nvPr>
              <p:extLst>
                <p:ext uri="{D42A27DB-BD31-4B8C-83A1-F6EECF244321}">
                  <p14:modId xmlns:p14="http://schemas.microsoft.com/office/powerpoint/2010/main" val="919982503"/>
                </p:ext>
              </p:extLst>
            </p:nvPr>
          </p:nvGraphicFramePr>
          <p:xfrm>
            <a:off x="4038600" y="1447800"/>
            <a:ext cx="3429000" cy="2727614"/>
          </p:xfrm>
          <a:graphic>
            <a:graphicData uri="http://schemas.openxmlformats.org/presentationml/2006/ole">
              <mc:AlternateContent xmlns:mc="http://schemas.openxmlformats.org/markup-compatibility/2006">
                <mc:Choice xmlns:v="urn:schemas-microsoft-com:vml" Requires="v">
                  <p:oleObj spid="_x0000_s2746" name="Photo Editor Photo" r:id="rId4" imgW="4753639" imgH="3780952" progId="MSPhotoEd.3">
                    <p:embed/>
                  </p:oleObj>
                </mc:Choice>
                <mc:Fallback>
                  <p:oleObj name="Photo Editor Photo" r:id="rId4" imgW="4753639" imgH="3780952"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447800"/>
                          <a:ext cx="3429000" cy="2727614"/>
                        </a:xfrm>
                        <a:prstGeom prst="rect">
                          <a:avLst/>
                        </a:prstGeom>
                        <a:noFill/>
                        <a:ln>
                          <a:noFill/>
                        </a:ln>
                        <a:effectLst/>
                      </p:spPr>
                    </p:pic>
                  </p:oleObj>
                </mc:Fallback>
              </mc:AlternateContent>
            </a:graphicData>
          </a:graphic>
        </p:graphicFrame>
        <p:sp>
          <p:nvSpPr>
            <p:cNvPr id="4" name="TextBox 3"/>
            <p:cNvSpPr txBox="1"/>
            <p:nvPr/>
          </p:nvSpPr>
          <p:spPr>
            <a:xfrm>
              <a:off x="533400" y="2234625"/>
              <a:ext cx="3169073" cy="584775"/>
            </a:xfrm>
            <a:prstGeom prst="rect">
              <a:avLst/>
            </a:prstGeom>
            <a:noFill/>
          </p:spPr>
          <p:txBody>
            <a:bodyPr wrap="none" rtlCol="0">
              <a:spAutoFit/>
            </a:bodyPr>
            <a:lstStyle/>
            <a:p>
              <a:r>
                <a:rPr lang="en-US" sz="3200" dirty="0" smtClean="0">
                  <a:solidFill>
                    <a:schemeClr val="tx2"/>
                  </a:solidFill>
                  <a:latin typeface="Tahoma" panose="020B0604030504040204" pitchFamily="34" charset="0"/>
                  <a:ea typeface="Tahoma" panose="020B0604030504040204" pitchFamily="34" charset="0"/>
                  <a:cs typeface="Tahoma" panose="020B0604030504040204" pitchFamily="34" charset="0"/>
                </a:rPr>
                <a:t>Threat detection</a:t>
              </a:r>
              <a:endParaRPr lang="en-US" sz="32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oup 7"/>
          <p:cNvGrpSpPr/>
          <p:nvPr/>
        </p:nvGrpSpPr>
        <p:grpSpPr>
          <a:xfrm>
            <a:off x="689917" y="3828134"/>
            <a:ext cx="6777684" cy="2953666"/>
            <a:chOff x="689917" y="3828134"/>
            <a:chExt cx="6777684" cy="2953666"/>
          </a:xfrm>
        </p:grpSpPr>
        <p:graphicFrame>
          <p:nvGraphicFramePr>
            <p:cNvPr id="5" name="Object 4"/>
            <p:cNvGraphicFramePr>
              <a:graphicFrameLocks noChangeAspect="1"/>
            </p:cNvGraphicFramePr>
            <p:nvPr>
              <p:extLst>
                <p:ext uri="{D42A27DB-BD31-4B8C-83A1-F6EECF244321}">
                  <p14:modId xmlns:p14="http://schemas.microsoft.com/office/powerpoint/2010/main" val="1046747724"/>
                </p:ext>
              </p:extLst>
            </p:nvPr>
          </p:nvGraphicFramePr>
          <p:xfrm>
            <a:off x="4038601" y="3828134"/>
            <a:ext cx="3429000" cy="2953666"/>
          </p:xfrm>
          <a:graphic>
            <a:graphicData uri="http://schemas.openxmlformats.org/presentationml/2006/ole">
              <mc:AlternateContent xmlns:mc="http://schemas.openxmlformats.org/markup-compatibility/2006">
                <mc:Choice xmlns:v="urn:schemas-microsoft-com:vml" Requires="v">
                  <p:oleObj spid="_x0000_s2747" name="Photo Editor Photo" r:id="rId6" imgW="4753639" imgH="4095238" progId="MSPhotoEd.3">
                    <p:embed/>
                  </p:oleObj>
                </mc:Choice>
                <mc:Fallback>
                  <p:oleObj name="Photo Editor Photo" r:id="rId6" imgW="4753639" imgH="4095238"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1" y="3828134"/>
                          <a:ext cx="3429000" cy="2953666"/>
                        </a:xfrm>
                        <a:prstGeom prst="rect">
                          <a:avLst/>
                        </a:prstGeom>
                        <a:noFill/>
                        <a:ln>
                          <a:noFill/>
                        </a:ln>
                        <a:effectLst/>
                      </p:spPr>
                    </p:pic>
                  </p:oleObj>
                </mc:Fallback>
              </mc:AlternateContent>
            </a:graphicData>
          </a:graphic>
        </p:graphicFrame>
        <p:sp>
          <p:nvSpPr>
            <p:cNvPr id="6" name="TextBox 5"/>
            <p:cNvSpPr txBox="1"/>
            <p:nvPr/>
          </p:nvSpPr>
          <p:spPr>
            <a:xfrm>
              <a:off x="689917" y="4749225"/>
              <a:ext cx="2739083" cy="584775"/>
            </a:xfrm>
            <a:prstGeom prst="rect">
              <a:avLst/>
            </a:prstGeom>
            <a:noFill/>
          </p:spPr>
          <p:txBody>
            <a:bodyPr wrap="none" rtlCol="0">
              <a:spAutoFit/>
            </a:bodyPr>
            <a:lstStyle/>
            <a:p>
              <a:r>
                <a:rPr lang="en-US" sz="3200" dirty="0" smtClean="0">
                  <a:solidFill>
                    <a:schemeClr val="tx2"/>
                  </a:solidFill>
                  <a:latin typeface="Tahoma" panose="020B0604030504040204" pitchFamily="34" charset="0"/>
                  <a:ea typeface="Tahoma" panose="020B0604030504040204" pitchFamily="34" charset="0"/>
                  <a:cs typeface="Tahoma" panose="020B0604030504040204" pitchFamily="34" charset="0"/>
                </a:rPr>
                <a:t>Threat control</a:t>
              </a:r>
              <a:endParaRPr lang="en-US" sz="32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576317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Threats</a:t>
            </a:r>
            <a:endParaRPr lang="en-US" dirty="0"/>
          </a:p>
        </p:txBody>
      </p:sp>
      <p:sp>
        <p:nvSpPr>
          <p:cNvPr id="2" name="Slide Number Placeholder 1"/>
          <p:cNvSpPr>
            <a:spLocks noGrp="1"/>
          </p:cNvSpPr>
          <p:nvPr>
            <p:ph type="sldNum" sz="quarter" idx="12"/>
          </p:nvPr>
        </p:nvSpPr>
        <p:spPr/>
        <p:txBody>
          <a:bodyPr/>
          <a:lstStyle/>
          <a:p>
            <a:pPr>
              <a:defRPr/>
            </a:pPr>
            <a:fld id="{AB8E4E89-B2B1-44A6-852B-0E2A2BFE7CFC}" type="slidenum">
              <a:rPr lang="en-US" smtClean="0"/>
              <a:pPr>
                <a:defRPr/>
              </a:pPr>
              <a:t>22</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447800"/>
            <a:ext cx="4478547" cy="533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0" name="Group 39"/>
          <p:cNvGrpSpPr/>
          <p:nvPr/>
        </p:nvGrpSpPr>
        <p:grpSpPr>
          <a:xfrm>
            <a:off x="2286000" y="381000"/>
            <a:ext cx="1767343" cy="1331267"/>
            <a:chOff x="2286000" y="381000"/>
            <a:chExt cx="1767343" cy="1331267"/>
          </a:xfrm>
        </p:grpSpPr>
        <p:sp>
          <p:nvSpPr>
            <p:cNvPr id="11" name="TextBox 10"/>
            <p:cNvSpPr txBox="1"/>
            <p:nvPr/>
          </p:nvSpPr>
          <p:spPr>
            <a:xfrm>
              <a:off x="2286000" y="381000"/>
              <a:ext cx="1767343" cy="830997"/>
            </a:xfrm>
            <a:prstGeom prst="rect">
              <a:avLst/>
            </a:prstGeom>
            <a:noFill/>
          </p:spPr>
          <p:txBody>
            <a:bodyPr wrap="none" rtlCol="0">
              <a:spAutoFit/>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System</a:t>
              </a:r>
            </a:p>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malfunction</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Arrow Connector 15"/>
            <p:cNvCxnSpPr/>
            <p:nvPr/>
          </p:nvCxnSpPr>
          <p:spPr>
            <a:xfrm>
              <a:off x="3169671" y="1211997"/>
              <a:ext cx="259329" cy="50027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172200" y="1748135"/>
            <a:ext cx="1702003" cy="614065"/>
            <a:chOff x="6172200" y="1748135"/>
            <a:chExt cx="1702003" cy="614065"/>
          </a:xfrm>
        </p:grpSpPr>
        <p:sp>
          <p:nvSpPr>
            <p:cNvPr id="7" name="TextBox 6"/>
            <p:cNvSpPr txBox="1"/>
            <p:nvPr/>
          </p:nvSpPr>
          <p:spPr>
            <a:xfrm>
              <a:off x="6553200" y="1748135"/>
              <a:ext cx="1321003" cy="461665"/>
            </a:xfrm>
            <a:prstGeom prst="rect">
              <a:avLst/>
            </a:prstGeom>
            <a:noFill/>
          </p:spPr>
          <p:txBody>
            <a:bodyPr wrap="none" rtlCol="0">
              <a:spAutoFit/>
            </a:bodyPr>
            <a:lstStyle/>
            <a:p>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Weather</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Arrow Connector 17"/>
            <p:cNvCxnSpPr/>
            <p:nvPr/>
          </p:nvCxnSpPr>
          <p:spPr>
            <a:xfrm flipH="1">
              <a:off x="6172200" y="2173932"/>
              <a:ext cx="516147" cy="18826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629400" y="2667000"/>
            <a:ext cx="1938952" cy="830997"/>
            <a:chOff x="6629400" y="2667000"/>
            <a:chExt cx="1938952" cy="830997"/>
          </a:xfrm>
        </p:grpSpPr>
        <p:sp>
          <p:nvSpPr>
            <p:cNvPr id="9" name="TextBox 8"/>
            <p:cNvSpPr txBox="1"/>
            <p:nvPr/>
          </p:nvSpPr>
          <p:spPr>
            <a:xfrm>
              <a:off x="7086600" y="2667000"/>
              <a:ext cx="1481752" cy="830997"/>
            </a:xfrm>
            <a:prstGeom prst="rect">
              <a:avLst/>
            </a:prstGeom>
            <a:noFill/>
          </p:spPr>
          <p:txBody>
            <a:bodyPr wrap="none" rtlCol="0">
              <a:spAutoFit/>
            </a:bodyPr>
            <a:lstStyle/>
            <a:p>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Time </a:t>
              </a:r>
            </a:p>
            <a:p>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pressures</a:t>
              </a:r>
            </a:p>
          </p:txBody>
        </p:sp>
        <p:cxnSp>
          <p:nvCxnSpPr>
            <p:cNvPr id="20" name="Straight Arrow Connector 19"/>
            <p:cNvCxnSpPr>
              <a:stCxn id="9" idx="1"/>
            </p:cNvCxnSpPr>
            <p:nvPr/>
          </p:nvCxnSpPr>
          <p:spPr>
            <a:xfrm flipH="1">
              <a:off x="6629400" y="3082499"/>
              <a:ext cx="457200" cy="117901"/>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724747" y="3817203"/>
            <a:ext cx="1538778" cy="830997"/>
            <a:chOff x="6724747" y="3817203"/>
            <a:chExt cx="1538778" cy="830997"/>
          </a:xfrm>
        </p:grpSpPr>
        <p:sp>
          <p:nvSpPr>
            <p:cNvPr id="12" name="TextBox 11"/>
            <p:cNvSpPr txBox="1"/>
            <p:nvPr/>
          </p:nvSpPr>
          <p:spPr>
            <a:xfrm>
              <a:off x="7086600" y="3817203"/>
              <a:ext cx="1176925" cy="830997"/>
            </a:xfrm>
            <a:prstGeom prst="rect">
              <a:avLst/>
            </a:prstGeom>
            <a:noFill/>
          </p:spPr>
          <p:txBody>
            <a:bodyPr wrap="none" rtlCol="0">
              <a:spAutoFit/>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Mission</a:t>
              </a:r>
            </a:p>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change</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22" name="Straight Arrow Connector 21"/>
            <p:cNvCxnSpPr>
              <a:stCxn id="12" idx="1"/>
            </p:cNvCxnSpPr>
            <p:nvPr/>
          </p:nvCxnSpPr>
          <p:spPr>
            <a:xfrm flipH="1" flipV="1">
              <a:off x="6724747" y="4232701"/>
              <a:ext cx="361853" cy="1"/>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6430273" y="5295900"/>
            <a:ext cx="2713727" cy="830997"/>
            <a:chOff x="6430273" y="5295900"/>
            <a:chExt cx="2713727" cy="830997"/>
          </a:xfrm>
        </p:grpSpPr>
        <p:sp>
          <p:nvSpPr>
            <p:cNvPr id="14" name="TextBox 13"/>
            <p:cNvSpPr txBox="1"/>
            <p:nvPr/>
          </p:nvSpPr>
          <p:spPr>
            <a:xfrm>
              <a:off x="6724747" y="5295900"/>
              <a:ext cx="2419253" cy="830997"/>
            </a:xfrm>
            <a:prstGeom prst="rect">
              <a:avLst/>
            </a:prstGeom>
            <a:noFill/>
          </p:spPr>
          <p:txBody>
            <a:bodyPr wrap="none" rtlCol="0">
              <a:spAutoFit/>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Communications</a:t>
              </a:r>
            </a:p>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difficulty</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24" name="Straight Arrow Connector 23"/>
            <p:cNvCxnSpPr>
              <a:stCxn id="14" idx="1"/>
            </p:cNvCxnSpPr>
            <p:nvPr/>
          </p:nvCxnSpPr>
          <p:spPr>
            <a:xfrm flipH="1" flipV="1">
              <a:off x="6430273" y="5562600"/>
              <a:ext cx="294474" cy="14879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609600" y="5257800"/>
            <a:ext cx="1828800" cy="830997"/>
            <a:chOff x="609600" y="5257800"/>
            <a:chExt cx="1828800" cy="830997"/>
          </a:xfrm>
        </p:grpSpPr>
        <p:sp>
          <p:nvSpPr>
            <p:cNvPr id="13" name="TextBox 12"/>
            <p:cNvSpPr txBox="1"/>
            <p:nvPr/>
          </p:nvSpPr>
          <p:spPr>
            <a:xfrm>
              <a:off x="609600" y="5257800"/>
              <a:ext cx="1556901" cy="830997"/>
            </a:xfrm>
            <a:prstGeom prst="rect">
              <a:avLst/>
            </a:prstGeom>
            <a:noFill/>
          </p:spPr>
          <p:txBody>
            <a:bodyPr wrap="none" rtlCol="0">
              <a:spAutoFit/>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Unfamiliar</a:t>
              </a:r>
            </a:p>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area</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Arrow Connector 25"/>
            <p:cNvCxnSpPr/>
            <p:nvPr/>
          </p:nvCxnSpPr>
          <p:spPr>
            <a:xfrm flipV="1">
              <a:off x="2057400" y="5562600"/>
              <a:ext cx="381000" cy="14879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79753" y="4034135"/>
            <a:ext cx="1530047" cy="461665"/>
            <a:chOff x="679753" y="4034135"/>
            <a:chExt cx="1530047" cy="461665"/>
          </a:xfrm>
        </p:grpSpPr>
        <p:sp>
          <p:nvSpPr>
            <p:cNvPr id="10" name="TextBox 9"/>
            <p:cNvSpPr txBox="1"/>
            <p:nvPr/>
          </p:nvSpPr>
          <p:spPr>
            <a:xfrm>
              <a:off x="679753" y="4034135"/>
              <a:ext cx="1051186" cy="461665"/>
            </a:xfrm>
            <a:prstGeom prst="rect">
              <a:avLst/>
            </a:prstGeom>
            <a:noFill/>
          </p:spPr>
          <p:txBody>
            <a:bodyPr wrap="none" rtlCol="0">
              <a:spAutoFit/>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Illness</a:t>
              </a:r>
            </a:p>
          </p:txBody>
        </p:sp>
        <p:cxnSp>
          <p:nvCxnSpPr>
            <p:cNvPr id="28" name="Straight Arrow Connector 27"/>
            <p:cNvCxnSpPr>
              <a:endCxn id="5" idx="2"/>
            </p:cNvCxnSpPr>
            <p:nvPr/>
          </p:nvCxnSpPr>
          <p:spPr>
            <a:xfrm flipV="1">
              <a:off x="1719787" y="4114800"/>
              <a:ext cx="490013" cy="117902"/>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83369" y="2738735"/>
            <a:ext cx="1778831" cy="461665"/>
            <a:chOff x="583369" y="2738735"/>
            <a:chExt cx="1778831" cy="461665"/>
          </a:xfrm>
        </p:grpSpPr>
        <p:sp>
          <p:nvSpPr>
            <p:cNvPr id="8" name="TextBox 7"/>
            <p:cNvSpPr txBox="1"/>
            <p:nvPr/>
          </p:nvSpPr>
          <p:spPr>
            <a:xfrm>
              <a:off x="583369" y="2738735"/>
              <a:ext cx="1169231" cy="461665"/>
            </a:xfrm>
            <a:prstGeom prst="rect">
              <a:avLst/>
            </a:prstGeom>
            <a:noFill/>
          </p:spPr>
          <p:txBody>
            <a:bodyPr wrap="none" rtlCol="0">
              <a:spAutoFit/>
            </a:bodyPr>
            <a:lstStyle/>
            <a:p>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Fatigue</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30" name="Straight Arrow Connector 29"/>
            <p:cNvCxnSpPr>
              <a:stCxn id="8" idx="3"/>
            </p:cNvCxnSpPr>
            <p:nvPr/>
          </p:nvCxnSpPr>
          <p:spPr>
            <a:xfrm flipV="1">
              <a:off x="1752600" y="2969567"/>
              <a:ext cx="609600" cy="1"/>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38200" y="1712267"/>
            <a:ext cx="1763175" cy="802333"/>
            <a:chOff x="838200" y="1712267"/>
            <a:chExt cx="1763175" cy="802333"/>
          </a:xfrm>
        </p:grpSpPr>
        <p:sp>
          <p:nvSpPr>
            <p:cNvPr id="6" name="TextBox 5"/>
            <p:cNvSpPr txBox="1"/>
            <p:nvPr/>
          </p:nvSpPr>
          <p:spPr>
            <a:xfrm>
              <a:off x="838200" y="1712267"/>
              <a:ext cx="1763175" cy="461665"/>
            </a:xfrm>
            <a:prstGeom prst="rect">
              <a:avLst/>
            </a:prstGeom>
            <a:noFill/>
          </p:spPr>
          <p:txBody>
            <a:bodyPr wrap="none" rtlCol="0">
              <a:spAutoFit/>
            </a:bodyPr>
            <a:lstStyle/>
            <a:p>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Distractions</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32" name="Straight Arrow Connector 31"/>
            <p:cNvCxnSpPr>
              <a:stCxn id="6" idx="2"/>
            </p:cNvCxnSpPr>
            <p:nvPr/>
          </p:nvCxnSpPr>
          <p:spPr>
            <a:xfrm>
              <a:off x="1719788" y="2173932"/>
              <a:ext cx="881587" cy="34066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5181600" y="304800"/>
            <a:ext cx="734496" cy="1295400"/>
            <a:chOff x="5181600" y="304800"/>
            <a:chExt cx="734496" cy="1295400"/>
          </a:xfrm>
        </p:grpSpPr>
        <p:sp>
          <p:nvSpPr>
            <p:cNvPr id="33" name="TextBox 32"/>
            <p:cNvSpPr txBox="1"/>
            <p:nvPr/>
          </p:nvSpPr>
          <p:spPr>
            <a:xfrm>
              <a:off x="5181600" y="304800"/>
              <a:ext cx="734496" cy="830997"/>
            </a:xfrm>
            <a:prstGeom prst="rect">
              <a:avLst/>
            </a:prstGeom>
            <a:noFill/>
          </p:spPr>
          <p:txBody>
            <a:bodyPr wrap="none" rtlCol="0">
              <a:spAutoFit/>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Low</a:t>
              </a:r>
            </a:p>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fuel</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cxnSp>
          <p:nvCxnSpPr>
            <p:cNvPr id="35" name="Straight Arrow Connector 34"/>
            <p:cNvCxnSpPr>
              <a:stCxn id="33" idx="2"/>
            </p:cNvCxnSpPr>
            <p:nvPr/>
          </p:nvCxnSpPr>
          <p:spPr>
            <a:xfrm flipH="1">
              <a:off x="5410200" y="1135797"/>
              <a:ext cx="138648" cy="46440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threats related to SA</a:t>
            </a:r>
            <a:endParaRPr lang="en-US" dirty="0"/>
          </a:p>
        </p:txBody>
      </p:sp>
      <p:sp>
        <p:nvSpPr>
          <p:cNvPr id="3" name="Slide Number Placeholder 2"/>
          <p:cNvSpPr>
            <a:spLocks noGrp="1"/>
          </p:cNvSpPr>
          <p:nvPr>
            <p:ph type="sldNum" sz="quarter" idx="12"/>
          </p:nvPr>
        </p:nvSpPr>
        <p:spPr/>
        <p:txBody>
          <a:bodyPr/>
          <a:lstStyle/>
          <a:p>
            <a:pPr>
              <a:defRPr/>
            </a:pPr>
            <a:fld id="{97FE6573-FFCC-4316-B878-E0B2C4A4A5F6}" type="slidenum">
              <a:rPr lang="en-US" smtClean="0"/>
              <a:pPr>
                <a:defRPr/>
              </a:pPr>
              <a:t>23</a:t>
            </a:fld>
            <a:endParaRPr lang="en-US" dirty="0"/>
          </a:p>
        </p:txBody>
      </p:sp>
    </p:spTree>
    <p:extLst>
      <p:ext uri="{BB962C8B-B14F-4D97-AF65-F5344CB8AC3E}">
        <p14:creationId xmlns:p14="http://schemas.microsoft.com/office/powerpoint/2010/main" val="2843035210"/>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smtClean="0"/>
              <a:t>Eight attention threats</a:t>
            </a:r>
          </a:p>
        </p:txBody>
      </p:sp>
      <p:sp>
        <p:nvSpPr>
          <p:cNvPr id="6147" name="Content Placeholder 2"/>
          <p:cNvSpPr>
            <a:spLocks noGrp="1"/>
          </p:cNvSpPr>
          <p:nvPr>
            <p:ph idx="1"/>
          </p:nvPr>
        </p:nvSpPr>
        <p:spPr>
          <a:xfrm>
            <a:off x="457200" y="1722437"/>
            <a:ext cx="8229600" cy="4678363"/>
          </a:xfrm>
        </p:spPr>
        <p:txBody>
          <a:bodyPr/>
          <a:lstStyle/>
          <a:p>
            <a:pPr eaLnBrk="1" hangingPunct="1"/>
            <a:r>
              <a:rPr lang="en-US" altLang="en-US" dirty="0" smtClean="0"/>
              <a:t>Temporal distortion</a:t>
            </a:r>
          </a:p>
          <a:p>
            <a:pPr eaLnBrk="1" hangingPunct="1"/>
            <a:r>
              <a:rPr lang="en-US" altLang="en-US" dirty="0" smtClean="0"/>
              <a:t>Distraction</a:t>
            </a:r>
          </a:p>
          <a:p>
            <a:pPr eaLnBrk="1" hangingPunct="1"/>
            <a:r>
              <a:rPr lang="en-US" altLang="en-US" dirty="0" smtClean="0"/>
              <a:t>Channelized attention</a:t>
            </a:r>
          </a:p>
          <a:p>
            <a:pPr eaLnBrk="1" hangingPunct="1"/>
            <a:r>
              <a:rPr lang="en-US" altLang="en-US" dirty="0" smtClean="0"/>
              <a:t>Task saturation</a:t>
            </a:r>
          </a:p>
          <a:p>
            <a:pPr eaLnBrk="1" hangingPunct="1"/>
            <a:r>
              <a:rPr lang="en-US" altLang="en-US" dirty="0" smtClean="0"/>
              <a:t>Expectancy</a:t>
            </a:r>
          </a:p>
          <a:p>
            <a:pPr eaLnBrk="1" hangingPunct="1"/>
            <a:r>
              <a:rPr lang="en-US" altLang="en-US" dirty="0" smtClean="0"/>
              <a:t>Inattention</a:t>
            </a:r>
          </a:p>
          <a:p>
            <a:pPr eaLnBrk="1" hangingPunct="1"/>
            <a:r>
              <a:rPr lang="en-US" altLang="en-US" dirty="0" smtClean="0"/>
              <a:t>Habituation</a:t>
            </a:r>
          </a:p>
          <a:p>
            <a:pPr eaLnBrk="1" hangingPunct="1"/>
            <a:r>
              <a:rPr lang="en-US" altLang="en-US" dirty="0" smtClean="0"/>
              <a:t>Negative transfer</a:t>
            </a:r>
          </a:p>
        </p:txBody>
      </p:sp>
      <p:sp>
        <p:nvSpPr>
          <p:cNvPr id="4" name="Slide Number Placeholder 3"/>
          <p:cNvSpPr>
            <a:spLocks noGrp="1"/>
          </p:cNvSpPr>
          <p:nvPr>
            <p:ph type="sldNum" sz="quarter" idx="12"/>
          </p:nvPr>
        </p:nvSpPr>
        <p:spPr/>
        <p:txBody>
          <a:bodyPr/>
          <a:lstStyle/>
          <a:p>
            <a:pPr>
              <a:defRPr/>
            </a:pPr>
            <a:fld id="{05E202B7-A538-48E7-8B60-EA481409E177}" type="slidenum">
              <a:rPr lang="en-US" smtClean="0"/>
              <a:pPr>
                <a:defRPr/>
              </a:pPr>
              <a:t>24</a:t>
            </a:fld>
            <a:endParaRPr lang="en-US" dirty="0"/>
          </a:p>
        </p:txBody>
      </p:sp>
      <p:pic>
        <p:nvPicPr>
          <p:cNvPr id="6148" name="Picture 4" descr="Image result for sh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67152"/>
            <a:ext cx="4223657" cy="51622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dirty="0" smtClean="0"/>
              <a:t>Temporal distortion</a:t>
            </a:r>
          </a:p>
        </p:txBody>
      </p:sp>
      <p:sp>
        <p:nvSpPr>
          <p:cNvPr id="7171" name="Content Placeholder 2"/>
          <p:cNvSpPr>
            <a:spLocks noGrp="1"/>
          </p:cNvSpPr>
          <p:nvPr>
            <p:ph sz="half" idx="1"/>
          </p:nvPr>
        </p:nvSpPr>
        <p:spPr>
          <a:xfrm>
            <a:off x="304800" y="1646237"/>
            <a:ext cx="4267200" cy="4678363"/>
          </a:xfrm>
        </p:spPr>
        <p:txBody>
          <a:bodyPr/>
          <a:lstStyle/>
          <a:p>
            <a:pPr eaLnBrk="1" hangingPunct="1"/>
            <a:r>
              <a:rPr lang="en-US" altLang="en-US" sz="2900" dirty="0"/>
              <a:t>Temporal </a:t>
            </a:r>
            <a:r>
              <a:rPr lang="en-US" altLang="en-US" sz="2900" dirty="0" smtClean="0"/>
              <a:t>distortion </a:t>
            </a:r>
            <a:r>
              <a:rPr lang="en-US" altLang="en-US" sz="2900" dirty="0"/>
              <a:t>is a factor when the individual experiences a compression or expansion of time relative to reality leading to an unsafe </a:t>
            </a:r>
            <a:r>
              <a:rPr lang="en-US" altLang="en-US" sz="2900" dirty="0" smtClean="0"/>
              <a:t>situation</a:t>
            </a:r>
          </a:p>
          <a:p>
            <a:pPr eaLnBrk="1" hangingPunct="1"/>
            <a:r>
              <a:rPr lang="en-US" altLang="en-US" sz="2900" dirty="0" smtClean="0"/>
              <a:t>New word: “tachypsychia”</a:t>
            </a:r>
          </a:p>
        </p:txBody>
      </p:sp>
      <p:sp>
        <p:nvSpPr>
          <p:cNvPr id="5" name="Slide Number Placeholder 4"/>
          <p:cNvSpPr>
            <a:spLocks noGrp="1"/>
          </p:cNvSpPr>
          <p:nvPr>
            <p:ph type="sldNum" sz="quarter" idx="12"/>
          </p:nvPr>
        </p:nvSpPr>
        <p:spPr/>
        <p:txBody>
          <a:bodyPr/>
          <a:lstStyle/>
          <a:p>
            <a:pPr>
              <a:defRPr/>
            </a:pPr>
            <a:fld id="{4FB0A9C7-22D4-43A1-9AB9-65FBF2319457}" type="slidenum">
              <a:rPr lang="en-US" smtClean="0"/>
              <a:pPr>
                <a:defRPr/>
              </a:pPr>
              <a:t>25</a:t>
            </a:fld>
            <a:endParaRPr lang="en-US" dirty="0"/>
          </a:p>
        </p:txBody>
      </p:sp>
      <p:pic>
        <p:nvPicPr>
          <p:cNvPr id="17410" name="Picture 2" descr="http://aaronmritchey.com/wp-content/uploads/2012/04/dali-clock-500x5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790700"/>
            <a:ext cx="4305300" cy="4305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Distraction</a:t>
            </a:r>
          </a:p>
        </p:txBody>
      </p:sp>
      <p:sp>
        <p:nvSpPr>
          <p:cNvPr id="9219" name="Content Placeholder 2"/>
          <p:cNvSpPr>
            <a:spLocks noGrp="1"/>
          </p:cNvSpPr>
          <p:nvPr>
            <p:ph sz="half" idx="1"/>
          </p:nvPr>
        </p:nvSpPr>
        <p:spPr>
          <a:xfrm>
            <a:off x="76200" y="1600200"/>
            <a:ext cx="4267200" cy="4678363"/>
          </a:xfrm>
        </p:spPr>
        <p:txBody>
          <a:bodyPr/>
          <a:lstStyle/>
          <a:p>
            <a:r>
              <a:rPr lang="en-US" altLang="en-US" sz="2900" dirty="0"/>
              <a:t>Distraction is the interruption of conscious attention to a task by a </a:t>
            </a:r>
            <a:r>
              <a:rPr lang="en-US" altLang="en-US" sz="2900" dirty="0" smtClean="0"/>
              <a:t>non or less important task-related cue</a:t>
            </a:r>
          </a:p>
          <a:p>
            <a:r>
              <a:rPr lang="en-US" altLang="en-US" sz="2900" dirty="0" smtClean="0"/>
              <a:t>Leads to channelized attention</a:t>
            </a:r>
          </a:p>
          <a:p>
            <a:r>
              <a:rPr lang="en-US" altLang="en-US" sz="2900" dirty="0" smtClean="0"/>
              <a:t>“The main thing is to take care of the main thing”</a:t>
            </a:r>
            <a:endParaRPr lang="en-US" altLang="en-US" sz="2900" dirty="0"/>
          </a:p>
        </p:txBody>
      </p:sp>
      <p:sp>
        <p:nvSpPr>
          <p:cNvPr id="5" name="Slide Number Placeholder 4"/>
          <p:cNvSpPr>
            <a:spLocks noGrp="1"/>
          </p:cNvSpPr>
          <p:nvPr>
            <p:ph type="sldNum" sz="quarter" idx="12"/>
          </p:nvPr>
        </p:nvSpPr>
        <p:spPr/>
        <p:txBody>
          <a:bodyPr/>
          <a:lstStyle/>
          <a:p>
            <a:pPr>
              <a:defRPr/>
            </a:pPr>
            <a:fld id="{6EC62631-F87A-479B-92D5-0ABDFE8C857A}" type="slidenum">
              <a:rPr lang="en-US" smtClean="0"/>
              <a:pPr>
                <a:defRPr/>
              </a:pPr>
              <a:t>26</a:t>
            </a:fld>
            <a:endParaRPr lang="en-US" dirty="0"/>
          </a:p>
        </p:txBody>
      </p:sp>
      <p:pic>
        <p:nvPicPr>
          <p:cNvPr id="2" name="Eastern Air Lines Flight 401 FAA Recreation Safety Film_(480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8200" y="1943100"/>
            <a:ext cx="4419600" cy="33147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52400"/>
            <a:ext cx="8229600" cy="990600"/>
          </a:xfrm>
        </p:spPr>
        <p:txBody>
          <a:bodyPr/>
          <a:lstStyle/>
          <a:p>
            <a:r>
              <a:rPr lang="en-US" altLang="en-US" dirty="0" smtClean="0"/>
              <a:t>Channelized attention</a:t>
            </a:r>
          </a:p>
        </p:txBody>
      </p:sp>
      <p:sp>
        <p:nvSpPr>
          <p:cNvPr id="8195" name="Content Placeholder 2"/>
          <p:cNvSpPr>
            <a:spLocks noGrp="1"/>
          </p:cNvSpPr>
          <p:nvPr>
            <p:ph idx="1"/>
          </p:nvPr>
        </p:nvSpPr>
        <p:spPr>
          <a:xfrm>
            <a:off x="457200" y="1722437"/>
            <a:ext cx="8229600" cy="4678363"/>
          </a:xfrm>
        </p:spPr>
        <p:txBody>
          <a:bodyPr/>
          <a:lstStyle/>
          <a:p>
            <a:r>
              <a:rPr lang="en-US" altLang="en-US" dirty="0"/>
              <a:t>Channelized attention means </a:t>
            </a:r>
            <a:r>
              <a:rPr lang="en-US" altLang="en-US" dirty="0" smtClean="0"/>
              <a:t>that we focus </a:t>
            </a:r>
            <a:r>
              <a:rPr lang="en-US" altLang="en-US" dirty="0"/>
              <a:t>on only a limited number </a:t>
            </a:r>
            <a:r>
              <a:rPr lang="en-US" altLang="en-US" dirty="0" smtClean="0"/>
              <a:t>of environmental </a:t>
            </a:r>
            <a:r>
              <a:rPr lang="en-US" altLang="en-US" dirty="0"/>
              <a:t>cues while excluding other cues of possibly higher or more immediate </a:t>
            </a:r>
            <a:r>
              <a:rPr lang="en-US" altLang="en-US" dirty="0" smtClean="0"/>
              <a:t>priority</a:t>
            </a:r>
          </a:p>
          <a:p>
            <a:r>
              <a:rPr lang="en-US" altLang="en-US" dirty="0" smtClean="0"/>
              <a:t>Mishap investigators </a:t>
            </a:r>
            <a:r>
              <a:rPr lang="en-US" altLang="en-US" dirty="0"/>
              <a:t>have identified channelized attention as the number one human performance factor </a:t>
            </a:r>
            <a:r>
              <a:rPr lang="en-US" altLang="en-US" dirty="0" smtClean="0"/>
              <a:t>causing a </a:t>
            </a:r>
            <a:r>
              <a:rPr lang="en-US" altLang="en-US" dirty="0"/>
              <a:t>loss of situational </a:t>
            </a:r>
            <a:r>
              <a:rPr lang="en-US" altLang="en-US" dirty="0" smtClean="0"/>
              <a:t>awareness</a:t>
            </a:r>
          </a:p>
        </p:txBody>
      </p:sp>
      <p:sp>
        <p:nvSpPr>
          <p:cNvPr id="4" name="Slide Number Placeholder 3"/>
          <p:cNvSpPr>
            <a:spLocks noGrp="1"/>
          </p:cNvSpPr>
          <p:nvPr>
            <p:ph type="sldNum" sz="quarter" idx="12"/>
          </p:nvPr>
        </p:nvSpPr>
        <p:spPr/>
        <p:txBody>
          <a:bodyPr/>
          <a:lstStyle/>
          <a:p>
            <a:pPr>
              <a:defRPr/>
            </a:pPr>
            <a:fld id="{E1B66961-B03C-4C7E-A9D5-74DBCB1E8C61}" type="slidenum">
              <a:rPr lang="en-US" smtClean="0"/>
              <a:pPr>
                <a:defRPr/>
              </a:pPr>
              <a:t>27</a:t>
            </a:fld>
            <a:endParaRPr lang="en-US" dirty="0"/>
          </a:p>
        </p:txBody>
      </p:sp>
    </p:spTree>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Channelized attention</a:t>
            </a:r>
            <a:endParaRPr lang="en-US" dirty="0"/>
          </a:p>
        </p:txBody>
      </p:sp>
      <p:sp>
        <p:nvSpPr>
          <p:cNvPr id="3" name="Content Placeholder 2"/>
          <p:cNvSpPr>
            <a:spLocks noGrp="1"/>
          </p:cNvSpPr>
          <p:nvPr>
            <p:ph idx="1"/>
          </p:nvPr>
        </p:nvSpPr>
        <p:spPr>
          <a:xfrm>
            <a:off x="0" y="1676400"/>
            <a:ext cx="5369351" cy="4678363"/>
          </a:xfrm>
        </p:spPr>
        <p:txBody>
          <a:bodyPr/>
          <a:lstStyle/>
          <a:p>
            <a:r>
              <a:rPr lang="en-US" dirty="0" smtClean="0"/>
              <a:t>Contributing factors:</a:t>
            </a:r>
          </a:p>
          <a:p>
            <a:pPr lvl="1"/>
            <a:r>
              <a:rPr lang="en-US" sz="3200" dirty="0" smtClean="0"/>
              <a:t>Fatigue</a:t>
            </a:r>
          </a:p>
          <a:p>
            <a:pPr lvl="1"/>
            <a:r>
              <a:rPr lang="en-US" sz="3200" dirty="0" smtClean="0"/>
              <a:t>Failure to maintain proper scan</a:t>
            </a:r>
          </a:p>
          <a:p>
            <a:pPr lvl="1"/>
            <a:r>
              <a:rPr lang="en-US" sz="3200" dirty="0" smtClean="0"/>
              <a:t>Excessive motivation (pressing)</a:t>
            </a:r>
          </a:p>
          <a:p>
            <a:pPr lvl="1"/>
            <a:r>
              <a:rPr lang="en-US" sz="3200" dirty="0" smtClean="0"/>
              <a:t>Temporal distortion</a:t>
            </a:r>
          </a:p>
          <a:p>
            <a:pPr lvl="1"/>
            <a:r>
              <a:rPr lang="en-US" sz="3200" dirty="0" smtClean="0"/>
              <a:t>Emergencies </a:t>
            </a:r>
            <a:r>
              <a:rPr lang="en-US" sz="3200" dirty="0"/>
              <a:t>o</a:t>
            </a:r>
            <a:r>
              <a:rPr lang="en-US" sz="3200" dirty="0" smtClean="0"/>
              <a:t>r contingencies</a:t>
            </a:r>
            <a:endParaRPr lang="en-US" sz="3200"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28</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985" y="1777845"/>
            <a:ext cx="4122015" cy="386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086612"/>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Collision between </a:t>
            </a:r>
            <a:r>
              <a:rPr lang="en-US" i="1" dirty="0" smtClean="0"/>
              <a:t>Renate Schulte</a:t>
            </a:r>
            <a:r>
              <a:rPr lang="en-US" dirty="0" smtClean="0"/>
              <a:t> and </a:t>
            </a:r>
            <a:r>
              <a:rPr lang="en-US" i="1" dirty="0" smtClean="0"/>
              <a:t>Marti Princess</a:t>
            </a:r>
            <a:endParaRPr lang="en-US" i="1" dirty="0"/>
          </a:p>
        </p:txBody>
      </p:sp>
      <p:sp>
        <p:nvSpPr>
          <p:cNvPr id="3" name="Content Placeholder 2"/>
          <p:cNvSpPr>
            <a:spLocks noGrp="1"/>
          </p:cNvSpPr>
          <p:nvPr>
            <p:ph idx="1"/>
          </p:nvPr>
        </p:nvSpPr>
        <p:spPr/>
        <p:txBody>
          <a:bodyPr/>
          <a:lstStyle/>
          <a:p>
            <a:r>
              <a:rPr lang="en-US" sz="2800" dirty="0" smtClean="0"/>
              <a:t>On a dark moonless light in June 2009 vessels collided off Bozcaada Island </a:t>
            </a:r>
            <a:r>
              <a:rPr lang="en-US" sz="2400" dirty="0" smtClean="0"/>
              <a:t>(Aegean </a:t>
            </a:r>
            <a:r>
              <a:rPr lang="en-US" sz="2400" dirty="0"/>
              <a:t>Sea, near the western exit of Dardanelles in </a:t>
            </a:r>
            <a:r>
              <a:rPr lang="en-US" sz="2400" dirty="0" smtClean="0"/>
              <a:t>Turkey)</a:t>
            </a:r>
          </a:p>
          <a:p>
            <a:r>
              <a:rPr lang="en-US" sz="2800" dirty="0" smtClean="0"/>
              <a:t>OOWs on both vessels lost SA resulting from focus on avoiding a third vessel, </a:t>
            </a:r>
            <a:r>
              <a:rPr lang="en-US" sz="2800" i="1" dirty="0" smtClean="0"/>
              <a:t>Ilgaz</a:t>
            </a:r>
            <a:r>
              <a:rPr lang="en-US" sz="2800" dirty="0" smtClean="0"/>
              <a:t>, and, in the case of </a:t>
            </a:r>
            <a:r>
              <a:rPr lang="en-US" sz="2800" i="1" dirty="0" smtClean="0"/>
              <a:t>Renate Schulte</a:t>
            </a:r>
            <a:r>
              <a:rPr lang="en-US" sz="2800" dirty="0" smtClean="0"/>
              <a:t>, responding to a unrelated radio call from area VTS </a:t>
            </a:r>
          </a:p>
          <a:p>
            <a:r>
              <a:rPr lang="en-US" sz="2800" dirty="0" smtClean="0"/>
              <a:t>Investigation conclusion: “Collision was the result of a series of decisions on both vessels which were based on inaccurate situational awareness”</a:t>
            </a:r>
            <a:endParaRPr lang="en-US" sz="2800"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29</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079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09471" y="6381750"/>
            <a:ext cx="2133600" cy="476250"/>
          </a:xfrm>
        </p:spPr>
        <p:txBody>
          <a:bodyPr/>
          <a:lstStyle/>
          <a:p>
            <a:pPr>
              <a:defRPr/>
            </a:pPr>
            <a:fld id="{E569C18B-413F-4589-BDA2-DA2C4B35C584}" type="slidenum">
              <a:rPr lang="en-US" smtClean="0"/>
              <a:pPr>
                <a:defRPr/>
              </a:pPr>
              <a:t>3</a:t>
            </a:fld>
            <a:endParaRPr lang="en-US" dirty="0"/>
          </a:p>
        </p:txBody>
      </p:sp>
      <p:sp>
        <p:nvSpPr>
          <p:cNvPr id="3" name="Rounded Rectangle 2"/>
          <p:cNvSpPr/>
          <p:nvPr/>
        </p:nvSpPr>
        <p:spPr>
          <a:xfrm>
            <a:off x="2514600" y="1889125"/>
            <a:ext cx="4648200" cy="990600"/>
          </a:xfrm>
          <a:prstGeom prst="roundRect">
            <a:avLst/>
          </a:prstGeom>
          <a:solidFill>
            <a:schemeClr val="tx2">
              <a:lumMod val="85000"/>
            </a:schemeClr>
          </a:soli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3"/>
          <p:cNvSpPr/>
          <p:nvPr/>
        </p:nvSpPr>
        <p:spPr>
          <a:xfrm>
            <a:off x="2514600" y="3032125"/>
            <a:ext cx="4648200" cy="990600"/>
          </a:xfrm>
          <a:prstGeom prst="roundRect">
            <a:avLst/>
          </a:prstGeom>
          <a:solidFill>
            <a:schemeClr val="tx2">
              <a:lumMod val="85000"/>
            </a:schemeClr>
          </a:soli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
          <p:cNvSpPr/>
          <p:nvPr/>
        </p:nvSpPr>
        <p:spPr>
          <a:xfrm>
            <a:off x="2514600" y="4175125"/>
            <a:ext cx="4648200" cy="990600"/>
          </a:xfrm>
          <a:prstGeom prst="roundRect">
            <a:avLst/>
          </a:prstGeom>
          <a:solidFill>
            <a:schemeClr val="tx2">
              <a:lumMod val="85000"/>
            </a:schemeClr>
          </a:soli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6" name="Rounded Rectangle 5"/>
          <p:cNvSpPr/>
          <p:nvPr/>
        </p:nvSpPr>
        <p:spPr>
          <a:xfrm>
            <a:off x="2514600" y="5318125"/>
            <a:ext cx="4648200" cy="990600"/>
          </a:xfrm>
          <a:prstGeom prst="roundRect">
            <a:avLst/>
          </a:prstGeom>
          <a:solidFill>
            <a:schemeClr val="tx2">
              <a:lumMod val="85000"/>
            </a:schemeClr>
          </a:soli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7" name="Title 1"/>
          <p:cNvSpPr txBox="1">
            <a:spLocks/>
          </p:cNvSpPr>
          <p:nvPr/>
        </p:nvSpPr>
        <p:spPr>
          <a:xfrm>
            <a:off x="533400" y="304800"/>
            <a:ext cx="8229600" cy="1143000"/>
          </a:xfrm>
          <a:prstGeom prst="rect">
            <a:avLst/>
          </a:prstGeom>
        </p:spPr>
        <p:txBody>
          <a:bodyPr>
            <a:normAutofit/>
          </a:bodyPr>
          <a:lstStyle>
            <a:lvl1pPr algn="r" rtl="0" eaLnBrk="0" fontAlgn="base" hangingPunct="0">
              <a:spcBef>
                <a:spcPct val="0"/>
              </a:spcBef>
              <a:spcAft>
                <a:spcPct val="0"/>
              </a:spcAft>
              <a:defRPr sz="44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algn="r" rtl="0" eaLnBrk="0" fontAlgn="base" hangingPunct="0">
              <a:spcBef>
                <a:spcPct val="0"/>
              </a:spcBef>
              <a:spcAft>
                <a:spcPct val="0"/>
              </a:spcAft>
              <a:defRPr sz="4400">
                <a:solidFill>
                  <a:srgbClr val="FFFFFF"/>
                </a:solidFill>
                <a:latin typeface="Tahoma" pitchFamily="34" charset="0"/>
                <a:cs typeface="Tahoma" pitchFamily="34" charset="0"/>
              </a:defRPr>
            </a:lvl2pPr>
            <a:lvl3pPr algn="r" rtl="0" eaLnBrk="0" fontAlgn="base" hangingPunct="0">
              <a:spcBef>
                <a:spcPct val="0"/>
              </a:spcBef>
              <a:spcAft>
                <a:spcPct val="0"/>
              </a:spcAft>
              <a:defRPr sz="4400">
                <a:solidFill>
                  <a:srgbClr val="FFFFFF"/>
                </a:solidFill>
                <a:latin typeface="Tahoma" pitchFamily="34" charset="0"/>
                <a:cs typeface="Tahoma" pitchFamily="34" charset="0"/>
              </a:defRPr>
            </a:lvl3pPr>
            <a:lvl4pPr algn="r" rtl="0" eaLnBrk="0" fontAlgn="base" hangingPunct="0">
              <a:spcBef>
                <a:spcPct val="0"/>
              </a:spcBef>
              <a:spcAft>
                <a:spcPct val="0"/>
              </a:spcAft>
              <a:defRPr sz="4400">
                <a:solidFill>
                  <a:srgbClr val="FFFFFF"/>
                </a:solidFill>
                <a:latin typeface="Tahoma" pitchFamily="34" charset="0"/>
                <a:cs typeface="Tahoma" pitchFamily="34" charset="0"/>
              </a:defRPr>
            </a:lvl4pPr>
            <a:lvl5pPr algn="r" rtl="0" eaLnBrk="0" fontAlgn="base" hangingPunct="0">
              <a:spcBef>
                <a:spcPct val="0"/>
              </a:spcBef>
              <a:spcAft>
                <a:spcPct val="0"/>
              </a:spcAft>
              <a:defRPr sz="4400">
                <a:solidFill>
                  <a:srgbClr val="FFFFFF"/>
                </a:solidFill>
                <a:latin typeface="Tahoma" pitchFamily="34" charset="0"/>
                <a:cs typeface="Tahoma" pitchFamily="34" charset="0"/>
              </a:defRPr>
            </a:lvl5pPr>
            <a:lvl6pPr marL="457200" algn="r" rtl="0" eaLnBrk="1" fontAlgn="base" hangingPunct="1">
              <a:spcBef>
                <a:spcPct val="0"/>
              </a:spcBef>
              <a:spcAft>
                <a:spcPct val="0"/>
              </a:spcAft>
              <a:defRPr sz="4400" b="1">
                <a:solidFill>
                  <a:srgbClr val="FFFFFF"/>
                </a:solidFill>
                <a:latin typeface="Arial" charset="0"/>
              </a:defRPr>
            </a:lvl6pPr>
            <a:lvl7pPr marL="914400" algn="r" rtl="0" eaLnBrk="1" fontAlgn="base" hangingPunct="1">
              <a:spcBef>
                <a:spcPct val="0"/>
              </a:spcBef>
              <a:spcAft>
                <a:spcPct val="0"/>
              </a:spcAft>
              <a:defRPr sz="4400" b="1">
                <a:solidFill>
                  <a:srgbClr val="FFFFFF"/>
                </a:solidFill>
                <a:latin typeface="Arial" charset="0"/>
              </a:defRPr>
            </a:lvl7pPr>
            <a:lvl8pPr marL="1371600" algn="r" rtl="0" eaLnBrk="1" fontAlgn="base" hangingPunct="1">
              <a:spcBef>
                <a:spcPct val="0"/>
              </a:spcBef>
              <a:spcAft>
                <a:spcPct val="0"/>
              </a:spcAft>
              <a:defRPr sz="4400" b="1">
                <a:solidFill>
                  <a:srgbClr val="FFFFFF"/>
                </a:solidFill>
                <a:latin typeface="Arial" charset="0"/>
              </a:defRPr>
            </a:lvl8pPr>
            <a:lvl9pPr marL="1828800" algn="r" rtl="0" eaLnBrk="1" fontAlgn="base" hangingPunct="1">
              <a:spcBef>
                <a:spcPct val="0"/>
              </a:spcBef>
              <a:spcAft>
                <a:spcPct val="0"/>
              </a:spcAft>
              <a:defRPr sz="4400" b="1">
                <a:solidFill>
                  <a:srgbClr val="FFFFFF"/>
                </a:solidFill>
                <a:latin typeface="Arial" charset="0"/>
              </a:defRPr>
            </a:lvl9pPr>
          </a:lstStyle>
          <a:p>
            <a:r>
              <a:rPr lang="en-US" sz="4000" kern="0" dirty="0" smtClean="0"/>
              <a:t>Outline of presentation</a:t>
            </a:r>
            <a:endParaRPr lang="en-US" sz="4000" kern="0" dirty="0"/>
          </a:p>
        </p:txBody>
      </p:sp>
      <p:sp>
        <p:nvSpPr>
          <p:cNvPr id="8" name="Chevron 7"/>
          <p:cNvSpPr/>
          <p:nvPr/>
        </p:nvSpPr>
        <p:spPr>
          <a:xfrm>
            <a:off x="2133600" y="1965325"/>
            <a:ext cx="685800" cy="685800"/>
          </a:xfrm>
          <a:prstGeom prst="chevron">
            <a:avLst/>
          </a:prstGeom>
          <a:solidFill>
            <a:schemeClr val="accent4">
              <a:lumMod val="50000"/>
              <a:lumOff val="50000"/>
            </a:schemeClr>
          </a:solidFill>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9" name="Chevron 8"/>
          <p:cNvSpPr/>
          <p:nvPr/>
        </p:nvSpPr>
        <p:spPr>
          <a:xfrm>
            <a:off x="2133600" y="3108325"/>
            <a:ext cx="685800" cy="685800"/>
          </a:xfrm>
          <a:prstGeom prst="chevron">
            <a:avLst/>
          </a:prstGeom>
          <a:solidFill>
            <a:schemeClr val="accent4">
              <a:lumMod val="50000"/>
              <a:lumOff val="50000"/>
            </a:schemeClr>
          </a:solidFill>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10" name="Chevron 9"/>
          <p:cNvSpPr/>
          <p:nvPr/>
        </p:nvSpPr>
        <p:spPr>
          <a:xfrm>
            <a:off x="2133600" y="4327525"/>
            <a:ext cx="685800" cy="685800"/>
          </a:xfrm>
          <a:prstGeom prst="chevron">
            <a:avLst/>
          </a:prstGeom>
          <a:solidFill>
            <a:schemeClr val="accent4">
              <a:lumMod val="50000"/>
              <a:lumOff val="50000"/>
            </a:schemeClr>
          </a:solidFill>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11" name="Chevron 10"/>
          <p:cNvSpPr/>
          <p:nvPr/>
        </p:nvSpPr>
        <p:spPr>
          <a:xfrm>
            <a:off x="2133600" y="5394325"/>
            <a:ext cx="685800" cy="685800"/>
          </a:xfrm>
          <a:prstGeom prst="chevron">
            <a:avLst/>
          </a:prstGeom>
          <a:solidFill>
            <a:schemeClr val="accent4">
              <a:lumMod val="50000"/>
              <a:lumOff val="50000"/>
            </a:schemeClr>
          </a:solidFill>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12" name="TextBox 11"/>
          <p:cNvSpPr txBox="1"/>
          <p:nvPr/>
        </p:nvSpPr>
        <p:spPr>
          <a:xfrm>
            <a:off x="2819400" y="2041525"/>
            <a:ext cx="418704" cy="646331"/>
          </a:xfrm>
          <a:prstGeom prst="rect">
            <a:avLst/>
          </a:prstGeom>
          <a:noFill/>
        </p:spPr>
        <p:txBody>
          <a:bodyPr wrap="none" rtlCol="0">
            <a:spAutoFit/>
          </a:bodyPr>
          <a:lstStyle/>
          <a:p>
            <a:r>
              <a:rPr lang="en-US" sz="3600" b="1" dirty="0" smtClean="0">
                <a:latin typeface="Calibri" pitchFamily="34" charset="0"/>
              </a:rPr>
              <a:t>1</a:t>
            </a:r>
            <a:endParaRPr lang="en-US" sz="3600" b="1" dirty="0">
              <a:latin typeface="Calibri" pitchFamily="34" charset="0"/>
            </a:endParaRPr>
          </a:p>
        </p:txBody>
      </p:sp>
      <p:sp>
        <p:nvSpPr>
          <p:cNvPr id="13" name="TextBox 12"/>
          <p:cNvSpPr txBox="1"/>
          <p:nvPr/>
        </p:nvSpPr>
        <p:spPr>
          <a:xfrm>
            <a:off x="2819400" y="3184525"/>
            <a:ext cx="418704" cy="646331"/>
          </a:xfrm>
          <a:prstGeom prst="rect">
            <a:avLst/>
          </a:prstGeom>
          <a:noFill/>
        </p:spPr>
        <p:txBody>
          <a:bodyPr wrap="none" rtlCol="0">
            <a:spAutoFit/>
          </a:bodyPr>
          <a:lstStyle/>
          <a:p>
            <a:r>
              <a:rPr lang="en-US" sz="3600" b="1" dirty="0" smtClean="0">
                <a:latin typeface="Calibri" pitchFamily="34" charset="0"/>
              </a:rPr>
              <a:t>2</a:t>
            </a:r>
            <a:endParaRPr lang="en-US" sz="3600" b="1" dirty="0">
              <a:latin typeface="Calibri" pitchFamily="34" charset="0"/>
            </a:endParaRPr>
          </a:p>
        </p:txBody>
      </p:sp>
      <p:sp>
        <p:nvSpPr>
          <p:cNvPr id="14" name="TextBox 13"/>
          <p:cNvSpPr txBox="1"/>
          <p:nvPr/>
        </p:nvSpPr>
        <p:spPr>
          <a:xfrm>
            <a:off x="2819400" y="4327525"/>
            <a:ext cx="418704" cy="646331"/>
          </a:xfrm>
          <a:prstGeom prst="rect">
            <a:avLst/>
          </a:prstGeom>
          <a:noFill/>
        </p:spPr>
        <p:txBody>
          <a:bodyPr wrap="none" rtlCol="0">
            <a:spAutoFit/>
          </a:bodyPr>
          <a:lstStyle/>
          <a:p>
            <a:r>
              <a:rPr lang="en-US" sz="3600" b="1" dirty="0" smtClean="0">
                <a:latin typeface="Calibri" pitchFamily="34" charset="0"/>
              </a:rPr>
              <a:t>3</a:t>
            </a:r>
            <a:endParaRPr lang="en-US" sz="3600" b="1" dirty="0">
              <a:latin typeface="Calibri" pitchFamily="34" charset="0"/>
            </a:endParaRPr>
          </a:p>
        </p:txBody>
      </p:sp>
      <p:sp>
        <p:nvSpPr>
          <p:cNvPr id="15" name="TextBox 14"/>
          <p:cNvSpPr txBox="1"/>
          <p:nvPr/>
        </p:nvSpPr>
        <p:spPr>
          <a:xfrm>
            <a:off x="2819400" y="5470525"/>
            <a:ext cx="418704" cy="646331"/>
          </a:xfrm>
          <a:prstGeom prst="rect">
            <a:avLst/>
          </a:prstGeom>
          <a:noFill/>
        </p:spPr>
        <p:txBody>
          <a:bodyPr wrap="none" rtlCol="0">
            <a:spAutoFit/>
          </a:bodyPr>
          <a:lstStyle/>
          <a:p>
            <a:r>
              <a:rPr lang="en-US" sz="3600" b="1" dirty="0" smtClean="0">
                <a:latin typeface="Calibri" pitchFamily="34" charset="0"/>
              </a:rPr>
              <a:t>4</a:t>
            </a:r>
            <a:endParaRPr lang="en-US" sz="3600" b="1" dirty="0">
              <a:latin typeface="Calibri" pitchFamily="34" charset="0"/>
            </a:endParaRPr>
          </a:p>
        </p:txBody>
      </p:sp>
      <p:cxnSp>
        <p:nvCxnSpPr>
          <p:cNvPr id="16" name="Straight Connector 15"/>
          <p:cNvCxnSpPr/>
          <p:nvPr/>
        </p:nvCxnSpPr>
        <p:spPr>
          <a:xfrm rot="5400000">
            <a:off x="2896394" y="2345531"/>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896394" y="3488531"/>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96394" y="4631531"/>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896394" y="5850731"/>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52800" y="1970275"/>
            <a:ext cx="3657600" cy="830997"/>
          </a:xfrm>
          <a:prstGeom prst="rect">
            <a:avLst/>
          </a:prstGeom>
          <a:noFill/>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Definition and importance of maintaining SA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3352800" y="3113275"/>
            <a:ext cx="3657600" cy="830997"/>
          </a:xfrm>
          <a:prstGeom prst="rect">
            <a:avLst/>
          </a:prstGeom>
          <a:noFill/>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Attention threats related to SA</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3352800" y="4256275"/>
            <a:ext cx="3657600" cy="830997"/>
          </a:xfrm>
          <a:prstGeom prst="rect">
            <a:avLst/>
          </a:prstGeom>
          <a:noFill/>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Clues to the loss of SA:</a:t>
            </a:r>
          </a:p>
          <a:p>
            <a:r>
              <a:rPr lang="en-US" sz="2400" dirty="0" smtClean="0">
                <a:latin typeface="Tahoma" panose="020B0604030504040204" pitchFamily="34" charset="0"/>
                <a:ea typeface="Tahoma" panose="020B0604030504040204" pitchFamily="34" charset="0"/>
                <a:cs typeface="Tahoma" panose="020B0604030504040204" pitchFamily="34" charset="0"/>
              </a:rPr>
              <a:t>Regaining SA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3352800" y="5399275"/>
            <a:ext cx="3733800" cy="830997"/>
          </a:xfrm>
          <a:prstGeom prst="rect">
            <a:avLst/>
          </a:prstGeom>
          <a:noFill/>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Conclusions and relevance to boating safety courses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3509065"/>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Task saturation</a:t>
            </a:r>
          </a:p>
        </p:txBody>
      </p:sp>
      <p:sp>
        <p:nvSpPr>
          <p:cNvPr id="10243" name="Content Placeholder 2"/>
          <p:cNvSpPr>
            <a:spLocks noGrp="1"/>
          </p:cNvSpPr>
          <p:nvPr>
            <p:ph sz="half" idx="1"/>
          </p:nvPr>
        </p:nvSpPr>
        <p:spPr>
          <a:xfrm>
            <a:off x="228600" y="1646237"/>
            <a:ext cx="4191000" cy="4678363"/>
          </a:xfrm>
        </p:spPr>
        <p:txBody>
          <a:bodyPr/>
          <a:lstStyle/>
          <a:p>
            <a:r>
              <a:rPr lang="en-US" altLang="en-US" dirty="0"/>
              <a:t>Cognitive </a:t>
            </a:r>
            <a:r>
              <a:rPr lang="en-US" altLang="en-US" dirty="0" smtClean="0"/>
              <a:t>task saturation </a:t>
            </a:r>
            <a:r>
              <a:rPr lang="en-US" altLang="en-US" dirty="0"/>
              <a:t>is a factor when the quantity of information an individual must process exceeds their cognitive or mental resources in the amount of time available to process the </a:t>
            </a:r>
            <a:r>
              <a:rPr lang="en-US" altLang="en-US" dirty="0" smtClean="0"/>
              <a:t>information</a:t>
            </a:r>
          </a:p>
        </p:txBody>
      </p:sp>
      <p:sp>
        <p:nvSpPr>
          <p:cNvPr id="5" name="Slide Number Placeholder 4"/>
          <p:cNvSpPr>
            <a:spLocks noGrp="1"/>
          </p:cNvSpPr>
          <p:nvPr>
            <p:ph type="sldNum" sz="quarter" idx="12"/>
          </p:nvPr>
        </p:nvSpPr>
        <p:spPr/>
        <p:txBody>
          <a:bodyPr/>
          <a:lstStyle/>
          <a:p>
            <a:pPr>
              <a:defRPr/>
            </a:pPr>
            <a:fld id="{6CAB01ED-8D5F-4641-8651-7FC09C6840BA}" type="slidenum">
              <a:rPr lang="en-US" smtClean="0"/>
              <a:pPr>
                <a:defRPr/>
              </a:pPr>
              <a:t>30</a:t>
            </a:fld>
            <a:endParaRPr lang="en-US" dirty="0"/>
          </a:p>
        </p:txBody>
      </p:sp>
      <p:pic>
        <p:nvPicPr>
          <p:cNvPr id="2050" name="Picture 2" descr="http://www.americanflyers.net/aviationlibrary/pilots_handbook/images/chapter_16_img_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156" y="1828800"/>
            <a:ext cx="4576020"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0499" y="5257800"/>
            <a:ext cx="4657301" cy="769441"/>
          </a:xfrm>
          <a:prstGeom prst="rect">
            <a:avLst/>
          </a:prstGeom>
          <a:noFill/>
        </p:spPr>
        <p:txBody>
          <a:bodyPr wrap="none" rtlCol="0">
            <a:spAutoFit/>
          </a:bodyPr>
          <a:lstStyle/>
          <a:p>
            <a:r>
              <a:rPr lang="en-US" sz="2200" dirty="0" smtClean="0">
                <a:solidFill>
                  <a:schemeClr val="tx2"/>
                </a:solidFill>
                <a:latin typeface="Tahoma" panose="020B0604030504040204" pitchFamily="34" charset="0"/>
                <a:ea typeface="Tahoma" panose="020B0604030504040204" pitchFamily="34" charset="0"/>
                <a:cs typeface="Tahoma" panose="020B0604030504040204" pitchFamily="34" charset="0"/>
              </a:rPr>
              <a:t>Why most aircraft accidents occur</a:t>
            </a:r>
          </a:p>
          <a:p>
            <a:r>
              <a:rPr lang="en-US" sz="2200" dirty="0">
                <a:solidFill>
                  <a:schemeClr val="tx2"/>
                </a:solidFill>
                <a:latin typeface="Tahoma" panose="020B0604030504040204" pitchFamily="34" charset="0"/>
                <a:ea typeface="Tahoma" panose="020B0604030504040204" pitchFamily="34" charset="0"/>
                <a:cs typeface="Tahoma" panose="020B0604030504040204" pitchFamily="34" charset="0"/>
              </a:rPr>
              <a:t>d</a:t>
            </a:r>
            <a:r>
              <a:rPr lang="en-US" sz="2200" dirty="0" smtClean="0">
                <a:solidFill>
                  <a:schemeClr val="tx2"/>
                </a:solidFill>
                <a:latin typeface="Tahoma" panose="020B0604030504040204" pitchFamily="34" charset="0"/>
                <a:ea typeface="Tahoma" panose="020B0604030504040204" pitchFamily="34" charset="0"/>
                <a:cs typeface="Tahoma" panose="020B0604030504040204" pitchFamily="34" charset="0"/>
              </a:rPr>
              <a:t>uring the approach/landing phases</a:t>
            </a:r>
            <a:endParaRPr lang="en-US" sz="22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confirming this hypothesis</a:t>
            </a:r>
            <a:endParaRPr lang="en-US"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31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24007865"/>
              </p:ext>
            </p:extLst>
          </p:nvPr>
        </p:nvGraphicFramePr>
        <p:xfrm>
          <a:off x="1143000" y="1778002"/>
          <a:ext cx="6858000" cy="4745325"/>
        </p:xfrm>
        <a:graphic>
          <a:graphicData uri="http://schemas.openxmlformats.org/drawingml/2006/table">
            <a:tbl>
              <a:tblPr firstRow="1" bandRow="1">
                <a:tableStyleId>{5C22544A-7EE6-4342-B048-85BDC9FD1C3A}</a:tableStyleId>
              </a:tblPr>
              <a:tblGrid>
                <a:gridCol w="2286000"/>
                <a:gridCol w="2286000"/>
                <a:gridCol w="2286000"/>
              </a:tblGrid>
              <a:tr h="840702">
                <a:tc>
                  <a:txBody>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Activity</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 of mission</a:t>
                      </a:r>
                      <a:r>
                        <a:rPr lang="en-US" sz="2400" baseline="0" dirty="0" smtClean="0">
                          <a:solidFill>
                            <a:schemeClr val="tx2"/>
                          </a:solidFill>
                          <a:latin typeface="Tahoma" panose="020B0604030504040204" pitchFamily="34" charset="0"/>
                          <a:ea typeface="Tahoma" panose="020B0604030504040204" pitchFamily="34" charset="0"/>
                          <a:cs typeface="Tahoma" panose="020B0604030504040204" pitchFamily="34" charset="0"/>
                        </a:rPr>
                        <a:t> time</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 of fatalities</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txBody>
                  <a:tcPr/>
                </a:tc>
              </a:tr>
              <a:tr h="840702">
                <a:tc>
                  <a:txBody>
                    <a:bodyPr/>
                    <a:lstStyle/>
                    <a:p>
                      <a:r>
                        <a:rPr lang="en-US" sz="2200" b="1" smtClean="0">
                          <a:latin typeface="Tahoma" panose="020B0604030504040204" pitchFamily="34" charset="0"/>
                          <a:ea typeface="Tahoma" panose="020B0604030504040204" pitchFamily="34" charset="0"/>
                          <a:cs typeface="Tahoma" panose="020B0604030504040204" pitchFamily="34" charset="0"/>
                        </a:rPr>
                        <a:t>Take-off and initial climb</a:t>
                      </a:r>
                      <a:endParaRPr lang="en-US" sz="22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2%</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17%</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r>
              <a:tr h="487073">
                <a:tc>
                  <a:txBody>
                    <a:bodyPr/>
                    <a:lstStyle/>
                    <a:p>
                      <a:r>
                        <a:rPr lang="en-US" sz="2200" b="1" dirty="0" smtClean="0">
                          <a:latin typeface="Tahoma" panose="020B0604030504040204" pitchFamily="34" charset="0"/>
                          <a:ea typeface="Tahoma" panose="020B0604030504040204" pitchFamily="34" charset="0"/>
                          <a:cs typeface="Tahoma" panose="020B0604030504040204" pitchFamily="34" charset="0"/>
                        </a:rPr>
                        <a:t>Climb</a:t>
                      </a:r>
                      <a:endParaRPr lang="en-US" sz="22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14%</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26%</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r>
              <a:tr h="487073">
                <a:tc>
                  <a:txBody>
                    <a:bodyPr/>
                    <a:lstStyle/>
                    <a:p>
                      <a:r>
                        <a:rPr lang="en-US" sz="2200" b="1" dirty="0" smtClean="0">
                          <a:latin typeface="Tahoma" panose="020B0604030504040204" pitchFamily="34" charset="0"/>
                          <a:ea typeface="Tahoma" panose="020B0604030504040204" pitchFamily="34" charset="0"/>
                          <a:cs typeface="Tahoma" panose="020B0604030504040204" pitchFamily="34" charset="0"/>
                        </a:rPr>
                        <a:t>Cruise</a:t>
                      </a:r>
                      <a:endParaRPr lang="en-US" sz="22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57%</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5%</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r>
              <a:tr h="487073">
                <a:tc>
                  <a:txBody>
                    <a:bodyPr/>
                    <a:lstStyle/>
                    <a:p>
                      <a:r>
                        <a:rPr lang="en-US" sz="2200" b="1" dirty="0" smtClean="0">
                          <a:latin typeface="Tahoma" panose="020B0604030504040204" pitchFamily="34" charset="0"/>
                          <a:ea typeface="Tahoma" panose="020B0604030504040204" pitchFamily="34" charset="0"/>
                          <a:cs typeface="Tahoma" panose="020B0604030504040204" pitchFamily="34" charset="0"/>
                        </a:rPr>
                        <a:t>Descent</a:t>
                      </a:r>
                      <a:endParaRPr lang="en-US" sz="22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11%</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15%</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r>
              <a:tr h="487073">
                <a:tc>
                  <a:txBody>
                    <a:bodyPr/>
                    <a:lstStyle/>
                    <a:p>
                      <a:r>
                        <a:rPr lang="en-US" sz="2200" b="1" dirty="0" smtClean="0">
                          <a:latin typeface="Tahoma" panose="020B0604030504040204" pitchFamily="34" charset="0"/>
                          <a:ea typeface="Tahoma" panose="020B0604030504040204" pitchFamily="34" charset="0"/>
                          <a:cs typeface="Tahoma" panose="020B0604030504040204" pitchFamily="34" charset="0"/>
                        </a:rPr>
                        <a:t>Initial approach</a:t>
                      </a:r>
                      <a:endParaRPr lang="en-US" sz="22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12%</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14%</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r>
              <a:tr h="840702">
                <a:tc>
                  <a:txBody>
                    <a:bodyPr/>
                    <a:lstStyle/>
                    <a:p>
                      <a:r>
                        <a:rPr lang="en-US" sz="2200" b="1" dirty="0" smtClean="0">
                          <a:latin typeface="Tahoma" panose="020B0604030504040204" pitchFamily="34" charset="0"/>
                          <a:ea typeface="Tahoma" panose="020B0604030504040204" pitchFamily="34" charset="0"/>
                          <a:cs typeface="Tahoma" panose="020B0604030504040204" pitchFamily="34" charset="0"/>
                        </a:rPr>
                        <a:t>Final approach and landing</a:t>
                      </a:r>
                      <a:endParaRPr lang="en-US" sz="22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4%</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23%</a:t>
                      </a:r>
                      <a:endParaRPr lang="en-US" sz="2300" b="1" dirty="0">
                        <a:latin typeface="Tahoma" panose="020B0604030504040204" pitchFamily="34" charset="0"/>
                        <a:ea typeface="Tahoma" panose="020B0604030504040204" pitchFamily="34" charset="0"/>
                        <a:cs typeface="Tahoma" panose="020B0604030504040204" pitchFamily="34" charset="0"/>
                      </a:endParaRPr>
                    </a:p>
                  </a:txBody>
                  <a:tcPr/>
                </a:tc>
              </a:tr>
            </a:tbl>
          </a:graphicData>
        </a:graphic>
      </p:graphicFrame>
    </p:spTree>
    <p:extLst>
      <p:ext uri="{BB962C8B-B14F-4D97-AF65-F5344CB8AC3E}">
        <p14:creationId xmlns:p14="http://schemas.microsoft.com/office/powerpoint/2010/main" val="1482744497"/>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saturation</a:t>
            </a:r>
            <a:endParaRPr lang="en-US" dirty="0"/>
          </a:p>
        </p:txBody>
      </p:sp>
      <p:sp>
        <p:nvSpPr>
          <p:cNvPr id="3" name="Content Placeholder 2"/>
          <p:cNvSpPr>
            <a:spLocks noGrp="1"/>
          </p:cNvSpPr>
          <p:nvPr>
            <p:ph idx="1"/>
          </p:nvPr>
        </p:nvSpPr>
        <p:spPr>
          <a:xfrm>
            <a:off x="609600" y="1646237"/>
            <a:ext cx="8229600" cy="4678363"/>
          </a:xfrm>
        </p:spPr>
        <p:txBody>
          <a:bodyPr/>
          <a:lstStyle/>
          <a:p>
            <a:r>
              <a:rPr lang="en-US" dirty="0" smtClean="0"/>
              <a:t>Contributing factors</a:t>
            </a:r>
          </a:p>
          <a:p>
            <a:pPr lvl="1"/>
            <a:r>
              <a:rPr lang="en-US" dirty="0" smtClean="0"/>
              <a:t>Experience level</a:t>
            </a:r>
          </a:p>
          <a:p>
            <a:pPr lvl="1"/>
            <a:r>
              <a:rPr lang="en-US" dirty="0" smtClean="0"/>
              <a:t>Ability to delegate/load share</a:t>
            </a:r>
          </a:p>
          <a:p>
            <a:pPr lvl="1"/>
            <a:r>
              <a:rPr lang="en-US" dirty="0" smtClean="0"/>
              <a:t>Demanding tasks</a:t>
            </a:r>
          </a:p>
          <a:p>
            <a:pPr lvl="1"/>
            <a:r>
              <a:rPr lang="en-US" dirty="0" smtClean="0"/>
              <a:t>System design</a:t>
            </a:r>
          </a:p>
          <a:p>
            <a:pPr lvl="1"/>
            <a:r>
              <a:rPr lang="en-US" dirty="0" smtClean="0"/>
              <a:t>Emergencies</a:t>
            </a:r>
          </a:p>
          <a:p>
            <a:r>
              <a:rPr lang="en-US" dirty="0" smtClean="0"/>
              <a:t>Strategies for dealing with task saturation</a:t>
            </a:r>
          </a:p>
          <a:p>
            <a:pPr lvl="1"/>
            <a:r>
              <a:rPr lang="en-US" dirty="0" smtClean="0"/>
              <a:t>Shift workload to another person or another time</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32</a:t>
            </a:fld>
            <a:endParaRPr lang="en-US" dirty="0"/>
          </a:p>
        </p:txBody>
      </p:sp>
    </p:spTree>
    <p:extLst>
      <p:ext uri="{BB962C8B-B14F-4D97-AF65-F5344CB8AC3E}">
        <p14:creationId xmlns:p14="http://schemas.microsoft.com/office/powerpoint/2010/main" val="4202126853"/>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Preplanning: an antidote </a:t>
            </a:r>
            <a:br>
              <a:rPr lang="en-US" dirty="0" smtClean="0"/>
            </a:br>
            <a:r>
              <a:rPr lang="en-US" dirty="0" smtClean="0"/>
              <a:t>for task saturation</a:t>
            </a:r>
            <a:endParaRPr lang="en-US" dirty="0"/>
          </a:p>
        </p:txBody>
      </p:sp>
      <p:sp>
        <p:nvSpPr>
          <p:cNvPr id="3" name="Content Placeholder 2"/>
          <p:cNvSpPr>
            <a:spLocks noGrp="1"/>
          </p:cNvSpPr>
          <p:nvPr>
            <p:ph idx="1"/>
          </p:nvPr>
        </p:nvSpPr>
        <p:spPr>
          <a:xfrm>
            <a:off x="457200" y="1524000"/>
            <a:ext cx="8229600" cy="4678363"/>
          </a:xfrm>
        </p:spPr>
        <p:txBody>
          <a:bodyPr/>
          <a:lstStyle/>
          <a:p>
            <a:r>
              <a:rPr lang="en-US" dirty="0" smtClean="0"/>
              <a:t>Do as many tasks as possible (voyage planning) </a:t>
            </a:r>
            <a:r>
              <a:rPr lang="en-US" i="1" dirty="0" smtClean="0"/>
              <a:t>before getting underway</a:t>
            </a:r>
            <a:r>
              <a:rPr lang="en-US" dirty="0" smtClean="0"/>
              <a:t>, e.g.,</a:t>
            </a:r>
          </a:p>
          <a:p>
            <a:pPr lvl="1"/>
            <a:r>
              <a:rPr lang="en-US" sz="3000" dirty="0" smtClean="0"/>
              <a:t>Read LNMs and listen to BNMs</a:t>
            </a:r>
          </a:p>
          <a:p>
            <a:pPr lvl="1"/>
            <a:r>
              <a:rPr lang="en-US" sz="3000" dirty="0" smtClean="0"/>
              <a:t>Make tide and tidal current calculations</a:t>
            </a:r>
          </a:p>
          <a:p>
            <a:pPr lvl="1"/>
            <a:r>
              <a:rPr lang="en-US" sz="3000" dirty="0" smtClean="0"/>
              <a:t>Lay out charts in anticipated order of use</a:t>
            </a:r>
          </a:p>
          <a:p>
            <a:pPr lvl="1"/>
            <a:r>
              <a:rPr lang="en-US" sz="3000" dirty="0" smtClean="0"/>
              <a:t>Enter necessary/planned waypoints in GPS</a:t>
            </a:r>
          </a:p>
          <a:p>
            <a:pPr lvl="1"/>
            <a:r>
              <a:rPr lang="en-US" sz="3000" dirty="0" smtClean="0"/>
              <a:t>Identify/preplan visual fix opportunities</a:t>
            </a:r>
          </a:p>
          <a:p>
            <a:pPr lvl="1"/>
            <a:r>
              <a:rPr lang="en-US" sz="3000" dirty="0" smtClean="0"/>
              <a:t>Study weather forecasts</a:t>
            </a:r>
          </a:p>
          <a:p>
            <a:pPr lvl="1"/>
            <a:r>
              <a:rPr lang="en-US" sz="3000" dirty="0" smtClean="0"/>
              <a:t>Plan for diversions/alternates in advance</a:t>
            </a:r>
            <a:endParaRPr lang="en-US" sz="3000"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33</a:t>
            </a:fld>
            <a:endParaRPr lang="en-US" dirty="0"/>
          </a:p>
        </p:txBody>
      </p:sp>
    </p:spTree>
    <p:extLst>
      <p:ext uri="{BB962C8B-B14F-4D97-AF65-F5344CB8AC3E}">
        <p14:creationId xmlns:p14="http://schemas.microsoft.com/office/powerpoint/2010/main" val="2290551772"/>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990600"/>
          </a:xfrm>
        </p:spPr>
        <p:txBody>
          <a:bodyPr/>
          <a:lstStyle/>
          <a:p>
            <a:r>
              <a:rPr lang="en-US" altLang="en-US" dirty="0" smtClean="0"/>
              <a:t>Expectancy</a:t>
            </a:r>
          </a:p>
        </p:txBody>
      </p:sp>
      <p:sp>
        <p:nvSpPr>
          <p:cNvPr id="11267" name="Content Placeholder 2"/>
          <p:cNvSpPr>
            <a:spLocks noGrp="1"/>
          </p:cNvSpPr>
          <p:nvPr>
            <p:ph sz="half" idx="1"/>
          </p:nvPr>
        </p:nvSpPr>
        <p:spPr>
          <a:xfrm>
            <a:off x="304800" y="1905000"/>
            <a:ext cx="4267200" cy="4678363"/>
          </a:xfrm>
        </p:spPr>
        <p:txBody>
          <a:bodyPr/>
          <a:lstStyle/>
          <a:p>
            <a:r>
              <a:rPr lang="en-US" altLang="en-US" sz="3200" dirty="0"/>
              <a:t>Expectancy is a factor when </a:t>
            </a:r>
            <a:r>
              <a:rPr lang="en-US" altLang="en-US" sz="3200" dirty="0" smtClean="0"/>
              <a:t>an individual </a:t>
            </a:r>
            <a:r>
              <a:rPr lang="en-US" altLang="en-US" sz="3200" dirty="0"/>
              <a:t>expects </a:t>
            </a:r>
            <a:r>
              <a:rPr lang="en-US" altLang="en-US" sz="3200" dirty="0" smtClean="0"/>
              <a:t>a particular outcome </a:t>
            </a:r>
            <a:r>
              <a:rPr lang="en-US" altLang="en-US" sz="3200" dirty="0"/>
              <a:t>and </a:t>
            </a:r>
            <a:r>
              <a:rPr lang="en-US" altLang="en-US" sz="3200" dirty="0" smtClean="0"/>
              <a:t>that expectation is </a:t>
            </a:r>
            <a:r>
              <a:rPr lang="en-US" altLang="en-US" sz="3200" dirty="0"/>
              <a:t>strong enough to create a </a:t>
            </a:r>
            <a:r>
              <a:rPr lang="en-US" altLang="en-US" sz="3200" i="1" dirty="0"/>
              <a:t>false perception</a:t>
            </a:r>
            <a:r>
              <a:rPr lang="en-US" altLang="en-US" sz="3200" dirty="0"/>
              <a:t> </a:t>
            </a:r>
            <a:r>
              <a:rPr lang="en-US" altLang="en-US" sz="3200" dirty="0" smtClean="0"/>
              <a:t>of that outcome</a:t>
            </a:r>
          </a:p>
        </p:txBody>
      </p:sp>
      <p:sp>
        <p:nvSpPr>
          <p:cNvPr id="11268" name="Content Placeholder 3"/>
          <p:cNvSpPr>
            <a:spLocks noGrp="1"/>
          </p:cNvSpPr>
          <p:nvPr>
            <p:ph sz="half" idx="2"/>
          </p:nvPr>
        </p:nvSpPr>
        <p:spPr>
          <a:xfrm>
            <a:off x="4724400" y="1905000"/>
            <a:ext cx="4038600" cy="4678363"/>
          </a:xfrm>
        </p:spPr>
        <p:txBody>
          <a:bodyPr/>
          <a:lstStyle/>
          <a:p>
            <a:r>
              <a:rPr lang="en-US" altLang="en-US" sz="3200" dirty="0" smtClean="0"/>
              <a:t>Examples:</a:t>
            </a:r>
          </a:p>
          <a:p>
            <a:pPr lvl="1"/>
            <a:r>
              <a:rPr lang="en-US" altLang="en-US" sz="2600" dirty="0" smtClean="0"/>
              <a:t>Hearing what you expect to hear in a checklist response</a:t>
            </a:r>
          </a:p>
          <a:p>
            <a:pPr lvl="1"/>
            <a:r>
              <a:rPr lang="en-US" altLang="en-US" sz="2600" dirty="0" smtClean="0"/>
              <a:t>Seeing what you expect to see e.g., a clear runway when cleared to land</a:t>
            </a:r>
          </a:p>
          <a:p>
            <a:pPr lvl="1"/>
            <a:r>
              <a:rPr lang="en-US" altLang="en-US" sz="2600" dirty="0" smtClean="0"/>
              <a:t>Tenerife collision</a:t>
            </a:r>
          </a:p>
        </p:txBody>
      </p:sp>
      <p:sp>
        <p:nvSpPr>
          <p:cNvPr id="5" name="Slide Number Placeholder 4"/>
          <p:cNvSpPr>
            <a:spLocks noGrp="1"/>
          </p:cNvSpPr>
          <p:nvPr>
            <p:ph type="sldNum" sz="quarter" idx="12"/>
          </p:nvPr>
        </p:nvSpPr>
        <p:spPr/>
        <p:txBody>
          <a:bodyPr/>
          <a:lstStyle/>
          <a:p>
            <a:pPr>
              <a:defRPr/>
            </a:pPr>
            <a:fld id="{C5C581BC-D661-492A-8C2A-5309FE41375D}" type="slidenum">
              <a:rPr lang="en-US" smtClean="0"/>
              <a:pPr>
                <a:defRPr/>
              </a:pPr>
              <a:t>34</a:t>
            </a:fld>
            <a:endParaRPr lang="en-US"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Expectancy example: Tenerife crash</a:t>
            </a:r>
            <a:endParaRPr lang="en-US" dirty="0"/>
          </a:p>
        </p:txBody>
      </p:sp>
      <p:sp>
        <p:nvSpPr>
          <p:cNvPr id="3" name="Content Placeholder 2"/>
          <p:cNvSpPr>
            <a:spLocks noGrp="1"/>
          </p:cNvSpPr>
          <p:nvPr>
            <p:ph sz="half" idx="1"/>
          </p:nvPr>
        </p:nvSpPr>
        <p:spPr/>
        <p:txBody>
          <a:bodyPr/>
          <a:lstStyle/>
          <a:p>
            <a:r>
              <a:rPr lang="en-US" dirty="0" smtClean="0"/>
              <a:t>KLM 747 took off on fog-shrouded runway, ran into Pan AM 747 taxing down runway for take-off position</a:t>
            </a:r>
          </a:p>
          <a:p>
            <a:r>
              <a:rPr lang="en-US" dirty="0" smtClean="0"/>
              <a:t>Crash killed </a:t>
            </a:r>
            <a:r>
              <a:rPr lang="en-US" dirty="0"/>
              <a:t>583 people, making it the deadliest accident in aviation </a:t>
            </a:r>
            <a:r>
              <a:rPr lang="en-US" dirty="0" smtClean="0"/>
              <a:t>history</a:t>
            </a:r>
          </a:p>
          <a:p>
            <a:r>
              <a:rPr lang="en-US" dirty="0"/>
              <a:t>Complex story, but key was lack of SA</a:t>
            </a:r>
          </a:p>
          <a:p>
            <a:endParaRPr lang="en-US" dirty="0" smtClean="0"/>
          </a:p>
          <a:p>
            <a:pPr marL="0" indent="0">
              <a:buNone/>
            </a:pPr>
            <a:endParaRPr lang="en-US" dirty="0"/>
          </a:p>
        </p:txBody>
      </p:sp>
      <p:sp>
        <p:nvSpPr>
          <p:cNvPr id="4" name="Content Placeholder 3"/>
          <p:cNvSpPr>
            <a:spLocks noGrp="1"/>
          </p:cNvSpPr>
          <p:nvPr>
            <p:ph sz="half" idx="2"/>
          </p:nvPr>
        </p:nvSpPr>
        <p:spPr/>
        <p:txBody>
          <a:bodyPr/>
          <a:lstStyle/>
          <a:p>
            <a:r>
              <a:rPr lang="en-US" dirty="0" smtClean="0"/>
              <a:t>KLM received route clearance and Captain believed that he had received take-off clearance (expectancy)</a:t>
            </a:r>
          </a:p>
          <a:p>
            <a:r>
              <a:rPr lang="en-US" dirty="0" smtClean="0"/>
              <a:t>KLM Captain failed to hear Pan AM report that he was not clear of the active runway</a:t>
            </a:r>
          </a:p>
        </p:txBody>
      </p:sp>
      <p:sp>
        <p:nvSpPr>
          <p:cNvPr id="5" name="Slide Number Placeholder 4"/>
          <p:cNvSpPr>
            <a:spLocks noGrp="1"/>
          </p:cNvSpPr>
          <p:nvPr>
            <p:ph type="sldNum" sz="quarter" idx="12"/>
          </p:nvPr>
        </p:nvSpPr>
        <p:spPr/>
        <p:txBody>
          <a:bodyPr/>
          <a:lstStyle/>
          <a:p>
            <a:pPr>
              <a:defRPr/>
            </a:pPr>
            <a:fld id="{0E731477-98B0-41FE-A070-458B9E88EC53}" type="slidenum">
              <a:rPr lang="en-US" smtClean="0"/>
              <a:pPr>
                <a:defRPr/>
              </a:pPr>
              <a:t>35</a:t>
            </a:fld>
            <a:endParaRPr lang="en-US" dirty="0"/>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70547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tenerife cr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Image result for crash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Image result for crash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descr="Image result for crash ic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0671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52400"/>
            <a:ext cx="8229600" cy="990600"/>
          </a:xfrm>
        </p:spPr>
        <p:txBody>
          <a:bodyPr/>
          <a:lstStyle/>
          <a:p>
            <a:r>
              <a:rPr lang="en-US" altLang="en-US" dirty="0" smtClean="0"/>
              <a:t>Inattention</a:t>
            </a:r>
          </a:p>
        </p:txBody>
      </p:sp>
      <p:sp>
        <p:nvSpPr>
          <p:cNvPr id="12291" name="Content Placeholder 2"/>
          <p:cNvSpPr>
            <a:spLocks noGrp="1"/>
          </p:cNvSpPr>
          <p:nvPr>
            <p:ph sz="half" idx="1"/>
          </p:nvPr>
        </p:nvSpPr>
        <p:spPr>
          <a:xfrm>
            <a:off x="533400" y="1798637"/>
            <a:ext cx="8305800" cy="4678363"/>
          </a:xfrm>
        </p:spPr>
        <p:txBody>
          <a:bodyPr/>
          <a:lstStyle/>
          <a:p>
            <a:r>
              <a:rPr lang="en-US" altLang="en-US" sz="3000" dirty="0"/>
              <a:t>Inattention is a factor when the individual has a state of reduced conscious attention due to a sense of security, self-confidence, boredom or a perceived absence of threat from the environment which degrades crew </a:t>
            </a:r>
            <a:r>
              <a:rPr lang="en-US" altLang="en-US" sz="3000" dirty="0" smtClean="0"/>
              <a:t>performance</a:t>
            </a:r>
          </a:p>
          <a:p>
            <a:r>
              <a:rPr lang="en-US" altLang="en-US" sz="3000" dirty="0" smtClean="0"/>
              <a:t>Inattention often results from </a:t>
            </a:r>
            <a:r>
              <a:rPr lang="en-US" altLang="en-US" sz="3000" dirty="0"/>
              <a:t>highly repetitive </a:t>
            </a:r>
            <a:r>
              <a:rPr lang="en-US" altLang="en-US" sz="3000" dirty="0" smtClean="0"/>
              <a:t>tasks</a:t>
            </a:r>
          </a:p>
          <a:p>
            <a:r>
              <a:rPr lang="en-US" altLang="en-US" sz="3000" dirty="0" smtClean="0"/>
              <a:t>Need to </a:t>
            </a:r>
            <a:r>
              <a:rPr lang="en-US" altLang="en-US" sz="3000" i="1" dirty="0" smtClean="0"/>
              <a:t>manage</a:t>
            </a:r>
            <a:r>
              <a:rPr lang="en-US" altLang="en-US" sz="3000" dirty="0" smtClean="0"/>
              <a:t> crew stress</a:t>
            </a:r>
          </a:p>
        </p:txBody>
      </p:sp>
      <p:sp>
        <p:nvSpPr>
          <p:cNvPr id="5" name="Slide Number Placeholder 4"/>
          <p:cNvSpPr>
            <a:spLocks noGrp="1"/>
          </p:cNvSpPr>
          <p:nvPr>
            <p:ph type="sldNum" sz="quarter" idx="12"/>
          </p:nvPr>
        </p:nvSpPr>
        <p:spPr/>
        <p:txBody>
          <a:bodyPr/>
          <a:lstStyle/>
          <a:p>
            <a:pPr>
              <a:defRPr/>
            </a:pPr>
            <a:fld id="{3343F8F5-5EE7-41AD-9224-6AE587C37EFF}" type="slidenum">
              <a:rPr lang="en-US" smtClean="0"/>
              <a:pPr>
                <a:defRPr/>
              </a:pPr>
              <a:t>36</a:t>
            </a:fld>
            <a:endParaRPr lang="en-US" dirty="0"/>
          </a:p>
        </p:txBody>
      </p:sp>
      <p:pic>
        <p:nvPicPr>
          <p:cNvPr id="2050" name="Picture 2" descr="Image result for complacency"/>
          <p:cNvPicPr>
            <a:picLocks noChangeAspect="1" noChangeArrowheads="1"/>
          </p:cNvPicPr>
          <p:nvPr/>
        </p:nvPicPr>
        <p:blipFill rotWithShape="1">
          <a:blip r:embed="rId3">
            <a:extLst>
              <a:ext uri="{28A0092B-C50C-407E-A947-70E740481C1C}">
                <a14:useLocalDpi xmlns:a14="http://schemas.microsoft.com/office/drawing/2010/main" val="0"/>
              </a:ext>
            </a:extLst>
          </a:blip>
          <a:srcRect l="7065" t="20606" r="6372" b="35956"/>
          <a:stretch/>
        </p:blipFill>
        <p:spPr bwMode="auto">
          <a:xfrm>
            <a:off x="5960011" y="5486400"/>
            <a:ext cx="3183989" cy="106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990600"/>
          </a:xfrm>
        </p:spPr>
        <p:txBody>
          <a:bodyPr/>
          <a:lstStyle/>
          <a:p>
            <a:r>
              <a:rPr lang="en-US" altLang="en-US" dirty="0" smtClean="0"/>
              <a:t>Habituation</a:t>
            </a:r>
          </a:p>
        </p:txBody>
      </p:sp>
      <p:sp>
        <p:nvSpPr>
          <p:cNvPr id="13315" name="Content Placeholder 2"/>
          <p:cNvSpPr>
            <a:spLocks noGrp="1"/>
          </p:cNvSpPr>
          <p:nvPr>
            <p:ph sz="half" idx="1"/>
          </p:nvPr>
        </p:nvSpPr>
        <p:spPr>
          <a:xfrm>
            <a:off x="228600" y="1828800"/>
            <a:ext cx="4343400" cy="4678363"/>
          </a:xfrm>
        </p:spPr>
        <p:txBody>
          <a:bodyPr/>
          <a:lstStyle/>
          <a:p>
            <a:r>
              <a:rPr lang="en-US" altLang="en-US" sz="3200" dirty="0" smtClean="0"/>
              <a:t>Becoming so used to a stimulus that it is no longer attended</a:t>
            </a:r>
          </a:p>
          <a:p>
            <a:r>
              <a:rPr lang="en-US" altLang="en-US" sz="3200" dirty="0" smtClean="0"/>
              <a:t>Contributing factors:</a:t>
            </a:r>
          </a:p>
          <a:p>
            <a:pPr lvl="1"/>
            <a:r>
              <a:rPr lang="en-US" altLang="en-US" sz="2500" dirty="0" smtClean="0"/>
              <a:t>Routines</a:t>
            </a:r>
          </a:p>
          <a:p>
            <a:pPr lvl="1"/>
            <a:r>
              <a:rPr lang="en-US" altLang="en-US" sz="2500" dirty="0" smtClean="0"/>
              <a:t>System design</a:t>
            </a:r>
          </a:p>
          <a:p>
            <a:pPr lvl="1"/>
            <a:r>
              <a:rPr lang="en-US" altLang="en-US" sz="2500" dirty="0" smtClean="0"/>
              <a:t>Evolution of informal work practices</a:t>
            </a:r>
          </a:p>
          <a:p>
            <a:pPr lvl="1"/>
            <a:r>
              <a:rPr lang="en-US" altLang="en-US" sz="2500" dirty="0" smtClean="0"/>
              <a:t>Workload</a:t>
            </a:r>
          </a:p>
        </p:txBody>
      </p:sp>
      <p:sp>
        <p:nvSpPr>
          <p:cNvPr id="13316" name="Content Placeholder 3"/>
          <p:cNvSpPr>
            <a:spLocks noGrp="1"/>
          </p:cNvSpPr>
          <p:nvPr>
            <p:ph sz="half" idx="2"/>
          </p:nvPr>
        </p:nvSpPr>
        <p:spPr>
          <a:xfrm>
            <a:off x="4800600" y="1874837"/>
            <a:ext cx="4038600" cy="4678363"/>
          </a:xfrm>
        </p:spPr>
        <p:txBody>
          <a:bodyPr/>
          <a:lstStyle/>
          <a:p>
            <a:r>
              <a:rPr lang="en-US" altLang="en-US" sz="3200" dirty="0" smtClean="0"/>
              <a:t>Examples:</a:t>
            </a:r>
          </a:p>
          <a:p>
            <a:pPr lvl="1"/>
            <a:r>
              <a:rPr lang="en-US" altLang="en-US" sz="2800" dirty="0" smtClean="0"/>
              <a:t>Backup alarms on forklifts</a:t>
            </a:r>
          </a:p>
          <a:p>
            <a:pPr lvl="1"/>
            <a:r>
              <a:rPr lang="en-US" altLang="en-US" sz="2800" dirty="0" smtClean="0"/>
              <a:t>High rates of false alarms</a:t>
            </a:r>
          </a:p>
          <a:p>
            <a:pPr lvl="1"/>
            <a:r>
              <a:rPr lang="en-US" altLang="en-US" sz="2800" dirty="0" smtClean="0"/>
              <a:t>History of accident free performance</a:t>
            </a:r>
          </a:p>
        </p:txBody>
      </p:sp>
      <p:sp>
        <p:nvSpPr>
          <p:cNvPr id="5" name="Slide Number Placeholder 4"/>
          <p:cNvSpPr>
            <a:spLocks noGrp="1"/>
          </p:cNvSpPr>
          <p:nvPr>
            <p:ph type="sldNum" sz="quarter" idx="12"/>
          </p:nvPr>
        </p:nvSpPr>
        <p:spPr/>
        <p:txBody>
          <a:bodyPr/>
          <a:lstStyle/>
          <a:p>
            <a:pPr>
              <a:defRPr/>
            </a:pPr>
            <a:fld id="{AE7C6414-E630-45A9-B3A2-180792B10FBE}" type="slidenum">
              <a:rPr lang="en-US" smtClean="0"/>
              <a:pPr>
                <a:defRPr/>
              </a:pPr>
              <a:t>37</a:t>
            </a:fld>
            <a:endParaRPr lang="en-US"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31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1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Habituation and “normalization of deviance”</a:t>
            </a:r>
            <a:endParaRPr lang="en-US" dirty="0"/>
          </a:p>
        </p:txBody>
      </p:sp>
      <p:sp>
        <p:nvSpPr>
          <p:cNvPr id="3" name="Content Placeholder 2"/>
          <p:cNvSpPr>
            <a:spLocks noGrp="1"/>
          </p:cNvSpPr>
          <p:nvPr>
            <p:ph idx="1"/>
          </p:nvPr>
        </p:nvSpPr>
        <p:spPr>
          <a:xfrm>
            <a:off x="457200" y="1447800"/>
            <a:ext cx="8458200" cy="4678363"/>
          </a:xfrm>
        </p:spPr>
        <p:txBody>
          <a:bodyPr/>
          <a:lstStyle/>
          <a:p>
            <a:r>
              <a:rPr lang="en-US" dirty="0" smtClean="0"/>
              <a:t>Most evolutions to not result in accidents</a:t>
            </a:r>
          </a:p>
          <a:p>
            <a:r>
              <a:rPr lang="en-US" dirty="0" smtClean="0"/>
              <a:t>Time pressures and other factors tempt us to take short cuts—without penalty</a:t>
            </a:r>
          </a:p>
          <a:p>
            <a:r>
              <a:rPr lang="en-US" dirty="0" smtClean="0"/>
              <a:t>This leads us to believe that more elaborate procedures are unnecessary—a phenomenon termed “normalization of deviance”</a:t>
            </a:r>
          </a:p>
          <a:p>
            <a:r>
              <a:rPr lang="en-US" dirty="0" smtClean="0"/>
              <a:t>We learn the wrong lessons from success and ultimately drift into unsafe practices </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38</a:t>
            </a:fld>
            <a:endParaRPr lang="en-US" dirty="0"/>
          </a:p>
        </p:txBody>
      </p:sp>
    </p:spTree>
    <p:extLst>
      <p:ext uri="{BB962C8B-B14F-4D97-AF65-F5344CB8AC3E}">
        <p14:creationId xmlns:p14="http://schemas.microsoft.com/office/powerpoint/2010/main" val="38250334"/>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569C18B-413F-4589-BDA2-DA2C4B35C584}" type="slidenum">
              <a:rPr lang="en-US" smtClean="0"/>
              <a:pPr>
                <a:defRPr/>
              </a:pPr>
              <a:t>39</a:t>
            </a:fld>
            <a:endParaRPr lang="en-US" dirty="0"/>
          </a:p>
        </p:txBody>
      </p:sp>
      <p:sp>
        <p:nvSpPr>
          <p:cNvPr id="15" name="Slide Number Placeholder 1"/>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auto">
              <a:spcBef>
                <a:spcPts val="0"/>
              </a:spcBef>
              <a:spcAft>
                <a:spcPts val="0"/>
              </a:spcAft>
              <a:defRPr sz="1400" kern="1200">
                <a:solidFill>
                  <a:schemeClr val="tx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0596B632-BCEE-4C70-8A16-A0E533A37548}" type="slidenum">
              <a:rPr lang="en-US" smtClean="0"/>
              <a:pPr>
                <a:defRPr/>
              </a:pPr>
              <a:t>39</a:t>
            </a:fld>
            <a:endParaRPr lang="en-US" dirty="0"/>
          </a:p>
        </p:txBody>
      </p:sp>
      <p:sp>
        <p:nvSpPr>
          <p:cNvPr id="16" name="Slide Number Placeholder 3"/>
          <p:cNvSpPr txBox="1">
            <a:spLocks/>
          </p:cNvSpPr>
          <p:nvPr/>
        </p:nvSpPr>
        <p:spPr bwMode="auto">
          <a:xfrm>
            <a:off x="6553200" y="6245225"/>
            <a:ext cx="2133600" cy="476250"/>
          </a:xfrm>
          <a:prstGeom prst="rect">
            <a:avLst/>
          </a:prstGeom>
          <a:noFill/>
          <a:ln w="9525">
            <a:noFill/>
            <a:miter lim="800000"/>
            <a:headEnd/>
            <a:tailEnd/>
          </a:ln>
          <a:effectLst/>
        </p:spPr>
        <p:txBody>
          <a:bodyPr anchor="b"/>
          <a:lstStyle/>
          <a:p>
            <a:pPr algn="r">
              <a:defRPr/>
            </a:pPr>
            <a:fld id="{726D1ADF-E677-440F-B414-EC56EF95D86D}" type="slidenum">
              <a:rPr lang="en-US" sz="1400">
                <a:effectLst>
                  <a:outerShdw blurRad="38100" dist="38100" dir="2700000" algn="tl">
                    <a:srgbClr val="000000"/>
                  </a:outerShdw>
                </a:effectLst>
                <a:latin typeface="Arial" charset="0"/>
                <a:cs typeface="+mn-cs"/>
              </a:rPr>
              <a:pPr algn="r">
                <a:defRPr/>
              </a:pPr>
              <a:t>39</a:t>
            </a:fld>
            <a:endParaRPr lang="en-US" sz="1400" dirty="0">
              <a:effectLst>
                <a:outerShdw blurRad="38100" dist="38100" dir="2700000" algn="tl">
                  <a:srgbClr val="000000"/>
                </a:outerShdw>
              </a:effectLst>
              <a:latin typeface="Arial" charset="0"/>
              <a:cs typeface="+mn-cs"/>
            </a:endParaRPr>
          </a:p>
        </p:txBody>
      </p:sp>
      <p:sp>
        <p:nvSpPr>
          <p:cNvPr id="17" name="Rectangle 4"/>
          <p:cNvSpPr>
            <a:spLocks noChangeArrowheads="1"/>
          </p:cNvSpPr>
          <p:nvPr/>
        </p:nvSpPr>
        <p:spPr bwMode="ltGray">
          <a:xfrm>
            <a:off x="0" y="2944813"/>
            <a:ext cx="9144000" cy="3913187"/>
          </a:xfrm>
          <a:prstGeom prst="rect">
            <a:avLst/>
          </a:prstGeom>
          <a:gradFill rotWithShape="0">
            <a:gsLst>
              <a:gs pos="0">
                <a:srgbClr val="000099"/>
              </a:gs>
              <a:gs pos="100000">
                <a:srgbClr val="8B8BD1"/>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endParaRPr lang="en-US" altLang="en-US" sz="1800" dirty="0"/>
          </a:p>
        </p:txBody>
      </p:sp>
      <p:sp>
        <p:nvSpPr>
          <p:cNvPr id="26" name="Freeform 5"/>
          <p:cNvSpPr>
            <a:spLocks/>
          </p:cNvSpPr>
          <p:nvPr/>
        </p:nvSpPr>
        <p:spPr bwMode="auto">
          <a:xfrm>
            <a:off x="2057400" y="973138"/>
            <a:ext cx="5508625" cy="5413375"/>
          </a:xfrm>
          <a:custGeom>
            <a:avLst/>
            <a:gdLst>
              <a:gd name="T0" fmla="*/ 2147483647 w 3470"/>
              <a:gd name="T1" fmla="*/ 2147483647 h 3410"/>
              <a:gd name="T2" fmla="*/ 2147483647 w 3470"/>
              <a:gd name="T3" fmla="*/ 2147483647 h 3410"/>
              <a:gd name="T4" fmla="*/ 2147483647 w 3470"/>
              <a:gd name="T5" fmla="*/ 2147483647 h 3410"/>
              <a:gd name="T6" fmla="*/ 2147483647 w 3470"/>
              <a:gd name="T7" fmla="*/ 2147483647 h 3410"/>
              <a:gd name="T8" fmla="*/ 2147483647 w 3470"/>
              <a:gd name="T9" fmla="*/ 2147483647 h 3410"/>
              <a:gd name="T10" fmla="*/ 2147483647 w 3470"/>
              <a:gd name="T11" fmla="*/ 2147483647 h 3410"/>
              <a:gd name="T12" fmla="*/ 2147483647 w 3470"/>
              <a:gd name="T13" fmla="*/ 2147483647 h 3410"/>
              <a:gd name="T14" fmla="*/ 2147483647 w 3470"/>
              <a:gd name="T15" fmla="*/ 2147483647 h 3410"/>
              <a:gd name="T16" fmla="*/ 2147483647 w 3470"/>
              <a:gd name="T17" fmla="*/ 2147483647 h 3410"/>
              <a:gd name="T18" fmla="*/ 2147483647 w 3470"/>
              <a:gd name="T19" fmla="*/ 2147483647 h 3410"/>
              <a:gd name="T20" fmla="*/ 2147483647 w 3470"/>
              <a:gd name="T21" fmla="*/ 2147483647 h 3410"/>
              <a:gd name="T22" fmla="*/ 2147483647 w 3470"/>
              <a:gd name="T23" fmla="*/ 2147483647 h 34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70"/>
              <a:gd name="T37" fmla="*/ 0 h 3410"/>
              <a:gd name="T38" fmla="*/ 3470 w 3470"/>
              <a:gd name="T39" fmla="*/ 3410 h 34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70" h="3410">
                <a:moveTo>
                  <a:pt x="32" y="2419"/>
                </a:moveTo>
                <a:cubicBezTo>
                  <a:pt x="64" y="2003"/>
                  <a:pt x="656" y="915"/>
                  <a:pt x="848" y="595"/>
                </a:cubicBezTo>
                <a:cubicBezTo>
                  <a:pt x="1040" y="275"/>
                  <a:pt x="1080" y="547"/>
                  <a:pt x="1184" y="499"/>
                </a:cubicBezTo>
                <a:cubicBezTo>
                  <a:pt x="1288" y="451"/>
                  <a:pt x="1384" y="386"/>
                  <a:pt x="1472" y="307"/>
                </a:cubicBezTo>
                <a:cubicBezTo>
                  <a:pt x="1560" y="228"/>
                  <a:pt x="1623" y="46"/>
                  <a:pt x="1710" y="23"/>
                </a:cubicBezTo>
                <a:cubicBezTo>
                  <a:pt x="1797" y="0"/>
                  <a:pt x="1929" y="106"/>
                  <a:pt x="1992" y="167"/>
                </a:cubicBezTo>
                <a:cubicBezTo>
                  <a:pt x="2055" y="228"/>
                  <a:pt x="1977" y="286"/>
                  <a:pt x="2088" y="389"/>
                </a:cubicBezTo>
                <a:cubicBezTo>
                  <a:pt x="2199" y="492"/>
                  <a:pt x="2442" y="462"/>
                  <a:pt x="2658" y="785"/>
                </a:cubicBezTo>
                <a:cubicBezTo>
                  <a:pt x="2874" y="1108"/>
                  <a:pt x="3470" y="1911"/>
                  <a:pt x="3384" y="2327"/>
                </a:cubicBezTo>
                <a:cubicBezTo>
                  <a:pt x="3298" y="2743"/>
                  <a:pt x="2599" y="3156"/>
                  <a:pt x="2144" y="3283"/>
                </a:cubicBezTo>
                <a:cubicBezTo>
                  <a:pt x="1689" y="3410"/>
                  <a:pt x="1008" y="3235"/>
                  <a:pt x="656" y="3091"/>
                </a:cubicBezTo>
                <a:cubicBezTo>
                  <a:pt x="304" y="2947"/>
                  <a:pt x="0" y="2835"/>
                  <a:pt x="32" y="2419"/>
                </a:cubicBezTo>
                <a:close/>
              </a:path>
            </a:pathLst>
          </a:custGeom>
          <a:solidFill>
            <a:srgbClr val="FFFFFF">
              <a:alpha val="50195"/>
            </a:srgbClr>
          </a:solidFill>
          <a:ln w="44450">
            <a:solidFill>
              <a:schemeClr val="bg2"/>
            </a:solidFill>
            <a:round/>
            <a:headEnd/>
            <a:tailEnd/>
          </a:ln>
        </p:spPr>
        <p:txBody>
          <a:bodyPr wrap="none">
            <a:spAutoFit/>
          </a:bodyPr>
          <a:lstStyle/>
          <a:p>
            <a:endParaRPr lang="en-US" dirty="0"/>
          </a:p>
        </p:txBody>
      </p:sp>
      <p:sp>
        <p:nvSpPr>
          <p:cNvPr id="18" name="Rectangle 7"/>
          <p:cNvSpPr>
            <a:spLocks noChangeArrowheads="1"/>
          </p:cNvSpPr>
          <p:nvPr/>
        </p:nvSpPr>
        <p:spPr bwMode="auto">
          <a:xfrm>
            <a:off x="800100" y="-25908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spcBef>
                <a:spcPct val="0"/>
              </a:spcBef>
              <a:buClrTx/>
              <a:buSzTx/>
              <a:buFontTx/>
              <a:buNone/>
            </a:pPr>
            <a:endParaRPr lang="en-US" altLang="en-US" sz="2400" dirty="0">
              <a:latin typeface="Times New Roman" pitchFamily="18" charset="0"/>
            </a:endParaRPr>
          </a:p>
          <a:p>
            <a:pPr>
              <a:spcBef>
                <a:spcPct val="0"/>
              </a:spcBef>
              <a:buClrTx/>
              <a:buSzTx/>
              <a:buFontTx/>
              <a:buNone/>
            </a:pPr>
            <a:endParaRPr lang="en-US" altLang="en-US" sz="2400" dirty="0">
              <a:latin typeface="Times New Roman" pitchFamily="18" charset="0"/>
            </a:endParaRPr>
          </a:p>
        </p:txBody>
      </p:sp>
      <p:sp>
        <p:nvSpPr>
          <p:cNvPr id="19" name="Text Box 8"/>
          <p:cNvSpPr txBox="1">
            <a:spLocks noChangeArrowheads="1"/>
          </p:cNvSpPr>
          <p:nvPr/>
        </p:nvSpPr>
        <p:spPr bwMode="auto">
          <a:xfrm>
            <a:off x="3306763" y="2392363"/>
            <a:ext cx="30448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lnSpc>
                <a:spcPct val="85000"/>
              </a:lnSpc>
              <a:spcBef>
                <a:spcPts val="500"/>
              </a:spcBef>
              <a:spcAft>
                <a:spcPts val="500"/>
              </a:spcAft>
              <a:buClrTx/>
              <a:buSzTx/>
              <a:buFontTx/>
              <a:buNone/>
            </a:pPr>
            <a:r>
              <a:rPr lang="en-US" altLang="en-US" dirty="0"/>
              <a:t>Fatal Accident 1</a:t>
            </a:r>
          </a:p>
        </p:txBody>
      </p:sp>
      <p:sp>
        <p:nvSpPr>
          <p:cNvPr id="20" name="Text Box 9"/>
          <p:cNvSpPr txBox="1">
            <a:spLocks noChangeArrowheads="1"/>
          </p:cNvSpPr>
          <p:nvPr/>
        </p:nvSpPr>
        <p:spPr bwMode="auto">
          <a:xfrm>
            <a:off x="2778125" y="3306763"/>
            <a:ext cx="42005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lnSpc>
                <a:spcPct val="85000"/>
              </a:lnSpc>
              <a:spcBef>
                <a:spcPts val="500"/>
              </a:spcBef>
              <a:spcAft>
                <a:spcPts val="500"/>
              </a:spcAft>
              <a:buClrTx/>
              <a:buSzTx/>
              <a:buFontTx/>
              <a:buNone/>
            </a:pPr>
            <a:r>
              <a:rPr lang="en-US" altLang="en-US" dirty="0"/>
              <a:t>Non-fatal accidents 10</a:t>
            </a:r>
          </a:p>
        </p:txBody>
      </p:sp>
      <p:sp>
        <p:nvSpPr>
          <p:cNvPr id="21" name="Text Box 10"/>
          <p:cNvSpPr txBox="1">
            <a:spLocks noChangeArrowheads="1"/>
          </p:cNvSpPr>
          <p:nvPr/>
        </p:nvSpPr>
        <p:spPr bwMode="auto">
          <a:xfrm>
            <a:off x="2646363" y="4297363"/>
            <a:ext cx="44100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lnSpc>
                <a:spcPct val="85000"/>
              </a:lnSpc>
              <a:spcBef>
                <a:spcPts val="500"/>
              </a:spcBef>
              <a:spcAft>
                <a:spcPts val="500"/>
              </a:spcAft>
              <a:buClrTx/>
              <a:buSzTx/>
              <a:buFontTx/>
              <a:buNone/>
            </a:pPr>
            <a:r>
              <a:rPr lang="en-US" altLang="en-US" dirty="0"/>
              <a:t>Reportable incidents 30</a:t>
            </a:r>
          </a:p>
        </p:txBody>
      </p:sp>
      <p:sp>
        <p:nvSpPr>
          <p:cNvPr id="22" name="Text Box 11"/>
          <p:cNvSpPr txBox="1">
            <a:spLocks noChangeArrowheads="1"/>
          </p:cNvSpPr>
          <p:nvPr/>
        </p:nvSpPr>
        <p:spPr bwMode="auto">
          <a:xfrm>
            <a:off x="3376613" y="5211763"/>
            <a:ext cx="30543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lnSpc>
                <a:spcPct val="85000"/>
              </a:lnSpc>
              <a:spcBef>
                <a:spcPts val="500"/>
              </a:spcBef>
              <a:spcAft>
                <a:spcPts val="500"/>
              </a:spcAft>
              <a:buClrTx/>
              <a:buSzTx/>
              <a:buFontTx/>
              <a:buNone/>
            </a:pPr>
            <a:r>
              <a:rPr lang="en-US" altLang="en-US" dirty="0"/>
              <a:t>Unsafe acts 600</a:t>
            </a:r>
          </a:p>
        </p:txBody>
      </p:sp>
      <p:sp>
        <p:nvSpPr>
          <p:cNvPr id="23" name="Freeform 12"/>
          <p:cNvSpPr>
            <a:spLocks/>
          </p:cNvSpPr>
          <p:nvPr/>
        </p:nvSpPr>
        <p:spPr bwMode="auto">
          <a:xfrm>
            <a:off x="2876550" y="2944813"/>
            <a:ext cx="3849688" cy="7937"/>
          </a:xfrm>
          <a:custGeom>
            <a:avLst/>
            <a:gdLst>
              <a:gd name="T0" fmla="*/ 2147483647 w 2425"/>
              <a:gd name="T1" fmla="*/ 0 h 5"/>
              <a:gd name="T2" fmla="*/ 0 w 2425"/>
              <a:gd name="T3" fmla="*/ 2147483647 h 5"/>
              <a:gd name="T4" fmla="*/ 0 60000 65536"/>
              <a:gd name="T5" fmla="*/ 0 60000 65536"/>
              <a:gd name="T6" fmla="*/ 0 w 2425"/>
              <a:gd name="T7" fmla="*/ 0 h 5"/>
              <a:gd name="T8" fmla="*/ 2425 w 2425"/>
              <a:gd name="T9" fmla="*/ 5 h 5"/>
            </a:gdLst>
            <a:ahLst/>
            <a:cxnLst>
              <a:cxn ang="T4">
                <a:pos x="T0" y="T1"/>
              </a:cxn>
              <a:cxn ang="T5">
                <a:pos x="T2" y="T3"/>
              </a:cxn>
            </a:cxnLst>
            <a:rect l="T6" t="T7" r="T8" b="T9"/>
            <a:pathLst>
              <a:path w="2425" h="5">
                <a:moveTo>
                  <a:pt x="2425" y="0"/>
                </a:moveTo>
                <a:lnTo>
                  <a:pt x="0" y="5"/>
                </a:lnTo>
              </a:path>
            </a:pathLst>
          </a:custGeom>
          <a:noFill/>
          <a:ln w="28575">
            <a:solidFill>
              <a:srgbClr val="F4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dirty="0"/>
          </a:p>
        </p:txBody>
      </p:sp>
      <p:sp>
        <p:nvSpPr>
          <p:cNvPr id="24" name="Freeform 13"/>
          <p:cNvSpPr>
            <a:spLocks/>
          </p:cNvSpPr>
          <p:nvPr/>
        </p:nvSpPr>
        <p:spPr bwMode="auto">
          <a:xfrm>
            <a:off x="2400300" y="3952875"/>
            <a:ext cx="4867275" cy="9525"/>
          </a:xfrm>
          <a:custGeom>
            <a:avLst/>
            <a:gdLst>
              <a:gd name="T0" fmla="*/ 0 w 3066"/>
              <a:gd name="T1" fmla="*/ 0 h 6"/>
              <a:gd name="T2" fmla="*/ 2147483647 w 3066"/>
              <a:gd name="T3" fmla="*/ 2147483647 h 6"/>
              <a:gd name="T4" fmla="*/ 0 60000 65536"/>
              <a:gd name="T5" fmla="*/ 0 60000 65536"/>
              <a:gd name="T6" fmla="*/ 0 w 3066"/>
              <a:gd name="T7" fmla="*/ 0 h 6"/>
              <a:gd name="T8" fmla="*/ 3066 w 3066"/>
              <a:gd name="T9" fmla="*/ 6 h 6"/>
            </a:gdLst>
            <a:ahLst/>
            <a:cxnLst>
              <a:cxn ang="T4">
                <a:pos x="T0" y="T1"/>
              </a:cxn>
              <a:cxn ang="T5">
                <a:pos x="T2" y="T3"/>
              </a:cxn>
            </a:cxnLst>
            <a:rect l="T6" t="T7" r="T8" b="T9"/>
            <a:pathLst>
              <a:path w="3066" h="6">
                <a:moveTo>
                  <a:pt x="0" y="0"/>
                </a:moveTo>
                <a:lnTo>
                  <a:pt x="3066" y="6"/>
                </a:lnTo>
              </a:path>
            </a:pathLst>
          </a:custGeom>
          <a:noFill/>
          <a:ln w="28575">
            <a:solidFill>
              <a:srgbClr val="F4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dirty="0"/>
          </a:p>
        </p:txBody>
      </p:sp>
      <p:sp>
        <p:nvSpPr>
          <p:cNvPr id="25" name="Freeform 14"/>
          <p:cNvSpPr>
            <a:spLocks/>
          </p:cNvSpPr>
          <p:nvPr/>
        </p:nvSpPr>
        <p:spPr bwMode="auto">
          <a:xfrm>
            <a:off x="2133600" y="5029200"/>
            <a:ext cx="5153025" cy="1588"/>
          </a:xfrm>
          <a:custGeom>
            <a:avLst/>
            <a:gdLst>
              <a:gd name="T0" fmla="*/ 0 w 3246"/>
              <a:gd name="T1" fmla="*/ 0 h 1"/>
              <a:gd name="T2" fmla="*/ 2147483647 w 3246"/>
              <a:gd name="T3" fmla="*/ 0 h 1"/>
              <a:gd name="T4" fmla="*/ 0 60000 65536"/>
              <a:gd name="T5" fmla="*/ 0 60000 65536"/>
              <a:gd name="T6" fmla="*/ 0 w 3246"/>
              <a:gd name="T7" fmla="*/ 0 h 1"/>
              <a:gd name="T8" fmla="*/ 3246 w 3246"/>
              <a:gd name="T9" fmla="*/ 1 h 1"/>
            </a:gdLst>
            <a:ahLst/>
            <a:cxnLst>
              <a:cxn ang="T4">
                <a:pos x="T0" y="T1"/>
              </a:cxn>
              <a:cxn ang="T5">
                <a:pos x="T2" y="T3"/>
              </a:cxn>
            </a:cxnLst>
            <a:rect l="T6" t="T7" r="T8" b="T9"/>
            <a:pathLst>
              <a:path w="3246" h="1">
                <a:moveTo>
                  <a:pt x="0" y="0"/>
                </a:moveTo>
                <a:lnTo>
                  <a:pt x="3246" y="0"/>
                </a:lnTo>
              </a:path>
            </a:pathLst>
          </a:custGeom>
          <a:noFill/>
          <a:ln w="28575">
            <a:solidFill>
              <a:srgbClr val="F4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dirty="0"/>
          </a:p>
        </p:txBody>
      </p:sp>
      <p:sp>
        <p:nvSpPr>
          <p:cNvPr id="27" name="Text Box 6"/>
          <p:cNvSpPr txBox="1">
            <a:spLocks noChangeArrowheads="1"/>
          </p:cNvSpPr>
          <p:nvPr/>
        </p:nvSpPr>
        <p:spPr bwMode="blackWhite">
          <a:xfrm>
            <a:off x="2619621" y="228600"/>
            <a:ext cx="3941271" cy="563231"/>
          </a:xfrm>
          <a:prstGeom prst="rect">
            <a:avLst/>
          </a:prstGeom>
          <a:solidFill>
            <a:schemeClr val="bg2"/>
          </a:solidFill>
          <a:ln w="28575">
            <a:solidFill>
              <a:schemeClr val="tx2"/>
            </a:solidFill>
            <a:miter lim="800000"/>
            <a:headEnd/>
            <a:tailEnd/>
          </a:ln>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lnSpc>
                <a:spcPct val="85000"/>
              </a:lnSpc>
              <a:spcBef>
                <a:spcPts val="500"/>
              </a:spcBef>
              <a:spcAft>
                <a:spcPts val="500"/>
              </a:spcAft>
              <a:buClrTx/>
              <a:buSzTx/>
              <a:buFontTx/>
              <a:buNone/>
            </a:pPr>
            <a:r>
              <a:rPr lang="en-US" altLang="en-US" sz="3600" dirty="0">
                <a:solidFill>
                  <a:schemeClr val="tx2"/>
                </a:solidFill>
                <a:effectLst>
                  <a:outerShdw blurRad="38100" dist="38100" dir="2700000" algn="tl">
                    <a:srgbClr val="000000">
                      <a:alpha val="43137"/>
                    </a:srgbClr>
                  </a:outerShdw>
                </a:effectLst>
              </a:rPr>
              <a:t>The Heinrich Ratio</a:t>
            </a:r>
          </a:p>
        </p:txBody>
      </p:sp>
      <p:sp>
        <p:nvSpPr>
          <p:cNvPr id="28" name="Text Box 18"/>
          <p:cNvSpPr txBox="1">
            <a:spLocks noChangeArrowheads="1"/>
          </p:cNvSpPr>
          <p:nvPr/>
        </p:nvSpPr>
        <p:spPr bwMode="auto">
          <a:xfrm>
            <a:off x="466725" y="6051550"/>
            <a:ext cx="3192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800" dirty="0"/>
              <a:t>Source: Naval Aviation Center</a:t>
            </a:r>
          </a:p>
          <a:p>
            <a:pPr algn="ctr">
              <a:spcBef>
                <a:spcPct val="0"/>
              </a:spcBef>
              <a:buClrTx/>
              <a:buSzTx/>
              <a:buFontTx/>
              <a:buNone/>
            </a:pPr>
            <a:r>
              <a:rPr lang="en-US" altLang="en-US" sz="1800" dirty="0"/>
              <a:t>School of Aviation Safety</a:t>
            </a:r>
          </a:p>
        </p:txBody>
      </p:sp>
    </p:spTree>
    <p:extLst>
      <p:ext uri="{BB962C8B-B14F-4D97-AF65-F5344CB8AC3E}">
        <p14:creationId xmlns:p14="http://schemas.microsoft.com/office/powerpoint/2010/main" val="944977863"/>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SA Definition</a:t>
            </a:r>
            <a:endParaRPr lang="en-US" dirty="0"/>
          </a:p>
        </p:txBody>
      </p:sp>
      <p:sp>
        <p:nvSpPr>
          <p:cNvPr id="3" name="Content Placeholder 2"/>
          <p:cNvSpPr>
            <a:spLocks noGrp="1"/>
          </p:cNvSpPr>
          <p:nvPr>
            <p:ph idx="1"/>
          </p:nvPr>
        </p:nvSpPr>
        <p:spPr>
          <a:xfrm>
            <a:off x="228600" y="1798637"/>
            <a:ext cx="8686800" cy="4678363"/>
          </a:xfrm>
        </p:spPr>
        <p:txBody>
          <a:bodyPr/>
          <a:lstStyle/>
          <a:p>
            <a:r>
              <a:rPr lang="en-US" dirty="0" smtClean="0"/>
              <a:t>Situational Awareness (SA) is the ability to identify, process, and comprehend the essential elements of information (EEIs) about an evolution (voyage, flight, activity)</a:t>
            </a:r>
          </a:p>
          <a:p>
            <a:r>
              <a:rPr lang="en-US" dirty="0" smtClean="0"/>
              <a:t>EEIs </a:t>
            </a:r>
            <a:r>
              <a:rPr lang="en-US" dirty="0"/>
              <a:t>are context </a:t>
            </a:r>
            <a:r>
              <a:rPr lang="en-US" dirty="0" smtClean="0"/>
              <a:t>specific</a:t>
            </a:r>
          </a:p>
          <a:p>
            <a:r>
              <a:rPr lang="en-US" dirty="0" smtClean="0"/>
              <a:t>More simply, it’s “knowing what is going on around you”</a:t>
            </a:r>
          </a:p>
          <a:p>
            <a:r>
              <a:rPr lang="en-US" dirty="0" smtClean="0"/>
              <a:t>As much a mindset as a hard skill</a:t>
            </a:r>
          </a:p>
          <a:p>
            <a:pPr marL="0" indent="0">
              <a:buNone/>
            </a:pPr>
            <a:endParaRPr lang="en-US" dirty="0" smtClean="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4</a:t>
            </a:fld>
            <a:endParaRPr lang="en-US" dirty="0"/>
          </a:p>
        </p:txBody>
      </p:sp>
    </p:spTree>
    <p:extLst>
      <p:ext uri="{BB962C8B-B14F-4D97-AF65-F5344CB8AC3E}">
        <p14:creationId xmlns:p14="http://schemas.microsoft.com/office/powerpoint/2010/main" val="2542628534"/>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
            <a:ext cx="8229600" cy="990600"/>
          </a:xfrm>
        </p:spPr>
        <p:txBody>
          <a:bodyPr/>
          <a:lstStyle/>
          <a:p>
            <a:r>
              <a:rPr lang="en-US" altLang="en-US" dirty="0" smtClean="0"/>
              <a:t>Negative transfer</a:t>
            </a:r>
          </a:p>
        </p:txBody>
      </p:sp>
      <p:sp>
        <p:nvSpPr>
          <p:cNvPr id="14339" name="Content Placeholder 2"/>
          <p:cNvSpPr>
            <a:spLocks noGrp="1"/>
          </p:cNvSpPr>
          <p:nvPr>
            <p:ph sz="half" idx="1"/>
          </p:nvPr>
        </p:nvSpPr>
        <p:spPr>
          <a:xfrm>
            <a:off x="304800" y="1676400"/>
            <a:ext cx="4419600" cy="4678363"/>
          </a:xfrm>
        </p:spPr>
        <p:txBody>
          <a:bodyPr/>
          <a:lstStyle/>
          <a:p>
            <a:r>
              <a:rPr lang="en-US" altLang="en-US" sz="2900" dirty="0"/>
              <a:t>Negative Transfer is a factor when the individual reverts to a highly learned behavior used in a previous system or situation and that response is inappropriate or degrades mission </a:t>
            </a:r>
            <a:r>
              <a:rPr lang="en-US" altLang="en-US" sz="2900" dirty="0" smtClean="0"/>
              <a:t>performance</a:t>
            </a:r>
          </a:p>
        </p:txBody>
      </p:sp>
      <p:sp>
        <p:nvSpPr>
          <p:cNvPr id="14340" name="Content Placeholder 3"/>
          <p:cNvSpPr>
            <a:spLocks noGrp="1"/>
          </p:cNvSpPr>
          <p:nvPr>
            <p:ph sz="half" idx="2"/>
          </p:nvPr>
        </p:nvSpPr>
        <p:spPr>
          <a:xfrm>
            <a:off x="4724400" y="1676400"/>
            <a:ext cx="4038600" cy="4678363"/>
          </a:xfrm>
        </p:spPr>
        <p:txBody>
          <a:bodyPr/>
          <a:lstStyle/>
          <a:p>
            <a:r>
              <a:rPr lang="en-US" altLang="en-US" sz="2900" dirty="0" smtClean="0"/>
              <a:t>Examples:</a:t>
            </a:r>
          </a:p>
          <a:p>
            <a:pPr lvl="1"/>
            <a:r>
              <a:rPr lang="en-US" altLang="en-US" sz="2600" dirty="0" smtClean="0"/>
              <a:t>Switch from car with conventional brakes to one with anti-lock brakes</a:t>
            </a:r>
          </a:p>
          <a:p>
            <a:pPr lvl="1"/>
            <a:r>
              <a:rPr lang="en-US" altLang="en-US" sz="2600" dirty="0" smtClean="0"/>
              <a:t>Switch from one aircraft or vessel to another with different controls or equipment</a:t>
            </a:r>
          </a:p>
        </p:txBody>
      </p:sp>
      <p:sp>
        <p:nvSpPr>
          <p:cNvPr id="5" name="Slide Number Placeholder 4"/>
          <p:cNvSpPr>
            <a:spLocks noGrp="1"/>
          </p:cNvSpPr>
          <p:nvPr>
            <p:ph type="sldNum" sz="quarter" idx="12"/>
          </p:nvPr>
        </p:nvSpPr>
        <p:spPr/>
        <p:txBody>
          <a:bodyPr/>
          <a:lstStyle/>
          <a:p>
            <a:pPr>
              <a:defRPr/>
            </a:pPr>
            <a:fld id="{B90CAA88-EBDD-40B9-9465-792BFFF56326}" type="slidenum">
              <a:rPr lang="en-US" smtClean="0"/>
              <a:pPr>
                <a:defRPr/>
              </a:pPr>
              <a:t>40</a:t>
            </a:fld>
            <a:endParaRPr lang="en-US"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Negative transfer</a:t>
            </a:r>
            <a:endParaRPr lang="en-US" dirty="0"/>
          </a:p>
        </p:txBody>
      </p:sp>
      <p:sp>
        <p:nvSpPr>
          <p:cNvPr id="3" name="Content Placeholder 2"/>
          <p:cNvSpPr>
            <a:spLocks noGrp="1"/>
          </p:cNvSpPr>
          <p:nvPr>
            <p:ph idx="1"/>
          </p:nvPr>
        </p:nvSpPr>
        <p:spPr>
          <a:xfrm>
            <a:off x="609600" y="1798637"/>
            <a:ext cx="8229600" cy="4678363"/>
          </a:xfrm>
        </p:spPr>
        <p:txBody>
          <a:bodyPr/>
          <a:lstStyle/>
          <a:p>
            <a:r>
              <a:rPr lang="en-US" dirty="0" smtClean="0"/>
              <a:t>Problem is not learning the new, it is “unlearning the old”</a:t>
            </a:r>
          </a:p>
          <a:p>
            <a:r>
              <a:rPr lang="en-US" dirty="0" smtClean="0"/>
              <a:t>Contributing factors:</a:t>
            </a:r>
          </a:p>
          <a:p>
            <a:pPr lvl="1"/>
            <a:r>
              <a:rPr lang="en-US" sz="2900" dirty="0" smtClean="0"/>
              <a:t>New environment/design</a:t>
            </a:r>
          </a:p>
          <a:p>
            <a:pPr lvl="1"/>
            <a:r>
              <a:rPr lang="en-US" sz="2900" dirty="0" smtClean="0"/>
              <a:t>Long experience with older system</a:t>
            </a:r>
          </a:p>
          <a:p>
            <a:pPr lvl="1"/>
            <a:r>
              <a:rPr lang="en-US" sz="2900" dirty="0" smtClean="0"/>
              <a:t>High workload</a:t>
            </a:r>
          </a:p>
          <a:p>
            <a:pPr lvl="1"/>
            <a:r>
              <a:rPr lang="en-US" sz="2900" dirty="0" smtClean="0"/>
              <a:t>Emergencies</a:t>
            </a:r>
            <a:endParaRPr lang="en-US" sz="2900"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41</a:t>
            </a:fld>
            <a:endParaRPr lang="en-US" dirty="0"/>
          </a:p>
        </p:txBody>
      </p:sp>
    </p:spTree>
    <p:extLst>
      <p:ext uri="{BB962C8B-B14F-4D97-AF65-F5344CB8AC3E}">
        <p14:creationId xmlns:p14="http://schemas.microsoft.com/office/powerpoint/2010/main" val="3983933567"/>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Opportunities for negative transfer?</a:t>
            </a:r>
            <a:endParaRPr lang="en-US" sz="4000"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42</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03547283"/>
              </p:ext>
            </p:extLst>
          </p:nvPr>
        </p:nvGraphicFramePr>
        <p:xfrm>
          <a:off x="1066800" y="2484120"/>
          <a:ext cx="7696200" cy="2621280"/>
        </p:xfrm>
        <a:graphic>
          <a:graphicData uri="http://schemas.openxmlformats.org/drawingml/2006/table">
            <a:tbl>
              <a:tblPr firstRow="1" bandRow="1">
                <a:tableStyleId>{5C22544A-7EE6-4342-B048-85BDC9FD1C3A}</a:tableStyleId>
              </a:tblPr>
              <a:tblGrid>
                <a:gridCol w="1790700"/>
                <a:gridCol w="1943100"/>
                <a:gridCol w="1828800"/>
                <a:gridCol w="2133600"/>
              </a:tblGrid>
              <a:tr h="655320">
                <a:tc>
                  <a:txBody>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Aircraft</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Left</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Middle</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dirty="0" smtClean="0">
                          <a:solidFill>
                            <a:schemeClr val="tx2"/>
                          </a:solidFill>
                          <a:latin typeface="Tahoma" panose="020B0604030504040204" pitchFamily="34" charset="0"/>
                          <a:ea typeface="Tahoma" panose="020B0604030504040204" pitchFamily="34" charset="0"/>
                          <a:cs typeface="Tahoma" panose="020B0604030504040204" pitchFamily="34" charset="0"/>
                        </a:rPr>
                        <a:t>Right</a:t>
                      </a: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txBody>
                  <a:tcPr/>
                </a:tc>
              </a:tr>
              <a:tr h="655320">
                <a:tc>
                  <a:txBody>
                    <a:bodyPr/>
                    <a:lstStyle/>
                    <a:p>
                      <a:pPr algn="ctr"/>
                      <a:r>
                        <a:rPr lang="en-US" sz="2500" b="1" dirty="0" smtClean="0">
                          <a:latin typeface="Tahoma" panose="020B0604030504040204" pitchFamily="34" charset="0"/>
                          <a:ea typeface="Tahoma" panose="020B0604030504040204" pitchFamily="34" charset="0"/>
                          <a:cs typeface="Tahoma" panose="020B0604030504040204" pitchFamily="34" charset="0"/>
                        </a:rPr>
                        <a:t>B-25</a:t>
                      </a: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Throttle</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Propeller</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Mixture</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r>
              <a:tr h="655320">
                <a:tc>
                  <a:txBody>
                    <a:bodyPr/>
                    <a:lstStyle/>
                    <a:p>
                      <a:pPr algn="ctr"/>
                      <a:r>
                        <a:rPr lang="en-US" sz="2500" b="1" dirty="0" smtClean="0">
                          <a:latin typeface="Tahoma" panose="020B0604030504040204" pitchFamily="34" charset="0"/>
                          <a:ea typeface="Tahoma" panose="020B0604030504040204" pitchFamily="34" charset="0"/>
                          <a:cs typeface="Tahoma" panose="020B0604030504040204" pitchFamily="34" charset="0"/>
                        </a:rPr>
                        <a:t>C-47</a:t>
                      </a:r>
                      <a:endParaRPr lang="en-US" sz="25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Propeller</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Throttle</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Mixture</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r>
              <a:tr h="655320">
                <a:tc>
                  <a:txBody>
                    <a:bodyPr/>
                    <a:lstStyle/>
                    <a:p>
                      <a:pPr algn="ctr"/>
                      <a:r>
                        <a:rPr lang="en-US" sz="2500" b="1" dirty="0" smtClean="0">
                          <a:latin typeface="Tahoma" panose="020B0604030504040204" pitchFamily="34" charset="0"/>
                          <a:ea typeface="Tahoma" panose="020B0604030504040204" pitchFamily="34" charset="0"/>
                          <a:cs typeface="Tahoma" panose="020B0604030504040204" pitchFamily="34" charset="0"/>
                        </a:rPr>
                        <a:t>C-82</a:t>
                      </a:r>
                      <a:endParaRPr lang="en-US" sz="25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Mixture</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Throttle</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Propeller</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tc>
              </a:tr>
            </a:tbl>
          </a:graphicData>
        </a:graphic>
      </p:graphicFrame>
      <p:sp>
        <p:nvSpPr>
          <p:cNvPr id="5" name="TextBox 4"/>
          <p:cNvSpPr txBox="1"/>
          <p:nvPr/>
        </p:nvSpPr>
        <p:spPr>
          <a:xfrm>
            <a:off x="2370533" y="1828800"/>
            <a:ext cx="6120586" cy="461665"/>
          </a:xfrm>
          <a:prstGeom prst="rect">
            <a:avLst/>
          </a:prstGeom>
          <a:noFill/>
        </p:spPr>
        <p:txBody>
          <a:bodyPr wrap="none" rtlCol="0">
            <a:spAutoFit/>
          </a:bodyPr>
          <a:lstStyle/>
          <a:p>
            <a:r>
              <a:rPr lang="en-US" sz="24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Control sequence on throttle quadrant</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066800" y="5791200"/>
            <a:ext cx="3615092" cy="477054"/>
          </a:xfrm>
          <a:prstGeom prst="rect">
            <a:avLst/>
          </a:prstGeom>
          <a:noFill/>
        </p:spPr>
        <p:txBody>
          <a:bodyPr wrap="none" rtlCol="0">
            <a:spAutoFit/>
          </a:bodyPr>
          <a:lstStyle/>
          <a:p>
            <a:r>
              <a:rPr lang="en-US" sz="25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Fitts and Jones, 1947</a:t>
            </a:r>
            <a:endParaRPr lang="en-US" sz="25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9997349"/>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can help</a:t>
            </a:r>
            <a:endParaRPr lang="en-US" dirty="0"/>
          </a:p>
        </p:txBody>
      </p:sp>
      <p:sp>
        <p:nvSpPr>
          <p:cNvPr id="3" name="Content Placeholder 2"/>
          <p:cNvSpPr>
            <a:spLocks noGrp="1"/>
          </p:cNvSpPr>
          <p:nvPr>
            <p:ph idx="1"/>
          </p:nvPr>
        </p:nvSpPr>
        <p:spPr>
          <a:xfrm>
            <a:off x="457200" y="1722437"/>
            <a:ext cx="8229600" cy="4678363"/>
          </a:xfrm>
        </p:spPr>
        <p:txBody>
          <a:bodyPr/>
          <a:lstStyle/>
          <a:p>
            <a:r>
              <a:rPr lang="en-US" dirty="0" smtClean="0"/>
              <a:t>What is a geographic position?</a:t>
            </a:r>
          </a:p>
          <a:p>
            <a:pPr lvl="1"/>
            <a:r>
              <a:rPr lang="en-US" dirty="0" smtClean="0"/>
              <a:t>Latitude and longitude</a:t>
            </a:r>
          </a:p>
          <a:p>
            <a:pPr lvl="1"/>
            <a:r>
              <a:rPr lang="en-US" dirty="0" smtClean="0"/>
              <a:t>Proximity to hazards</a:t>
            </a:r>
          </a:p>
          <a:p>
            <a:pPr lvl="1"/>
            <a:r>
              <a:rPr lang="en-US" dirty="0" smtClean="0"/>
              <a:t>Implications for action</a:t>
            </a:r>
          </a:p>
          <a:p>
            <a:r>
              <a:rPr lang="en-US" dirty="0" smtClean="0"/>
              <a:t>Example:</a:t>
            </a:r>
          </a:p>
          <a:p>
            <a:pPr lvl="1"/>
            <a:r>
              <a:rPr lang="en-US" dirty="0" smtClean="0"/>
              <a:t>Position 41</a:t>
            </a:r>
            <a:r>
              <a:rPr lang="en-US" baseline="30000" dirty="0" smtClean="0"/>
              <a:t>o</a:t>
            </a:r>
            <a:r>
              <a:rPr lang="en-US" dirty="0" smtClean="0"/>
              <a:t> 38.753 N 70</a:t>
            </a:r>
            <a:r>
              <a:rPr lang="en-US" baseline="30000" dirty="0" smtClean="0"/>
              <a:t>o</a:t>
            </a:r>
            <a:r>
              <a:rPr lang="en-US" dirty="0" smtClean="0"/>
              <a:t> 15.825 W in Lewis Bay, Hyannis, MA</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43</a:t>
            </a:fld>
            <a:endParaRPr lang="en-US" dirty="0"/>
          </a:p>
        </p:txBody>
      </p:sp>
    </p:spTree>
    <p:extLst>
      <p:ext uri="{BB962C8B-B14F-4D97-AF65-F5344CB8AC3E}">
        <p14:creationId xmlns:p14="http://schemas.microsoft.com/office/powerpoint/2010/main" val="42177678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Options</a:t>
            </a:r>
            <a:endParaRPr lang="en-US" dirty="0"/>
          </a:p>
        </p:txBody>
      </p:sp>
      <p:sp>
        <p:nvSpPr>
          <p:cNvPr id="4" name="Content Placeholder 3"/>
          <p:cNvSpPr>
            <a:spLocks noGrp="1"/>
          </p:cNvSpPr>
          <p:nvPr>
            <p:ph sz="half" idx="1"/>
          </p:nvPr>
        </p:nvSpPr>
        <p:spPr>
          <a:xfrm>
            <a:off x="381000" y="1570037"/>
            <a:ext cx="4038600" cy="4678363"/>
          </a:xfrm>
        </p:spPr>
        <p:txBody>
          <a:bodyPr/>
          <a:lstStyle/>
          <a:p>
            <a:r>
              <a:rPr lang="en-US" sz="2900" dirty="0" smtClean="0"/>
              <a:t>Plot Lat/Long on chart</a:t>
            </a:r>
          </a:p>
          <a:p>
            <a:r>
              <a:rPr lang="en-US" sz="2900" dirty="0" smtClean="0"/>
              <a:t>Use chart plotter</a:t>
            </a:r>
            <a:endParaRPr lang="en-US" sz="2900" dirty="0"/>
          </a:p>
        </p:txBody>
      </p:sp>
      <p:sp>
        <p:nvSpPr>
          <p:cNvPr id="2" name="Slide Number Placeholder 1"/>
          <p:cNvSpPr>
            <a:spLocks noGrp="1"/>
          </p:cNvSpPr>
          <p:nvPr>
            <p:ph type="sldNum" sz="quarter" idx="12"/>
          </p:nvPr>
        </p:nvSpPr>
        <p:spPr/>
        <p:txBody>
          <a:bodyPr/>
          <a:lstStyle/>
          <a:p>
            <a:pPr>
              <a:defRPr/>
            </a:pPr>
            <a:fld id="{E569C18B-413F-4589-BDA2-DA2C4B35C584}" type="slidenum">
              <a:rPr lang="en-US" smtClean="0"/>
              <a:pPr>
                <a:defRPr/>
              </a:pPr>
              <a:t>44</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169" y="1524000"/>
            <a:ext cx="4551831" cy="482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hellopro.co.uk/images/produit-2/8/4/8/furuno-gp7000-7in-widescreen-chartplotter-zfurgp7000-63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38525"/>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91483"/>
      </p:ext>
    </p:ext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can help</a:t>
            </a:r>
            <a:endParaRPr lang="en-US"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45</a:t>
            </a:fld>
            <a:endParaRPr lang="en-US" dirty="0"/>
          </a:p>
        </p:txBody>
      </p:sp>
      <p:pic>
        <p:nvPicPr>
          <p:cNvPr id="3076" name="Picture 4" descr="http://img.nauticexpo.com/images_ne/photo-g/marine-gps-chart-plotters-systems-depth-sounders-radars-21522-54263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
            <a:ext cx="9144000" cy="682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702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Examples of useful technology</a:t>
            </a:r>
            <a:endParaRPr lang="en-US" dirty="0"/>
          </a:p>
        </p:txBody>
      </p:sp>
      <p:sp>
        <p:nvSpPr>
          <p:cNvPr id="3" name="Content Placeholder 2"/>
          <p:cNvSpPr>
            <a:spLocks noGrp="1"/>
          </p:cNvSpPr>
          <p:nvPr>
            <p:ph idx="1"/>
          </p:nvPr>
        </p:nvSpPr>
        <p:spPr>
          <a:xfrm>
            <a:off x="457200" y="914400"/>
            <a:ext cx="8229600" cy="4678363"/>
          </a:xfrm>
        </p:spPr>
        <p:txBody>
          <a:bodyPr/>
          <a:lstStyle/>
          <a:p>
            <a:pPr marL="0" indent="0">
              <a:buNone/>
            </a:pPr>
            <a:endParaRPr lang="en-US" dirty="0" smtClean="0"/>
          </a:p>
          <a:p>
            <a:pPr lvl="1"/>
            <a:r>
              <a:rPr lang="en-US" sz="2900" dirty="0" smtClean="0"/>
              <a:t>Radio</a:t>
            </a:r>
          </a:p>
          <a:p>
            <a:pPr lvl="1"/>
            <a:r>
              <a:rPr lang="en-US" sz="2900" dirty="0" smtClean="0"/>
              <a:t>Depth sounders/fishfinders including those with forward looking feature</a:t>
            </a:r>
          </a:p>
          <a:p>
            <a:pPr lvl="1"/>
            <a:r>
              <a:rPr lang="en-US" sz="2900" dirty="0" smtClean="0"/>
              <a:t>Autopilot</a:t>
            </a:r>
          </a:p>
          <a:p>
            <a:pPr lvl="1"/>
            <a:r>
              <a:rPr lang="en-US" sz="2900" dirty="0" smtClean="0"/>
              <a:t>Radar</a:t>
            </a:r>
          </a:p>
          <a:p>
            <a:pPr lvl="1"/>
            <a:r>
              <a:rPr lang="en-US" sz="2900" dirty="0" smtClean="0"/>
              <a:t>Night vision equipment</a:t>
            </a:r>
          </a:p>
          <a:p>
            <a:pPr lvl="1"/>
            <a:r>
              <a:rPr lang="en-US" sz="2900" dirty="0" smtClean="0"/>
              <a:t>Chart plotter tied to GPS and fluxgate compass</a:t>
            </a:r>
          </a:p>
          <a:p>
            <a:pPr lvl="1"/>
            <a:r>
              <a:rPr lang="en-US" sz="2900" dirty="0" smtClean="0"/>
              <a:t>Automatic Identification System (AIS)</a:t>
            </a:r>
          </a:p>
          <a:p>
            <a:pPr lvl="1"/>
            <a:r>
              <a:rPr lang="en-US" sz="2900" dirty="0" smtClean="0"/>
              <a:t>Some of these available on cell phones</a:t>
            </a:r>
            <a:endParaRPr lang="en-US" sz="2900"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46</a:t>
            </a:fld>
            <a:endParaRPr lang="en-US" dirty="0"/>
          </a:p>
        </p:txBody>
      </p:sp>
    </p:spTree>
    <p:extLst>
      <p:ext uri="{BB962C8B-B14F-4D97-AF65-F5344CB8AC3E}">
        <p14:creationId xmlns:p14="http://schemas.microsoft.com/office/powerpoint/2010/main" val="131222321"/>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Clues to loss of SA</a:t>
            </a:r>
            <a:endParaRPr lang="en-US" dirty="0"/>
          </a:p>
        </p:txBody>
      </p:sp>
      <p:sp>
        <p:nvSpPr>
          <p:cNvPr id="3" name="Slide Number Placeholder 2"/>
          <p:cNvSpPr>
            <a:spLocks noGrp="1"/>
          </p:cNvSpPr>
          <p:nvPr>
            <p:ph type="sldNum" sz="quarter" idx="12"/>
          </p:nvPr>
        </p:nvSpPr>
        <p:spPr/>
        <p:txBody>
          <a:bodyPr/>
          <a:lstStyle/>
          <a:p>
            <a:pPr>
              <a:defRPr/>
            </a:pPr>
            <a:fld id="{97FE6573-FFCC-4316-B878-E0B2C4A4A5F6}" type="slidenum">
              <a:rPr lang="en-US" smtClean="0"/>
              <a:pPr>
                <a:defRPr/>
              </a:pPr>
              <a:t>47</a:t>
            </a:fld>
            <a:endParaRPr lang="en-US" dirty="0"/>
          </a:p>
        </p:txBody>
      </p:sp>
    </p:spTree>
    <p:extLst>
      <p:ext uri="{BB962C8B-B14F-4D97-AF65-F5344CB8AC3E}">
        <p14:creationId xmlns:p14="http://schemas.microsoft.com/office/powerpoint/2010/main" val="1147125916"/>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569C18B-413F-4589-BDA2-DA2C4B35C584}" type="slidenum">
              <a:rPr lang="en-US" smtClean="0"/>
              <a:pPr>
                <a:defRPr/>
              </a:pPr>
              <a:t>48</a:t>
            </a:fld>
            <a:endParaRPr lang="en-US" dirty="0"/>
          </a:p>
        </p:txBody>
      </p:sp>
      <p:sp>
        <p:nvSpPr>
          <p:cNvPr id="6" name="Title 1"/>
          <p:cNvSpPr txBox="1">
            <a:spLocks/>
          </p:cNvSpPr>
          <p:nvPr/>
        </p:nvSpPr>
        <p:spPr>
          <a:xfrm>
            <a:off x="457200" y="274638"/>
            <a:ext cx="8229600" cy="1143000"/>
          </a:xfrm>
          <a:prstGeom prst="rect">
            <a:avLst/>
          </a:prstGeom>
        </p:spPr>
        <p:txBody>
          <a:bodyPr>
            <a:normAutofit/>
          </a:bodyPr>
          <a:lstStyle>
            <a:lvl1pPr algn="r" rtl="0" eaLnBrk="0" fontAlgn="base" hangingPunct="0">
              <a:spcBef>
                <a:spcPct val="0"/>
              </a:spcBef>
              <a:spcAft>
                <a:spcPct val="0"/>
              </a:spcAft>
              <a:defRPr sz="44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algn="r" rtl="0" eaLnBrk="0" fontAlgn="base" hangingPunct="0">
              <a:spcBef>
                <a:spcPct val="0"/>
              </a:spcBef>
              <a:spcAft>
                <a:spcPct val="0"/>
              </a:spcAft>
              <a:defRPr sz="4400">
                <a:solidFill>
                  <a:srgbClr val="FFFFFF"/>
                </a:solidFill>
                <a:latin typeface="Tahoma" pitchFamily="34" charset="0"/>
                <a:cs typeface="Tahoma" pitchFamily="34" charset="0"/>
              </a:defRPr>
            </a:lvl2pPr>
            <a:lvl3pPr algn="r" rtl="0" eaLnBrk="0" fontAlgn="base" hangingPunct="0">
              <a:spcBef>
                <a:spcPct val="0"/>
              </a:spcBef>
              <a:spcAft>
                <a:spcPct val="0"/>
              </a:spcAft>
              <a:defRPr sz="4400">
                <a:solidFill>
                  <a:srgbClr val="FFFFFF"/>
                </a:solidFill>
                <a:latin typeface="Tahoma" pitchFamily="34" charset="0"/>
                <a:cs typeface="Tahoma" pitchFamily="34" charset="0"/>
              </a:defRPr>
            </a:lvl3pPr>
            <a:lvl4pPr algn="r" rtl="0" eaLnBrk="0" fontAlgn="base" hangingPunct="0">
              <a:spcBef>
                <a:spcPct val="0"/>
              </a:spcBef>
              <a:spcAft>
                <a:spcPct val="0"/>
              </a:spcAft>
              <a:defRPr sz="4400">
                <a:solidFill>
                  <a:srgbClr val="FFFFFF"/>
                </a:solidFill>
                <a:latin typeface="Tahoma" pitchFamily="34" charset="0"/>
                <a:cs typeface="Tahoma" pitchFamily="34" charset="0"/>
              </a:defRPr>
            </a:lvl4pPr>
            <a:lvl5pPr algn="r" rtl="0" eaLnBrk="0" fontAlgn="base" hangingPunct="0">
              <a:spcBef>
                <a:spcPct val="0"/>
              </a:spcBef>
              <a:spcAft>
                <a:spcPct val="0"/>
              </a:spcAft>
              <a:defRPr sz="4400">
                <a:solidFill>
                  <a:srgbClr val="FFFFFF"/>
                </a:solidFill>
                <a:latin typeface="Tahoma" pitchFamily="34" charset="0"/>
                <a:cs typeface="Tahoma" pitchFamily="34" charset="0"/>
              </a:defRPr>
            </a:lvl5pPr>
            <a:lvl6pPr marL="457200" algn="r" rtl="0" eaLnBrk="1" fontAlgn="base" hangingPunct="1">
              <a:spcBef>
                <a:spcPct val="0"/>
              </a:spcBef>
              <a:spcAft>
                <a:spcPct val="0"/>
              </a:spcAft>
              <a:defRPr sz="4400" b="1">
                <a:solidFill>
                  <a:srgbClr val="FFFFFF"/>
                </a:solidFill>
                <a:latin typeface="Arial" charset="0"/>
              </a:defRPr>
            </a:lvl6pPr>
            <a:lvl7pPr marL="914400" algn="r" rtl="0" eaLnBrk="1" fontAlgn="base" hangingPunct="1">
              <a:spcBef>
                <a:spcPct val="0"/>
              </a:spcBef>
              <a:spcAft>
                <a:spcPct val="0"/>
              </a:spcAft>
              <a:defRPr sz="4400" b="1">
                <a:solidFill>
                  <a:srgbClr val="FFFFFF"/>
                </a:solidFill>
                <a:latin typeface="Arial" charset="0"/>
              </a:defRPr>
            </a:lvl7pPr>
            <a:lvl8pPr marL="1371600" algn="r" rtl="0" eaLnBrk="1" fontAlgn="base" hangingPunct="1">
              <a:spcBef>
                <a:spcPct val="0"/>
              </a:spcBef>
              <a:spcAft>
                <a:spcPct val="0"/>
              </a:spcAft>
              <a:defRPr sz="4400" b="1">
                <a:solidFill>
                  <a:srgbClr val="FFFFFF"/>
                </a:solidFill>
                <a:latin typeface="Arial" charset="0"/>
              </a:defRPr>
            </a:lvl8pPr>
            <a:lvl9pPr marL="1828800" algn="r" rtl="0" eaLnBrk="1" fontAlgn="base" hangingPunct="1">
              <a:spcBef>
                <a:spcPct val="0"/>
              </a:spcBef>
              <a:spcAft>
                <a:spcPct val="0"/>
              </a:spcAft>
              <a:defRPr sz="4400" b="1">
                <a:solidFill>
                  <a:srgbClr val="FFFFFF"/>
                </a:solidFill>
                <a:latin typeface="Arial" charset="0"/>
              </a:defRPr>
            </a:lvl9pPr>
          </a:lstStyle>
          <a:p>
            <a:r>
              <a:rPr lang="en-US" kern="0" dirty="0" smtClean="0"/>
              <a:t>Clues to loss of SA</a:t>
            </a:r>
            <a:endParaRPr lang="en-US" kern="0" dirty="0"/>
          </a:p>
        </p:txBody>
      </p:sp>
      <p:grpSp>
        <p:nvGrpSpPr>
          <p:cNvPr id="7" name="Group 6"/>
          <p:cNvGrpSpPr/>
          <p:nvPr/>
        </p:nvGrpSpPr>
        <p:grpSpPr>
          <a:xfrm>
            <a:off x="838200" y="2886331"/>
            <a:ext cx="3200400" cy="3200400"/>
            <a:chOff x="2209800" y="2057400"/>
            <a:chExt cx="3200400" cy="3200400"/>
          </a:xfrm>
          <a:scene3d>
            <a:camera prst="perspectiveRelaxedModerately">
              <a:rot lat="19810851" lon="18608163" rev="2772963"/>
            </a:camera>
            <a:lightRig rig="brightRoom" dir="t"/>
          </a:scene3d>
        </p:grpSpPr>
        <p:sp>
          <p:nvSpPr>
            <p:cNvPr id="8" name="Rounded Rectangle 7"/>
            <p:cNvSpPr/>
            <p:nvPr/>
          </p:nvSpPr>
          <p:spPr>
            <a:xfrm>
              <a:off x="2209800" y="2057400"/>
              <a:ext cx="1524000" cy="1524000"/>
            </a:xfrm>
            <a:prstGeom prst="roundRect">
              <a:avLst/>
            </a:prstGeom>
            <a:solidFill>
              <a:schemeClr val="tx2">
                <a:lumMod val="95000"/>
              </a:schemeClr>
            </a:soli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Impact" pitchFamily="34" charset="0"/>
                </a:rPr>
                <a:t>1</a:t>
              </a:r>
              <a:endParaRPr lang="en-US" sz="4800" dirty="0">
                <a:latin typeface="Impact" pitchFamily="34" charset="0"/>
              </a:endParaRPr>
            </a:p>
          </p:txBody>
        </p:sp>
        <p:sp>
          <p:nvSpPr>
            <p:cNvPr id="9" name="Rounded Rectangle 8"/>
            <p:cNvSpPr/>
            <p:nvPr/>
          </p:nvSpPr>
          <p:spPr>
            <a:xfrm>
              <a:off x="3886200" y="2057400"/>
              <a:ext cx="1524000" cy="1524000"/>
            </a:xfrm>
            <a:prstGeom prst="roundRect">
              <a:avLst/>
            </a:prstGeom>
            <a:gradFill flip="none" rotWithShape="1">
              <a:gsLst>
                <a:gs pos="0">
                  <a:schemeClr val="accent6">
                    <a:lumMod val="60000"/>
                    <a:lumOff val="40000"/>
                  </a:schemeClr>
                </a:gs>
                <a:gs pos="37000">
                  <a:schemeClr val="accent6">
                    <a:lumMod val="75000"/>
                  </a:schemeClr>
                </a:gs>
                <a:gs pos="76000">
                  <a:schemeClr val="accent6">
                    <a:lumMod val="50000"/>
                  </a:schemeClr>
                </a:gs>
              </a:gsLst>
              <a:lin ang="8100000" scaled="1"/>
              <a:tileRect/>
            </a:gra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Impact" pitchFamily="34" charset="0"/>
                </a:rPr>
                <a:t>2</a:t>
              </a:r>
              <a:endParaRPr lang="en-US" sz="4800" dirty="0">
                <a:latin typeface="Impact" pitchFamily="34" charset="0"/>
              </a:endParaRPr>
            </a:p>
          </p:txBody>
        </p:sp>
        <p:sp>
          <p:nvSpPr>
            <p:cNvPr id="10" name="Rounded Rectangle 9"/>
            <p:cNvSpPr/>
            <p:nvPr/>
          </p:nvSpPr>
          <p:spPr>
            <a:xfrm>
              <a:off x="2209800" y="3733800"/>
              <a:ext cx="1524000" cy="1524000"/>
            </a:xfrm>
            <a:prstGeom prst="roundRect">
              <a:avLst/>
            </a:prstGeom>
            <a:solidFill>
              <a:schemeClr val="accent2">
                <a:lumMod val="40000"/>
                <a:lumOff val="60000"/>
              </a:schemeClr>
            </a:soli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Impact" pitchFamily="34" charset="0"/>
                </a:rPr>
                <a:t>3</a:t>
              </a:r>
              <a:endParaRPr lang="en-US" sz="4800" dirty="0">
                <a:latin typeface="Impact" pitchFamily="34" charset="0"/>
              </a:endParaRPr>
            </a:p>
          </p:txBody>
        </p:sp>
        <p:sp>
          <p:nvSpPr>
            <p:cNvPr id="11" name="Rounded Rectangle 10"/>
            <p:cNvSpPr/>
            <p:nvPr/>
          </p:nvSpPr>
          <p:spPr>
            <a:xfrm>
              <a:off x="3886200" y="3733800"/>
              <a:ext cx="1524000" cy="1524000"/>
            </a:xfrm>
            <a:prstGeom prst="roundRect">
              <a:avLst/>
            </a:prstGeom>
            <a:solidFill>
              <a:schemeClr val="accent2">
                <a:lumMod val="60000"/>
                <a:lumOff val="40000"/>
              </a:schemeClr>
            </a:soli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Impact" pitchFamily="34" charset="0"/>
                </a:rPr>
                <a:t>4</a:t>
              </a:r>
              <a:endParaRPr lang="en-US" sz="4800" dirty="0">
                <a:latin typeface="Impact" pitchFamily="34" charset="0"/>
              </a:endParaRPr>
            </a:p>
          </p:txBody>
        </p:sp>
      </p:grpSp>
      <p:grpSp>
        <p:nvGrpSpPr>
          <p:cNvPr id="12" name="Group 31"/>
          <p:cNvGrpSpPr/>
          <p:nvPr/>
        </p:nvGrpSpPr>
        <p:grpSpPr>
          <a:xfrm>
            <a:off x="3733800" y="4408743"/>
            <a:ext cx="4800600" cy="458788"/>
            <a:chOff x="3733800" y="4722812"/>
            <a:chExt cx="4800600" cy="458788"/>
          </a:xfrm>
        </p:grpSpPr>
        <p:cxnSp>
          <p:nvCxnSpPr>
            <p:cNvPr id="13" name="Straight Connector 12"/>
            <p:cNvCxnSpPr/>
            <p:nvPr/>
          </p:nvCxnSpPr>
          <p:spPr>
            <a:xfrm flipV="1">
              <a:off x="3733800" y="4724400"/>
              <a:ext cx="609600" cy="4572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43400" y="4722812"/>
              <a:ext cx="41910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30"/>
          <p:cNvGrpSpPr/>
          <p:nvPr/>
        </p:nvGrpSpPr>
        <p:grpSpPr>
          <a:xfrm>
            <a:off x="2514600" y="3572131"/>
            <a:ext cx="6019800" cy="1524000"/>
            <a:chOff x="2514600" y="3886200"/>
            <a:chExt cx="6019800" cy="1524000"/>
          </a:xfrm>
        </p:grpSpPr>
        <p:cxnSp>
          <p:nvCxnSpPr>
            <p:cNvPr id="16" name="Straight Connector 15"/>
            <p:cNvCxnSpPr/>
            <p:nvPr/>
          </p:nvCxnSpPr>
          <p:spPr>
            <a:xfrm rot="5400000" flipH="1" flipV="1">
              <a:off x="2514600" y="3886200"/>
              <a:ext cx="1524000" cy="15240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3886200"/>
              <a:ext cx="44958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29"/>
          <p:cNvGrpSpPr/>
          <p:nvPr/>
        </p:nvGrpSpPr>
        <p:grpSpPr>
          <a:xfrm>
            <a:off x="2590800" y="2733931"/>
            <a:ext cx="5943600" cy="1066800"/>
            <a:chOff x="2590800" y="3048000"/>
            <a:chExt cx="5943600" cy="1066800"/>
          </a:xfrm>
        </p:grpSpPr>
        <p:cxnSp>
          <p:nvCxnSpPr>
            <p:cNvPr id="19" name="Straight Connector 18"/>
            <p:cNvCxnSpPr/>
            <p:nvPr/>
          </p:nvCxnSpPr>
          <p:spPr>
            <a:xfrm rot="5400000" flipH="1" flipV="1">
              <a:off x="2552700" y="3086100"/>
              <a:ext cx="1066800" cy="9906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81400" y="3048000"/>
              <a:ext cx="49530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8"/>
          <p:cNvGrpSpPr/>
          <p:nvPr/>
        </p:nvGrpSpPr>
        <p:grpSpPr>
          <a:xfrm>
            <a:off x="1143000" y="1971931"/>
            <a:ext cx="7391400" cy="1905000"/>
            <a:chOff x="1143000" y="2286000"/>
            <a:chExt cx="7391400" cy="1905000"/>
          </a:xfrm>
        </p:grpSpPr>
        <p:cxnSp>
          <p:nvCxnSpPr>
            <p:cNvPr id="22" name="Straight Connector 21"/>
            <p:cNvCxnSpPr/>
            <p:nvPr/>
          </p:nvCxnSpPr>
          <p:spPr>
            <a:xfrm rot="5400000" flipH="1" flipV="1">
              <a:off x="1104900" y="2324100"/>
              <a:ext cx="1905000" cy="18288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71800" y="2286000"/>
              <a:ext cx="55626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4114800" y="1511854"/>
            <a:ext cx="4876800" cy="923330"/>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Confusion </a:t>
            </a:r>
            <a:r>
              <a:rPr lang="en-US" sz="3000" dirty="0">
                <a:solidFill>
                  <a:schemeClr val="tx2"/>
                </a:solidFill>
                <a:latin typeface="Tahoma" panose="020B0604030504040204" pitchFamily="34" charset="0"/>
                <a:ea typeface="Tahoma" panose="020B0604030504040204" pitchFamily="34" charset="0"/>
                <a:cs typeface="Tahoma" panose="020B0604030504040204" pitchFamily="34" charset="0"/>
              </a:rPr>
              <a:t>or “gut feeling”</a:t>
            </a:r>
          </a:p>
          <a:p>
            <a:endParaRPr lang="en-US" sz="2400" dirty="0">
              <a:latin typeface="Calibri" pitchFamily="34" charset="0"/>
            </a:endParaRPr>
          </a:p>
        </p:txBody>
      </p:sp>
      <p:sp>
        <p:nvSpPr>
          <p:cNvPr id="25" name="TextBox 24"/>
          <p:cNvSpPr txBox="1"/>
          <p:nvPr/>
        </p:nvSpPr>
        <p:spPr>
          <a:xfrm>
            <a:off x="4114800" y="2272266"/>
            <a:ext cx="5029200" cy="553998"/>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No one watching for hazards</a:t>
            </a:r>
            <a:endParaRPr lang="en-US" sz="3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4210493" y="3110466"/>
            <a:ext cx="4323907" cy="553998"/>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Improper procedures</a:t>
            </a:r>
            <a:endParaRPr lang="en-US" sz="3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4210493" y="3947078"/>
            <a:ext cx="4933507" cy="553998"/>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Departure from regulations</a:t>
            </a:r>
            <a:endParaRPr lang="en-US" sz="3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9508242"/>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one minding the store</a:t>
            </a:r>
            <a:endParaRPr lang="en-US" dirty="0"/>
          </a:p>
        </p:txBody>
      </p:sp>
      <p:sp>
        <p:nvSpPr>
          <p:cNvPr id="3" name="Content Placeholder 2"/>
          <p:cNvSpPr>
            <a:spLocks noGrp="1"/>
          </p:cNvSpPr>
          <p:nvPr>
            <p:ph idx="1"/>
          </p:nvPr>
        </p:nvSpPr>
        <p:spPr>
          <a:xfrm>
            <a:off x="457200" y="1722437"/>
            <a:ext cx="8229600" cy="4678363"/>
          </a:xfrm>
        </p:spPr>
        <p:txBody>
          <a:bodyPr/>
          <a:lstStyle/>
          <a:p>
            <a:r>
              <a:rPr lang="en-US" dirty="0" smtClean="0"/>
              <a:t>Studies on the effectiveness of lookouts date back to World War II (RADAR and SONAR)</a:t>
            </a:r>
          </a:p>
          <a:p>
            <a:r>
              <a:rPr lang="en-US" dirty="0" smtClean="0"/>
              <a:t>These concluded that there was a ‘vigilance decrement’ of lookouts after one-half hour of monitoring—which could be prevented if lookouts were given rest periods</a:t>
            </a:r>
          </a:p>
          <a:p>
            <a:r>
              <a:rPr lang="en-US" dirty="0" smtClean="0"/>
              <a:t>Implications</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49</a:t>
            </a:fld>
            <a:endParaRPr lang="en-US" dirty="0"/>
          </a:p>
        </p:txBody>
      </p:sp>
    </p:spTree>
    <p:extLst>
      <p:ext uri="{BB962C8B-B14F-4D97-AF65-F5344CB8AC3E}">
        <p14:creationId xmlns:p14="http://schemas.microsoft.com/office/powerpoint/2010/main" val="3220443027"/>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It’s knowing what’s going on around you!</a:t>
            </a:r>
            <a:endParaRPr lang="en-US"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5</a:t>
            </a:fld>
            <a:endParaRPr lang="en-US" dirty="0"/>
          </a:p>
        </p:txBody>
      </p:sp>
      <p:pic>
        <p:nvPicPr>
          <p:cNvPr id="4" name="Picture 2" descr="C:\Users\Dan\Documents\TCT\Po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371600"/>
            <a:ext cx="721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489819"/>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Improper procedures: </a:t>
            </a:r>
            <a:br>
              <a:rPr lang="en-US" dirty="0" smtClean="0"/>
            </a:br>
            <a:r>
              <a:rPr lang="en-US" dirty="0" smtClean="0"/>
              <a:t>failure to use checklist</a:t>
            </a:r>
            <a:endParaRPr lang="en-US"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50</a:t>
            </a:fld>
            <a:endParaRPr lang="en-US" dirty="0"/>
          </a:p>
        </p:txBody>
      </p:sp>
      <p:pic>
        <p:nvPicPr>
          <p:cNvPr id="4" name="Wheels_Downtb.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1371600"/>
            <a:ext cx="8046720" cy="5486400"/>
          </a:xfrm>
          <a:prstGeom prst="rect">
            <a:avLst/>
          </a:prstGeom>
        </p:spPr>
      </p:pic>
    </p:spTree>
    <p:extLst>
      <p:ext uri="{BB962C8B-B14F-4D97-AF65-F5344CB8AC3E}">
        <p14:creationId xmlns:p14="http://schemas.microsoft.com/office/powerpoint/2010/main" val="2568528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569C18B-413F-4589-BDA2-DA2C4B35C584}" type="slidenum">
              <a:rPr lang="en-US" smtClean="0"/>
              <a:pPr>
                <a:defRPr/>
              </a:pPr>
              <a:t>51</a:t>
            </a:fld>
            <a:endParaRPr lang="en-US" dirty="0"/>
          </a:p>
        </p:txBody>
      </p:sp>
      <p:sp>
        <p:nvSpPr>
          <p:cNvPr id="3" name="Slide Number Placeholder 1"/>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auto">
              <a:spcBef>
                <a:spcPts val="0"/>
              </a:spcBef>
              <a:spcAft>
                <a:spcPts val="0"/>
              </a:spcAft>
              <a:defRPr sz="1400" kern="1200">
                <a:solidFill>
                  <a:schemeClr val="tx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E569C18B-413F-4589-BDA2-DA2C4B35C584}" type="slidenum">
              <a:rPr lang="en-US" smtClean="0"/>
              <a:pPr>
                <a:defRPr/>
              </a:pPr>
              <a:t>51</a:t>
            </a:fld>
            <a:endParaRPr lang="en-US" dirty="0"/>
          </a:p>
        </p:txBody>
      </p:sp>
      <p:sp>
        <p:nvSpPr>
          <p:cNvPr id="4" name="Title 1"/>
          <p:cNvSpPr txBox="1">
            <a:spLocks/>
          </p:cNvSpPr>
          <p:nvPr/>
        </p:nvSpPr>
        <p:spPr>
          <a:xfrm>
            <a:off x="457200" y="274638"/>
            <a:ext cx="8229600" cy="1143000"/>
          </a:xfrm>
          <a:prstGeom prst="rect">
            <a:avLst/>
          </a:prstGeom>
        </p:spPr>
        <p:txBody>
          <a:bodyPr>
            <a:normAutofit/>
          </a:bodyPr>
          <a:lstStyle>
            <a:lvl1pPr algn="r" rtl="0" eaLnBrk="0" fontAlgn="base" hangingPunct="0">
              <a:spcBef>
                <a:spcPct val="0"/>
              </a:spcBef>
              <a:spcAft>
                <a:spcPct val="0"/>
              </a:spcAft>
              <a:defRPr sz="44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algn="r" rtl="0" eaLnBrk="0" fontAlgn="base" hangingPunct="0">
              <a:spcBef>
                <a:spcPct val="0"/>
              </a:spcBef>
              <a:spcAft>
                <a:spcPct val="0"/>
              </a:spcAft>
              <a:defRPr sz="4400">
                <a:solidFill>
                  <a:srgbClr val="FFFFFF"/>
                </a:solidFill>
                <a:latin typeface="Tahoma" pitchFamily="34" charset="0"/>
                <a:cs typeface="Tahoma" pitchFamily="34" charset="0"/>
              </a:defRPr>
            </a:lvl2pPr>
            <a:lvl3pPr algn="r" rtl="0" eaLnBrk="0" fontAlgn="base" hangingPunct="0">
              <a:spcBef>
                <a:spcPct val="0"/>
              </a:spcBef>
              <a:spcAft>
                <a:spcPct val="0"/>
              </a:spcAft>
              <a:defRPr sz="4400">
                <a:solidFill>
                  <a:srgbClr val="FFFFFF"/>
                </a:solidFill>
                <a:latin typeface="Tahoma" pitchFamily="34" charset="0"/>
                <a:cs typeface="Tahoma" pitchFamily="34" charset="0"/>
              </a:defRPr>
            </a:lvl3pPr>
            <a:lvl4pPr algn="r" rtl="0" eaLnBrk="0" fontAlgn="base" hangingPunct="0">
              <a:spcBef>
                <a:spcPct val="0"/>
              </a:spcBef>
              <a:spcAft>
                <a:spcPct val="0"/>
              </a:spcAft>
              <a:defRPr sz="4400">
                <a:solidFill>
                  <a:srgbClr val="FFFFFF"/>
                </a:solidFill>
                <a:latin typeface="Tahoma" pitchFamily="34" charset="0"/>
                <a:cs typeface="Tahoma" pitchFamily="34" charset="0"/>
              </a:defRPr>
            </a:lvl4pPr>
            <a:lvl5pPr algn="r" rtl="0" eaLnBrk="0" fontAlgn="base" hangingPunct="0">
              <a:spcBef>
                <a:spcPct val="0"/>
              </a:spcBef>
              <a:spcAft>
                <a:spcPct val="0"/>
              </a:spcAft>
              <a:defRPr sz="4400">
                <a:solidFill>
                  <a:srgbClr val="FFFFFF"/>
                </a:solidFill>
                <a:latin typeface="Tahoma" pitchFamily="34" charset="0"/>
                <a:cs typeface="Tahoma" pitchFamily="34" charset="0"/>
              </a:defRPr>
            </a:lvl5pPr>
            <a:lvl6pPr marL="457200" algn="r" rtl="0" eaLnBrk="1" fontAlgn="base" hangingPunct="1">
              <a:spcBef>
                <a:spcPct val="0"/>
              </a:spcBef>
              <a:spcAft>
                <a:spcPct val="0"/>
              </a:spcAft>
              <a:defRPr sz="4400" b="1">
                <a:solidFill>
                  <a:srgbClr val="FFFFFF"/>
                </a:solidFill>
                <a:latin typeface="Arial" charset="0"/>
              </a:defRPr>
            </a:lvl6pPr>
            <a:lvl7pPr marL="914400" algn="r" rtl="0" eaLnBrk="1" fontAlgn="base" hangingPunct="1">
              <a:spcBef>
                <a:spcPct val="0"/>
              </a:spcBef>
              <a:spcAft>
                <a:spcPct val="0"/>
              </a:spcAft>
              <a:defRPr sz="4400" b="1">
                <a:solidFill>
                  <a:srgbClr val="FFFFFF"/>
                </a:solidFill>
                <a:latin typeface="Arial" charset="0"/>
              </a:defRPr>
            </a:lvl7pPr>
            <a:lvl8pPr marL="1371600" algn="r" rtl="0" eaLnBrk="1" fontAlgn="base" hangingPunct="1">
              <a:spcBef>
                <a:spcPct val="0"/>
              </a:spcBef>
              <a:spcAft>
                <a:spcPct val="0"/>
              </a:spcAft>
              <a:defRPr sz="4400" b="1">
                <a:solidFill>
                  <a:srgbClr val="FFFFFF"/>
                </a:solidFill>
                <a:latin typeface="Arial" charset="0"/>
              </a:defRPr>
            </a:lvl8pPr>
            <a:lvl9pPr marL="1828800" algn="r" rtl="0" eaLnBrk="1" fontAlgn="base" hangingPunct="1">
              <a:spcBef>
                <a:spcPct val="0"/>
              </a:spcBef>
              <a:spcAft>
                <a:spcPct val="0"/>
              </a:spcAft>
              <a:defRPr sz="4400" b="1">
                <a:solidFill>
                  <a:srgbClr val="FFFFFF"/>
                </a:solidFill>
                <a:latin typeface="Arial" charset="0"/>
              </a:defRPr>
            </a:lvl9pPr>
          </a:lstStyle>
          <a:p>
            <a:r>
              <a:rPr lang="en-US" kern="0" dirty="0" smtClean="0"/>
              <a:t>More clues to loss of SA</a:t>
            </a:r>
            <a:endParaRPr lang="en-US" kern="0" dirty="0"/>
          </a:p>
        </p:txBody>
      </p:sp>
      <p:grpSp>
        <p:nvGrpSpPr>
          <p:cNvPr id="5" name="Group 4"/>
          <p:cNvGrpSpPr/>
          <p:nvPr/>
        </p:nvGrpSpPr>
        <p:grpSpPr>
          <a:xfrm>
            <a:off x="838200" y="2886331"/>
            <a:ext cx="3200400" cy="3200400"/>
            <a:chOff x="2209800" y="2057400"/>
            <a:chExt cx="3200400" cy="3200400"/>
          </a:xfrm>
          <a:scene3d>
            <a:camera prst="perspectiveRelaxedModerately">
              <a:rot lat="19810851" lon="18608163" rev="2772963"/>
            </a:camera>
            <a:lightRig rig="brightRoom" dir="t"/>
          </a:scene3d>
        </p:grpSpPr>
        <p:sp>
          <p:nvSpPr>
            <p:cNvPr id="6" name="Rounded Rectangle 5"/>
            <p:cNvSpPr/>
            <p:nvPr/>
          </p:nvSpPr>
          <p:spPr>
            <a:xfrm>
              <a:off x="2209800" y="2057400"/>
              <a:ext cx="1524000" cy="1524000"/>
            </a:xfrm>
            <a:prstGeom prst="roundRect">
              <a:avLst/>
            </a:prstGeom>
            <a:solidFill>
              <a:schemeClr val="tx2">
                <a:lumMod val="95000"/>
              </a:schemeClr>
            </a:soli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Impact" pitchFamily="34" charset="0"/>
                </a:rPr>
                <a:t>5</a:t>
              </a:r>
            </a:p>
          </p:txBody>
        </p:sp>
        <p:sp>
          <p:nvSpPr>
            <p:cNvPr id="7" name="Rounded Rectangle 6"/>
            <p:cNvSpPr/>
            <p:nvPr/>
          </p:nvSpPr>
          <p:spPr>
            <a:xfrm>
              <a:off x="3886200" y="2057400"/>
              <a:ext cx="1524000" cy="1524000"/>
            </a:xfrm>
            <a:prstGeom prst="roundRect">
              <a:avLst/>
            </a:prstGeom>
            <a:gradFill flip="none" rotWithShape="1">
              <a:gsLst>
                <a:gs pos="0">
                  <a:schemeClr val="accent6">
                    <a:lumMod val="60000"/>
                    <a:lumOff val="40000"/>
                  </a:schemeClr>
                </a:gs>
                <a:gs pos="37000">
                  <a:schemeClr val="accent6">
                    <a:lumMod val="75000"/>
                  </a:schemeClr>
                </a:gs>
                <a:gs pos="76000">
                  <a:schemeClr val="accent6">
                    <a:lumMod val="50000"/>
                  </a:schemeClr>
                </a:gs>
              </a:gsLst>
              <a:lin ang="8100000" scaled="1"/>
              <a:tileRect/>
            </a:gra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Impact" pitchFamily="34" charset="0"/>
                </a:rPr>
                <a:t>6</a:t>
              </a:r>
            </a:p>
          </p:txBody>
        </p:sp>
        <p:sp>
          <p:nvSpPr>
            <p:cNvPr id="8" name="Rounded Rectangle 7"/>
            <p:cNvSpPr/>
            <p:nvPr/>
          </p:nvSpPr>
          <p:spPr>
            <a:xfrm>
              <a:off x="2209800" y="3733800"/>
              <a:ext cx="1524000" cy="1524000"/>
            </a:xfrm>
            <a:prstGeom prst="roundRect">
              <a:avLst/>
            </a:prstGeom>
            <a:solidFill>
              <a:schemeClr val="accent2">
                <a:lumMod val="40000"/>
                <a:lumOff val="60000"/>
              </a:schemeClr>
            </a:soli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Impact" pitchFamily="34" charset="0"/>
                </a:rPr>
                <a:t>7</a:t>
              </a:r>
            </a:p>
          </p:txBody>
        </p:sp>
        <p:sp>
          <p:nvSpPr>
            <p:cNvPr id="9" name="Rounded Rectangle 8"/>
            <p:cNvSpPr/>
            <p:nvPr/>
          </p:nvSpPr>
          <p:spPr>
            <a:xfrm>
              <a:off x="3886200" y="3733800"/>
              <a:ext cx="1524000" cy="1524000"/>
            </a:xfrm>
            <a:prstGeom prst="roundRect">
              <a:avLst/>
            </a:prstGeom>
            <a:solidFill>
              <a:schemeClr val="accent2">
                <a:lumMod val="60000"/>
                <a:lumOff val="40000"/>
              </a:schemeClr>
            </a:solidFill>
            <a:ln>
              <a:solidFill>
                <a:schemeClr val="tx1">
                  <a:lumMod val="50000"/>
                  <a:lumOff val="50000"/>
                </a:schemeClr>
              </a:solidFill>
            </a:ln>
            <a:sp3d extrusionH="381000" prstMaterial="dkEdge">
              <a:extrusionClr>
                <a:srgbClr val="867C4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Impact" pitchFamily="34" charset="0"/>
                </a:rPr>
                <a:t>8</a:t>
              </a:r>
            </a:p>
          </p:txBody>
        </p:sp>
      </p:grpSp>
      <p:grpSp>
        <p:nvGrpSpPr>
          <p:cNvPr id="10" name="Group 31"/>
          <p:cNvGrpSpPr/>
          <p:nvPr/>
        </p:nvGrpSpPr>
        <p:grpSpPr>
          <a:xfrm>
            <a:off x="3733800" y="4408743"/>
            <a:ext cx="4800600" cy="458788"/>
            <a:chOff x="3733800" y="4722812"/>
            <a:chExt cx="4800600" cy="458788"/>
          </a:xfrm>
        </p:grpSpPr>
        <p:cxnSp>
          <p:nvCxnSpPr>
            <p:cNvPr id="11" name="Straight Connector 10"/>
            <p:cNvCxnSpPr/>
            <p:nvPr/>
          </p:nvCxnSpPr>
          <p:spPr>
            <a:xfrm flipV="1">
              <a:off x="3733800" y="4724400"/>
              <a:ext cx="609600" cy="4572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3400" y="4722812"/>
              <a:ext cx="41910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30"/>
          <p:cNvGrpSpPr/>
          <p:nvPr/>
        </p:nvGrpSpPr>
        <p:grpSpPr>
          <a:xfrm>
            <a:off x="2514600" y="3572131"/>
            <a:ext cx="6019800" cy="1524000"/>
            <a:chOff x="2514600" y="3886200"/>
            <a:chExt cx="6019800" cy="1524000"/>
          </a:xfrm>
        </p:grpSpPr>
        <p:cxnSp>
          <p:nvCxnSpPr>
            <p:cNvPr id="14" name="Straight Connector 13"/>
            <p:cNvCxnSpPr/>
            <p:nvPr/>
          </p:nvCxnSpPr>
          <p:spPr>
            <a:xfrm rot="5400000" flipH="1" flipV="1">
              <a:off x="2514600" y="3886200"/>
              <a:ext cx="1524000" cy="15240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38600" y="3886200"/>
              <a:ext cx="44958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29"/>
          <p:cNvGrpSpPr/>
          <p:nvPr/>
        </p:nvGrpSpPr>
        <p:grpSpPr>
          <a:xfrm>
            <a:off x="2590800" y="2733931"/>
            <a:ext cx="5943600" cy="1066800"/>
            <a:chOff x="2590800" y="3048000"/>
            <a:chExt cx="5943600" cy="1066800"/>
          </a:xfrm>
        </p:grpSpPr>
        <p:cxnSp>
          <p:nvCxnSpPr>
            <p:cNvPr id="17" name="Straight Connector 16"/>
            <p:cNvCxnSpPr/>
            <p:nvPr/>
          </p:nvCxnSpPr>
          <p:spPr>
            <a:xfrm rot="5400000" flipH="1" flipV="1">
              <a:off x="2552700" y="3086100"/>
              <a:ext cx="1066800" cy="9906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81400" y="3048000"/>
              <a:ext cx="49530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28"/>
          <p:cNvGrpSpPr/>
          <p:nvPr/>
        </p:nvGrpSpPr>
        <p:grpSpPr>
          <a:xfrm>
            <a:off x="1143000" y="1971931"/>
            <a:ext cx="7391400" cy="1905000"/>
            <a:chOff x="1143000" y="2286000"/>
            <a:chExt cx="7391400" cy="1905000"/>
          </a:xfrm>
        </p:grpSpPr>
        <p:cxnSp>
          <p:nvCxnSpPr>
            <p:cNvPr id="20" name="Straight Connector 19"/>
            <p:cNvCxnSpPr/>
            <p:nvPr/>
          </p:nvCxnSpPr>
          <p:spPr>
            <a:xfrm rot="5400000" flipH="1" flipV="1">
              <a:off x="1104900" y="2324100"/>
              <a:ext cx="1905000" cy="1828800"/>
            </a:xfrm>
            <a:prstGeom prst="line">
              <a:avLst/>
            </a:prstGeom>
            <a:ln w="19050">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71800" y="2286000"/>
              <a:ext cx="5562600" cy="1588"/>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4114800" y="1511854"/>
            <a:ext cx="4876800" cy="923330"/>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Ambiguity</a:t>
            </a:r>
            <a:endParaRPr lang="en-US" sz="3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US" sz="2400" dirty="0">
              <a:latin typeface="Calibri" pitchFamily="34" charset="0"/>
            </a:endParaRPr>
          </a:p>
        </p:txBody>
      </p:sp>
      <p:sp>
        <p:nvSpPr>
          <p:cNvPr id="23" name="TextBox 22"/>
          <p:cNvSpPr txBox="1"/>
          <p:nvPr/>
        </p:nvSpPr>
        <p:spPr>
          <a:xfrm>
            <a:off x="4114800" y="2272266"/>
            <a:ext cx="5029200" cy="553998"/>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Unresolved discrepancies</a:t>
            </a:r>
            <a:endParaRPr lang="en-US" sz="3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4210493" y="3110466"/>
            <a:ext cx="4323907" cy="553998"/>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Fixation/preoccupation</a:t>
            </a:r>
            <a:endParaRPr lang="en-US" sz="3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4210493" y="3947078"/>
            <a:ext cx="4933507" cy="1015663"/>
          </a:xfrm>
          <a:prstGeom prst="rect">
            <a:avLst/>
          </a:prstGeom>
          <a:noFill/>
        </p:spPr>
        <p:txBody>
          <a:bodyPr wrap="square" rtlCol="0">
            <a:spAutoFit/>
          </a:bodyPr>
          <a:lstStyle/>
          <a:p>
            <a:r>
              <a:rPr lang="en-US" sz="3000" dirty="0" smtClean="0">
                <a:solidFill>
                  <a:schemeClr val="tx2"/>
                </a:solidFill>
                <a:latin typeface="Tahoma" panose="020B0604030504040204" pitchFamily="34" charset="0"/>
                <a:ea typeface="Tahoma" panose="020B0604030504040204" pitchFamily="34" charset="0"/>
                <a:cs typeface="Tahoma" panose="020B0604030504040204" pitchFamily="34" charset="0"/>
              </a:rPr>
              <a:t>Failure to meet planned targets</a:t>
            </a:r>
            <a:endParaRPr lang="en-US" sz="3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2913276"/>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Regaining and maintaining SA</a:t>
            </a:r>
            <a:endParaRPr lang="en-US" dirty="0"/>
          </a:p>
        </p:txBody>
      </p:sp>
      <p:sp>
        <p:nvSpPr>
          <p:cNvPr id="3" name="Slide Number Placeholder 2"/>
          <p:cNvSpPr>
            <a:spLocks noGrp="1"/>
          </p:cNvSpPr>
          <p:nvPr>
            <p:ph type="sldNum" sz="quarter" idx="12"/>
          </p:nvPr>
        </p:nvSpPr>
        <p:spPr/>
        <p:txBody>
          <a:bodyPr/>
          <a:lstStyle/>
          <a:p>
            <a:pPr>
              <a:defRPr/>
            </a:pPr>
            <a:fld id="{97FE6573-FFCC-4316-B878-E0B2C4A4A5F6}" type="slidenum">
              <a:rPr lang="en-US" smtClean="0"/>
              <a:pPr>
                <a:defRPr/>
              </a:pPr>
              <a:t>52</a:t>
            </a:fld>
            <a:endParaRPr lang="en-US" dirty="0"/>
          </a:p>
        </p:txBody>
      </p:sp>
    </p:spTree>
    <p:extLst>
      <p:ext uri="{BB962C8B-B14F-4D97-AF65-F5344CB8AC3E}">
        <p14:creationId xmlns:p14="http://schemas.microsoft.com/office/powerpoint/2010/main" val="3487960921"/>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Regaining SA</a:t>
            </a:r>
            <a:endParaRPr lang="en-US" dirty="0"/>
          </a:p>
        </p:txBody>
      </p:sp>
      <p:sp>
        <p:nvSpPr>
          <p:cNvPr id="3" name="Content Placeholder 2"/>
          <p:cNvSpPr>
            <a:spLocks noGrp="1"/>
          </p:cNvSpPr>
          <p:nvPr>
            <p:ph idx="1"/>
          </p:nvPr>
        </p:nvSpPr>
        <p:spPr>
          <a:xfrm>
            <a:off x="685800" y="1874837"/>
            <a:ext cx="8229600" cy="4678363"/>
          </a:xfrm>
        </p:spPr>
        <p:txBody>
          <a:bodyPr/>
          <a:lstStyle/>
          <a:p>
            <a:r>
              <a:rPr lang="en-US" dirty="0" smtClean="0"/>
              <a:t>Look for clues of degraded SA</a:t>
            </a:r>
          </a:p>
          <a:p>
            <a:r>
              <a:rPr lang="en-US" dirty="0"/>
              <a:t>Verbalize Loss of </a:t>
            </a:r>
            <a:r>
              <a:rPr lang="en-US" dirty="0" smtClean="0"/>
              <a:t>SA; admit </a:t>
            </a:r>
            <a:r>
              <a:rPr lang="en-US" dirty="0"/>
              <a:t>the problem, tell </a:t>
            </a:r>
            <a:r>
              <a:rPr lang="en-US" dirty="0" smtClean="0"/>
              <a:t>somebody</a:t>
            </a:r>
          </a:p>
          <a:p>
            <a:r>
              <a:rPr lang="en-US" dirty="0"/>
              <a:t>Deal </a:t>
            </a:r>
            <a:r>
              <a:rPr lang="en-US" dirty="0" smtClean="0"/>
              <a:t>with unanticipated problems</a:t>
            </a:r>
          </a:p>
          <a:p>
            <a:r>
              <a:rPr lang="en-US" dirty="0" smtClean="0"/>
              <a:t>Go to the nearest “stable, simple, and safe situation”</a:t>
            </a:r>
          </a:p>
          <a:p>
            <a:r>
              <a:rPr lang="en-US" dirty="0"/>
              <a:t>Return to </a:t>
            </a:r>
            <a:r>
              <a:rPr lang="en-US" dirty="0" smtClean="0"/>
              <a:t>conscious monitoring</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53</a:t>
            </a:fld>
            <a:endParaRPr lang="en-US" dirty="0"/>
          </a:p>
        </p:txBody>
      </p:sp>
    </p:spTree>
    <p:extLst>
      <p:ext uri="{BB962C8B-B14F-4D97-AF65-F5344CB8AC3E}">
        <p14:creationId xmlns:p14="http://schemas.microsoft.com/office/powerpoint/2010/main" val="1810470474"/>
      </p:ext>
    </p:extLst>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dirty="0" smtClean="0"/>
              <a:t>Drilling down </a:t>
            </a:r>
            <a:r>
              <a:rPr lang="en-US" dirty="0"/>
              <a:t/>
            </a:r>
            <a:br>
              <a:rPr lang="en-US" dirty="0"/>
            </a:br>
            <a:endParaRPr lang="en-US" dirty="0"/>
          </a:p>
        </p:txBody>
      </p:sp>
      <p:sp>
        <p:nvSpPr>
          <p:cNvPr id="3" name="Content Placeholder 2"/>
          <p:cNvSpPr>
            <a:spLocks noGrp="1"/>
          </p:cNvSpPr>
          <p:nvPr>
            <p:ph idx="1"/>
          </p:nvPr>
        </p:nvSpPr>
        <p:spPr>
          <a:xfrm>
            <a:off x="457200" y="1951037"/>
            <a:ext cx="8229600" cy="4678363"/>
          </a:xfrm>
        </p:spPr>
        <p:txBody>
          <a:bodyPr/>
          <a:lstStyle/>
          <a:p>
            <a:r>
              <a:rPr lang="en-US" dirty="0" smtClean="0"/>
              <a:t>What does “Go </a:t>
            </a:r>
            <a:r>
              <a:rPr lang="en-US" dirty="0"/>
              <a:t>to the nearest </a:t>
            </a:r>
            <a:r>
              <a:rPr lang="en-US" dirty="0" smtClean="0"/>
              <a:t>stable</a:t>
            </a:r>
            <a:r>
              <a:rPr lang="en-US" dirty="0"/>
              <a:t>, simple, and safe </a:t>
            </a:r>
            <a:r>
              <a:rPr lang="en-US" dirty="0" smtClean="0"/>
              <a:t>situation” mean for boaters?</a:t>
            </a:r>
          </a:p>
          <a:p>
            <a:pPr lvl="1"/>
            <a:r>
              <a:rPr lang="en-US" sz="2900" dirty="0" smtClean="0"/>
              <a:t>Follow rules and procedures</a:t>
            </a:r>
          </a:p>
          <a:p>
            <a:pPr lvl="1"/>
            <a:r>
              <a:rPr lang="en-US" sz="2900" dirty="0" smtClean="0"/>
              <a:t>Change level of </a:t>
            </a:r>
            <a:r>
              <a:rPr lang="en-US" sz="2900" dirty="0"/>
              <a:t>a</a:t>
            </a:r>
            <a:r>
              <a:rPr lang="en-US" sz="2900" dirty="0" smtClean="0"/>
              <a:t>utomation (e.g., disconnect autopilot)</a:t>
            </a:r>
          </a:p>
          <a:p>
            <a:pPr lvl="1"/>
            <a:r>
              <a:rPr lang="en-US" sz="2900" dirty="0" smtClean="0"/>
              <a:t>Buy time (all stop, delay procedure)</a:t>
            </a:r>
          </a:p>
          <a:p>
            <a:pPr lvl="1"/>
            <a:r>
              <a:rPr lang="en-US" sz="2900" dirty="0" smtClean="0"/>
              <a:t>Stay in or head to safe water</a:t>
            </a:r>
            <a:endParaRPr lang="en-US" sz="2900" dirty="0"/>
          </a:p>
          <a:p>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54</a:t>
            </a:fld>
            <a:endParaRPr lang="en-US" dirty="0"/>
          </a:p>
        </p:txBody>
      </p:sp>
    </p:spTree>
    <p:extLst>
      <p:ext uri="{BB962C8B-B14F-4D97-AF65-F5344CB8AC3E}">
        <p14:creationId xmlns:p14="http://schemas.microsoft.com/office/powerpoint/2010/main" val="3085680261"/>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maintaining SA</a:t>
            </a:r>
            <a:endParaRPr lang="en-US" dirty="0"/>
          </a:p>
        </p:txBody>
      </p:sp>
      <p:sp>
        <p:nvSpPr>
          <p:cNvPr id="3" name="Content Placeholder 2"/>
          <p:cNvSpPr>
            <a:spLocks noGrp="1"/>
          </p:cNvSpPr>
          <p:nvPr>
            <p:ph idx="1"/>
          </p:nvPr>
        </p:nvSpPr>
        <p:spPr>
          <a:xfrm>
            <a:off x="609600" y="1722437"/>
            <a:ext cx="8229600" cy="4678363"/>
          </a:xfrm>
        </p:spPr>
        <p:txBody>
          <a:bodyPr/>
          <a:lstStyle/>
          <a:p>
            <a:r>
              <a:rPr lang="en-US" dirty="0" smtClean="0"/>
              <a:t>Follow best practices</a:t>
            </a:r>
          </a:p>
          <a:p>
            <a:pPr lvl="1"/>
            <a:r>
              <a:rPr lang="en-US" sz="2900" dirty="0" smtClean="0"/>
              <a:t>Communicate (keep crew and others informed)</a:t>
            </a:r>
          </a:p>
          <a:p>
            <a:pPr lvl="1"/>
            <a:r>
              <a:rPr lang="en-US" sz="2900" dirty="0" smtClean="0"/>
              <a:t>Manage attention (set priorities, avoid distraction)</a:t>
            </a:r>
          </a:p>
          <a:p>
            <a:pPr lvl="1"/>
            <a:r>
              <a:rPr lang="en-US" sz="2900" dirty="0" smtClean="0"/>
              <a:t>Manage workload (time and person shifts)</a:t>
            </a:r>
          </a:p>
          <a:p>
            <a:pPr lvl="1"/>
            <a:r>
              <a:rPr lang="en-US" sz="2900" dirty="0" smtClean="0"/>
              <a:t>Consider using “Sterile cockpit” or “Red Bridge” policies</a:t>
            </a:r>
          </a:p>
          <a:p>
            <a:pPr lvl="1"/>
            <a:r>
              <a:rPr lang="en-US" sz="2900" b="1" dirty="0" smtClean="0"/>
              <a:t>Always use checklists!</a:t>
            </a:r>
          </a:p>
          <a:p>
            <a:pPr marL="457200" lvl="1" indent="0">
              <a:buNone/>
            </a:pPr>
            <a:endParaRPr lang="en-US" sz="2900" dirty="0" smtClean="0"/>
          </a:p>
          <a:p>
            <a:pPr lvl="1"/>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55</a:t>
            </a:fld>
            <a:endParaRPr lang="en-US" dirty="0"/>
          </a:p>
        </p:txBody>
      </p:sp>
    </p:spTree>
    <p:extLst>
      <p:ext uri="{BB962C8B-B14F-4D97-AF65-F5344CB8AC3E}">
        <p14:creationId xmlns:p14="http://schemas.microsoft.com/office/powerpoint/2010/main" val="2195022214"/>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short</a:t>
            </a:r>
            <a:endParaRPr lang="en-US" dirty="0"/>
          </a:p>
        </p:txBody>
      </p:sp>
      <p:sp>
        <p:nvSpPr>
          <p:cNvPr id="3" name="Content Placeholder 2"/>
          <p:cNvSpPr>
            <a:spLocks noGrp="1"/>
          </p:cNvSpPr>
          <p:nvPr>
            <p:ph idx="1"/>
          </p:nvPr>
        </p:nvSpPr>
        <p:spPr>
          <a:xfrm>
            <a:off x="609600" y="1798637"/>
            <a:ext cx="8229600" cy="4678363"/>
          </a:xfrm>
        </p:spPr>
        <p:txBody>
          <a:bodyPr/>
          <a:lstStyle/>
          <a:p>
            <a:r>
              <a:rPr lang="en-US" dirty="0" smtClean="0"/>
              <a:t>“Watch out when you are busy or bored”</a:t>
            </a:r>
          </a:p>
          <a:p>
            <a:r>
              <a:rPr lang="en-US" dirty="0" smtClean="0"/>
              <a:t>“The main thing is to take care of the main thing;” safe operation of the vessel</a:t>
            </a:r>
          </a:p>
          <a:p>
            <a:r>
              <a:rPr lang="en-US" dirty="0" smtClean="0"/>
              <a:t>“Select and direct;”</a:t>
            </a:r>
            <a:r>
              <a:rPr lang="en-US" dirty="0"/>
              <a:t> m</a:t>
            </a:r>
            <a:r>
              <a:rPr lang="en-US" dirty="0" smtClean="0"/>
              <a:t>anage workload by:</a:t>
            </a:r>
          </a:p>
          <a:p>
            <a:pPr lvl="1"/>
            <a:r>
              <a:rPr lang="en-US" dirty="0" smtClean="0"/>
              <a:t>Shifting tasks to another time in the mission</a:t>
            </a:r>
          </a:p>
          <a:p>
            <a:pPr lvl="1"/>
            <a:r>
              <a:rPr lang="en-US" dirty="0" smtClean="0"/>
              <a:t>Shifting tasks to another person</a:t>
            </a:r>
          </a:p>
          <a:p>
            <a:r>
              <a:rPr lang="en-US" dirty="0" smtClean="0"/>
              <a:t>“Debrief after each voyage;” identify lessons learned</a:t>
            </a:r>
            <a:endParaRPr lang="en-US" dirty="0"/>
          </a:p>
        </p:txBody>
      </p:sp>
      <p:sp>
        <p:nvSpPr>
          <p:cNvPr id="4" name="Slide Number Placeholder 3"/>
          <p:cNvSpPr>
            <a:spLocks noGrp="1"/>
          </p:cNvSpPr>
          <p:nvPr>
            <p:ph type="sldNum" sz="quarter" idx="12"/>
          </p:nvPr>
        </p:nvSpPr>
        <p:spPr/>
        <p:txBody>
          <a:bodyPr/>
          <a:lstStyle/>
          <a:p>
            <a:pPr>
              <a:defRPr/>
            </a:pPr>
            <a:fld id="{433AD5F6-D819-47E7-ADFE-9EF4EFE3B9DE}" type="slidenum">
              <a:rPr lang="en-US" smtClean="0"/>
              <a:pPr>
                <a:defRPr/>
              </a:pPr>
              <a:t>56</a:t>
            </a:fld>
            <a:endParaRPr lang="en-US" dirty="0"/>
          </a:p>
        </p:txBody>
      </p:sp>
    </p:spTree>
    <p:extLst>
      <p:ext uri="{BB962C8B-B14F-4D97-AF65-F5344CB8AC3E}">
        <p14:creationId xmlns:p14="http://schemas.microsoft.com/office/powerpoint/2010/main" val="409458787"/>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review</a:t>
            </a:r>
            <a:endParaRPr lang="en-US"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57</a:t>
            </a:fld>
            <a:endParaRPr lang="en-US" dirty="0"/>
          </a:p>
        </p:txBody>
      </p:sp>
      <p:graphicFrame>
        <p:nvGraphicFramePr>
          <p:cNvPr id="4" name="Diagram 3"/>
          <p:cNvGraphicFramePr/>
          <p:nvPr>
            <p:extLst>
              <p:ext uri="{D42A27DB-BD31-4B8C-83A1-F6EECF244321}">
                <p14:modId xmlns:p14="http://schemas.microsoft.com/office/powerpoint/2010/main" val="1289451069"/>
              </p:ext>
            </p:extLst>
          </p:nvPr>
        </p:nvGraphicFramePr>
        <p:xfrm>
          <a:off x="1524000" y="1955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60361"/>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SA attention demons</a:t>
            </a:r>
            <a:endParaRPr lang="en-US" dirty="0"/>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58</a:t>
            </a:fld>
            <a:endParaRPr lang="en-US" dirty="0"/>
          </a:p>
        </p:txBody>
      </p:sp>
      <p:graphicFrame>
        <p:nvGraphicFramePr>
          <p:cNvPr id="4" name="Diagram 3"/>
          <p:cNvGraphicFramePr/>
          <p:nvPr>
            <p:extLst>
              <p:ext uri="{D42A27DB-BD31-4B8C-83A1-F6EECF244321}">
                <p14:modId xmlns:p14="http://schemas.microsoft.com/office/powerpoint/2010/main" val="3670917985"/>
              </p:ext>
            </p:extLst>
          </p:nvPr>
        </p:nvGraphicFramePr>
        <p:xfrm>
          <a:off x="838200" y="1524000"/>
          <a:ext cx="74676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descr="Image result for deam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1394271"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91442"/>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569C18B-413F-4589-BDA2-DA2C4B35C584}" type="slidenum">
              <a:rPr lang="en-US" smtClean="0"/>
              <a:pPr>
                <a:defRPr/>
              </a:pPr>
              <a:t>59</a:t>
            </a:fld>
            <a:endParaRPr lang="en-US" dirty="0"/>
          </a:p>
        </p:txBody>
      </p:sp>
      <p:pic>
        <p:nvPicPr>
          <p:cNvPr id="3" name="Picture 2" descr="Image result for thanks for your atten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71"/>
            <a:ext cx="9122229" cy="68416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ibwss.org/wp-content/uploads/2017/02/ibw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025" y="-54429"/>
            <a:ext cx="132397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744255"/>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It’s knowing what’s going on around you!</a:t>
            </a:r>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6</a:t>
            </a:fld>
            <a:endParaRPr lang="en-US" dirty="0"/>
          </a:p>
        </p:txBody>
      </p:sp>
      <p:pic>
        <p:nvPicPr>
          <p:cNvPr id="3074" name="Picture 2" descr="Image result for situational aware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1"/>
            <a:ext cx="914399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99120"/>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It’s knowing what’s going on around you!</a:t>
            </a:r>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7</a:t>
            </a:fld>
            <a:endParaRPr lang="en-US" dirty="0"/>
          </a:p>
        </p:txBody>
      </p:sp>
      <p:pic>
        <p:nvPicPr>
          <p:cNvPr id="3076" name="Picture 4" descr="Image result for wrong site surg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54994"/>
            <a:ext cx="2077621" cy="40124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ypes of wrong-site surgery observed in the previous 6 months by orthopedic surgeons: wrong side (59%), another wrong site (correct side, wrong site) (23%), wrong procedure (14%), wrong patien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25" y="1371600"/>
            <a:ext cx="467957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7210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It’s knowing what’s going on around you!</a:t>
            </a:r>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8</a:t>
            </a:fld>
            <a:endParaRPr lang="en-US" dirty="0"/>
          </a:p>
        </p:txBody>
      </p:sp>
      <p:pic>
        <p:nvPicPr>
          <p:cNvPr id="4" name="Picture 2" descr="C:\Users\Dan\Documents\TCT Auxiliary\situational awareness.jpg"/>
          <p:cNvPicPr>
            <a:picLocks noChangeAspect="1" noChangeArrowheads="1"/>
          </p:cNvPicPr>
          <p:nvPr/>
        </p:nvPicPr>
        <p:blipFill>
          <a:blip r:embed="rId3" cstate="print"/>
          <a:srcRect b="11905"/>
          <a:stretch>
            <a:fillRect/>
          </a:stretch>
        </p:blipFill>
        <p:spPr bwMode="auto">
          <a:xfrm>
            <a:off x="1" y="1371601"/>
            <a:ext cx="9144000" cy="5486400"/>
          </a:xfrm>
          <a:prstGeom prst="rect">
            <a:avLst/>
          </a:prstGeom>
          <a:noFill/>
          <a:ln w="9525">
            <a:noFill/>
            <a:miter lim="800000"/>
            <a:headEnd/>
            <a:tailEnd/>
          </a:ln>
        </p:spPr>
      </p:pic>
    </p:spTree>
    <p:extLst>
      <p:ext uri="{BB962C8B-B14F-4D97-AF65-F5344CB8AC3E}">
        <p14:creationId xmlns:p14="http://schemas.microsoft.com/office/powerpoint/2010/main" val="2284476924"/>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It’s knowing what’s going on around you!</a:t>
            </a:r>
          </a:p>
        </p:txBody>
      </p:sp>
      <p:sp>
        <p:nvSpPr>
          <p:cNvPr id="3" name="Slide Number Placeholder 2"/>
          <p:cNvSpPr>
            <a:spLocks noGrp="1"/>
          </p:cNvSpPr>
          <p:nvPr>
            <p:ph type="sldNum" sz="quarter" idx="12"/>
          </p:nvPr>
        </p:nvSpPr>
        <p:spPr/>
        <p:txBody>
          <a:bodyPr/>
          <a:lstStyle/>
          <a:p>
            <a:pPr>
              <a:defRPr/>
            </a:pPr>
            <a:fld id="{78608500-2280-4149-BD80-99F45352C273}" type="slidenum">
              <a:rPr lang="en-US" smtClean="0"/>
              <a:pPr>
                <a:defRPr/>
              </a:pPr>
              <a:t>9</a:t>
            </a:fld>
            <a:endParaRPr lang="en-US" dirty="0"/>
          </a:p>
        </p:txBody>
      </p:sp>
      <p:pic>
        <p:nvPicPr>
          <p:cNvPr id="3074" name="Picture 2" descr="http://www.yachtingmagazine.com/sites/yachtingmagazine.com/files/styles/1000_1x_/public/ytg0415_ais_overview01_0.jpg?itok=n0aZcd7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3533"/>
            <a:ext cx="9144000" cy="541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4126"/>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BrainGears_am_13 PowerPlugs Templates for PowerPoint">
  <a:themeElements>
    <a:clrScheme name="Default Design 13">
      <a:dk1>
        <a:srgbClr val="003366"/>
      </a:dk1>
      <a:lt1>
        <a:srgbClr val="666699"/>
      </a:lt1>
      <a:dk2>
        <a:srgbClr val="FFFFFF"/>
      </a:dk2>
      <a:lt2>
        <a:srgbClr val="3E3E5C"/>
      </a:lt2>
      <a:accent1>
        <a:srgbClr val="60597B"/>
      </a:accent1>
      <a:accent2>
        <a:srgbClr val="6666FF"/>
      </a:accent2>
      <a:accent3>
        <a:srgbClr val="B8B8CA"/>
      </a:accent3>
      <a:accent4>
        <a:srgbClr val="002A56"/>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666699"/>
        </a:lt1>
        <a:dk2>
          <a:srgbClr val="FFFFFF"/>
        </a:dk2>
        <a:lt2>
          <a:srgbClr val="3E3E5C"/>
        </a:lt2>
        <a:accent1>
          <a:srgbClr val="60597B"/>
        </a:accent1>
        <a:accent2>
          <a:srgbClr val="6666FF"/>
        </a:accent2>
        <a:accent3>
          <a:srgbClr val="B8B8CA"/>
        </a:accent3>
        <a:accent4>
          <a:srgbClr val="002A56"/>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BrainGears_am_13 PowerPlugs Templates for PowerPoint</Template>
  <TotalTime>4126</TotalTime>
  <Words>5205</Words>
  <Application>Microsoft Office PowerPoint</Application>
  <PresentationFormat>On-screen Show (4:3)</PresentationFormat>
  <Paragraphs>508</Paragraphs>
  <Slides>59</Slides>
  <Notes>55</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BrainGears_am_13 PowerPlugs Templates for PowerPoint</vt:lpstr>
      <vt:lpstr>Photo Editor Photo</vt:lpstr>
      <vt:lpstr>Situational Awareness</vt:lpstr>
      <vt:lpstr>Disclaimer</vt:lpstr>
      <vt:lpstr>PowerPoint Presentation</vt:lpstr>
      <vt:lpstr>SA Definition</vt:lpstr>
      <vt:lpstr>It’s knowing what’s going on around you!</vt:lpstr>
      <vt:lpstr>It’s knowing what’s going on around you!</vt:lpstr>
      <vt:lpstr>It’s knowing what’s going on around you!</vt:lpstr>
      <vt:lpstr>It’s knowing what’s going on around you!</vt:lpstr>
      <vt:lpstr>It’s knowing what’s going on around you!</vt:lpstr>
      <vt:lpstr>It’s knowing what’s going on around you!</vt:lpstr>
      <vt:lpstr>SA broadly applicable  in fields such as</vt:lpstr>
      <vt:lpstr>Levels of SA (Dr. Mica Endsley) and follow-on activities </vt:lpstr>
      <vt:lpstr>Boating example, loss of SA</vt:lpstr>
      <vt:lpstr>Additional facts</vt:lpstr>
      <vt:lpstr>Additional facts</vt:lpstr>
      <vt:lpstr>Comments on this case</vt:lpstr>
      <vt:lpstr>Importance of SA—study findings</vt:lpstr>
      <vt:lpstr>Two quick “take home” messages</vt:lpstr>
      <vt:lpstr>Threats to effective situational awareness</vt:lpstr>
      <vt:lpstr>Threats</vt:lpstr>
      <vt:lpstr>Threats must be managed</vt:lpstr>
      <vt:lpstr>Threats</vt:lpstr>
      <vt:lpstr>Attention threats related to SA</vt:lpstr>
      <vt:lpstr>Eight attention threats</vt:lpstr>
      <vt:lpstr>Temporal distortion</vt:lpstr>
      <vt:lpstr>Distraction</vt:lpstr>
      <vt:lpstr>Channelized attention</vt:lpstr>
      <vt:lpstr>Channelized attention</vt:lpstr>
      <vt:lpstr>Collision between Renate Schulte and Marti Princess</vt:lpstr>
      <vt:lpstr>Task saturation</vt:lpstr>
      <vt:lpstr>Data confirming this hypothesis</vt:lpstr>
      <vt:lpstr>Task saturation</vt:lpstr>
      <vt:lpstr>Preplanning: an antidote  for task saturation</vt:lpstr>
      <vt:lpstr>Expectancy</vt:lpstr>
      <vt:lpstr>Expectancy example: Tenerife crash</vt:lpstr>
      <vt:lpstr>Inattention</vt:lpstr>
      <vt:lpstr>Habituation</vt:lpstr>
      <vt:lpstr>Habituation and “normalization of deviance”</vt:lpstr>
      <vt:lpstr>PowerPoint Presentation</vt:lpstr>
      <vt:lpstr>Negative transfer</vt:lpstr>
      <vt:lpstr>Negative transfer</vt:lpstr>
      <vt:lpstr>Opportunities for negative transfer?</vt:lpstr>
      <vt:lpstr>Technology can help</vt:lpstr>
      <vt:lpstr>Options</vt:lpstr>
      <vt:lpstr>Technology can help</vt:lpstr>
      <vt:lpstr>Examples of useful technology</vt:lpstr>
      <vt:lpstr>Clues to loss of SA</vt:lpstr>
      <vt:lpstr>PowerPoint Presentation</vt:lpstr>
      <vt:lpstr>No one minding the store</vt:lpstr>
      <vt:lpstr>Improper procedures:  failure to use checklist</vt:lpstr>
      <vt:lpstr>PowerPoint Presentation</vt:lpstr>
      <vt:lpstr>Regaining and maintaining SA</vt:lpstr>
      <vt:lpstr>Regaining SA</vt:lpstr>
      <vt:lpstr>Drilling down  </vt:lpstr>
      <vt:lpstr>Tips for maintaining SA</vt:lpstr>
      <vt:lpstr>In short</vt:lpstr>
      <vt:lpstr>Quick review</vt:lpstr>
      <vt:lpstr> SA attention demons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dc:creator>
  <cp:lastModifiedBy>Owner</cp:lastModifiedBy>
  <cp:revision>642</cp:revision>
  <cp:lastPrinted>2017-10-30T16:31:58Z</cp:lastPrinted>
  <dcterms:created xsi:type="dcterms:W3CDTF">2009-07-24T17:59:54Z</dcterms:created>
  <dcterms:modified xsi:type="dcterms:W3CDTF">2018-03-04T11:33:01Z</dcterms:modified>
</cp:coreProperties>
</file>