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0" r:id="rId2"/>
  </p:sldMasterIdLst>
  <p:notesMasterIdLst>
    <p:notesMasterId r:id="rId27"/>
  </p:notesMasterIdLst>
  <p:sldIdLst>
    <p:sldId id="263" r:id="rId3"/>
    <p:sldId id="274" r:id="rId4"/>
    <p:sldId id="284" r:id="rId5"/>
    <p:sldId id="286" r:id="rId6"/>
    <p:sldId id="285" r:id="rId7"/>
    <p:sldId id="275" r:id="rId8"/>
    <p:sldId id="276" r:id="rId9"/>
    <p:sldId id="287" r:id="rId10"/>
    <p:sldId id="288" r:id="rId11"/>
    <p:sldId id="289" r:id="rId12"/>
    <p:sldId id="290" r:id="rId13"/>
    <p:sldId id="291" r:id="rId14"/>
    <p:sldId id="292" r:id="rId15"/>
    <p:sldId id="277" r:id="rId16"/>
    <p:sldId id="293" r:id="rId17"/>
    <p:sldId id="294" r:id="rId18"/>
    <p:sldId id="295" r:id="rId19"/>
    <p:sldId id="278" r:id="rId20"/>
    <p:sldId id="256" r:id="rId21"/>
    <p:sldId id="279" r:id="rId22"/>
    <p:sldId id="281" r:id="rId23"/>
    <p:sldId id="282" r:id="rId24"/>
    <p:sldId id="280" r:id="rId25"/>
    <p:sldId id="283" r:id="rId26"/>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DEEBF7"/>
    <a:srgbClr val="66CCFF"/>
    <a:srgbClr val="99FF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2" autoAdjust="0"/>
    <p:restoredTop sz="69391" autoAdjust="0"/>
  </p:normalViewPr>
  <p:slideViewPr>
    <p:cSldViewPr snapToGrid="0">
      <p:cViewPr varScale="1">
        <p:scale>
          <a:sx n="68" d="100"/>
          <a:sy n="68" d="100"/>
        </p:scale>
        <p:origin x="2136" y="192"/>
      </p:cViewPr>
      <p:guideLst/>
    </p:cSldViewPr>
  </p:slideViewPr>
  <p:notesTextViewPr>
    <p:cViewPr>
      <p:scale>
        <a:sx n="1" d="1"/>
        <a:sy n="1" d="1"/>
      </p:scale>
      <p:origin x="0" y="0"/>
    </p:cViewPr>
  </p:notesTextViewPr>
  <p:notesViewPr>
    <p:cSldViewPr snapToGrid="0">
      <p:cViewPr varScale="1">
        <p:scale>
          <a:sx n="66" d="100"/>
          <a:sy n="66" d="100"/>
        </p:scale>
        <p:origin x="3163" y="6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numRef>
              <c:f>Sheet1!$C$3:$F$3</c:f>
              <c:numCache>
                <c:formatCode>General</c:formatCode>
                <c:ptCount val="4"/>
                <c:pt idx="0">
                  <c:v>2010.0</c:v>
                </c:pt>
                <c:pt idx="1">
                  <c:v>2020.0</c:v>
                </c:pt>
                <c:pt idx="2">
                  <c:v>2025.0</c:v>
                </c:pt>
                <c:pt idx="3">
                  <c:v>2030.0</c:v>
                </c:pt>
              </c:numCache>
            </c:numRef>
          </c:cat>
          <c:val>
            <c:numRef>
              <c:f>Sheet1!$C$4:$F$4</c:f>
              <c:numCache>
                <c:formatCode>General</c:formatCode>
                <c:ptCount val="4"/>
                <c:pt idx="0">
                  <c:v>2400.0</c:v>
                </c:pt>
                <c:pt idx="1">
                  <c:v>2000.0</c:v>
                </c:pt>
                <c:pt idx="2">
                  <c:v>1600.0</c:v>
                </c:pt>
                <c:pt idx="3">
                  <c:v>1200.0</c:v>
                </c:pt>
              </c:numCache>
            </c:numRef>
          </c:val>
        </c:ser>
        <c:dLbls>
          <c:showLegendKey val="0"/>
          <c:showVal val="0"/>
          <c:showCatName val="0"/>
          <c:showSerName val="0"/>
          <c:showPercent val="0"/>
          <c:showBubbleSize val="0"/>
        </c:dLbls>
        <c:gapWidth val="150"/>
        <c:shape val="box"/>
        <c:axId val="-172557296"/>
        <c:axId val="-173619600"/>
        <c:axId val="0"/>
      </c:bar3DChart>
      <c:catAx>
        <c:axId val="-172557296"/>
        <c:scaling>
          <c:orientation val="minMax"/>
        </c:scaling>
        <c:delete val="1"/>
        <c:axPos val="b"/>
        <c:numFmt formatCode="General" sourceLinked="1"/>
        <c:majorTickMark val="out"/>
        <c:minorTickMark val="none"/>
        <c:tickLblPos val="nextTo"/>
        <c:crossAx val="-173619600"/>
        <c:crosses val="autoZero"/>
        <c:auto val="1"/>
        <c:lblAlgn val="ctr"/>
        <c:lblOffset val="100"/>
        <c:noMultiLvlLbl val="0"/>
      </c:catAx>
      <c:valAx>
        <c:axId val="-173619600"/>
        <c:scaling>
          <c:orientation val="minMax"/>
        </c:scaling>
        <c:delete val="1"/>
        <c:axPos val="l"/>
        <c:numFmt formatCode="General" sourceLinked="1"/>
        <c:majorTickMark val="out"/>
        <c:minorTickMark val="none"/>
        <c:tickLblPos val="nextTo"/>
        <c:crossAx val="-17255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B53AEC5F-9E19-4A95-98FC-EB67DE58624F}" type="datetimeFigureOut">
              <a:rPr kumimoji="1" lang="ja-JP" altLang="en-US" smtClean="0"/>
              <a:t>2018/3/5</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44117C32-B7E1-467D-9F61-AD95F26B1D72}" type="slidenum">
              <a:rPr kumimoji="1" lang="ja-JP" altLang="en-US" smtClean="0"/>
              <a:t>‹#›</a:t>
            </a:fld>
            <a:endParaRPr kumimoji="1" lang="ja-JP" altLang="en-US"/>
          </a:p>
        </p:txBody>
      </p:sp>
    </p:spTree>
    <p:extLst>
      <p:ext uri="{BB962C8B-B14F-4D97-AF65-F5344CB8AC3E}">
        <p14:creationId xmlns:p14="http://schemas.microsoft.com/office/powerpoint/2010/main" val="6051878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皆さんこんにちは。海上保安庁の江口です。</a:t>
            </a:r>
          </a:p>
          <a:p>
            <a:r>
              <a:rPr kumimoji="1" lang="ja-JP" altLang="ja-JP" sz="1200" kern="1200" dirty="0" smtClean="0">
                <a:solidFill>
                  <a:schemeClr val="tx1"/>
                </a:solidFill>
                <a:effectLst/>
                <a:latin typeface="+mn-lt"/>
                <a:ea typeface="+mn-ea"/>
                <a:cs typeface="+mn-cs"/>
              </a:rPr>
              <a:t>まずはこのプレゼンの機会を設けていただいた</a:t>
            </a:r>
            <a:r>
              <a:rPr kumimoji="1" lang="en-US" altLang="ja-JP" sz="1200" kern="1200" dirty="0" smtClean="0">
                <a:solidFill>
                  <a:schemeClr val="tx1"/>
                </a:solidFill>
                <a:effectLst/>
                <a:latin typeface="+mn-lt"/>
                <a:ea typeface="+mn-ea"/>
                <a:cs typeface="+mn-cs"/>
              </a:rPr>
              <a:t>USCG,NASBLA</a:t>
            </a:r>
            <a:r>
              <a:rPr kumimoji="1" lang="ja-JP" altLang="ja-JP" sz="1200" kern="1200" dirty="0" smtClean="0">
                <a:solidFill>
                  <a:schemeClr val="tx1"/>
                </a:solidFill>
                <a:effectLst/>
                <a:latin typeface="+mn-lt"/>
                <a:ea typeface="+mn-ea"/>
                <a:cs typeface="+mn-cs"/>
              </a:rPr>
              <a:t>及び</a:t>
            </a:r>
            <a:r>
              <a:rPr kumimoji="1" lang="en-US" altLang="ja-JP" sz="1200" kern="1200" dirty="0" smtClean="0">
                <a:solidFill>
                  <a:schemeClr val="tx1"/>
                </a:solidFill>
                <a:effectLst/>
                <a:latin typeface="+mn-lt"/>
                <a:ea typeface="+mn-ea"/>
                <a:cs typeface="+mn-cs"/>
              </a:rPr>
              <a:t>NSBC</a:t>
            </a:r>
            <a:r>
              <a:rPr kumimoji="1" lang="ja-JP" altLang="ja-JP" sz="1200" kern="1200" dirty="0" smtClean="0">
                <a:solidFill>
                  <a:schemeClr val="tx1"/>
                </a:solidFill>
                <a:effectLst/>
                <a:latin typeface="+mn-lt"/>
                <a:ea typeface="+mn-ea"/>
                <a:cs typeface="+mn-cs"/>
              </a:rPr>
              <a:t>に感謝いたします。</a:t>
            </a: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p>
          <a:p>
            <a:r>
              <a:rPr kumimoji="1" lang="en-US" altLang="ja-JP" sz="1200" kern="1200" dirty="0" smtClean="0">
                <a:solidFill>
                  <a:schemeClr val="tx1"/>
                </a:solidFill>
                <a:effectLst/>
                <a:latin typeface="+mn-lt"/>
                <a:ea typeface="+mn-ea"/>
                <a:cs typeface="+mn-cs"/>
              </a:rPr>
              <a:t>Hello, everyone. I’m </a:t>
            </a:r>
            <a:r>
              <a:rPr kumimoji="1" lang="en-US" altLang="ja-JP" sz="1200" kern="1200" dirty="0" err="1" smtClean="0">
                <a:solidFill>
                  <a:schemeClr val="tx1"/>
                </a:solidFill>
                <a:effectLst/>
                <a:latin typeface="+mn-lt"/>
                <a:ea typeface="+mn-ea"/>
                <a:cs typeface="+mn-cs"/>
              </a:rPr>
              <a:t>Eguchi</a:t>
            </a:r>
            <a:r>
              <a:rPr kumimoji="1" lang="en-US" altLang="ja-JP" sz="1200" kern="1200" dirty="0" smtClean="0">
                <a:solidFill>
                  <a:schemeClr val="tx1"/>
                </a:solidFill>
                <a:effectLst/>
                <a:latin typeface="+mn-lt"/>
                <a:ea typeface="+mn-ea"/>
                <a:cs typeface="+mn-cs"/>
              </a:rPr>
              <a:t> of Japan Coast Guard.</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 appreciate USCG, NASBLA, and NSBC in which I had the opportunity of this presentation prepared first of all.</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1</a:t>
            </a:fld>
            <a:endParaRPr kumimoji="1" lang="ja-JP" altLang="en-US"/>
          </a:p>
        </p:txBody>
      </p:sp>
    </p:spTree>
    <p:extLst>
      <p:ext uri="{BB962C8B-B14F-4D97-AF65-F5344CB8AC3E}">
        <p14:creationId xmlns:p14="http://schemas.microsoft.com/office/powerpoint/2010/main" val="163091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小型の巡視艇は２３８隻保有しています。３０メートルクラスが主流で、警備救難及び航路哨戒など、さまざまな業務に対応しています。私も船長の経験があります。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238 small patrol vessels are held.</a:t>
            </a:r>
          </a:p>
          <a:p>
            <a:r>
              <a:rPr kumimoji="1" lang="en-US" altLang="ja-JP" sz="1200" kern="1200" dirty="0" smtClean="0">
                <a:solidFill>
                  <a:schemeClr val="tx1"/>
                </a:solidFill>
                <a:effectLst/>
                <a:latin typeface="+mn-lt"/>
                <a:ea typeface="+mn-ea"/>
                <a:cs typeface="+mn-cs"/>
              </a:rPr>
              <a:t>A 30-meter class is in use and corresponds to various business, such as defense rescue and a route patrol. </a:t>
            </a:r>
          </a:p>
          <a:p>
            <a:r>
              <a:rPr kumimoji="1" lang="en-US" altLang="ja-JP" sz="1200" kern="1200" dirty="0" smtClean="0">
                <a:solidFill>
                  <a:schemeClr val="tx1"/>
                </a:solidFill>
                <a:effectLst/>
                <a:latin typeface="+mn-lt"/>
                <a:ea typeface="+mn-ea"/>
                <a:cs typeface="+mn-cs"/>
              </a:rPr>
              <a:t>I also have an experience of a captain.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10</a:t>
            </a:fld>
            <a:endParaRPr kumimoji="1" lang="ja-JP" altLang="en-US"/>
          </a:p>
        </p:txBody>
      </p:sp>
    </p:spTree>
    <p:extLst>
      <p:ext uri="{BB962C8B-B14F-4D97-AF65-F5344CB8AC3E}">
        <p14:creationId xmlns:p14="http://schemas.microsoft.com/office/powerpoint/2010/main" val="606655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11</a:t>
            </a:r>
            <a:r>
              <a:rPr kumimoji="1" lang="ja-JP" altLang="ja-JP" sz="1200" kern="1200" dirty="0" smtClean="0">
                <a:solidFill>
                  <a:schemeClr val="tx1"/>
                </a:solidFill>
                <a:effectLst/>
                <a:latin typeface="+mn-lt"/>
                <a:ea typeface="+mn-ea"/>
                <a:cs typeface="+mn-cs"/>
              </a:rPr>
              <a:t>ページ）</a:t>
            </a:r>
          </a:p>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固定翼は現在２６機保有しています。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ガルフストリーム社製などのジェット機が４機で、その他はプロペラ機です。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p>
          <a:p>
            <a:r>
              <a:rPr kumimoji="1" lang="en-US" altLang="ja-JP" dirty="0" smtClean="0"/>
              <a:t>26 fixed wings are held now. </a:t>
            </a:r>
          </a:p>
          <a:p>
            <a:r>
              <a:rPr kumimoji="1" lang="en-US" altLang="ja-JP" dirty="0" smtClean="0"/>
              <a:t>There are four jet aircrafts, such as Gulf Stream system company make, and others are propeller planes. </a:t>
            </a:r>
            <a:endParaRPr kumimoji="1" lang="ja-JP" altLang="en-US" dirty="0"/>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11</a:t>
            </a:fld>
            <a:endParaRPr kumimoji="1" lang="ja-JP" altLang="en-US"/>
          </a:p>
        </p:txBody>
      </p:sp>
    </p:spTree>
    <p:extLst>
      <p:ext uri="{BB962C8B-B14F-4D97-AF65-F5344CB8AC3E}">
        <p14:creationId xmlns:p14="http://schemas.microsoft.com/office/powerpoint/2010/main" val="2769947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回転翼機は４８機で、全国に１２ある航空基地のほか、ヘリコプター格納型の巡視船にも配備されています。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rotor machine is arranged by the patrol vessel of the helicopter storing type besides the air base which the number of is 48 and is all over the country 12.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12</a:t>
            </a:fld>
            <a:endParaRPr kumimoji="1" lang="ja-JP" altLang="en-US"/>
          </a:p>
        </p:txBody>
      </p:sp>
    </p:spTree>
    <p:extLst>
      <p:ext uri="{BB962C8B-B14F-4D97-AF65-F5344CB8AC3E}">
        <p14:creationId xmlns:p14="http://schemas.microsoft.com/office/powerpoint/2010/main" val="859972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灯台をはじめとする航路標識は、国内に</a:t>
            </a:r>
            <a:r>
              <a:rPr kumimoji="1" lang="en-US" altLang="ja-JP" sz="1200" kern="1200" dirty="0" smtClean="0">
                <a:solidFill>
                  <a:schemeClr val="tx1"/>
                </a:solidFill>
                <a:effectLst/>
                <a:latin typeface="+mn-lt"/>
                <a:ea typeface="+mn-ea"/>
                <a:cs typeface="+mn-cs"/>
              </a:rPr>
              <a:t>5,299</a:t>
            </a:r>
            <a:r>
              <a:rPr kumimoji="1" lang="ja-JP" altLang="ja-JP" sz="1200" kern="1200" dirty="0" smtClean="0">
                <a:solidFill>
                  <a:schemeClr val="tx1"/>
                </a:solidFill>
                <a:effectLst/>
                <a:latin typeface="+mn-lt"/>
                <a:ea typeface="+mn-ea"/>
                <a:cs typeface="+mn-cs"/>
              </a:rPr>
              <a:t>基設置されています。</a:t>
            </a:r>
          </a:p>
          <a:p>
            <a:r>
              <a:rPr kumimoji="1" lang="ja-JP" altLang="ja-JP" sz="1200" kern="1200" dirty="0" smtClean="0">
                <a:solidFill>
                  <a:schemeClr val="tx1"/>
                </a:solidFill>
                <a:effectLst/>
                <a:latin typeface="+mn-lt"/>
                <a:ea typeface="+mn-ea"/>
                <a:cs typeface="+mn-cs"/>
              </a:rPr>
              <a:t>日本における航路標識の歴史は海上保安庁の歴史より古く、初めて洋式灯台が設置されたのは、今から１５０年も前のことです。今年はちょうど１５０週年を迎えたことから、国内において様々なＰＲ活動を展開する予定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p>
          <a:p>
            <a:r>
              <a:rPr kumimoji="1" lang="en-US" altLang="ja-JP" sz="1200" kern="1200" dirty="0" smtClean="0">
                <a:solidFill>
                  <a:schemeClr val="tx1"/>
                </a:solidFill>
                <a:effectLst/>
                <a:latin typeface="+mn-lt"/>
                <a:ea typeface="+mn-ea"/>
                <a:cs typeface="+mn-cs"/>
              </a:rPr>
              <a:t>5,299 beacons including a lighthouse are installed in Japan. </a:t>
            </a:r>
          </a:p>
          <a:p>
            <a:r>
              <a:rPr kumimoji="1" lang="en-US" altLang="ja-JP" dirty="0" smtClean="0"/>
              <a:t>The history of the beacon in Japan is older than the history of Japan Coast Guard, and, from now on, it will be a front that the foreign style lighthouse was installed for the first time no less than 150 years. </a:t>
            </a:r>
          </a:p>
          <a:p>
            <a:r>
              <a:rPr kumimoji="1" lang="en-US" altLang="ja-JP" dirty="0" smtClean="0"/>
              <a:t>Since a 150-week year was greeted exactly this year, various PR activities are due to be developed at home. </a:t>
            </a:r>
            <a:endParaRPr kumimoji="1" lang="ja-JP" altLang="en-US" dirty="0"/>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13</a:t>
            </a:fld>
            <a:endParaRPr kumimoji="1" lang="ja-JP" altLang="en-US"/>
          </a:p>
        </p:txBody>
      </p:sp>
    </p:spTree>
    <p:extLst>
      <p:ext uri="{BB962C8B-B14F-4D97-AF65-F5344CB8AC3E}">
        <p14:creationId xmlns:p14="http://schemas.microsoft.com/office/powerpoint/2010/main" val="501069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私の所属する安全対策課について説明しましょう。</a:t>
            </a:r>
          </a:p>
          <a:p>
            <a:r>
              <a:rPr kumimoji="1" lang="ja-JP" altLang="ja-JP" sz="1200" kern="1200" dirty="0" smtClean="0">
                <a:solidFill>
                  <a:schemeClr val="tx1"/>
                </a:solidFill>
                <a:effectLst/>
                <a:latin typeface="+mn-lt"/>
                <a:ea typeface="+mn-ea"/>
                <a:cs typeface="+mn-cs"/>
              </a:rPr>
              <a:t>安全対策課は、小型船舶の海難を減少するために２０１６年に設置された、海上保安庁で一番新しい課で、海難の調査、安全情報の提供及び安全対策の企画立案の３つの任務を担っています。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Let's explain Safety  Measures</a:t>
            </a:r>
            <a:r>
              <a:rPr kumimoji="1" lang="en-US" altLang="ja-JP"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Division to which I belong. </a:t>
            </a:r>
          </a:p>
          <a:p>
            <a:r>
              <a:rPr kumimoji="1" lang="en-US" altLang="ja-JP" sz="1200" kern="1200" dirty="0" smtClean="0">
                <a:solidFill>
                  <a:schemeClr val="tx1"/>
                </a:solidFill>
                <a:effectLst/>
                <a:latin typeface="+mn-lt"/>
                <a:ea typeface="+mn-ea"/>
                <a:cs typeface="+mn-cs"/>
              </a:rPr>
              <a:t>Safety Measures</a:t>
            </a:r>
            <a:r>
              <a:rPr kumimoji="1" lang="en-US" altLang="ja-JP"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Division is bearing three duties, investigation of a marine accident, offer of safety information, and the draft plan of safety measures, in the newest section at Japan Coast Guard installed in 2016, in order to decrease the marine accident of a small vessel. </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14</a:t>
            </a:fld>
            <a:endParaRPr kumimoji="1" lang="ja-JP" altLang="en-US"/>
          </a:p>
        </p:txBody>
      </p:sp>
    </p:spTree>
    <p:extLst>
      <p:ext uri="{BB962C8B-B14F-4D97-AF65-F5344CB8AC3E}">
        <p14:creationId xmlns:p14="http://schemas.microsoft.com/office/powerpoint/2010/main" val="3347273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１つ目の任務は、海難の調査です。</a:t>
            </a:r>
          </a:p>
          <a:p>
            <a:r>
              <a:rPr kumimoji="1" lang="ja-JP" altLang="ja-JP" sz="1200" kern="1200" dirty="0" smtClean="0">
                <a:solidFill>
                  <a:schemeClr val="tx1"/>
                </a:solidFill>
                <a:effectLst/>
                <a:latin typeface="+mn-lt"/>
                <a:ea typeface="+mn-ea"/>
                <a:cs typeface="+mn-cs"/>
              </a:rPr>
              <a:t>海難が発生した場合にその実態・原因等について詳細な調査を実施しているともに、本庁に配置された専門のスタッフにより、多角的な分析を行っています。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p>
          <a:p>
            <a:r>
              <a:rPr kumimoji="1" lang="en-US" altLang="ja-JP" dirty="0" smtClean="0"/>
              <a:t>The 1st duty is investigation of a marine accident. </a:t>
            </a:r>
          </a:p>
          <a:p>
            <a:r>
              <a:rPr kumimoji="1" lang="en-US" altLang="ja-JP" dirty="0" smtClean="0"/>
              <a:t>When a marine accident occurs, many-sided analysis is conducted by the special staff who is conducting investigation detailed about its actual condition, cause, etc. and who is both stationed at central government office. </a:t>
            </a:r>
            <a:endParaRPr kumimoji="1" lang="ja-JP" altLang="en-US" dirty="0"/>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15</a:t>
            </a:fld>
            <a:endParaRPr kumimoji="1" lang="ja-JP" altLang="en-US"/>
          </a:p>
        </p:txBody>
      </p:sp>
    </p:spTree>
    <p:extLst>
      <p:ext uri="{BB962C8B-B14F-4D97-AF65-F5344CB8AC3E}">
        <p14:creationId xmlns:p14="http://schemas.microsoft.com/office/powerpoint/2010/main" val="1316874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２つ目は安全情報の提供です。</a:t>
            </a:r>
          </a:p>
          <a:p>
            <a:r>
              <a:rPr kumimoji="1" lang="ja-JP" altLang="ja-JP" sz="1200" kern="1200" dirty="0" smtClean="0">
                <a:solidFill>
                  <a:schemeClr val="tx1"/>
                </a:solidFill>
                <a:effectLst/>
                <a:latin typeface="+mn-lt"/>
                <a:ea typeface="+mn-ea"/>
                <a:cs typeface="+mn-cs"/>
              </a:rPr>
              <a:t>船舶事故の防止のため、全国各地の灯台などで観測した気象・海象の現況、海上工事の状況などの「海の安全情報」をインターネットで提供しており、パソコンやスマートフォンなどで誰でも簡単に利用することができ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p>
          <a:p>
            <a:r>
              <a:rPr kumimoji="1" lang="en-US" altLang="ja-JP" sz="1200" kern="1200" dirty="0" smtClean="0">
                <a:solidFill>
                  <a:schemeClr val="tx1"/>
                </a:solidFill>
                <a:effectLst/>
                <a:latin typeface="+mn-lt"/>
                <a:ea typeface="+mn-ea"/>
                <a:cs typeface="+mn-cs"/>
              </a:rPr>
              <a:t> The 2nd is offer of safety information. </a:t>
            </a:r>
          </a:p>
          <a:p>
            <a:r>
              <a:rPr kumimoji="1" lang="en-US" altLang="ja-JP" sz="1200" kern="1200" dirty="0" smtClean="0">
                <a:solidFill>
                  <a:schemeClr val="tx1"/>
                </a:solidFill>
                <a:effectLst/>
                <a:latin typeface="+mn-lt"/>
                <a:ea typeface="+mn-ea"/>
                <a:cs typeface="+mn-cs"/>
              </a:rPr>
              <a:t>For prevention of a vessel accident, "marine safety information", such as the present condition of the weather and oceanographic phenomena observed in the lighthouse of national every place, etc. and a situation of marine construction, is offered on the Internet, and anyone can use easily with a personal computer, a smart phone, etc.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16</a:t>
            </a:fld>
            <a:endParaRPr kumimoji="1" lang="ja-JP" altLang="en-US"/>
          </a:p>
        </p:txBody>
      </p:sp>
    </p:spTree>
    <p:extLst>
      <p:ext uri="{BB962C8B-B14F-4D97-AF65-F5344CB8AC3E}">
        <p14:creationId xmlns:p14="http://schemas.microsoft.com/office/powerpoint/2010/main" val="4146408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最後の任務は安全対策の企画立案です。</a:t>
            </a:r>
          </a:p>
          <a:p>
            <a:r>
              <a:rPr kumimoji="1" lang="ja-JP" altLang="ja-JP" sz="1200" kern="1200" dirty="0" smtClean="0">
                <a:solidFill>
                  <a:schemeClr val="tx1"/>
                </a:solidFill>
                <a:effectLst/>
                <a:latin typeface="+mn-lt"/>
                <a:ea typeface="+mn-ea"/>
                <a:cs typeface="+mn-cs"/>
              </a:rPr>
              <a:t>事故データの分析により得られた傾向を踏まえ、効果的な安全対策を企画立案するほか、必要に応じて政府内あるいは関係機関等との調整などを実施しています。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p>
          <a:p>
            <a:r>
              <a:rPr kumimoji="1" lang="en-US" altLang="ja-JP" dirty="0" smtClean="0"/>
              <a:t>The last duty is the draft plan of safety measures. </a:t>
            </a:r>
          </a:p>
          <a:p>
            <a:r>
              <a:rPr kumimoji="1" lang="en-US" altLang="ja-JP" dirty="0" smtClean="0"/>
              <a:t>The plan for effective safety measures is drafted based on the tendency acquired by analysis of accident data, and also adjustment with the inside of the government, the organs concerned, etc., etc. are carried out if needed.</a:t>
            </a:r>
            <a:endParaRPr kumimoji="1" lang="ja-JP" altLang="en-US" dirty="0"/>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17</a:t>
            </a:fld>
            <a:endParaRPr kumimoji="1" lang="ja-JP" altLang="en-US"/>
          </a:p>
        </p:txBody>
      </p:sp>
    </p:spTree>
    <p:extLst>
      <p:ext uri="{BB962C8B-B14F-4D97-AF65-F5344CB8AC3E}">
        <p14:creationId xmlns:p14="http://schemas.microsoft.com/office/powerpoint/2010/main" val="3960553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ここで、我々が実施している施策のうち、主なものをピックアップして説明したいと思います。</a:t>
            </a:r>
          </a:p>
          <a:p>
            <a:r>
              <a:rPr kumimoji="1" lang="ja-JP" altLang="ja-JP" sz="1200" kern="1200" dirty="0" smtClean="0">
                <a:solidFill>
                  <a:schemeClr val="tx1"/>
                </a:solidFill>
                <a:effectLst/>
                <a:latin typeface="+mn-lt"/>
                <a:ea typeface="+mn-ea"/>
                <a:cs typeface="+mn-cs"/>
              </a:rPr>
              <a:t>まずは、海の安全推進アドバイザー制度です。</a:t>
            </a:r>
          </a:p>
          <a:p>
            <a:r>
              <a:rPr kumimoji="1" lang="ja-JP" altLang="ja-JP" sz="1200" kern="1200" dirty="0" smtClean="0">
                <a:solidFill>
                  <a:schemeClr val="tx1"/>
                </a:solidFill>
                <a:effectLst/>
                <a:latin typeface="+mn-lt"/>
                <a:ea typeface="+mn-ea"/>
                <a:cs typeface="+mn-cs"/>
              </a:rPr>
              <a:t>海の安全推進アドバイザーは、それぞれの分野のスペシャリストから海上保安庁に対する助言や指導をいただく制度です。</a:t>
            </a:r>
          </a:p>
          <a:p>
            <a:r>
              <a:rPr kumimoji="1" lang="ja-JP" altLang="ja-JP" sz="1200" kern="1200" dirty="0" smtClean="0">
                <a:solidFill>
                  <a:schemeClr val="tx1"/>
                </a:solidFill>
                <a:effectLst/>
                <a:latin typeface="+mn-lt"/>
                <a:ea typeface="+mn-ea"/>
                <a:cs typeface="+mn-cs"/>
              </a:rPr>
              <a:t>現在（そちらにいる）</a:t>
            </a:r>
            <a:r>
              <a:rPr kumimoji="1" lang="en-US" altLang="ja-JP" sz="1200" kern="1200" dirty="0" smtClean="0">
                <a:solidFill>
                  <a:schemeClr val="tx1"/>
                </a:solidFill>
                <a:effectLst/>
                <a:latin typeface="+mn-lt"/>
                <a:ea typeface="+mn-ea"/>
                <a:cs typeface="+mn-cs"/>
              </a:rPr>
              <a:t>K38</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JAPAN</a:t>
            </a:r>
            <a:r>
              <a:rPr kumimoji="1" lang="ja-JP" altLang="ja-JP" sz="1200" kern="1200" dirty="0" smtClean="0">
                <a:solidFill>
                  <a:schemeClr val="tx1"/>
                </a:solidFill>
                <a:effectLst/>
                <a:latin typeface="+mn-lt"/>
                <a:ea typeface="+mn-ea"/>
                <a:cs typeface="+mn-cs"/>
              </a:rPr>
              <a:t>の吉村氏を含め、５名のアドバイザーを指名しています。</a:t>
            </a:r>
          </a:p>
          <a:p>
            <a:r>
              <a:rPr kumimoji="1" lang="ja-JP" altLang="ja-JP" sz="1200" kern="1200" dirty="0" smtClean="0">
                <a:solidFill>
                  <a:schemeClr val="tx1"/>
                </a:solidFill>
                <a:effectLst/>
                <a:latin typeface="+mn-lt"/>
                <a:ea typeface="+mn-ea"/>
                <a:cs typeface="+mn-cs"/>
              </a:rPr>
              <a:t>残念ながら、海上保安官でも専門的な知識や技術が不足している場合もありますので、アドバイザーから知見や経験をいただけることは、我々の業務遂行上極めて有効です。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p>
          <a:p>
            <a:r>
              <a:rPr kumimoji="1" lang="en-US" altLang="ja-JP" sz="1200" kern="1200" dirty="0" smtClean="0">
                <a:solidFill>
                  <a:schemeClr val="tx1"/>
                </a:solidFill>
                <a:effectLst/>
                <a:latin typeface="+mn-lt"/>
                <a:ea typeface="+mn-ea"/>
                <a:cs typeface="+mn-cs"/>
              </a:rPr>
              <a:t>I would like to take up and explain the main things here among the measures which we are implementing.</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First of all, it is a marine safe promotion adviser system.</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 marine safe promotion adviser is a system which obtains advice to Japan Coast Guard, and instruction from the specialist of each field.</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Five persons' advisers including Mr. Yoshimura of K38 JAPAN are nominated now (it is there).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Though it is regrettable, since special knowledge and technology may be insufficient also for a maritime safety official, it is very effective on our performing a task to get knowledge and experience from an adviser.</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18</a:t>
            </a:fld>
            <a:endParaRPr kumimoji="1" lang="ja-JP" altLang="en-US"/>
          </a:p>
        </p:txBody>
      </p:sp>
    </p:spTree>
    <p:extLst>
      <p:ext uri="{BB962C8B-B14F-4D97-AF65-F5344CB8AC3E}">
        <p14:creationId xmlns:p14="http://schemas.microsoft.com/office/powerpoint/2010/main" val="2517573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我々は</a:t>
            </a:r>
            <a:r>
              <a:rPr kumimoji="1" lang="en-US" altLang="ja-JP" sz="1200" kern="1200" dirty="0" smtClean="0">
                <a:solidFill>
                  <a:schemeClr val="tx1"/>
                </a:solidFill>
                <a:effectLst/>
                <a:latin typeface="+mn-lt"/>
                <a:ea typeface="+mn-ea"/>
                <a:cs typeface="+mn-cs"/>
              </a:rPr>
              <a:t>IBWSS</a:t>
            </a:r>
            <a:r>
              <a:rPr kumimoji="1" lang="ja-JP" altLang="ja-JP" sz="1200" kern="1200" dirty="0" smtClean="0">
                <a:solidFill>
                  <a:schemeClr val="tx1"/>
                </a:solidFill>
                <a:effectLst/>
                <a:latin typeface="+mn-lt"/>
                <a:ea typeface="+mn-ea"/>
                <a:cs typeface="+mn-cs"/>
              </a:rPr>
              <a:t>の存在を知ったとき、大変驚きました。</a:t>
            </a:r>
          </a:p>
          <a:p>
            <a:r>
              <a:rPr kumimoji="1" lang="ja-JP" altLang="ja-JP" sz="1200" kern="1200" dirty="0" smtClean="0">
                <a:solidFill>
                  <a:schemeClr val="tx1"/>
                </a:solidFill>
                <a:effectLst/>
                <a:latin typeface="+mn-lt"/>
                <a:ea typeface="+mn-ea"/>
                <a:cs typeface="+mn-cs"/>
              </a:rPr>
              <a:t>日本国内にも水上安全を目的とした団体は数多く存在しますが、各団体がネットワークを構築したり、ましてや国の機関と連携した活動を行うことは、とても珍しいことだからです。</a:t>
            </a:r>
          </a:p>
          <a:p>
            <a:r>
              <a:rPr kumimoji="1" lang="ja-JP" altLang="ja-JP" sz="1200" kern="1200" dirty="0" smtClean="0">
                <a:solidFill>
                  <a:schemeClr val="tx1"/>
                </a:solidFill>
                <a:effectLst/>
                <a:latin typeface="+mn-lt"/>
                <a:ea typeface="+mn-ea"/>
                <a:cs typeface="+mn-cs"/>
              </a:rPr>
              <a:t>そこで、日本国内においても</a:t>
            </a:r>
            <a:r>
              <a:rPr kumimoji="1" lang="en-US" altLang="ja-JP" sz="1200" kern="1200" dirty="0" smtClean="0">
                <a:solidFill>
                  <a:schemeClr val="tx1"/>
                </a:solidFill>
                <a:effectLst/>
                <a:latin typeface="+mn-lt"/>
                <a:ea typeface="+mn-ea"/>
                <a:cs typeface="+mn-cs"/>
              </a:rPr>
              <a:t>IBWSS</a:t>
            </a:r>
            <a:r>
              <a:rPr kumimoji="1" lang="ja-JP" altLang="ja-JP" sz="1200" kern="1200" dirty="0" smtClean="0">
                <a:solidFill>
                  <a:schemeClr val="tx1"/>
                </a:solidFill>
                <a:effectLst/>
                <a:latin typeface="+mn-lt"/>
                <a:ea typeface="+mn-ea"/>
                <a:cs typeface="+mn-cs"/>
              </a:rPr>
              <a:t>と同様な枠組みを構築しようと、以前から</a:t>
            </a:r>
            <a:r>
              <a:rPr kumimoji="1" lang="en-US" altLang="ja-JP" sz="1200" kern="1200" dirty="0" smtClean="0">
                <a:solidFill>
                  <a:schemeClr val="tx1"/>
                </a:solidFill>
                <a:effectLst/>
                <a:latin typeface="+mn-lt"/>
                <a:ea typeface="+mn-ea"/>
                <a:cs typeface="+mn-cs"/>
              </a:rPr>
              <a:t>IBWSS</a:t>
            </a:r>
            <a:r>
              <a:rPr kumimoji="1" lang="ja-JP" altLang="ja-JP" sz="1200" kern="1200" dirty="0" smtClean="0">
                <a:solidFill>
                  <a:schemeClr val="tx1"/>
                </a:solidFill>
                <a:effectLst/>
                <a:latin typeface="+mn-lt"/>
                <a:ea typeface="+mn-ea"/>
                <a:cs typeface="+mn-cs"/>
              </a:rPr>
              <a:t>に参加しているマリンスポーツ財団と海洋レジャー安全・振興協会が中心となり、日本版の</a:t>
            </a:r>
            <a:r>
              <a:rPr kumimoji="1" lang="en-US" altLang="ja-JP" sz="1200" kern="1200" dirty="0" smtClean="0">
                <a:solidFill>
                  <a:schemeClr val="tx1"/>
                </a:solidFill>
                <a:effectLst/>
                <a:latin typeface="+mn-lt"/>
                <a:ea typeface="+mn-ea"/>
                <a:cs typeface="+mn-cs"/>
              </a:rPr>
              <a:t>IBWSS</a:t>
            </a:r>
            <a:r>
              <a:rPr kumimoji="1" lang="ja-JP" altLang="ja-JP" sz="1200" kern="1200" dirty="0" smtClean="0">
                <a:solidFill>
                  <a:schemeClr val="tx1"/>
                </a:solidFill>
                <a:effectLst/>
                <a:latin typeface="+mn-lt"/>
                <a:ea typeface="+mn-ea"/>
                <a:cs typeface="+mn-cs"/>
              </a:rPr>
              <a:t>である</a:t>
            </a:r>
            <a:r>
              <a:rPr kumimoji="1" lang="en-US" altLang="ja-JP" sz="1200" kern="1200" dirty="0" smtClean="0">
                <a:solidFill>
                  <a:schemeClr val="tx1"/>
                </a:solidFill>
                <a:effectLst/>
                <a:latin typeface="+mn-lt"/>
                <a:ea typeface="+mn-ea"/>
                <a:cs typeface="+mn-cs"/>
              </a:rPr>
              <a:t>JBWSS</a:t>
            </a:r>
            <a:r>
              <a:rPr kumimoji="1" lang="ja-JP" altLang="ja-JP" sz="1200" kern="1200" dirty="0" smtClean="0">
                <a:solidFill>
                  <a:schemeClr val="tx1"/>
                </a:solidFill>
                <a:effectLst/>
                <a:latin typeface="+mn-lt"/>
                <a:ea typeface="+mn-ea"/>
                <a:cs typeface="+mn-cs"/>
              </a:rPr>
              <a:t>が２年前に開催され、団体間の情報共有が進められてきたところです。</a:t>
            </a:r>
          </a:p>
          <a:p>
            <a:r>
              <a:rPr kumimoji="1" lang="ja-JP" altLang="ja-JP" sz="1200" kern="1200" dirty="0" smtClean="0">
                <a:solidFill>
                  <a:schemeClr val="tx1"/>
                </a:solidFill>
                <a:effectLst/>
                <a:latin typeface="+mn-lt"/>
                <a:ea typeface="+mn-ea"/>
                <a:cs typeface="+mn-cs"/>
              </a:rPr>
              <a:t>昨年からは国の機関である海上保安庁及び国土交通省も</a:t>
            </a:r>
            <a:r>
              <a:rPr kumimoji="1" lang="en-US" altLang="ja-JP" sz="1200" kern="1200" dirty="0" smtClean="0">
                <a:solidFill>
                  <a:schemeClr val="tx1"/>
                </a:solidFill>
                <a:effectLst/>
                <a:latin typeface="+mn-lt"/>
                <a:ea typeface="+mn-ea"/>
                <a:cs typeface="+mn-cs"/>
              </a:rPr>
              <a:t>JBWSS</a:t>
            </a:r>
            <a:r>
              <a:rPr kumimoji="1" lang="ja-JP" altLang="ja-JP" sz="1200" kern="1200" dirty="0" smtClean="0">
                <a:solidFill>
                  <a:schemeClr val="tx1"/>
                </a:solidFill>
                <a:effectLst/>
                <a:latin typeface="+mn-lt"/>
                <a:ea typeface="+mn-ea"/>
                <a:cs typeface="+mn-cs"/>
              </a:rPr>
              <a:t>に参画し、国の機関と民間団体の連携も進めているところ、今年の</a:t>
            </a:r>
            <a:r>
              <a:rPr kumimoji="1" lang="en-US" altLang="ja-JP" sz="1200" kern="1200" dirty="0" smtClean="0">
                <a:solidFill>
                  <a:schemeClr val="tx1"/>
                </a:solidFill>
                <a:effectLst/>
                <a:latin typeface="+mn-lt"/>
                <a:ea typeface="+mn-ea"/>
                <a:cs typeface="+mn-cs"/>
              </a:rPr>
              <a:t>JBWSS</a:t>
            </a:r>
            <a:r>
              <a:rPr kumimoji="1" lang="ja-JP" altLang="ja-JP" sz="1200" kern="1200" dirty="0" smtClean="0">
                <a:solidFill>
                  <a:schemeClr val="tx1"/>
                </a:solidFill>
                <a:effectLst/>
                <a:latin typeface="+mn-lt"/>
                <a:ea typeface="+mn-ea"/>
                <a:cs typeface="+mn-cs"/>
              </a:rPr>
              <a:t>は６月に東京で行われる事が決定しておりますので、ぜひ機会があれば皆様にも参加いただきたいと思います。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p>
          <a:p>
            <a:r>
              <a:rPr kumimoji="1" lang="en-US" altLang="ja-JP" sz="1200" kern="1200" dirty="0" smtClean="0">
                <a:solidFill>
                  <a:schemeClr val="tx1"/>
                </a:solidFill>
                <a:effectLst/>
                <a:latin typeface="+mn-lt"/>
                <a:ea typeface="+mn-ea"/>
                <a:cs typeface="+mn-cs"/>
              </a:rPr>
              <a:t>We were very much surprised, when existence of IBWSS was got to know.</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is because it is very new for each organization to build a network, furthermore to perform activity which cooperated with the organization of the country, although many organizations aiming at aquatic safety exist also in Japan.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Then, it is to build the same framework as IBWSS in Japan, Marine Sports Foundation, and the ocean leisure safety and the promotion association which have participated in IBWSS take the lead from before, JBWSS which is IBWSS of a Japanese version is held two years ago, and information sharing between organizations has just been going to be advanced.</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From last year, Japan Coast Guard and the Ministry of Land, Infrastructure and Transport which are the organizations of a country also take part in the planning of JBWSS, and if there is an opportunity by all means, I also wish you to participate, since being carried out in Tokyo in June has determined JBWSS this year the place which is also advancing cooperation of the organization of a country and a private enterprise.</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19</a:t>
            </a:fld>
            <a:endParaRPr kumimoji="1" lang="ja-JP" altLang="en-US"/>
          </a:p>
        </p:txBody>
      </p:sp>
    </p:spTree>
    <p:extLst>
      <p:ext uri="{BB962C8B-B14F-4D97-AF65-F5344CB8AC3E}">
        <p14:creationId xmlns:p14="http://schemas.microsoft.com/office/powerpoint/2010/main" val="297306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昨年の事を覚えておられる方もいらっしゃるかと思いますが、昨年、我々海上保安庁は</a:t>
            </a:r>
            <a:r>
              <a:rPr kumimoji="1" lang="en-US" altLang="ja-JP" sz="1200" kern="1200" dirty="0" smtClean="0">
                <a:solidFill>
                  <a:schemeClr val="tx1"/>
                </a:solidFill>
                <a:effectLst/>
                <a:latin typeface="+mn-lt"/>
                <a:ea typeface="+mn-ea"/>
                <a:cs typeface="+mn-cs"/>
              </a:rPr>
              <a:t>NSBC</a:t>
            </a:r>
            <a:r>
              <a:rPr kumimoji="1" lang="ja-JP" altLang="ja-JP" sz="1200" kern="1200" dirty="0" smtClean="0">
                <a:solidFill>
                  <a:schemeClr val="tx1"/>
                </a:solidFill>
                <a:effectLst/>
                <a:latin typeface="+mn-lt"/>
                <a:ea typeface="+mn-ea"/>
                <a:cs typeface="+mn-cs"/>
              </a:rPr>
              <a:t>の招聘を受け、初めて</a:t>
            </a:r>
            <a:r>
              <a:rPr kumimoji="1" lang="en-US" altLang="ja-JP" sz="1200" kern="1200" dirty="0" smtClean="0">
                <a:solidFill>
                  <a:schemeClr val="tx1"/>
                </a:solidFill>
                <a:effectLst/>
                <a:latin typeface="+mn-lt"/>
                <a:ea typeface="+mn-ea"/>
                <a:cs typeface="+mn-cs"/>
              </a:rPr>
              <a:t>IBWSS</a:t>
            </a:r>
            <a:r>
              <a:rPr kumimoji="1" lang="ja-JP" altLang="ja-JP" sz="1200" kern="1200" dirty="0" smtClean="0">
                <a:solidFill>
                  <a:schemeClr val="tx1"/>
                </a:solidFill>
                <a:effectLst/>
                <a:latin typeface="+mn-lt"/>
                <a:ea typeface="+mn-ea"/>
                <a:cs typeface="+mn-cs"/>
              </a:rPr>
              <a:t>に参加し、プレゼンの機会をいただくことができました。</a:t>
            </a:r>
          </a:p>
          <a:p>
            <a:r>
              <a:rPr kumimoji="1" lang="ja-JP" altLang="ja-JP" sz="1200" kern="1200" dirty="0" smtClean="0">
                <a:solidFill>
                  <a:schemeClr val="tx1"/>
                </a:solidFill>
                <a:effectLst/>
                <a:latin typeface="+mn-lt"/>
                <a:ea typeface="+mn-ea"/>
                <a:cs typeface="+mn-cs"/>
              </a:rPr>
              <a:t>そこで私は、「来年も戻ってくるぜ！」と宣言したわけですが、本日その言葉通り、制服を着用した上で皆様の前でプレゼンを披露する事ができ、大変うれしく思っている次第です。</a:t>
            </a:r>
          </a:p>
          <a:p>
            <a:r>
              <a:rPr kumimoji="1" lang="ja-JP" altLang="ja-JP" sz="1200" kern="1200" dirty="0" smtClean="0">
                <a:solidFill>
                  <a:schemeClr val="tx1"/>
                </a:solidFill>
                <a:effectLst/>
                <a:latin typeface="+mn-lt"/>
                <a:ea typeface="+mn-ea"/>
                <a:cs typeface="+mn-cs"/>
              </a:rPr>
              <a:t>今回の</a:t>
            </a:r>
            <a:r>
              <a:rPr kumimoji="1" lang="en-US" altLang="ja-JP" sz="1200" kern="1200" dirty="0" smtClean="0">
                <a:solidFill>
                  <a:schemeClr val="tx1"/>
                </a:solidFill>
                <a:effectLst/>
                <a:latin typeface="+mn-lt"/>
                <a:ea typeface="+mn-ea"/>
                <a:cs typeface="+mn-cs"/>
              </a:rPr>
              <a:t>IBWSS</a:t>
            </a:r>
            <a:r>
              <a:rPr kumimoji="1" lang="ja-JP" altLang="ja-JP" sz="1200" kern="1200" dirty="0" smtClean="0">
                <a:solidFill>
                  <a:schemeClr val="tx1"/>
                </a:solidFill>
                <a:effectLst/>
                <a:latin typeface="+mn-lt"/>
                <a:ea typeface="+mn-ea"/>
                <a:cs typeface="+mn-cs"/>
              </a:rPr>
              <a:t>においても、様々な団体の皆様と情報共有を図ることにより、小型船舶の安全に寄与したいと考えておりますので、皆様方も我々海上保安庁に質問があればいつでも聞いていただければと思います。</a:t>
            </a:r>
          </a:p>
          <a:p>
            <a:r>
              <a:rPr kumimoji="1" lang="ja-JP" altLang="ja-JP" sz="1200" kern="1200" dirty="0" smtClean="0">
                <a:solidFill>
                  <a:schemeClr val="tx1"/>
                </a:solidFill>
                <a:effectLst/>
                <a:latin typeface="+mn-lt"/>
                <a:ea typeface="+mn-ea"/>
                <a:cs typeface="+mn-cs"/>
              </a:rPr>
              <a:t>さて本日は、我々海上保安庁の概要を紹介するとともに、海上保安庁が実施する小型船舶の安全対策について詳しく説明したいと思います。</a:t>
            </a: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p>
          <a:p>
            <a:r>
              <a:rPr kumimoji="1" lang="en-US" altLang="ja-JP" sz="1200" kern="1200" dirty="0" smtClean="0">
                <a:solidFill>
                  <a:schemeClr val="tx1"/>
                </a:solidFill>
                <a:effectLst/>
                <a:latin typeface="+mn-lt"/>
                <a:ea typeface="+mn-ea"/>
                <a:cs typeface="+mn-cs"/>
              </a:rPr>
              <a:t>Last year is kept in mind.</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We Japan Coast Guard was able to receive invitation of NSBC, was able to participate in IBWSS for the first time, and was able to obtain the opportunity of the presentation last year.</a:t>
            </a:r>
            <a:endParaRPr kumimoji="1" lang="ja-JP"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Then, " I'll come back next year!" Although declared, after wearing a uniform, I am very glad in front of you today to be able to announce a presentation as the language.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Also in this IBWSS, since I think that he would like to contribute safely [ a small vessel ] by planning information sharing with you, various organizations, I think if you also have a question in us Japan Coast Guard and you will hear it always.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Now, while introducing today the outline of Japan Coast Guard, us, I wish to explain in detail the safety measures of the small vessel which Japan Coast Guard carries out.</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2</a:t>
            </a:fld>
            <a:endParaRPr kumimoji="1" lang="ja-JP" altLang="en-US"/>
          </a:p>
        </p:txBody>
      </p:sp>
    </p:spTree>
    <p:extLst>
      <p:ext uri="{BB962C8B-B14F-4D97-AF65-F5344CB8AC3E}">
        <p14:creationId xmlns:p14="http://schemas.microsoft.com/office/powerpoint/2010/main" val="3549653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en-US" altLang="ja-JP" sz="1200" kern="1200" dirty="0" smtClean="0">
                <a:solidFill>
                  <a:schemeClr val="tx1"/>
                </a:solidFill>
                <a:effectLst/>
                <a:latin typeface="+mn-lt"/>
                <a:ea typeface="+mn-ea"/>
                <a:cs typeface="+mn-cs"/>
              </a:rPr>
              <a:t>JBWSS</a:t>
            </a:r>
            <a:r>
              <a:rPr kumimoji="1" lang="ja-JP" altLang="ja-JP" sz="1200" kern="1200" dirty="0" smtClean="0">
                <a:solidFill>
                  <a:schemeClr val="tx1"/>
                </a:solidFill>
                <a:effectLst/>
                <a:latin typeface="+mn-lt"/>
                <a:ea typeface="+mn-ea"/>
                <a:cs typeface="+mn-cs"/>
              </a:rPr>
              <a:t>の主な参加団体です。実際には４０近い団体が参加し、それぞれの活動についての発表、メーカーによる展示が行われています。</a:t>
            </a:r>
          </a:p>
          <a:p>
            <a:r>
              <a:rPr kumimoji="1" lang="ja-JP" altLang="ja-JP" sz="1200" kern="1200" dirty="0" smtClean="0">
                <a:solidFill>
                  <a:schemeClr val="tx1"/>
                </a:solidFill>
                <a:effectLst/>
                <a:latin typeface="+mn-lt"/>
                <a:ea typeface="+mn-ea"/>
                <a:cs typeface="+mn-cs"/>
              </a:rPr>
              <a:t>規模は</a:t>
            </a:r>
            <a:r>
              <a:rPr kumimoji="1" lang="en-US" altLang="ja-JP" sz="1200" kern="1200" dirty="0" smtClean="0">
                <a:solidFill>
                  <a:schemeClr val="tx1"/>
                </a:solidFill>
                <a:effectLst/>
                <a:latin typeface="+mn-lt"/>
                <a:ea typeface="+mn-ea"/>
                <a:cs typeface="+mn-cs"/>
              </a:rPr>
              <a:t>IBWSS</a:t>
            </a:r>
            <a:r>
              <a:rPr kumimoji="1" lang="ja-JP" altLang="ja-JP" sz="1200" kern="1200" dirty="0" smtClean="0">
                <a:solidFill>
                  <a:schemeClr val="tx1"/>
                </a:solidFill>
                <a:effectLst/>
                <a:latin typeface="+mn-lt"/>
                <a:ea typeface="+mn-ea"/>
                <a:cs typeface="+mn-cs"/>
              </a:rPr>
              <a:t>に遠く及びませんが、近い将来には</a:t>
            </a:r>
            <a:r>
              <a:rPr kumimoji="1" lang="en-US" altLang="ja-JP" sz="1200" kern="1200" dirty="0" smtClean="0">
                <a:solidFill>
                  <a:schemeClr val="tx1"/>
                </a:solidFill>
                <a:effectLst/>
                <a:latin typeface="+mn-lt"/>
                <a:ea typeface="+mn-ea"/>
                <a:cs typeface="+mn-cs"/>
              </a:rPr>
              <a:t>IBWSS</a:t>
            </a:r>
            <a:r>
              <a:rPr kumimoji="1" lang="ja-JP" altLang="ja-JP" sz="1200" kern="1200" dirty="0" smtClean="0">
                <a:solidFill>
                  <a:schemeClr val="tx1"/>
                </a:solidFill>
                <a:effectLst/>
                <a:latin typeface="+mn-lt"/>
                <a:ea typeface="+mn-ea"/>
                <a:cs typeface="+mn-cs"/>
              </a:rPr>
              <a:t>に肩を並べる規模の会議に成長させる事が私の目標です。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p>
          <a:p>
            <a:r>
              <a:rPr kumimoji="1" lang="en-US" altLang="ja-JP" sz="1200" kern="1200" dirty="0" smtClean="0">
                <a:solidFill>
                  <a:schemeClr val="tx1"/>
                </a:solidFill>
                <a:effectLst/>
                <a:latin typeface="+mn-lt"/>
                <a:ea typeface="+mn-ea"/>
                <a:cs typeface="+mn-cs"/>
              </a:rPr>
              <a:t>They are the main participating parties of JBWSS. The organization close to 40 participates in fact, and announcement about each activity and exhibition by a maker are performed.</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is my target to grow up a scale into IBWSS in a long distance and the meeting of a scale which arranges the shoulder in IBWSS in the near future although it does not become precocious.</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20</a:t>
            </a:fld>
            <a:endParaRPr kumimoji="1" lang="ja-JP" altLang="en-US"/>
          </a:p>
        </p:txBody>
      </p:sp>
    </p:spTree>
    <p:extLst>
      <p:ext uri="{BB962C8B-B14F-4D97-AF65-F5344CB8AC3E}">
        <p14:creationId xmlns:p14="http://schemas.microsoft.com/office/powerpoint/2010/main" val="2523473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　我々海上保安庁は、海難減少のために様々な対策を講じているところですが、政府としては具体的な目標を掲げ、将来的に一層海難を減少させる事が求められています。</a:t>
            </a:r>
          </a:p>
          <a:p>
            <a:r>
              <a:rPr kumimoji="1" lang="ja-JP" altLang="ja-JP" sz="1200" kern="1200" dirty="0" smtClean="0">
                <a:solidFill>
                  <a:schemeClr val="tx1"/>
                </a:solidFill>
                <a:effectLst/>
                <a:latin typeface="+mn-lt"/>
                <a:ea typeface="+mn-ea"/>
                <a:cs typeface="+mn-cs"/>
              </a:rPr>
              <a:t>この目標は政府が制定した「交通安全基本計画」に掲げられていますが、</a:t>
            </a:r>
            <a:r>
              <a:rPr kumimoji="1" lang="en-US" altLang="ja-JP" sz="1200" kern="1200" dirty="0" smtClean="0">
                <a:solidFill>
                  <a:schemeClr val="tx1"/>
                </a:solidFill>
                <a:effectLst/>
                <a:latin typeface="+mn-lt"/>
                <a:ea typeface="+mn-ea"/>
                <a:cs typeface="+mn-cs"/>
              </a:rPr>
              <a:t>2010</a:t>
            </a:r>
            <a:r>
              <a:rPr kumimoji="1" lang="ja-JP" altLang="ja-JP" sz="1200" kern="1200" dirty="0" smtClean="0">
                <a:solidFill>
                  <a:schemeClr val="tx1"/>
                </a:solidFill>
                <a:effectLst/>
                <a:latin typeface="+mn-lt"/>
                <a:ea typeface="+mn-ea"/>
                <a:cs typeface="+mn-cs"/>
              </a:rPr>
              <a:t>年に約</a:t>
            </a:r>
            <a:r>
              <a:rPr kumimoji="1" lang="en-US" altLang="ja-JP" sz="1200" kern="1200" dirty="0" smtClean="0">
                <a:solidFill>
                  <a:schemeClr val="tx1"/>
                </a:solidFill>
                <a:effectLst/>
                <a:latin typeface="+mn-lt"/>
                <a:ea typeface="+mn-ea"/>
                <a:cs typeface="+mn-cs"/>
              </a:rPr>
              <a:t>2,400</a:t>
            </a:r>
            <a:r>
              <a:rPr kumimoji="1" lang="ja-JP" altLang="ja-JP" sz="1200" kern="1200" dirty="0" smtClean="0">
                <a:solidFill>
                  <a:schemeClr val="tx1"/>
                </a:solidFill>
                <a:effectLst/>
                <a:latin typeface="+mn-lt"/>
                <a:ea typeface="+mn-ea"/>
                <a:cs typeface="+mn-cs"/>
              </a:rPr>
              <a:t>隻発生していた船舶事故を、</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隻、</a:t>
            </a:r>
            <a:r>
              <a:rPr kumimoji="1" lang="en-US" altLang="ja-JP" sz="1200" kern="1200" dirty="0" smtClean="0">
                <a:solidFill>
                  <a:schemeClr val="tx1"/>
                </a:solidFill>
                <a:effectLst/>
                <a:latin typeface="+mn-lt"/>
                <a:ea typeface="+mn-ea"/>
                <a:cs typeface="+mn-cs"/>
              </a:rPr>
              <a:t>2030</a:t>
            </a:r>
            <a:r>
              <a:rPr kumimoji="1" lang="ja-JP" altLang="ja-JP" sz="1200" kern="1200" dirty="0" smtClean="0">
                <a:solidFill>
                  <a:schemeClr val="tx1"/>
                </a:solidFill>
                <a:effectLst/>
                <a:latin typeface="+mn-lt"/>
                <a:ea typeface="+mn-ea"/>
                <a:cs typeface="+mn-cs"/>
              </a:rPr>
              <a:t>年までには</a:t>
            </a:r>
            <a:r>
              <a:rPr kumimoji="1" lang="en-US" altLang="ja-JP" sz="1200" kern="1200" dirty="0" smtClean="0">
                <a:solidFill>
                  <a:schemeClr val="tx1"/>
                </a:solidFill>
                <a:effectLst/>
                <a:latin typeface="+mn-lt"/>
                <a:ea typeface="+mn-ea"/>
                <a:cs typeface="+mn-cs"/>
              </a:rPr>
              <a:t>1,200</a:t>
            </a:r>
            <a:r>
              <a:rPr kumimoji="1" lang="ja-JP" altLang="ja-JP" sz="1200" kern="1200" dirty="0" smtClean="0">
                <a:solidFill>
                  <a:schemeClr val="tx1"/>
                </a:solidFill>
                <a:effectLst/>
                <a:latin typeface="+mn-lt"/>
                <a:ea typeface="+mn-ea"/>
                <a:cs typeface="+mn-cs"/>
              </a:rPr>
              <a:t>隻にするという極めて意欲的なものです。</a:t>
            </a:r>
          </a:p>
          <a:p>
            <a:r>
              <a:rPr kumimoji="1" lang="ja-JP" altLang="ja-JP" sz="1200" kern="1200" dirty="0" smtClean="0">
                <a:solidFill>
                  <a:schemeClr val="tx1"/>
                </a:solidFill>
                <a:effectLst/>
                <a:latin typeface="+mn-lt"/>
                <a:ea typeface="+mn-ea"/>
                <a:cs typeface="+mn-cs"/>
              </a:rPr>
              <a:t>この目標達成を目指し、海上保安庁をはじめとする政府が一丸となって取り組んでいるところ、近々の目標である</a:t>
            </a:r>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隻については、一足はやく</a:t>
            </a:r>
            <a:r>
              <a:rPr kumimoji="1" lang="en-US" altLang="ja-JP" sz="1200" kern="1200" dirty="0" smtClean="0">
                <a:solidFill>
                  <a:schemeClr val="tx1"/>
                </a:solidFill>
                <a:effectLst/>
                <a:latin typeface="+mn-lt"/>
                <a:ea typeface="+mn-ea"/>
                <a:cs typeface="+mn-cs"/>
              </a:rPr>
              <a:t>2017</a:t>
            </a:r>
            <a:r>
              <a:rPr kumimoji="1" lang="ja-JP" altLang="ja-JP" sz="1200" kern="1200" dirty="0" smtClean="0">
                <a:solidFill>
                  <a:schemeClr val="tx1"/>
                </a:solidFill>
                <a:effectLst/>
                <a:latin typeface="+mn-lt"/>
                <a:ea typeface="+mn-ea"/>
                <a:cs typeface="+mn-cs"/>
              </a:rPr>
              <a:t>年にクリアする事ができました。</a:t>
            </a:r>
          </a:p>
          <a:p>
            <a:r>
              <a:rPr kumimoji="1" lang="ja-JP" altLang="ja-JP" sz="1200" kern="1200" dirty="0" smtClean="0">
                <a:solidFill>
                  <a:schemeClr val="tx1"/>
                </a:solidFill>
                <a:effectLst/>
                <a:latin typeface="+mn-lt"/>
                <a:ea typeface="+mn-ea"/>
                <a:cs typeface="+mn-cs"/>
              </a:rPr>
              <a:t>ただし、最終的な目標達成のためには、今後も継続した努力が必要だと考えています。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is called for that we Japan Coast Guard holds up a concrete target as the government, and will decrease a marine accident further in the future although it has just been going to take various measures for marine accident reduction.</a:t>
            </a:r>
          </a:p>
          <a:p>
            <a:r>
              <a:rPr kumimoji="1" lang="en-US" altLang="ja-JP" sz="1200" kern="1200" dirty="0" smtClean="0">
                <a:solidFill>
                  <a:schemeClr val="tx1"/>
                </a:solidFill>
                <a:effectLst/>
                <a:latin typeface="+mn-lt"/>
                <a:ea typeface="+mn-ea"/>
                <a:cs typeface="+mn-cs"/>
              </a:rPr>
              <a:t>Although this target is hung up over the "traffic safety master plan" which the government enacted, the vessel accident which had occurred about 2,400 boats in 2010 will be made [ very highly motivated ] into 1,200 boats by 2,000 boats and 2030 in 2020. </a:t>
            </a:r>
          </a:p>
          <a:p>
            <a:r>
              <a:rPr kumimoji="1" lang="en-US" altLang="ja-JP" sz="1200" kern="1200" dirty="0" smtClean="0">
                <a:solidFill>
                  <a:schemeClr val="tx1"/>
                </a:solidFill>
                <a:effectLst/>
                <a:latin typeface="+mn-lt"/>
                <a:ea typeface="+mn-ea"/>
                <a:cs typeface="+mn-cs"/>
              </a:rPr>
              <a:t>Aiming at this goal achievement, it was able to clear a little earlier in 2017 about 2,000 boats which is a target before long the place where the governments including Japan Coast Guard are tackling together. </a:t>
            </a:r>
          </a:p>
          <a:p>
            <a:r>
              <a:rPr kumimoji="1" lang="en-US" altLang="ja-JP" sz="1200" kern="1200" dirty="0" smtClean="0">
                <a:solidFill>
                  <a:schemeClr val="tx1"/>
                </a:solidFill>
                <a:effectLst/>
                <a:latin typeface="+mn-lt"/>
                <a:ea typeface="+mn-ea"/>
                <a:cs typeface="+mn-cs"/>
              </a:rPr>
              <a:t>However, for final goal achievement, I think that the continued efforts are required. </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21</a:t>
            </a:fld>
            <a:endParaRPr kumimoji="1" lang="ja-JP" altLang="en-US"/>
          </a:p>
        </p:txBody>
      </p:sp>
    </p:spTree>
    <p:extLst>
      <p:ext uri="{BB962C8B-B14F-4D97-AF65-F5344CB8AC3E}">
        <p14:creationId xmlns:p14="http://schemas.microsoft.com/office/powerpoint/2010/main" val="4127708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ここ数年の船舶事故隻数の推移です。</a:t>
            </a:r>
          </a:p>
          <a:p>
            <a:r>
              <a:rPr kumimoji="1" lang="en-US" altLang="ja-JP" sz="1200" kern="1200" dirty="0" smtClean="0">
                <a:solidFill>
                  <a:schemeClr val="tx1"/>
                </a:solidFill>
                <a:effectLst/>
                <a:latin typeface="+mn-lt"/>
                <a:ea typeface="+mn-ea"/>
                <a:cs typeface="+mn-cs"/>
              </a:rPr>
              <a:t>2015</a:t>
            </a:r>
            <a:r>
              <a:rPr kumimoji="1" lang="ja-JP" altLang="ja-JP" sz="1200" kern="1200" dirty="0" smtClean="0">
                <a:solidFill>
                  <a:schemeClr val="tx1"/>
                </a:solidFill>
                <a:effectLst/>
                <a:latin typeface="+mn-lt"/>
                <a:ea typeface="+mn-ea"/>
                <a:cs typeface="+mn-cs"/>
              </a:rPr>
              <a:t>年には約</a:t>
            </a:r>
            <a:r>
              <a:rPr kumimoji="1" lang="en-US" altLang="ja-JP" sz="1200" kern="1200" dirty="0" smtClean="0">
                <a:solidFill>
                  <a:schemeClr val="tx1"/>
                </a:solidFill>
                <a:effectLst/>
                <a:latin typeface="+mn-lt"/>
                <a:ea typeface="+mn-ea"/>
                <a:cs typeface="+mn-cs"/>
              </a:rPr>
              <a:t>2,100</a:t>
            </a:r>
            <a:r>
              <a:rPr kumimoji="1" lang="ja-JP" altLang="ja-JP" sz="1200" kern="1200" dirty="0" smtClean="0">
                <a:solidFill>
                  <a:schemeClr val="tx1"/>
                </a:solidFill>
                <a:effectLst/>
                <a:latin typeface="+mn-lt"/>
                <a:ea typeface="+mn-ea"/>
                <a:cs typeface="+mn-cs"/>
              </a:rPr>
              <a:t>隻の事故が発生していましたが、安全対策課が設置された</a:t>
            </a:r>
            <a:r>
              <a:rPr kumimoji="1" lang="en-US" altLang="ja-JP" sz="1200" kern="1200" dirty="0" smtClean="0">
                <a:solidFill>
                  <a:schemeClr val="tx1"/>
                </a:solidFill>
                <a:effectLst/>
                <a:latin typeface="+mn-lt"/>
                <a:ea typeface="+mn-ea"/>
                <a:cs typeface="+mn-cs"/>
              </a:rPr>
              <a:t>2016</a:t>
            </a:r>
            <a:r>
              <a:rPr kumimoji="1" lang="ja-JP" altLang="ja-JP" sz="1200" kern="1200" dirty="0" smtClean="0">
                <a:solidFill>
                  <a:schemeClr val="tx1"/>
                </a:solidFill>
                <a:effectLst/>
                <a:latin typeface="+mn-lt"/>
                <a:ea typeface="+mn-ea"/>
                <a:cs typeface="+mn-cs"/>
              </a:rPr>
              <a:t>年以降は、確実に船舶事故が減少している事がお分かりいただけると思います。特に</a:t>
            </a:r>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隻を下回った</a:t>
            </a:r>
            <a:r>
              <a:rPr kumimoji="1" lang="en-US" altLang="ja-JP" sz="1200" kern="1200" dirty="0" smtClean="0">
                <a:solidFill>
                  <a:schemeClr val="tx1"/>
                </a:solidFill>
                <a:effectLst/>
                <a:latin typeface="+mn-lt"/>
                <a:ea typeface="+mn-ea"/>
                <a:cs typeface="+mn-cs"/>
              </a:rPr>
              <a:t>2017</a:t>
            </a:r>
            <a:r>
              <a:rPr kumimoji="1" lang="ja-JP" altLang="ja-JP" sz="1200" kern="1200" dirty="0" smtClean="0">
                <a:solidFill>
                  <a:schemeClr val="tx1"/>
                </a:solidFill>
                <a:effectLst/>
                <a:latin typeface="+mn-lt"/>
                <a:ea typeface="+mn-ea"/>
                <a:cs typeface="+mn-cs"/>
              </a:rPr>
              <a:t>年の事故隻数は、海上保安庁の歴史上においてもベストの数値でした。</a:t>
            </a:r>
          </a:p>
          <a:p>
            <a:r>
              <a:rPr kumimoji="1" lang="ja-JP" altLang="ja-JP" sz="1200" kern="1200" dirty="0" smtClean="0">
                <a:solidFill>
                  <a:schemeClr val="tx1"/>
                </a:solidFill>
                <a:effectLst/>
                <a:latin typeface="+mn-lt"/>
                <a:ea typeface="+mn-ea"/>
                <a:cs typeface="+mn-cs"/>
              </a:rPr>
              <a:t>当然、我々スタッフの努力が実を結んだものと考えていますが・・・</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p>
          <a:p>
            <a:r>
              <a:rPr kumimoji="1" lang="en-US" altLang="ja-JP" dirty="0" smtClean="0"/>
              <a:t>It is transition of the number of vessel accident boats for the past several years. </a:t>
            </a:r>
          </a:p>
          <a:p>
            <a:r>
              <a:rPr kumimoji="1" lang="en-US" altLang="ja-JP" dirty="0" smtClean="0"/>
              <a:t>Although the accident of about 2,100 boats had occurred in 2015, it is thought that it can turn out that the vessel accident is decreasing certainly in and after 2016 when Safety Measures Division was established.</a:t>
            </a:r>
          </a:p>
          <a:p>
            <a:r>
              <a:rPr kumimoji="1" lang="en-US" altLang="ja-JP" dirty="0" smtClean="0"/>
              <a:t>In the history of Japan Coast Guard, the number of accident boats in 2017 which was less than especially 2,000 boats was the best numerical value.  </a:t>
            </a:r>
          </a:p>
          <a:p>
            <a:r>
              <a:rPr kumimoji="1" lang="en-US" altLang="ja-JP" dirty="0" smtClean="0"/>
              <a:t>Although I naturally think that efforts of us the staff bore the fruit ... </a:t>
            </a:r>
            <a:endParaRPr kumimoji="1" lang="ja-JP" altLang="en-US" dirty="0"/>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22</a:t>
            </a:fld>
            <a:endParaRPr kumimoji="1" lang="ja-JP" altLang="en-US"/>
          </a:p>
        </p:txBody>
      </p:sp>
    </p:spTree>
    <p:extLst>
      <p:ext uri="{BB962C8B-B14F-4D97-AF65-F5344CB8AC3E}">
        <p14:creationId xmlns:p14="http://schemas.microsoft.com/office/powerpoint/2010/main" val="3114112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もうひとつ、昨年の</a:t>
            </a:r>
            <a:r>
              <a:rPr kumimoji="1" lang="en-US" altLang="ja-JP" sz="1200" kern="1200" dirty="0" smtClean="0">
                <a:solidFill>
                  <a:schemeClr val="tx1"/>
                </a:solidFill>
                <a:effectLst/>
                <a:latin typeface="+mn-lt"/>
                <a:ea typeface="+mn-ea"/>
                <a:cs typeface="+mn-cs"/>
              </a:rPr>
              <a:t>IBWSS</a:t>
            </a:r>
            <a:r>
              <a:rPr kumimoji="1" lang="ja-JP" altLang="ja-JP" sz="1200" kern="1200" dirty="0" smtClean="0">
                <a:solidFill>
                  <a:schemeClr val="tx1"/>
                </a:solidFill>
                <a:effectLst/>
                <a:latin typeface="+mn-lt"/>
                <a:ea typeface="+mn-ea"/>
                <a:cs typeface="+mn-cs"/>
              </a:rPr>
              <a:t>で私が学んだことがあります。それは</a:t>
            </a:r>
            <a:r>
              <a:rPr kumimoji="1" lang="en-US" altLang="ja-JP" sz="1200" kern="1200" dirty="0" smtClean="0">
                <a:solidFill>
                  <a:schemeClr val="tx1"/>
                </a:solidFill>
                <a:effectLst/>
                <a:latin typeface="+mn-lt"/>
                <a:ea typeface="+mn-ea"/>
                <a:cs typeface="+mn-cs"/>
              </a:rPr>
              <a:t>USCG Auxiliary</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日本国内とは違い、ボランティアが多くの勢力を持ち、安全指導や救助業務を実施していることに少なからず驚きを覚えました。</a:t>
            </a:r>
          </a:p>
          <a:p>
            <a:r>
              <a:rPr kumimoji="1" lang="ja-JP" altLang="ja-JP" sz="1200" kern="1200" dirty="0" smtClean="0">
                <a:solidFill>
                  <a:schemeClr val="tx1"/>
                </a:solidFill>
                <a:effectLst/>
                <a:latin typeface="+mn-lt"/>
                <a:ea typeface="+mn-ea"/>
                <a:cs typeface="+mn-cs"/>
              </a:rPr>
              <a:t>海上保安庁も限られたアセットにより様々な業務を遂行しているなか、民間勢力を活用した安全対策は極めて有効と考えられます。</a:t>
            </a:r>
          </a:p>
          <a:p>
            <a:r>
              <a:rPr kumimoji="1" lang="ja-JP" altLang="ja-JP" sz="1200" kern="1200" dirty="0" smtClean="0">
                <a:solidFill>
                  <a:schemeClr val="tx1"/>
                </a:solidFill>
                <a:effectLst/>
                <a:latin typeface="+mn-lt"/>
                <a:ea typeface="+mn-ea"/>
                <a:cs typeface="+mn-cs"/>
              </a:rPr>
              <a:t>日本と米国では文化事情が大きく異なるため、国内導入は困難でしたが、まずは喫緊の課題となっている水上オートバイ安全対策を中心に、２０２０年に行われる東京オリンピック・パラリンピックに向けた東京湾周辺における海上保安業務補助員として、民間の水上オートバイ運航体制の確保に向け、政府として推進していくこととなりました。</a:t>
            </a:r>
          </a:p>
          <a:p>
            <a:r>
              <a:rPr kumimoji="1" lang="ja-JP" altLang="ja-JP" sz="1200" kern="1200" dirty="0" smtClean="0">
                <a:solidFill>
                  <a:schemeClr val="tx1"/>
                </a:solidFill>
                <a:effectLst/>
                <a:latin typeface="+mn-lt"/>
                <a:ea typeface="+mn-ea"/>
                <a:cs typeface="+mn-cs"/>
              </a:rPr>
              <a:t>２０２０年には、</a:t>
            </a:r>
            <a:r>
              <a:rPr kumimoji="1" lang="en-US" altLang="ja-JP" sz="1200" kern="1200" dirty="0" smtClean="0">
                <a:solidFill>
                  <a:schemeClr val="tx1"/>
                </a:solidFill>
                <a:effectLst/>
                <a:latin typeface="+mn-lt"/>
                <a:ea typeface="+mn-ea"/>
                <a:cs typeface="+mn-cs"/>
              </a:rPr>
              <a:t>K38</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JAPAN</a:t>
            </a:r>
            <a:r>
              <a:rPr kumimoji="1" lang="ja-JP" altLang="ja-JP" sz="1200" kern="1200" dirty="0" smtClean="0">
                <a:solidFill>
                  <a:schemeClr val="tx1"/>
                </a:solidFill>
                <a:effectLst/>
                <a:latin typeface="+mn-lt"/>
                <a:ea typeface="+mn-ea"/>
                <a:cs typeface="+mn-cs"/>
              </a:rPr>
              <a:t>などの団体が海上保安庁の協力者として活躍する姿が想像できます。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p>
          <a:p>
            <a:r>
              <a:rPr kumimoji="1" lang="en-US" altLang="ja-JP" sz="1200" kern="1200" dirty="0" smtClean="0">
                <a:solidFill>
                  <a:schemeClr val="tx1"/>
                </a:solidFill>
                <a:effectLst/>
                <a:latin typeface="+mn-lt"/>
                <a:ea typeface="+mn-ea"/>
                <a:cs typeface="+mn-cs"/>
              </a:rPr>
              <a:t>I have learned by the IBWSS of one more and last year. It is USCG Auxiliary.</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Unlike the inside of Japan, the volunteer had much influence and memorized surprise not a little to carry out safe instruction and rescue business.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While carrying out various business by the asset to which Japan Coast Guard was also restricted, it is thought that the safety measures which utilized private sector influence are very effective.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Although domestic introduction was difficult in Japan and the U.S. since cultural situations differed </a:t>
            </a:r>
            <a:r>
              <a:rPr kumimoji="1" lang="en-US" altLang="ja-JP" sz="1200" kern="1200" dirty="0" err="1" smtClean="0">
                <a:solidFill>
                  <a:schemeClr val="tx1"/>
                </a:solidFill>
                <a:effectLst/>
                <a:latin typeface="+mn-lt"/>
                <a:ea typeface="+mn-ea"/>
                <a:cs typeface="+mn-cs"/>
              </a:rPr>
              <a:t>greatly,Focusing</a:t>
            </a:r>
            <a:r>
              <a:rPr kumimoji="1" lang="en-US" altLang="ja-JP" sz="1200" kern="1200" dirty="0" smtClean="0">
                <a:solidFill>
                  <a:schemeClr val="tx1"/>
                </a:solidFill>
                <a:effectLst/>
                <a:latin typeface="+mn-lt"/>
                <a:ea typeface="+mn-ea"/>
                <a:cs typeface="+mn-cs"/>
              </a:rPr>
              <a:t> on the wet bike safety measures which have been important subjects first of all, it will promote as the government towards reservation of private wet bike operation organization as a marine security operating assistant in the outskirts of Tokyo Bay towards the Tokyo Olympic Games Paralympics performed in 2020.</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figure in which organizations, such as K38 JAPAN, play an active part as a cooperator of Japan Coast Guard can be imagined in 2020.</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23</a:t>
            </a:fld>
            <a:endParaRPr kumimoji="1" lang="ja-JP" altLang="en-US"/>
          </a:p>
        </p:txBody>
      </p:sp>
    </p:spTree>
    <p:extLst>
      <p:ext uri="{BB962C8B-B14F-4D97-AF65-F5344CB8AC3E}">
        <p14:creationId xmlns:p14="http://schemas.microsoft.com/office/powerpoint/2010/main" val="823958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ご清聴ありがとうございました。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ご質問があれば喜んでお答えしたいと思います。</a:t>
            </a:r>
          </a:p>
          <a:p>
            <a:r>
              <a:rPr kumimoji="1" lang="ja-JP" altLang="ja-JP" sz="1200" kern="1200" dirty="0" smtClean="0">
                <a:solidFill>
                  <a:schemeClr val="tx1"/>
                </a:solidFill>
                <a:effectLst/>
                <a:latin typeface="+mn-lt"/>
                <a:ea typeface="+mn-ea"/>
                <a:cs typeface="+mn-cs"/>
              </a:rPr>
              <a:t>また、海上保安庁を紹介する英語版のパンフレットもいくつか用意していますので、ご希望があればオーダーしてください。</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【英語】</a:t>
            </a:r>
          </a:p>
          <a:p>
            <a:r>
              <a:rPr kumimoji="1" lang="en-US" altLang="ja-JP" sz="1200" kern="1200" dirty="0" smtClean="0">
                <a:solidFill>
                  <a:schemeClr val="tx1"/>
                </a:solidFill>
                <a:effectLst/>
                <a:latin typeface="+mn-lt"/>
                <a:ea typeface="+mn-ea"/>
                <a:cs typeface="+mn-cs"/>
              </a:rPr>
              <a:t>Thank you for your attention. </a:t>
            </a:r>
          </a:p>
          <a:p>
            <a:r>
              <a:rPr kumimoji="1" lang="en-US" altLang="ja-JP" sz="1200" kern="1200" dirty="0" smtClean="0">
                <a:solidFill>
                  <a:schemeClr val="tx1"/>
                </a:solidFill>
                <a:effectLst/>
                <a:latin typeface="+mn-lt"/>
                <a:ea typeface="+mn-ea"/>
                <a:cs typeface="+mn-cs"/>
              </a:rPr>
              <a:t>I would like for it to be glad if there is a question, and to answer. </a:t>
            </a:r>
          </a:p>
          <a:p>
            <a:r>
              <a:rPr kumimoji="1" lang="en-US" altLang="ja-JP" sz="1200" kern="1200" dirty="0" smtClean="0">
                <a:solidFill>
                  <a:schemeClr val="tx1"/>
                </a:solidFill>
                <a:effectLst/>
                <a:latin typeface="+mn-lt"/>
                <a:ea typeface="+mn-ea"/>
                <a:cs typeface="+mn-cs"/>
              </a:rPr>
              <a:t>Moreover, since some pamphlets of the English-language edition which introduces Japan Coast Guard are also prepared, if hopeful, please order. </a:t>
            </a:r>
            <a:endParaRPr kumimoji="1" lang="ja-JP" altLang="en-US" dirty="0"/>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24</a:t>
            </a:fld>
            <a:endParaRPr kumimoji="1" lang="ja-JP" altLang="en-US"/>
          </a:p>
        </p:txBody>
      </p:sp>
    </p:spTree>
    <p:extLst>
      <p:ext uri="{BB962C8B-B14F-4D97-AF65-F5344CB8AC3E}">
        <p14:creationId xmlns:p14="http://schemas.microsoft.com/office/powerpoint/2010/main" val="2912341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昨年の</a:t>
            </a:r>
            <a:r>
              <a:rPr kumimoji="1" lang="en-US" altLang="ja-JP" sz="1200" kern="1200" dirty="0" smtClean="0">
                <a:solidFill>
                  <a:schemeClr val="tx1"/>
                </a:solidFill>
                <a:effectLst/>
                <a:latin typeface="+mn-lt"/>
                <a:ea typeface="+mn-ea"/>
                <a:cs typeface="+mn-cs"/>
              </a:rPr>
              <a:t>IBWSS</a:t>
            </a:r>
            <a:r>
              <a:rPr kumimoji="1" lang="ja-JP" altLang="ja-JP" sz="1200" kern="1200" dirty="0" smtClean="0">
                <a:solidFill>
                  <a:schemeClr val="tx1"/>
                </a:solidFill>
                <a:effectLst/>
                <a:latin typeface="+mn-lt"/>
                <a:ea typeface="+mn-ea"/>
                <a:cs typeface="+mn-cs"/>
              </a:rPr>
              <a:t>で私が挨拶をしている状況です。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p>
          <a:p>
            <a:r>
              <a:rPr kumimoji="1" lang="en-US" altLang="ja-JP" sz="1200" kern="1200" dirty="0" smtClean="0">
                <a:solidFill>
                  <a:schemeClr val="tx1"/>
                </a:solidFill>
                <a:effectLst/>
                <a:latin typeface="+mn-lt"/>
                <a:ea typeface="+mn-ea"/>
                <a:cs typeface="+mn-cs"/>
              </a:rPr>
              <a:t> It is in the situation where I am greeting by the IBWSS last year.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3</a:t>
            </a:fld>
            <a:endParaRPr kumimoji="1" lang="ja-JP" altLang="en-US"/>
          </a:p>
        </p:txBody>
      </p:sp>
    </p:spTree>
    <p:extLst>
      <p:ext uri="{BB962C8B-B14F-4D97-AF65-F5344CB8AC3E}">
        <p14:creationId xmlns:p14="http://schemas.microsoft.com/office/powerpoint/2010/main" val="1242569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　昨年は、</a:t>
            </a:r>
            <a:r>
              <a:rPr kumimoji="1" lang="en-US" altLang="ja-JP" sz="1200" kern="1200" dirty="0" smtClean="0">
                <a:solidFill>
                  <a:schemeClr val="tx1"/>
                </a:solidFill>
                <a:effectLst/>
                <a:latin typeface="+mn-lt"/>
                <a:ea typeface="+mn-ea"/>
                <a:cs typeface="+mn-cs"/>
              </a:rPr>
              <a:t>USCG</a:t>
            </a:r>
            <a:r>
              <a:rPr kumimoji="1" lang="ja-JP"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Auxually</a:t>
            </a:r>
            <a:r>
              <a:rPr kumimoji="1" lang="ja-JP" altLang="ja-JP" sz="1200" kern="1200" dirty="0" smtClean="0">
                <a:solidFill>
                  <a:schemeClr val="tx1"/>
                </a:solidFill>
                <a:effectLst/>
                <a:latin typeface="+mn-lt"/>
                <a:ea typeface="+mn-ea"/>
                <a:cs typeface="+mn-cs"/>
              </a:rPr>
              <a:t>の方々との交流を行う事ができました。</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p>
          <a:p>
            <a:r>
              <a:rPr kumimoji="1" lang="en-US" altLang="ja-JP" sz="1200" kern="1200" dirty="0" smtClean="0">
                <a:solidFill>
                  <a:schemeClr val="tx1"/>
                </a:solidFill>
                <a:effectLst/>
                <a:latin typeface="+mn-lt"/>
                <a:ea typeface="+mn-ea"/>
                <a:cs typeface="+mn-cs"/>
              </a:rPr>
              <a:t> The exchange with people of USCG </a:t>
            </a:r>
            <a:r>
              <a:rPr kumimoji="1" lang="en-US" altLang="ja-JP" sz="1200" kern="1200" dirty="0" err="1" smtClean="0">
                <a:solidFill>
                  <a:schemeClr val="tx1"/>
                </a:solidFill>
                <a:effectLst/>
                <a:latin typeface="+mn-lt"/>
                <a:ea typeface="+mn-ea"/>
                <a:cs typeface="+mn-cs"/>
              </a:rPr>
              <a:t>Auxually</a:t>
            </a:r>
            <a:r>
              <a:rPr kumimoji="1" lang="en-US" altLang="ja-JP" sz="1200" kern="1200" dirty="0" smtClean="0">
                <a:solidFill>
                  <a:schemeClr val="tx1"/>
                </a:solidFill>
                <a:effectLst/>
                <a:latin typeface="+mn-lt"/>
                <a:ea typeface="+mn-ea"/>
                <a:cs typeface="+mn-cs"/>
              </a:rPr>
              <a:t> was able to be performed last year.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4</a:t>
            </a:fld>
            <a:endParaRPr kumimoji="1" lang="ja-JP" altLang="en-US"/>
          </a:p>
        </p:txBody>
      </p:sp>
    </p:spTree>
    <p:extLst>
      <p:ext uri="{BB962C8B-B14F-4D97-AF65-F5344CB8AC3E}">
        <p14:creationId xmlns:p14="http://schemas.microsoft.com/office/powerpoint/2010/main" val="422332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昨年、日本からは海上保安庁のほか、マリンスポーツ財団及び日本海洋レジャー安全・振興協会を含めた５人のメンバーで望みました。</a:t>
            </a:r>
          </a:p>
          <a:p>
            <a:r>
              <a:rPr kumimoji="1" lang="ja-JP" altLang="ja-JP" sz="1200" kern="1200" dirty="0" smtClean="0">
                <a:solidFill>
                  <a:schemeClr val="tx1"/>
                </a:solidFill>
                <a:effectLst/>
                <a:latin typeface="+mn-lt"/>
                <a:ea typeface="+mn-ea"/>
                <a:cs typeface="+mn-cs"/>
              </a:rPr>
              <a:t>今年は海上保安庁のメンバーを１名増強するとともに、ＪＥＴＲＯや大使館の職員も参加させていただいております。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From Japan, it wished last year with five members including Marine Sports Foundation and Japan Marine Recreation Association besides Japan Coast Guard. </a:t>
            </a:r>
          </a:p>
          <a:p>
            <a:r>
              <a:rPr kumimoji="1" lang="en-US" altLang="ja-JP" sz="1200" kern="1200" dirty="0" smtClean="0">
                <a:solidFill>
                  <a:schemeClr val="tx1"/>
                </a:solidFill>
                <a:effectLst/>
                <a:latin typeface="+mn-lt"/>
                <a:ea typeface="+mn-ea"/>
                <a:cs typeface="+mn-cs"/>
              </a:rPr>
              <a:t>While reinforcing one member of Japan Coast Guard this year, the personnel of JETRO or an embassy are also allowed to participate.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5</a:t>
            </a:fld>
            <a:endParaRPr kumimoji="1" lang="ja-JP" altLang="en-US"/>
          </a:p>
        </p:txBody>
      </p:sp>
    </p:spTree>
    <p:extLst>
      <p:ext uri="{BB962C8B-B14F-4D97-AF65-F5344CB8AC3E}">
        <p14:creationId xmlns:p14="http://schemas.microsoft.com/office/powerpoint/2010/main" val="2364016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皆さんは日本に来た事がありますか？</a:t>
            </a:r>
          </a:p>
          <a:p>
            <a:r>
              <a:rPr kumimoji="1" lang="ja-JP" altLang="ja-JP" sz="1200" kern="1200" dirty="0" smtClean="0">
                <a:solidFill>
                  <a:schemeClr val="tx1"/>
                </a:solidFill>
                <a:effectLst/>
                <a:latin typeface="+mn-lt"/>
                <a:ea typeface="+mn-ea"/>
                <a:cs typeface="+mn-cs"/>
              </a:rPr>
              <a:t>ご覧のとおり日本は島国で、領土面積は世界第６１位にすぎませんが、領海及び排他的経済水域の面積は領土面積の約１２倍と広大です。</a:t>
            </a:r>
          </a:p>
          <a:p>
            <a:r>
              <a:rPr kumimoji="1" lang="ja-JP" altLang="ja-JP" sz="1200" kern="1200" dirty="0" smtClean="0">
                <a:solidFill>
                  <a:schemeClr val="tx1"/>
                </a:solidFill>
                <a:effectLst/>
                <a:latin typeface="+mn-lt"/>
                <a:ea typeface="+mn-ea"/>
                <a:cs typeface="+mn-cs"/>
              </a:rPr>
              <a:t>　広大な海で四面を囲まれた海洋国家である我が国は、貿易や漁業により恵みを得る一方、海難や密輸・密航といった海上犯罪、そして領土や海洋資源の帰属について国家間の主権主張の場となるなど、海上において様々な事案が発生してい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Have you come to Japan? </a:t>
            </a:r>
          </a:p>
          <a:p>
            <a:r>
              <a:rPr kumimoji="1" lang="en-US" altLang="ja-JP" sz="1200" kern="1200" dirty="0" smtClean="0">
                <a:solidFill>
                  <a:schemeClr val="tx1"/>
                </a:solidFill>
                <a:effectLst/>
                <a:latin typeface="+mn-lt"/>
                <a:ea typeface="+mn-ea"/>
                <a:cs typeface="+mn-cs"/>
              </a:rPr>
              <a:t>Although territory area is only the 61st in the world in an island country as looking in Japan, the area of territorial waters and an exclusive economic zone is as vast as about 12 times of territory area. </a:t>
            </a:r>
          </a:p>
          <a:p>
            <a:r>
              <a:rPr kumimoji="1" lang="en-US" altLang="ja-JP" sz="1200" kern="1200" dirty="0" smtClean="0">
                <a:solidFill>
                  <a:schemeClr val="tx1"/>
                </a:solidFill>
                <a:effectLst/>
                <a:latin typeface="+mn-lt"/>
                <a:ea typeface="+mn-ea"/>
                <a:cs typeface="+mn-cs"/>
              </a:rPr>
              <a:t>While our country which is the maritime state which had the fourth page surrounded in the vast sea acquires a blessing by trade or a fishing, in marine, various cases have generated it about attribution of a marine accident, marine crimes, such as smuggling and a secret passage, and a territory, and marine resources, such as becoming a place of the sovereignty opinion between states. </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6</a:t>
            </a:fld>
            <a:endParaRPr kumimoji="1" lang="ja-JP" altLang="en-US"/>
          </a:p>
        </p:txBody>
      </p:sp>
    </p:spTree>
    <p:extLst>
      <p:ext uri="{BB962C8B-B14F-4D97-AF65-F5344CB8AC3E}">
        <p14:creationId xmlns:p14="http://schemas.microsoft.com/office/powerpoint/2010/main" val="2907386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ここで、我々海上保安庁について紹介しましょう。</a:t>
            </a:r>
          </a:p>
          <a:p>
            <a:r>
              <a:rPr kumimoji="1" lang="ja-JP" altLang="ja-JP" sz="1200" kern="1200" dirty="0" smtClean="0">
                <a:solidFill>
                  <a:schemeClr val="tx1"/>
                </a:solidFill>
                <a:effectLst/>
                <a:latin typeface="+mn-lt"/>
                <a:ea typeface="+mn-ea"/>
                <a:cs typeface="+mn-cs"/>
              </a:rPr>
              <a:t>海上保安庁は第二次世界大戦終了後、</a:t>
            </a:r>
            <a:r>
              <a:rPr kumimoji="1" lang="en-US" altLang="ja-JP" sz="1200" kern="1200" dirty="0" smtClean="0">
                <a:solidFill>
                  <a:schemeClr val="tx1"/>
                </a:solidFill>
                <a:effectLst/>
                <a:latin typeface="+mn-lt"/>
                <a:ea typeface="+mn-ea"/>
                <a:cs typeface="+mn-cs"/>
              </a:rPr>
              <a:t>1948</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USCG</a:t>
            </a:r>
            <a:r>
              <a:rPr kumimoji="1" lang="ja-JP" altLang="ja-JP" sz="1200" kern="1200" dirty="0" smtClean="0">
                <a:solidFill>
                  <a:schemeClr val="tx1"/>
                </a:solidFill>
                <a:effectLst/>
                <a:latin typeface="+mn-lt"/>
                <a:ea typeface="+mn-ea"/>
                <a:cs typeface="+mn-cs"/>
              </a:rPr>
              <a:t>をモデルとした、国内における海上治安の一元的な管理機関として設立されました。</a:t>
            </a:r>
          </a:p>
          <a:p>
            <a:r>
              <a:rPr kumimoji="1" lang="ja-JP" altLang="ja-JP" sz="1200" kern="1200" dirty="0" smtClean="0">
                <a:solidFill>
                  <a:schemeClr val="tx1"/>
                </a:solidFill>
                <a:effectLst/>
                <a:latin typeface="+mn-lt"/>
                <a:ea typeface="+mn-ea"/>
                <a:cs typeface="+mn-cs"/>
              </a:rPr>
              <a:t>右の写真は、海上保安庁初代長官である大久保武雄が、初めて庁旗を掲げた場面です。</a:t>
            </a:r>
          </a:p>
          <a:p>
            <a:r>
              <a:rPr kumimoji="1" lang="ja-JP" altLang="ja-JP" sz="1200" kern="1200" dirty="0" smtClean="0">
                <a:solidFill>
                  <a:schemeClr val="tx1"/>
                </a:solidFill>
                <a:effectLst/>
                <a:latin typeface="+mn-lt"/>
                <a:ea typeface="+mn-ea"/>
                <a:cs typeface="+mn-cs"/>
              </a:rPr>
              <a:t>今年は日本における海上保安制度創立７０周年となる記念すべき年で、国内において各種セレモニーが予定されています。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p>
          <a:p>
            <a:r>
              <a:rPr kumimoji="1" lang="en-US" altLang="ja-JP" dirty="0" smtClean="0"/>
              <a:t>Here, let's introduce us Japan Coast Guard. </a:t>
            </a:r>
          </a:p>
          <a:p>
            <a:r>
              <a:rPr kumimoji="1" lang="en-US" altLang="ja-JP" dirty="0" smtClean="0"/>
              <a:t>Japan Coast Guard was founded as a unitary management organization of the domestic marine peace which made USCG the model after the end of World War II in 1948. </a:t>
            </a:r>
          </a:p>
          <a:p>
            <a:r>
              <a:rPr kumimoji="1" lang="en-US" altLang="ja-JP" dirty="0" smtClean="0"/>
              <a:t>A right photograph is a scene where Takeo Okubo who is the Japan Coast Guard founder commandant</a:t>
            </a:r>
            <a:r>
              <a:rPr kumimoji="1" lang="ja-JP" altLang="en-US" baseline="0" dirty="0" smtClean="0"/>
              <a:t> </a:t>
            </a:r>
            <a:r>
              <a:rPr kumimoji="1" lang="en-US" altLang="ja-JP" dirty="0" smtClean="0"/>
              <a:t>flew JCG flag</a:t>
            </a:r>
            <a:r>
              <a:rPr kumimoji="1" lang="ja-JP" altLang="en-US" dirty="0" smtClean="0"/>
              <a:t> </a:t>
            </a:r>
            <a:r>
              <a:rPr kumimoji="1" lang="en-US" altLang="ja-JP" dirty="0" smtClean="0"/>
              <a:t>for the first time. </a:t>
            </a:r>
          </a:p>
          <a:p>
            <a:r>
              <a:rPr kumimoji="1" lang="en-US" altLang="ja-JP" dirty="0" smtClean="0"/>
              <a:t>It is a memorable year used as the 70th anniversary of marine security system foundation in Japan, and, at home, various ceremonies are planned this year. </a:t>
            </a:r>
            <a:endParaRPr kumimoji="1" lang="ja-JP" altLang="en-US" dirty="0"/>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7</a:t>
            </a:fld>
            <a:endParaRPr kumimoji="1" lang="ja-JP" altLang="en-US"/>
          </a:p>
        </p:txBody>
      </p:sp>
    </p:spTree>
    <p:extLst>
      <p:ext uri="{BB962C8B-B14F-4D97-AF65-F5344CB8AC3E}">
        <p14:creationId xmlns:p14="http://schemas.microsoft.com/office/powerpoint/2010/main" val="1098083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海上保安庁の職員数は、２０１８年３月現在</a:t>
            </a:r>
            <a:r>
              <a:rPr kumimoji="1" lang="en-US" altLang="ja-JP" sz="1200" kern="1200" dirty="0" smtClean="0">
                <a:solidFill>
                  <a:schemeClr val="tx1"/>
                </a:solidFill>
                <a:effectLst/>
                <a:latin typeface="+mn-lt"/>
                <a:ea typeface="+mn-ea"/>
                <a:cs typeface="+mn-cs"/>
              </a:rPr>
              <a:t>13,744</a:t>
            </a:r>
            <a:r>
              <a:rPr kumimoji="1" lang="ja-JP" altLang="ja-JP" sz="1200" kern="1200" dirty="0" smtClean="0">
                <a:solidFill>
                  <a:schemeClr val="tx1"/>
                </a:solidFill>
                <a:effectLst/>
                <a:latin typeface="+mn-lt"/>
                <a:ea typeface="+mn-ea"/>
                <a:cs typeface="+mn-cs"/>
              </a:rPr>
              <a:t>名です。</a:t>
            </a:r>
          </a:p>
          <a:p>
            <a:r>
              <a:rPr kumimoji="1" lang="ja-JP" altLang="ja-JP" sz="1200" kern="1200" dirty="0" smtClean="0">
                <a:solidFill>
                  <a:schemeClr val="tx1"/>
                </a:solidFill>
                <a:effectLst/>
                <a:latin typeface="+mn-lt"/>
                <a:ea typeface="+mn-ea"/>
                <a:cs typeface="+mn-cs"/>
              </a:rPr>
              <a:t>近年、尖閣諸島周辺海域における中国公船や外国漁船の領海侵入や、外国海洋調査船による調査活動等が活発化していることなど、我が国周辺海域をめぐる状況がいっそう厳しさを増していることを踏まえ、海上保安庁の人員は増加傾向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number of the personnel of Japan Coast Guard will be 13,744 persons as of March, 2018. </a:t>
            </a:r>
          </a:p>
          <a:p>
            <a:r>
              <a:rPr kumimoji="1" lang="en-US" altLang="ja-JP" sz="1200" kern="1200" dirty="0" smtClean="0">
                <a:solidFill>
                  <a:schemeClr val="tx1"/>
                </a:solidFill>
                <a:effectLst/>
                <a:latin typeface="+mn-lt"/>
                <a:ea typeface="+mn-ea"/>
                <a:cs typeface="+mn-cs"/>
              </a:rPr>
              <a:t>Based on the situation of traveling the surrounding ocean area of our country increasing severity further -- the territorial-waters invasion of the China state-operated ship or a foreign fishing boat in the </a:t>
            </a:r>
            <a:r>
              <a:rPr kumimoji="1" lang="en-US" altLang="ja-JP" sz="1200" kern="1200" dirty="0" err="1" smtClean="0">
                <a:solidFill>
                  <a:schemeClr val="tx1"/>
                </a:solidFill>
                <a:effectLst/>
                <a:latin typeface="+mn-lt"/>
                <a:ea typeface="+mn-ea"/>
                <a:cs typeface="+mn-cs"/>
              </a:rPr>
              <a:t>Senkaku</a:t>
            </a:r>
            <a:r>
              <a:rPr kumimoji="1" lang="en-US" altLang="ja-JP" sz="1200" kern="1200" dirty="0" smtClean="0">
                <a:solidFill>
                  <a:schemeClr val="tx1"/>
                </a:solidFill>
                <a:effectLst/>
                <a:latin typeface="+mn-lt"/>
                <a:ea typeface="+mn-ea"/>
                <a:cs typeface="+mn-cs"/>
              </a:rPr>
              <a:t> Islands surrounding ocean area, the investigation activities by a foreign oceanographic ship, etc. are activating in recent years -- the staff of Japan Coast Guard is an upward tendency. </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8</a:t>
            </a:fld>
            <a:endParaRPr kumimoji="1" lang="ja-JP" altLang="en-US"/>
          </a:p>
        </p:txBody>
      </p:sp>
    </p:spTree>
    <p:extLst>
      <p:ext uri="{BB962C8B-B14F-4D97-AF65-F5344CB8AC3E}">
        <p14:creationId xmlns:p14="http://schemas.microsoft.com/office/powerpoint/2010/main" val="235752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a:t>
            </a:r>
          </a:p>
          <a:p>
            <a:r>
              <a:rPr kumimoji="1" lang="ja-JP" altLang="ja-JP" sz="1200" kern="1200" dirty="0" smtClean="0">
                <a:solidFill>
                  <a:schemeClr val="tx1"/>
                </a:solidFill>
                <a:effectLst/>
                <a:latin typeface="+mn-lt"/>
                <a:ea typeface="+mn-ea"/>
                <a:cs typeface="+mn-cs"/>
              </a:rPr>
              <a:t>海上保安庁は１３１隻の巡視船を保有しています。主に</a:t>
            </a:r>
            <a:r>
              <a:rPr kumimoji="1" lang="en-US" altLang="ja-JP" sz="1200" kern="1200" dirty="0" smtClean="0">
                <a:solidFill>
                  <a:schemeClr val="tx1"/>
                </a:solidFill>
                <a:effectLst/>
                <a:latin typeface="+mn-lt"/>
                <a:ea typeface="+mn-ea"/>
                <a:cs typeface="+mn-cs"/>
              </a:rPr>
              <a:t>1,000</a:t>
            </a:r>
            <a:r>
              <a:rPr kumimoji="1" lang="ja-JP" altLang="ja-JP" sz="1200" kern="1200" dirty="0" smtClean="0">
                <a:solidFill>
                  <a:schemeClr val="tx1"/>
                </a:solidFill>
                <a:effectLst/>
                <a:latin typeface="+mn-lt"/>
                <a:ea typeface="+mn-ea"/>
                <a:cs typeface="+mn-cs"/>
              </a:rPr>
              <a:t>トンクラスの船が多いですが、最も大きいタイプとして、</a:t>
            </a:r>
            <a:r>
              <a:rPr kumimoji="1" lang="en-US" altLang="ja-JP" sz="1200" kern="1200" dirty="0" smtClean="0">
                <a:solidFill>
                  <a:schemeClr val="tx1"/>
                </a:solidFill>
                <a:effectLst/>
                <a:latin typeface="+mn-lt"/>
                <a:ea typeface="+mn-ea"/>
                <a:cs typeface="+mn-cs"/>
              </a:rPr>
              <a:t>7,000</a:t>
            </a:r>
            <a:r>
              <a:rPr kumimoji="1" lang="ja-JP" altLang="ja-JP" sz="1200" kern="1200" dirty="0" smtClean="0">
                <a:solidFill>
                  <a:schemeClr val="tx1"/>
                </a:solidFill>
                <a:effectLst/>
                <a:latin typeface="+mn-lt"/>
                <a:ea typeface="+mn-ea"/>
                <a:cs typeface="+mn-cs"/>
              </a:rPr>
              <a:t>トンクラスの巡視船を２隻保有しています。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【英語】</a:t>
            </a:r>
          </a:p>
          <a:p>
            <a:r>
              <a:rPr kumimoji="1" lang="en-US" altLang="ja-JP" dirty="0" smtClean="0"/>
              <a:t>Japan Coast Guard holds 131 patrol vessels. </a:t>
            </a:r>
          </a:p>
          <a:p>
            <a:r>
              <a:rPr kumimoji="1" lang="en-US" altLang="ja-JP" dirty="0" smtClean="0"/>
              <a:t>Although there are mainly many ships of a 1,000-ton class, two patrol vessels of a 7,000-ton class are held as largest type. </a:t>
            </a:r>
            <a:endParaRPr kumimoji="1" lang="ja-JP" altLang="en-US" dirty="0"/>
          </a:p>
        </p:txBody>
      </p:sp>
      <p:sp>
        <p:nvSpPr>
          <p:cNvPr id="4" name="スライド番号プレースホルダー 3"/>
          <p:cNvSpPr>
            <a:spLocks noGrp="1"/>
          </p:cNvSpPr>
          <p:nvPr>
            <p:ph type="sldNum" sz="quarter" idx="10"/>
          </p:nvPr>
        </p:nvSpPr>
        <p:spPr/>
        <p:txBody>
          <a:bodyPr/>
          <a:lstStyle/>
          <a:p>
            <a:fld id="{44117C32-B7E1-467D-9F61-AD95F26B1D72}" type="slidenum">
              <a:rPr kumimoji="1" lang="ja-JP" altLang="en-US" smtClean="0"/>
              <a:t>9</a:t>
            </a:fld>
            <a:endParaRPr kumimoji="1" lang="ja-JP" altLang="en-US"/>
          </a:p>
        </p:txBody>
      </p:sp>
    </p:spTree>
    <p:extLst>
      <p:ext uri="{BB962C8B-B14F-4D97-AF65-F5344CB8AC3E}">
        <p14:creationId xmlns:p14="http://schemas.microsoft.com/office/powerpoint/2010/main" val="3045927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60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a:prstGeom prst="rect">
            <a:avLst/>
          </a:prstGeo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58809828-36C0-402F-B952-EBFBA7ADFF69}" type="datetimeFigureOut">
              <a:rPr kumimoji="1" lang="ja-JP" altLang="en-US" smtClean="0"/>
              <a:t>2018/3/5</a:t>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83EADA46-06F7-45B3-8E22-91B873C03A86}" type="slidenum">
              <a:rPr kumimoji="1" lang="ja-JP" altLang="en-US" smtClean="0"/>
              <a:t>‹#›</a:t>
            </a:fld>
            <a:endParaRPr kumimoji="1" lang="ja-JP" altLang="en-US"/>
          </a:p>
        </p:txBody>
      </p:sp>
    </p:spTree>
    <p:extLst>
      <p:ext uri="{BB962C8B-B14F-4D97-AF65-F5344CB8AC3E}">
        <p14:creationId xmlns:p14="http://schemas.microsoft.com/office/powerpoint/2010/main" val="18140819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1367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正方形/長方形 12"/>
          <p:cNvSpPr/>
          <p:nvPr/>
        </p:nvSpPr>
        <p:spPr>
          <a:xfrm>
            <a:off x="1" y="6539467"/>
            <a:ext cx="8512825" cy="324000"/>
          </a:xfrm>
          <a:prstGeom prst="rect">
            <a:avLst/>
          </a:prstGeom>
          <a:gradFill>
            <a:gsLst>
              <a:gs pos="0">
                <a:schemeClr val="accent5">
                  <a:lumMod val="50000"/>
                </a:schemeClr>
              </a:gs>
              <a:gs pos="39000">
                <a:schemeClr val="accent5">
                  <a:lumMod val="97000"/>
                  <a:lumOff val="3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70830" y="6549515"/>
            <a:ext cx="2160848" cy="276999"/>
          </a:xfrm>
          <a:prstGeom prst="rect">
            <a:avLst/>
          </a:prstGeom>
          <a:noFill/>
          <a:ln>
            <a:noFill/>
          </a:ln>
        </p:spPr>
        <p:txBody>
          <a:bodyPr wrap="none" lIns="0" tIns="0" rIns="0" bIns="0" rtlCol="0">
            <a:spAutoFit/>
          </a:bodyPr>
          <a:lstStyle/>
          <a:p>
            <a:r>
              <a:rPr kumimoji="1" lang="en-US" altLang="ja-JP" i="1" dirty="0" smtClean="0">
                <a:solidFill>
                  <a:schemeClr val="bg1"/>
                </a:solidFill>
                <a:latin typeface="Eras Bold ITC" panose="020B0907030504020204" pitchFamily="34" charset="0"/>
              </a:rPr>
              <a:t>J</a:t>
            </a:r>
            <a:r>
              <a:rPr kumimoji="1" lang="en-US" altLang="ja-JP" sz="1400" i="1" dirty="0" smtClean="0">
                <a:solidFill>
                  <a:schemeClr val="bg1"/>
                </a:solidFill>
                <a:latin typeface="Eras Bold ITC" panose="020B0907030504020204" pitchFamily="34" charset="0"/>
              </a:rPr>
              <a:t>APAN </a:t>
            </a:r>
            <a:r>
              <a:rPr kumimoji="1" lang="en-US" altLang="ja-JP" i="1" dirty="0" smtClean="0">
                <a:solidFill>
                  <a:schemeClr val="bg1"/>
                </a:solidFill>
                <a:latin typeface="Eras Bold ITC" panose="020B0907030504020204" pitchFamily="34" charset="0"/>
              </a:rPr>
              <a:t>C</a:t>
            </a:r>
            <a:r>
              <a:rPr kumimoji="1" lang="en-US" altLang="ja-JP" sz="1400" i="1" dirty="0" smtClean="0">
                <a:solidFill>
                  <a:schemeClr val="bg1"/>
                </a:solidFill>
                <a:latin typeface="Eras Bold ITC" panose="020B0907030504020204" pitchFamily="34" charset="0"/>
              </a:rPr>
              <a:t>OAST </a:t>
            </a:r>
            <a:r>
              <a:rPr kumimoji="1" lang="en-US" altLang="ja-JP" i="1" dirty="0" smtClean="0">
                <a:solidFill>
                  <a:schemeClr val="bg1"/>
                </a:solidFill>
                <a:latin typeface="Eras Bold ITC" panose="020B0907030504020204" pitchFamily="34" charset="0"/>
              </a:rPr>
              <a:t>G</a:t>
            </a:r>
            <a:r>
              <a:rPr kumimoji="1" lang="en-US" altLang="ja-JP" sz="1400" i="1" dirty="0" smtClean="0">
                <a:solidFill>
                  <a:schemeClr val="bg1"/>
                </a:solidFill>
                <a:latin typeface="Eras Bold ITC" panose="020B0907030504020204" pitchFamily="34" charset="0"/>
              </a:rPr>
              <a:t>UARD</a:t>
            </a:r>
            <a:endParaRPr kumimoji="1" lang="ja-JP" altLang="en-US" sz="1400" i="1" dirty="0">
              <a:solidFill>
                <a:schemeClr val="bg1"/>
              </a:solidFill>
              <a:latin typeface="Eras Bold ITC" panose="020B0907030504020204" pitchFamily="34" charset="0"/>
            </a:endParaRPr>
          </a:p>
        </p:txBody>
      </p:sp>
      <p:cxnSp>
        <p:nvCxnSpPr>
          <p:cNvPr id="17" name="直線コネクタ 16"/>
          <p:cNvCxnSpPr/>
          <p:nvPr userDrawn="1"/>
        </p:nvCxnSpPr>
        <p:spPr>
          <a:xfrm>
            <a:off x="1451254" y="2497776"/>
            <a:ext cx="7334528" cy="27081"/>
          </a:xfrm>
          <a:prstGeom prst="line">
            <a:avLst/>
          </a:prstGeom>
          <a:ln w="88900">
            <a:gradFill flip="none" rotWithShape="1">
              <a:gsLst>
                <a:gs pos="0">
                  <a:schemeClr val="accent5">
                    <a:lumMod val="70000"/>
                  </a:schemeClr>
                </a:gs>
                <a:gs pos="24000">
                  <a:schemeClr val="accent5">
                    <a:lumMod val="88000"/>
                  </a:schemeClr>
                </a:gs>
                <a:gs pos="100000">
                  <a:schemeClr val="accent5">
                    <a:lumMod val="30000"/>
                    <a:lumOff val="70000"/>
                  </a:schemeClr>
                </a:gs>
              </a:gsLst>
              <a:lin ang="16200000" scaled="1"/>
              <a:tileRect/>
            </a:gradFill>
          </a:ln>
        </p:spPr>
        <p:style>
          <a:lnRef idx="3">
            <a:schemeClr val="accent1"/>
          </a:lnRef>
          <a:fillRef idx="0">
            <a:schemeClr val="accent1"/>
          </a:fillRef>
          <a:effectRef idx="2">
            <a:schemeClr val="accent1"/>
          </a:effectRef>
          <a:fontRef idx="minor">
            <a:schemeClr val="tx1"/>
          </a:fontRef>
        </p:style>
      </p:cxnSp>
      <p:cxnSp>
        <p:nvCxnSpPr>
          <p:cNvPr id="18" name="直線コネクタ 17"/>
          <p:cNvCxnSpPr/>
          <p:nvPr userDrawn="1"/>
        </p:nvCxnSpPr>
        <p:spPr>
          <a:xfrm>
            <a:off x="1451254" y="2414126"/>
            <a:ext cx="7334528" cy="27081"/>
          </a:xfrm>
          <a:prstGeom prst="line">
            <a:avLst/>
          </a:prstGeom>
          <a:ln w="19050">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5400000" scaled="1"/>
              <a:tileRect/>
            </a:gra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8445338"/>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095" y="25533"/>
            <a:ext cx="660058" cy="293205"/>
          </a:xfrm>
          <a:prstGeom prst="rect">
            <a:avLst/>
          </a:prstGeom>
        </p:spPr>
      </p:pic>
      <p:cxnSp>
        <p:nvCxnSpPr>
          <p:cNvPr id="12" name="直線コネクタ 11"/>
          <p:cNvCxnSpPr/>
          <p:nvPr/>
        </p:nvCxnSpPr>
        <p:spPr>
          <a:xfrm>
            <a:off x="63799" y="413631"/>
            <a:ext cx="9756000" cy="16930"/>
          </a:xfrm>
          <a:prstGeom prst="line">
            <a:avLst/>
          </a:prstGeom>
          <a:ln w="88900">
            <a:gradFill flip="none" rotWithShape="1">
              <a:gsLst>
                <a:gs pos="0">
                  <a:schemeClr val="accent5">
                    <a:lumMod val="70000"/>
                  </a:schemeClr>
                </a:gs>
                <a:gs pos="8000">
                  <a:schemeClr val="accent5">
                    <a:lumMod val="88000"/>
                  </a:schemeClr>
                </a:gs>
                <a:gs pos="100000">
                  <a:schemeClr val="accent5">
                    <a:lumMod val="30000"/>
                    <a:lumOff val="70000"/>
                  </a:schemeClr>
                </a:gs>
              </a:gsLst>
              <a:lin ang="16200000" scaled="1"/>
              <a:tileRect/>
            </a:gradFill>
          </a:ln>
        </p:spPr>
        <p:style>
          <a:lnRef idx="3">
            <a:schemeClr val="accent1"/>
          </a:lnRef>
          <a:fillRef idx="0">
            <a:schemeClr val="accent1"/>
          </a:fillRef>
          <a:effectRef idx="2">
            <a:schemeClr val="accent1"/>
          </a:effectRef>
          <a:fontRef idx="minor">
            <a:schemeClr val="tx1"/>
          </a:fontRef>
        </p:style>
      </p:cxnSp>
      <p:cxnSp>
        <p:nvCxnSpPr>
          <p:cNvPr id="13" name="直線コネクタ 12"/>
          <p:cNvCxnSpPr/>
          <p:nvPr/>
        </p:nvCxnSpPr>
        <p:spPr>
          <a:xfrm>
            <a:off x="63799" y="331151"/>
            <a:ext cx="9756000" cy="16930"/>
          </a:xfrm>
          <a:prstGeom prst="line">
            <a:avLst/>
          </a:prstGeom>
          <a:ln w="19050">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5400000" scaled="1"/>
              <a:tileRect/>
            </a:gradFill>
          </a:ln>
        </p:spPr>
        <p:style>
          <a:lnRef idx="3">
            <a:schemeClr val="accent1"/>
          </a:lnRef>
          <a:fillRef idx="0">
            <a:schemeClr val="accent1"/>
          </a:fillRef>
          <a:effectRef idx="2">
            <a:schemeClr val="accent1"/>
          </a:effectRef>
          <a:fontRef idx="minor">
            <a:schemeClr val="tx1"/>
          </a:fontRef>
        </p:style>
      </p:cxn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46153" y="18663"/>
            <a:ext cx="2877043" cy="306324"/>
          </a:xfrm>
          <a:prstGeom prst="rect">
            <a:avLst/>
          </a:prstGeom>
        </p:spPr>
      </p:pic>
    </p:spTree>
    <p:extLst>
      <p:ext uri="{BB962C8B-B14F-4D97-AF65-F5344CB8AC3E}">
        <p14:creationId xmlns:p14="http://schemas.microsoft.com/office/powerpoint/2010/main" val="320159551"/>
      </p:ext>
    </p:extLst>
  </p:cSld>
  <p:clrMap bg1="lt1" tx1="dk1" bg2="lt2" tx2="dk2" accent1="accent1" accent2="accent2" accent3="accent3" accent4="accent4" accent5="accent5" accent6="accent6" hlink="hlink" folHlink="folHlink"/>
  <p:sldLayoutIdLst>
    <p:sldLayoutId id="2147483701" r:id="rId1"/>
  </p:sldLayoutIdLst>
  <p:timing>
    <p:tnLst>
      <p:par>
        <p:cTn id="1" dur="indefinite" restart="never" nodeType="tmRoot"/>
      </p:par>
    </p:tnLst>
  </p:timing>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2.jp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23.jpeg"/><Relationship Id="rId12" Type="http://schemas.openxmlformats.org/officeDocument/2006/relationships/image" Target="../media/image24.jpe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gif"/><Relationship Id="rId4" Type="http://schemas.openxmlformats.org/officeDocument/2006/relationships/image" Target="../media/image10.gif"/><Relationship Id="rId5" Type="http://schemas.openxmlformats.org/officeDocument/2006/relationships/image" Target="../media/image11.gif"/><Relationship Id="rId6" Type="http://schemas.openxmlformats.org/officeDocument/2006/relationships/image" Target="../media/image12.gif"/><Relationship Id="rId7" Type="http://schemas.openxmlformats.org/officeDocument/2006/relationships/image" Target="../media/image13.gif"/><Relationship Id="rId8" Type="http://schemas.openxmlformats.org/officeDocument/2006/relationships/image" Target="../media/image14.png"/><Relationship Id="rId9" Type="http://schemas.openxmlformats.org/officeDocument/2006/relationships/image" Target="../media/image15.jpeg"/><Relationship Id="rId10" Type="http://schemas.openxmlformats.org/officeDocument/2006/relationships/image" Target="../media/image16.png"/></Relationships>
</file>

<file path=ppt/slides/_rels/slide11.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6.jpe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gif"/><Relationship Id="rId4" Type="http://schemas.openxmlformats.org/officeDocument/2006/relationships/image" Target="../media/image10.gif"/><Relationship Id="rId5" Type="http://schemas.openxmlformats.org/officeDocument/2006/relationships/image" Target="../media/image11.gif"/><Relationship Id="rId6" Type="http://schemas.openxmlformats.org/officeDocument/2006/relationships/image" Target="../media/image12.gif"/><Relationship Id="rId7" Type="http://schemas.openxmlformats.org/officeDocument/2006/relationships/image" Target="../media/image13.gif"/><Relationship Id="rId8" Type="http://schemas.openxmlformats.org/officeDocument/2006/relationships/image" Target="../media/image14.png"/><Relationship Id="rId9" Type="http://schemas.openxmlformats.org/officeDocument/2006/relationships/image" Target="../media/image15.jpeg"/><Relationship Id="rId10" Type="http://schemas.openxmlformats.org/officeDocument/2006/relationships/image" Target="../media/image16.png"/></Relationships>
</file>

<file path=ppt/slides/_rels/slide12.xml.rels><?xml version="1.0" encoding="UTF-8" standalone="yes"?>
<Relationships xmlns="http://schemas.openxmlformats.org/package/2006/relationships"><Relationship Id="rId11" Type="http://schemas.openxmlformats.org/officeDocument/2006/relationships/image" Target="../media/image27.jpeg"/><Relationship Id="rId12" Type="http://schemas.openxmlformats.org/officeDocument/2006/relationships/image" Target="../media/image28.jpeg"/><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gif"/><Relationship Id="rId4" Type="http://schemas.openxmlformats.org/officeDocument/2006/relationships/image" Target="../media/image10.gif"/><Relationship Id="rId5" Type="http://schemas.openxmlformats.org/officeDocument/2006/relationships/image" Target="../media/image11.gif"/><Relationship Id="rId6" Type="http://schemas.openxmlformats.org/officeDocument/2006/relationships/image" Target="../media/image12.gif"/><Relationship Id="rId7" Type="http://schemas.openxmlformats.org/officeDocument/2006/relationships/image" Target="../media/image13.gif"/><Relationship Id="rId8" Type="http://schemas.openxmlformats.org/officeDocument/2006/relationships/image" Target="../media/image14.png"/><Relationship Id="rId9" Type="http://schemas.openxmlformats.org/officeDocument/2006/relationships/image" Target="../media/image15.jpeg"/><Relationship Id="rId10" Type="http://schemas.openxmlformats.org/officeDocument/2006/relationships/image" Target="../media/image16.png"/></Relationships>
</file>

<file path=ppt/slides/_rels/slide13.xml.rels><?xml version="1.0" encoding="UTF-8" standalone="yes"?>
<Relationships xmlns="http://schemas.openxmlformats.org/package/2006/relationships"><Relationship Id="rId11" Type="http://schemas.openxmlformats.org/officeDocument/2006/relationships/image" Target="../media/image29.jpeg"/><Relationship Id="rId12" Type="http://schemas.openxmlformats.org/officeDocument/2006/relationships/image" Target="../media/image30.jpe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gif"/><Relationship Id="rId4" Type="http://schemas.openxmlformats.org/officeDocument/2006/relationships/image" Target="../media/image10.gif"/><Relationship Id="rId5" Type="http://schemas.openxmlformats.org/officeDocument/2006/relationships/image" Target="../media/image11.gif"/><Relationship Id="rId6" Type="http://schemas.openxmlformats.org/officeDocument/2006/relationships/image" Target="../media/image12.gif"/><Relationship Id="rId7" Type="http://schemas.openxmlformats.org/officeDocument/2006/relationships/image" Target="../media/image13.gif"/><Relationship Id="rId8" Type="http://schemas.openxmlformats.org/officeDocument/2006/relationships/image" Target="../media/image14.png"/><Relationship Id="rId9" Type="http://schemas.openxmlformats.org/officeDocument/2006/relationships/image" Target="../media/image15.jpeg"/><Relationship Id="rId10"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png"/><Relationship Id="rId8" Type="http://schemas.openxmlformats.org/officeDocument/2006/relationships/image" Target="../media/image43.jpg"/><Relationship Id="rId9" Type="http://schemas.openxmlformats.org/officeDocument/2006/relationships/image" Target="../media/image44.jp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G"/><Relationship Id="rId4" Type="http://schemas.openxmlformats.org/officeDocument/2006/relationships/image" Target="../media/image46.jpg"/><Relationship Id="rId5" Type="http://schemas.openxmlformats.org/officeDocument/2006/relationships/image" Target="../media/image47.JP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56.jpg"/><Relationship Id="rId12" Type="http://schemas.openxmlformats.org/officeDocument/2006/relationships/image" Target="../media/image57.PNG"/><Relationship Id="rId13" Type="http://schemas.openxmlformats.org/officeDocument/2006/relationships/image" Target="../media/image1.png"/><Relationship Id="rId14" Type="http://schemas.openxmlformats.org/officeDocument/2006/relationships/image" Target="../media/image2.jpg"/><Relationship Id="rId15"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emf"/><Relationship Id="rId6" Type="http://schemas.openxmlformats.org/officeDocument/2006/relationships/image" Target="../media/image51.png"/><Relationship Id="rId7" Type="http://schemas.openxmlformats.org/officeDocument/2006/relationships/image" Target="../media/image52.jpg"/><Relationship Id="rId8" Type="http://schemas.openxmlformats.org/officeDocument/2006/relationships/image" Target="../media/image53.jpg"/><Relationship Id="rId9" Type="http://schemas.openxmlformats.org/officeDocument/2006/relationships/image" Target="../media/image54.jpeg"/><Relationship Id="rId10" Type="http://schemas.openxmlformats.org/officeDocument/2006/relationships/image" Target="../media/image55.jp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58.jpeg"/><Relationship Id="rId5" Type="http://schemas.openxmlformats.org/officeDocument/2006/relationships/image" Target="../media/image59.gif"/><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9.gif"/></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gif"/><Relationship Id="rId5" Type="http://schemas.openxmlformats.org/officeDocument/2006/relationships/image" Target="../media/image62.jpg"/><Relationship Id="rId6" Type="http://schemas.openxmlformats.org/officeDocument/2006/relationships/image" Target="../media/image63.jpg"/><Relationship Id="rId7" Type="http://schemas.openxmlformats.org/officeDocument/2006/relationships/image" Target="../media/image64.jpg"/><Relationship Id="rId8" Type="http://schemas.openxmlformats.org/officeDocument/2006/relationships/image" Target="../media/image65.pn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1.png"/><Relationship Id="rId5" Type="http://schemas.openxmlformats.org/officeDocument/2006/relationships/image" Target="../media/image2.jpg"/><Relationship Id="rId6"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1" Type="http://schemas.openxmlformats.org/officeDocument/2006/relationships/image" Target="../media/image17.jpeg"/><Relationship Id="rId12"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gif"/><Relationship Id="rId4" Type="http://schemas.openxmlformats.org/officeDocument/2006/relationships/image" Target="../media/image10.gif"/><Relationship Id="rId5" Type="http://schemas.openxmlformats.org/officeDocument/2006/relationships/image" Target="../media/image11.gif"/><Relationship Id="rId6" Type="http://schemas.openxmlformats.org/officeDocument/2006/relationships/image" Target="../media/image12.gif"/><Relationship Id="rId7" Type="http://schemas.openxmlformats.org/officeDocument/2006/relationships/image" Target="../media/image13.gif"/><Relationship Id="rId8" Type="http://schemas.openxmlformats.org/officeDocument/2006/relationships/image" Target="../media/image14.png"/><Relationship Id="rId9" Type="http://schemas.openxmlformats.org/officeDocument/2006/relationships/image" Target="../media/image15.jpeg"/><Relationship Id="rId10" Type="http://schemas.openxmlformats.org/officeDocument/2006/relationships/image" Target="../media/image16.png"/></Relationships>
</file>

<file path=ppt/slides/_rels/slide8.xml.rels><?xml version="1.0" encoding="UTF-8" standalone="yes"?>
<Relationships xmlns="http://schemas.openxmlformats.org/package/2006/relationships"><Relationship Id="rId11" Type="http://schemas.openxmlformats.org/officeDocument/2006/relationships/image" Target="../media/image19.jpeg"/><Relationship Id="rId12" Type="http://schemas.openxmlformats.org/officeDocument/2006/relationships/image" Target="../media/image20.jpe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gif"/><Relationship Id="rId4" Type="http://schemas.openxmlformats.org/officeDocument/2006/relationships/image" Target="../media/image10.gif"/><Relationship Id="rId5" Type="http://schemas.openxmlformats.org/officeDocument/2006/relationships/image" Target="../media/image11.gif"/><Relationship Id="rId6" Type="http://schemas.openxmlformats.org/officeDocument/2006/relationships/image" Target="../media/image12.gif"/><Relationship Id="rId7" Type="http://schemas.openxmlformats.org/officeDocument/2006/relationships/image" Target="../media/image13.gif"/><Relationship Id="rId8" Type="http://schemas.openxmlformats.org/officeDocument/2006/relationships/image" Target="../media/image14.png"/><Relationship Id="rId9" Type="http://schemas.openxmlformats.org/officeDocument/2006/relationships/image" Target="../media/image15.jpeg"/><Relationship Id="rId10" Type="http://schemas.openxmlformats.org/officeDocument/2006/relationships/image" Target="../media/image16.png"/></Relationships>
</file>

<file path=ppt/slides/_rels/slide9.xml.rels><?xml version="1.0" encoding="UTF-8" standalone="yes"?>
<Relationships xmlns="http://schemas.openxmlformats.org/package/2006/relationships"><Relationship Id="rId11" Type="http://schemas.openxmlformats.org/officeDocument/2006/relationships/image" Target="../media/image22.jpeg"/><Relationship Id="rId12"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gif"/><Relationship Id="rId4" Type="http://schemas.openxmlformats.org/officeDocument/2006/relationships/image" Target="../media/image10.gif"/><Relationship Id="rId5" Type="http://schemas.openxmlformats.org/officeDocument/2006/relationships/image" Target="../media/image11.gif"/><Relationship Id="rId6" Type="http://schemas.openxmlformats.org/officeDocument/2006/relationships/image" Target="../media/image12.gif"/><Relationship Id="rId7" Type="http://schemas.openxmlformats.org/officeDocument/2006/relationships/image" Target="../media/image13.gif"/><Relationship Id="rId8" Type="http://schemas.openxmlformats.org/officeDocument/2006/relationships/image" Target="../media/image14.png"/><Relationship Id="rId9" Type="http://schemas.openxmlformats.org/officeDocument/2006/relationships/image" Target="../media/image15.jpeg"/><Relationship Id="rId10"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047" y="1648908"/>
            <a:ext cx="1530719" cy="679961"/>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7231" y="2698102"/>
            <a:ext cx="3578183" cy="758089"/>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7536" y="1648813"/>
            <a:ext cx="6387192" cy="680056"/>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68139" y="111968"/>
            <a:ext cx="1032587" cy="1167612"/>
          </a:xfrm>
          <a:prstGeom prst="rect">
            <a:avLst/>
          </a:prstGeom>
        </p:spPr>
      </p:pic>
      <p:sp>
        <p:nvSpPr>
          <p:cNvPr id="11" name="Subtitle 2"/>
          <p:cNvSpPr>
            <a:spLocks noGrp="1"/>
          </p:cNvSpPr>
          <p:nvPr/>
        </p:nvSpPr>
        <p:spPr>
          <a:xfrm>
            <a:off x="791109" y="4947116"/>
            <a:ext cx="8393323" cy="178180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0" marR="0" indent="0" algn="l" defTabSz="914400" rtl="0" latinLnBrk="0">
              <a:lnSpc>
                <a:spcPct val="100000"/>
              </a:lnSpc>
              <a:spcBef>
                <a:spcPts val="600"/>
              </a:spcBef>
              <a:spcAft>
                <a:spcPts val="0"/>
              </a:spcAft>
              <a:buClrTx/>
              <a:buSzTx/>
              <a:buFontTx/>
              <a:buNone/>
              <a:tabLst/>
              <a:defRPr sz="28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1pPr>
            <a:lvl2pPr marL="742950" marR="0" indent="-28575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2pPr>
            <a:lvl3pPr marL="1181100" marR="0" indent="-26670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3pPr>
            <a:lvl4pPr marL="1691639" marR="0" indent="-320039"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4pPr>
            <a:lvl5pPr marL="2148839" marR="0" indent="-320039"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Tx/>
                <a:latin typeface="Tahoma"/>
                <a:ea typeface="Tahoma"/>
                <a:cs typeface="Tahoma"/>
                <a:sym typeface="Tahoma"/>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Tx/>
                <a:latin typeface="Tahoma"/>
                <a:ea typeface="Tahoma"/>
                <a:cs typeface="Tahoma"/>
                <a:sym typeface="Tahoma"/>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Tx/>
                <a:latin typeface="Tahoma"/>
                <a:ea typeface="Tahoma"/>
                <a:cs typeface="Tahoma"/>
                <a:sym typeface="Tahoma"/>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Tx/>
                <a:latin typeface="Tahoma"/>
                <a:ea typeface="Tahoma"/>
                <a:cs typeface="Tahoma"/>
                <a:sym typeface="Tahoma"/>
              </a:defRPr>
            </a:lvl9pPr>
          </a:lstStyle>
          <a:p>
            <a:pPr algn="ctr"/>
            <a:r>
              <a:rPr lang="en-US" sz="2000" dirty="0" smtClean="0">
                <a:solidFill>
                  <a:schemeClr val="tx1"/>
                </a:solidFill>
                <a:effectLst/>
                <a:latin typeface="Arial Black" panose="020B0A04020102020204" pitchFamily="34" charset="0"/>
                <a:ea typeface="Segoe UI" panose="020B0502040204020203" pitchFamily="34" charset="0"/>
                <a:cs typeface="Arial" panose="020B0604020202020204" pitchFamily="34" charset="0"/>
              </a:rPr>
              <a:t>22nd International Boating and Water Safety Summit</a:t>
            </a:r>
          </a:p>
          <a:p>
            <a:pPr algn="ctr"/>
            <a:r>
              <a:rPr lang="en-US" sz="2000" dirty="0" smtClean="0">
                <a:solidFill>
                  <a:schemeClr val="tx1"/>
                </a:solidFill>
                <a:effectLst/>
                <a:latin typeface="Arial Black" panose="020B0A04020102020204" pitchFamily="34" charset="0"/>
                <a:ea typeface="Segoe UI" panose="020B0502040204020203" pitchFamily="34" charset="0"/>
                <a:cs typeface="Arial" panose="020B0604020202020204" pitchFamily="34" charset="0"/>
              </a:rPr>
              <a:t>5 March 2018 Lexington, Kentucky</a:t>
            </a:r>
          </a:p>
          <a:p>
            <a:pPr algn="ctr"/>
            <a:r>
              <a:rPr sz="2000" dirty="0" smtClean="0">
                <a:solidFill>
                  <a:schemeClr val="tx1"/>
                </a:solidFill>
                <a:effectLst/>
                <a:latin typeface="Arial Black" panose="020B0A04020102020204" pitchFamily="34" charset="0"/>
                <a:ea typeface="Segoe UI" panose="020B0502040204020203" pitchFamily="34" charset="0"/>
                <a:cs typeface="Arial" panose="020B0604020202020204" pitchFamily="34" charset="0"/>
              </a:rPr>
              <a:t>CAPT </a:t>
            </a:r>
            <a:r>
              <a:rPr lang="en-US" sz="2000" dirty="0" smtClean="0">
                <a:solidFill>
                  <a:schemeClr val="tx1"/>
                </a:solidFill>
                <a:effectLst/>
                <a:latin typeface="Arial Black" panose="020B0A04020102020204" pitchFamily="34" charset="0"/>
                <a:ea typeface="Segoe UI" panose="020B0502040204020203" pitchFamily="34" charset="0"/>
                <a:cs typeface="Arial" panose="020B0604020202020204" pitchFamily="34" charset="0"/>
              </a:rPr>
              <a:t>Mitsuru</a:t>
            </a:r>
            <a:r>
              <a:rPr sz="2000" dirty="0" smtClean="0">
                <a:solidFill>
                  <a:schemeClr val="tx1"/>
                </a:solidFill>
                <a:effectLst/>
                <a:latin typeface="Arial Black" panose="020B0A04020102020204" pitchFamily="34" charset="0"/>
                <a:ea typeface="Segoe UI" panose="020B0502040204020203" pitchFamily="34" charset="0"/>
                <a:cs typeface="Arial" panose="020B0604020202020204" pitchFamily="34" charset="0"/>
              </a:rPr>
              <a:t> </a:t>
            </a:r>
            <a:r>
              <a:rPr lang="en-US" sz="2000" dirty="0" err="1" smtClean="0">
                <a:solidFill>
                  <a:schemeClr val="tx1"/>
                </a:solidFill>
                <a:effectLst/>
                <a:latin typeface="Arial Black" panose="020B0A04020102020204" pitchFamily="34" charset="0"/>
                <a:ea typeface="Segoe UI" panose="020B0502040204020203" pitchFamily="34" charset="0"/>
                <a:cs typeface="Arial" panose="020B0604020202020204" pitchFamily="34" charset="0"/>
              </a:rPr>
              <a:t>Eguchi</a:t>
            </a:r>
            <a:r>
              <a:rPr sz="2000" dirty="0" smtClean="0">
                <a:solidFill>
                  <a:schemeClr val="tx1"/>
                </a:solidFill>
                <a:effectLst/>
                <a:latin typeface="Arial Black" panose="020B0A04020102020204" pitchFamily="34" charset="0"/>
                <a:ea typeface="Segoe UI" panose="020B0502040204020203" pitchFamily="34" charset="0"/>
                <a:cs typeface="Arial" panose="020B0604020202020204" pitchFamily="34" charset="0"/>
              </a:rPr>
              <a:t>,</a:t>
            </a:r>
            <a:r>
              <a:rPr lang="en-US" sz="2000" dirty="0" smtClean="0">
                <a:solidFill>
                  <a:schemeClr val="tx1"/>
                </a:solidFill>
                <a:effectLst/>
                <a:latin typeface="Arial Black" panose="020B0A04020102020204" pitchFamily="34" charset="0"/>
                <a:ea typeface="Segoe UI" panose="020B0502040204020203" pitchFamily="34" charset="0"/>
                <a:cs typeface="Arial" panose="020B0604020202020204" pitchFamily="34" charset="0"/>
              </a:rPr>
              <a:t> Director, Safety Measures Division, </a:t>
            </a:r>
          </a:p>
          <a:p>
            <a:pPr algn="ctr"/>
            <a:r>
              <a:rPr lang="en-US" sz="2000" dirty="0" smtClean="0">
                <a:solidFill>
                  <a:schemeClr val="tx1"/>
                </a:solidFill>
                <a:effectLst/>
                <a:latin typeface="Arial Black" panose="020B0A04020102020204" pitchFamily="34" charset="0"/>
                <a:ea typeface="Segoe UI" panose="020B0502040204020203" pitchFamily="34" charset="0"/>
                <a:cs typeface="Arial" panose="020B0604020202020204" pitchFamily="34" charset="0"/>
              </a:rPr>
              <a:t>Maritime</a:t>
            </a:r>
            <a:r>
              <a:rPr lang="en-US" sz="2000" baseline="0" dirty="0" smtClean="0">
                <a:solidFill>
                  <a:schemeClr val="tx1"/>
                </a:solidFill>
                <a:effectLst/>
                <a:latin typeface="Arial Black" panose="020B0A04020102020204" pitchFamily="34" charset="0"/>
                <a:ea typeface="Segoe UI" panose="020B0502040204020203" pitchFamily="34" charset="0"/>
                <a:cs typeface="Arial" panose="020B0604020202020204" pitchFamily="34" charset="0"/>
              </a:rPr>
              <a:t> </a:t>
            </a:r>
            <a:r>
              <a:rPr lang="en-US" sz="2000" dirty="0" smtClean="0">
                <a:solidFill>
                  <a:schemeClr val="tx1"/>
                </a:solidFill>
                <a:effectLst/>
                <a:latin typeface="Arial Black" panose="020B0A04020102020204" pitchFamily="34" charset="0"/>
                <a:ea typeface="Segoe UI" panose="020B0502040204020203" pitchFamily="34" charset="0"/>
                <a:cs typeface="Arial" panose="020B0604020202020204" pitchFamily="34" charset="0"/>
              </a:rPr>
              <a:t>Traffic Department, Japan</a:t>
            </a:r>
            <a:r>
              <a:rPr sz="2000" dirty="0" smtClean="0">
                <a:solidFill>
                  <a:schemeClr val="tx1"/>
                </a:solidFill>
                <a:effectLst/>
                <a:latin typeface="Arial Black" panose="020B0A04020102020204" pitchFamily="34" charset="0"/>
                <a:ea typeface="Segoe UI" panose="020B0502040204020203" pitchFamily="34" charset="0"/>
                <a:cs typeface="Arial" panose="020B0604020202020204" pitchFamily="34" charset="0"/>
              </a:rPr>
              <a:t> </a:t>
            </a:r>
            <a:r>
              <a:rPr sz="2000" dirty="0">
                <a:solidFill>
                  <a:schemeClr val="tx1"/>
                </a:solidFill>
                <a:effectLst/>
                <a:latin typeface="Arial Black" panose="020B0A04020102020204" pitchFamily="34" charset="0"/>
                <a:ea typeface="Segoe UI" panose="020B0502040204020203" pitchFamily="34" charset="0"/>
                <a:cs typeface="Arial" panose="020B0604020202020204" pitchFamily="34" charset="0"/>
              </a:rPr>
              <a:t>Coast </a:t>
            </a:r>
            <a:r>
              <a:rPr sz="2000" dirty="0" smtClean="0">
                <a:solidFill>
                  <a:schemeClr val="tx1"/>
                </a:solidFill>
                <a:effectLst/>
                <a:latin typeface="Arial Black" panose="020B0A04020102020204" pitchFamily="34" charset="0"/>
                <a:ea typeface="Segoe UI" panose="020B0502040204020203" pitchFamily="34" charset="0"/>
                <a:cs typeface="Arial" panose="020B0604020202020204" pitchFamily="34" charset="0"/>
              </a:rPr>
              <a:t>Guard</a:t>
            </a:r>
            <a:endParaRPr sz="2000" dirty="0">
              <a:solidFill>
                <a:schemeClr val="tx1"/>
              </a:solidFill>
              <a:effectLst/>
              <a:latin typeface="Arial Black" panose="020B0A04020102020204" pitchFamily="34" charset="0"/>
              <a:ea typeface="Segoe UI" panose="020B0502040204020203" pitchFamily="34" charset="0"/>
              <a:cs typeface="Arial" panose="020B0604020202020204" pitchFamily="34" charset="0"/>
            </a:endParaRPr>
          </a:p>
        </p:txBody>
      </p:sp>
    </p:spTree>
    <p:extLst>
      <p:ext uri="{BB962C8B-B14F-4D97-AF65-F5344CB8AC3E}">
        <p14:creationId xmlns:p14="http://schemas.microsoft.com/office/powerpoint/2010/main" val="1998514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16815">
            <a:off x="2511699" y="-139944"/>
            <a:ext cx="6189749" cy="7922877"/>
          </a:xfrm>
          <a:prstGeom prst="rect">
            <a:avLst/>
          </a:prstGeom>
          <a:noFill/>
        </p:spPr>
      </p:pic>
      <p:sp>
        <p:nvSpPr>
          <p:cNvPr id="3" name="Content Placeholder 2"/>
          <p:cNvSpPr txBox="1">
            <a:spLocks/>
          </p:cNvSpPr>
          <p:nvPr/>
        </p:nvSpPr>
        <p:spPr>
          <a:xfrm>
            <a:off x="1630449" y="790065"/>
            <a:ext cx="8229600" cy="3046587"/>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400" dirty="0" smtClean="0">
                <a:solidFill>
                  <a:srgbClr val="1F497D">
                    <a:alpha val="30000"/>
                  </a:srgbClr>
                </a:solidFill>
                <a:latin typeface="Arial"/>
                <a:cs typeface="Arial"/>
              </a:rPr>
              <a:t>Established: </a:t>
            </a:r>
            <a:r>
              <a:rPr lang="en-US" sz="4000" dirty="0" smtClean="0">
                <a:solidFill>
                  <a:srgbClr val="1F497D">
                    <a:alpha val="30000"/>
                  </a:srgbClr>
                </a:solidFill>
                <a:latin typeface="Arial Black" panose="020B0A04020102020204" pitchFamily="34" charset="0"/>
                <a:cs typeface="Arial"/>
              </a:rPr>
              <a:t>1948</a:t>
            </a:r>
          </a:p>
          <a:p>
            <a:pPr marL="0" indent="0">
              <a:buNone/>
            </a:pPr>
            <a:r>
              <a:rPr lang="en-US" sz="2400" dirty="0" smtClean="0">
                <a:solidFill>
                  <a:srgbClr val="1F497D">
                    <a:alpha val="30000"/>
                  </a:srgbClr>
                </a:solidFill>
                <a:latin typeface="Arial"/>
                <a:cs typeface="Arial"/>
              </a:rPr>
              <a:t>Personnel:</a:t>
            </a:r>
            <a:r>
              <a:rPr lang="ja-JP" altLang="en-US" sz="2400" dirty="0">
                <a:solidFill>
                  <a:srgbClr val="1F497D">
                    <a:alpha val="30000"/>
                  </a:srgbClr>
                </a:solidFill>
                <a:latin typeface="Arial"/>
                <a:cs typeface="Arial"/>
              </a:rPr>
              <a:t> </a:t>
            </a:r>
            <a:r>
              <a:rPr lang="en-US" sz="4000" dirty="0" smtClean="0">
                <a:solidFill>
                  <a:srgbClr val="1F497D">
                    <a:alpha val="30000"/>
                  </a:srgbClr>
                </a:solidFill>
                <a:latin typeface="Arial Black" panose="020B0A04020102020204" pitchFamily="34" charset="0"/>
                <a:cs typeface="Arial"/>
              </a:rPr>
              <a:t>13,744</a:t>
            </a:r>
            <a:r>
              <a:rPr lang="en-US" sz="2400" dirty="0" smtClean="0">
                <a:solidFill>
                  <a:srgbClr val="1F497D">
                    <a:alpha val="30000"/>
                  </a:srgbClr>
                </a:solidFill>
                <a:latin typeface="Arial"/>
                <a:cs typeface="Arial"/>
              </a:rPr>
              <a:t>(As of March 31, 2018)</a:t>
            </a:r>
          </a:p>
          <a:p>
            <a:pPr marL="0" indent="0">
              <a:buNone/>
            </a:pPr>
            <a:r>
              <a:rPr lang="en-US" sz="2400" dirty="0" smtClean="0">
                <a:solidFill>
                  <a:srgbClr val="1F497D">
                    <a:alpha val="30000"/>
                  </a:srgbClr>
                </a:solidFill>
                <a:latin typeface="Arial"/>
                <a:cs typeface="Arial"/>
              </a:rPr>
              <a:t>Patrol vessels: </a:t>
            </a:r>
            <a:r>
              <a:rPr lang="en-US" sz="4000" dirty="0" smtClean="0">
                <a:solidFill>
                  <a:srgbClr val="1F497D">
                    <a:alpha val="30000"/>
                  </a:srgbClr>
                </a:solidFill>
                <a:latin typeface="Arial Black" panose="020B0A04020102020204" pitchFamily="34" charset="0"/>
                <a:cs typeface="Arial"/>
              </a:rPr>
              <a:t>131</a:t>
            </a:r>
          </a:p>
          <a:p>
            <a:pPr marL="0" indent="0">
              <a:buNone/>
            </a:pPr>
            <a:r>
              <a:rPr lang="en-US" sz="2400" dirty="0" smtClean="0">
                <a:solidFill>
                  <a:srgbClr val="1F497D"/>
                </a:solidFill>
                <a:latin typeface="Arial"/>
                <a:cs typeface="Arial"/>
              </a:rPr>
              <a:t>Patrol craft: </a:t>
            </a:r>
            <a:r>
              <a:rPr lang="en-US" sz="4000" dirty="0" smtClean="0">
                <a:solidFill>
                  <a:srgbClr val="1F497D"/>
                </a:solidFill>
                <a:latin typeface="Arial Black" panose="020B0A04020102020204" pitchFamily="34" charset="0"/>
                <a:cs typeface="Arial"/>
              </a:rPr>
              <a:t>238</a:t>
            </a:r>
          </a:p>
          <a:p>
            <a:pPr marL="0" indent="0">
              <a:buNone/>
            </a:pPr>
            <a:r>
              <a:rPr lang="en-US" sz="2400" dirty="0" smtClean="0">
                <a:solidFill>
                  <a:srgbClr val="1F497D">
                    <a:alpha val="29000"/>
                  </a:srgbClr>
                </a:solidFill>
                <a:latin typeface="Arial"/>
                <a:cs typeface="Arial"/>
              </a:rPr>
              <a:t>Airplanes: </a:t>
            </a:r>
            <a:r>
              <a:rPr lang="en-US" sz="4000" dirty="0" smtClean="0">
                <a:solidFill>
                  <a:srgbClr val="1F497D">
                    <a:alpha val="29000"/>
                  </a:srgbClr>
                </a:solidFill>
                <a:latin typeface="Arial Black" panose="020B0A04020102020204" pitchFamily="34" charset="0"/>
                <a:cs typeface="Arial"/>
              </a:rPr>
              <a:t>26</a:t>
            </a:r>
          </a:p>
          <a:p>
            <a:pPr marL="0" indent="0">
              <a:buNone/>
            </a:pPr>
            <a:r>
              <a:rPr lang="en-US" sz="2400" dirty="0" smtClean="0">
                <a:solidFill>
                  <a:srgbClr val="1F497D">
                    <a:alpha val="29000"/>
                  </a:srgbClr>
                </a:solidFill>
                <a:latin typeface="Arial"/>
                <a:cs typeface="Arial"/>
              </a:rPr>
              <a:t>Helicopters: </a:t>
            </a:r>
            <a:r>
              <a:rPr lang="en-US" sz="4000" dirty="0" smtClean="0">
                <a:solidFill>
                  <a:srgbClr val="1F497D">
                    <a:alpha val="29000"/>
                  </a:srgbClr>
                </a:solidFill>
                <a:latin typeface="Arial Black" panose="020B0A04020102020204" pitchFamily="34" charset="0"/>
                <a:cs typeface="Arial"/>
              </a:rPr>
              <a:t>48</a:t>
            </a:r>
          </a:p>
          <a:p>
            <a:pPr marL="0" indent="0">
              <a:buNone/>
            </a:pPr>
            <a:r>
              <a:rPr lang="en-US" sz="2400" dirty="0" smtClean="0">
                <a:solidFill>
                  <a:srgbClr val="1F497D">
                    <a:alpha val="29000"/>
                  </a:srgbClr>
                </a:solidFill>
                <a:latin typeface="Arial"/>
                <a:cs typeface="Arial"/>
              </a:rPr>
              <a:t>Aids to Navigations: </a:t>
            </a:r>
            <a:r>
              <a:rPr lang="en-US" sz="4000" dirty="0" smtClean="0">
                <a:solidFill>
                  <a:srgbClr val="1F497D">
                    <a:alpha val="29000"/>
                  </a:srgbClr>
                </a:solidFill>
                <a:latin typeface="Arial Black" panose="020B0A04020102020204" pitchFamily="34" charset="0"/>
                <a:cs typeface="Arial"/>
              </a:rPr>
              <a:t>5,299</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459" y="2077187"/>
            <a:ext cx="1267777" cy="427847"/>
          </a:xfrm>
          <a:prstGeom prst="rect">
            <a:avLst/>
          </a:prstGeom>
          <a:noFill/>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39166" y="2906964"/>
            <a:ext cx="708876" cy="294184"/>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78078" y="4079868"/>
            <a:ext cx="1006315" cy="381759"/>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78079" y="3452120"/>
            <a:ext cx="1001768" cy="403443"/>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1794" y="851193"/>
            <a:ext cx="447903" cy="506473"/>
          </a:xfrm>
          <a:prstGeom prst="rect">
            <a:avLst/>
          </a:prstGeom>
        </p:spPr>
      </p:pic>
      <p:pic>
        <p:nvPicPr>
          <p:cNvPr id="9" name="図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0481" y="4744064"/>
            <a:ext cx="977755" cy="504325"/>
          </a:xfrm>
          <a:prstGeom prst="rect">
            <a:avLst/>
          </a:prstGeom>
        </p:spPr>
      </p:pic>
      <p:sp>
        <p:nvSpPr>
          <p:cNvPr id="10" name="Content Placeholder 2"/>
          <p:cNvSpPr txBox="1">
            <a:spLocks/>
          </p:cNvSpPr>
          <p:nvPr/>
        </p:nvSpPr>
        <p:spPr>
          <a:xfrm>
            <a:off x="0" y="0"/>
            <a:ext cx="2889115" cy="470513"/>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800" dirty="0" smtClean="0">
                <a:solidFill>
                  <a:srgbClr val="1F497D"/>
                </a:solidFill>
                <a:latin typeface="Arial Black" panose="020B0A04020102020204" pitchFamily="34" charset="0"/>
                <a:cs typeface="Arial"/>
              </a:rPr>
              <a:t>What’s JCG?</a:t>
            </a:r>
            <a:endParaRPr lang="en-US" sz="2800" dirty="0">
              <a:solidFill>
                <a:srgbClr val="1F497D"/>
              </a:solidFill>
              <a:latin typeface="Arial Black" panose="020B0A04020102020204" pitchFamily="34" charset="0"/>
              <a:cs typeface="Arial"/>
            </a:endParaRPr>
          </a:p>
        </p:txBody>
      </p:sp>
      <p:pic>
        <p:nvPicPr>
          <p:cNvPr id="15" name="Picture 105" descr="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7950" y="1513340"/>
            <a:ext cx="395592" cy="53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a:xfrm>
            <a:off x="186062" y="3391530"/>
            <a:ext cx="1536569" cy="2303701"/>
          </a:xfrm>
          <a:prstGeom prst="rect">
            <a:avLst/>
          </a:prstGeom>
          <a:solidFill>
            <a:schemeClr val="bg1">
              <a:alpha val="69000"/>
            </a:schemeClr>
          </a:solidFill>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endParaRPr lang="en-US" sz="4000" dirty="0" smtClean="0">
              <a:solidFill>
                <a:srgbClr val="1F497D"/>
              </a:solidFill>
              <a:latin typeface="Arial Black" panose="020B0A04020102020204" pitchFamily="34" charset="0"/>
              <a:cs typeface="Arial"/>
            </a:endParaRPr>
          </a:p>
        </p:txBody>
      </p:sp>
      <p:sp>
        <p:nvSpPr>
          <p:cNvPr id="17" name="Content Placeholder 2"/>
          <p:cNvSpPr txBox="1">
            <a:spLocks/>
          </p:cNvSpPr>
          <p:nvPr/>
        </p:nvSpPr>
        <p:spPr>
          <a:xfrm>
            <a:off x="133617" y="701577"/>
            <a:ext cx="1536569" cy="2303701"/>
          </a:xfrm>
          <a:prstGeom prst="rect">
            <a:avLst/>
          </a:prstGeom>
          <a:solidFill>
            <a:schemeClr val="bg1">
              <a:alpha val="69000"/>
            </a:schemeClr>
          </a:solidFill>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endParaRPr lang="en-US" sz="4000" dirty="0" smtClean="0">
              <a:solidFill>
                <a:srgbClr val="1F497D"/>
              </a:solidFill>
              <a:latin typeface="Arial Black" panose="020B0A04020102020204" pitchFamily="34" charset="0"/>
              <a:cs typeface="Arial"/>
            </a:endParaRPr>
          </a:p>
        </p:txBody>
      </p:sp>
      <p:pic>
        <p:nvPicPr>
          <p:cNvPr id="18" name="Picture 19" descr="cl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29775" y="2333976"/>
            <a:ext cx="2932632" cy="148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DPP_014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29775" y="4079868"/>
            <a:ext cx="2927970" cy="223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80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16815">
            <a:off x="2511699" y="-139944"/>
            <a:ext cx="6189749" cy="7922877"/>
          </a:xfrm>
          <a:prstGeom prst="rect">
            <a:avLst/>
          </a:prstGeom>
          <a:noFill/>
        </p:spPr>
      </p:pic>
      <p:sp>
        <p:nvSpPr>
          <p:cNvPr id="3" name="Content Placeholder 2"/>
          <p:cNvSpPr txBox="1">
            <a:spLocks/>
          </p:cNvSpPr>
          <p:nvPr/>
        </p:nvSpPr>
        <p:spPr>
          <a:xfrm>
            <a:off x="1630449" y="790065"/>
            <a:ext cx="8229600" cy="3046587"/>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400" dirty="0" smtClean="0">
                <a:solidFill>
                  <a:srgbClr val="1F497D">
                    <a:alpha val="30000"/>
                  </a:srgbClr>
                </a:solidFill>
                <a:latin typeface="Arial"/>
                <a:cs typeface="Arial"/>
              </a:rPr>
              <a:t>Established: </a:t>
            </a:r>
            <a:r>
              <a:rPr lang="en-US" sz="4000" dirty="0" smtClean="0">
                <a:solidFill>
                  <a:srgbClr val="1F497D">
                    <a:alpha val="30000"/>
                  </a:srgbClr>
                </a:solidFill>
                <a:latin typeface="Arial Black" panose="020B0A04020102020204" pitchFamily="34" charset="0"/>
                <a:cs typeface="Arial"/>
              </a:rPr>
              <a:t>1948</a:t>
            </a:r>
          </a:p>
          <a:p>
            <a:pPr marL="0" indent="0">
              <a:buNone/>
            </a:pPr>
            <a:r>
              <a:rPr lang="en-US" sz="2400" dirty="0" smtClean="0">
                <a:solidFill>
                  <a:srgbClr val="1F497D">
                    <a:alpha val="30000"/>
                  </a:srgbClr>
                </a:solidFill>
                <a:latin typeface="Arial"/>
                <a:cs typeface="Arial"/>
              </a:rPr>
              <a:t>Personnel:</a:t>
            </a:r>
            <a:r>
              <a:rPr lang="ja-JP" altLang="en-US" sz="2400" dirty="0">
                <a:solidFill>
                  <a:srgbClr val="1F497D">
                    <a:alpha val="30000"/>
                  </a:srgbClr>
                </a:solidFill>
                <a:latin typeface="Arial"/>
                <a:cs typeface="Arial"/>
              </a:rPr>
              <a:t> </a:t>
            </a:r>
            <a:r>
              <a:rPr lang="en-US" sz="4000" dirty="0" smtClean="0">
                <a:solidFill>
                  <a:srgbClr val="1F497D">
                    <a:alpha val="30000"/>
                  </a:srgbClr>
                </a:solidFill>
                <a:latin typeface="Arial Black" panose="020B0A04020102020204" pitchFamily="34" charset="0"/>
                <a:cs typeface="Arial"/>
              </a:rPr>
              <a:t>13,744</a:t>
            </a:r>
            <a:r>
              <a:rPr lang="en-US" sz="2400" dirty="0" smtClean="0">
                <a:solidFill>
                  <a:srgbClr val="1F497D">
                    <a:alpha val="30000"/>
                  </a:srgbClr>
                </a:solidFill>
                <a:latin typeface="Arial"/>
                <a:cs typeface="Arial"/>
              </a:rPr>
              <a:t>(As of March 31, 2018)</a:t>
            </a:r>
          </a:p>
          <a:p>
            <a:pPr marL="0" indent="0">
              <a:buNone/>
            </a:pPr>
            <a:r>
              <a:rPr lang="en-US" sz="2400" dirty="0" smtClean="0">
                <a:solidFill>
                  <a:srgbClr val="1F497D">
                    <a:alpha val="30000"/>
                  </a:srgbClr>
                </a:solidFill>
                <a:latin typeface="Arial"/>
                <a:cs typeface="Arial"/>
              </a:rPr>
              <a:t>Patrol vessels: </a:t>
            </a:r>
            <a:r>
              <a:rPr lang="en-US" sz="4000" dirty="0" smtClean="0">
                <a:solidFill>
                  <a:srgbClr val="1F497D">
                    <a:alpha val="30000"/>
                  </a:srgbClr>
                </a:solidFill>
                <a:latin typeface="Arial Black" panose="020B0A04020102020204" pitchFamily="34" charset="0"/>
                <a:cs typeface="Arial"/>
              </a:rPr>
              <a:t>131</a:t>
            </a:r>
          </a:p>
          <a:p>
            <a:pPr marL="0" indent="0">
              <a:buNone/>
            </a:pPr>
            <a:r>
              <a:rPr lang="en-US" sz="2400" dirty="0" smtClean="0">
                <a:solidFill>
                  <a:srgbClr val="1F497D">
                    <a:alpha val="30000"/>
                  </a:srgbClr>
                </a:solidFill>
                <a:latin typeface="Arial"/>
                <a:cs typeface="Arial"/>
              </a:rPr>
              <a:t>Patrol craft: </a:t>
            </a:r>
            <a:r>
              <a:rPr lang="en-US" sz="4000" dirty="0" smtClean="0">
                <a:solidFill>
                  <a:srgbClr val="1F497D">
                    <a:alpha val="30000"/>
                  </a:srgbClr>
                </a:solidFill>
                <a:latin typeface="Arial Black" panose="020B0A04020102020204" pitchFamily="34" charset="0"/>
                <a:cs typeface="Arial"/>
              </a:rPr>
              <a:t>238</a:t>
            </a:r>
          </a:p>
          <a:p>
            <a:pPr marL="0" indent="0">
              <a:buNone/>
            </a:pPr>
            <a:r>
              <a:rPr lang="en-US" sz="2400" dirty="0" smtClean="0">
                <a:solidFill>
                  <a:srgbClr val="1F497D"/>
                </a:solidFill>
                <a:latin typeface="Arial"/>
                <a:cs typeface="Arial"/>
              </a:rPr>
              <a:t>Airplanes: </a:t>
            </a:r>
            <a:r>
              <a:rPr lang="en-US" sz="4000" dirty="0" smtClean="0">
                <a:solidFill>
                  <a:srgbClr val="1F497D"/>
                </a:solidFill>
                <a:latin typeface="Arial Black" panose="020B0A04020102020204" pitchFamily="34" charset="0"/>
                <a:cs typeface="Arial"/>
              </a:rPr>
              <a:t>26</a:t>
            </a:r>
          </a:p>
          <a:p>
            <a:pPr marL="0" indent="0">
              <a:buNone/>
            </a:pPr>
            <a:r>
              <a:rPr lang="en-US" sz="2400" dirty="0" smtClean="0">
                <a:solidFill>
                  <a:srgbClr val="1F497D">
                    <a:alpha val="30000"/>
                  </a:srgbClr>
                </a:solidFill>
                <a:latin typeface="Arial"/>
                <a:cs typeface="Arial"/>
              </a:rPr>
              <a:t>Helicopters: </a:t>
            </a:r>
            <a:r>
              <a:rPr lang="en-US" sz="4000" dirty="0" smtClean="0">
                <a:solidFill>
                  <a:srgbClr val="1F497D">
                    <a:alpha val="30000"/>
                  </a:srgbClr>
                </a:solidFill>
                <a:latin typeface="Arial Black" panose="020B0A04020102020204" pitchFamily="34" charset="0"/>
                <a:cs typeface="Arial"/>
              </a:rPr>
              <a:t>48</a:t>
            </a:r>
          </a:p>
          <a:p>
            <a:pPr marL="0" indent="0">
              <a:buNone/>
            </a:pPr>
            <a:r>
              <a:rPr lang="en-US" sz="2400" dirty="0" smtClean="0">
                <a:solidFill>
                  <a:srgbClr val="1F497D">
                    <a:alpha val="30000"/>
                  </a:srgbClr>
                </a:solidFill>
                <a:latin typeface="Arial"/>
                <a:cs typeface="Arial"/>
              </a:rPr>
              <a:t>Aids to Navigations: </a:t>
            </a:r>
            <a:r>
              <a:rPr lang="en-US" sz="4000" dirty="0" smtClean="0">
                <a:solidFill>
                  <a:srgbClr val="1F497D">
                    <a:alpha val="30000"/>
                  </a:srgbClr>
                </a:solidFill>
                <a:latin typeface="Arial Black" panose="020B0A04020102020204" pitchFamily="34" charset="0"/>
                <a:cs typeface="Arial"/>
              </a:rPr>
              <a:t>5,299</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459" y="2077187"/>
            <a:ext cx="1267777" cy="427847"/>
          </a:xfrm>
          <a:prstGeom prst="rect">
            <a:avLst/>
          </a:prstGeom>
          <a:noFill/>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39166" y="2906964"/>
            <a:ext cx="708876" cy="294184"/>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78078" y="4079868"/>
            <a:ext cx="1006315" cy="381759"/>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78079" y="3452120"/>
            <a:ext cx="1001768" cy="403443"/>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1794" y="851193"/>
            <a:ext cx="447903" cy="506473"/>
          </a:xfrm>
          <a:prstGeom prst="rect">
            <a:avLst/>
          </a:prstGeom>
        </p:spPr>
      </p:pic>
      <p:pic>
        <p:nvPicPr>
          <p:cNvPr id="9" name="図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0481" y="4744064"/>
            <a:ext cx="977755" cy="504325"/>
          </a:xfrm>
          <a:prstGeom prst="rect">
            <a:avLst/>
          </a:prstGeom>
        </p:spPr>
      </p:pic>
      <p:sp>
        <p:nvSpPr>
          <p:cNvPr id="10" name="Content Placeholder 2"/>
          <p:cNvSpPr txBox="1">
            <a:spLocks/>
          </p:cNvSpPr>
          <p:nvPr/>
        </p:nvSpPr>
        <p:spPr>
          <a:xfrm>
            <a:off x="0" y="0"/>
            <a:ext cx="2889115" cy="470513"/>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800" dirty="0" smtClean="0">
                <a:solidFill>
                  <a:srgbClr val="1F497D"/>
                </a:solidFill>
                <a:latin typeface="Arial Black" panose="020B0A04020102020204" pitchFamily="34" charset="0"/>
                <a:cs typeface="Arial"/>
              </a:rPr>
              <a:t>What’s JCG?</a:t>
            </a:r>
            <a:endParaRPr lang="en-US" sz="2800" dirty="0">
              <a:solidFill>
                <a:srgbClr val="1F497D"/>
              </a:solidFill>
              <a:latin typeface="Arial Black" panose="020B0A04020102020204" pitchFamily="34" charset="0"/>
              <a:cs typeface="Arial"/>
            </a:endParaRPr>
          </a:p>
        </p:txBody>
      </p:sp>
      <p:pic>
        <p:nvPicPr>
          <p:cNvPr id="15" name="Picture 105" descr="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7950" y="1513340"/>
            <a:ext cx="395592" cy="53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a:xfrm>
            <a:off x="133617" y="701577"/>
            <a:ext cx="1536569" cy="2750543"/>
          </a:xfrm>
          <a:prstGeom prst="rect">
            <a:avLst/>
          </a:prstGeom>
          <a:solidFill>
            <a:schemeClr val="bg1">
              <a:alpha val="69000"/>
            </a:schemeClr>
          </a:solidFill>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endParaRPr lang="en-US" sz="4000" dirty="0" smtClean="0">
              <a:solidFill>
                <a:srgbClr val="1F497D"/>
              </a:solidFill>
              <a:latin typeface="Arial Black" panose="020B0A04020102020204" pitchFamily="34" charset="0"/>
              <a:cs typeface="Arial"/>
            </a:endParaRPr>
          </a:p>
        </p:txBody>
      </p:sp>
      <p:sp>
        <p:nvSpPr>
          <p:cNvPr id="17" name="Content Placeholder 2"/>
          <p:cNvSpPr txBox="1">
            <a:spLocks/>
          </p:cNvSpPr>
          <p:nvPr/>
        </p:nvSpPr>
        <p:spPr>
          <a:xfrm>
            <a:off x="133616" y="4079176"/>
            <a:ext cx="1536569" cy="1409124"/>
          </a:xfrm>
          <a:prstGeom prst="rect">
            <a:avLst/>
          </a:prstGeom>
          <a:solidFill>
            <a:schemeClr val="bg1">
              <a:alpha val="69000"/>
            </a:schemeClr>
          </a:solidFill>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endParaRPr lang="en-US" sz="4000" dirty="0" smtClean="0">
              <a:solidFill>
                <a:srgbClr val="1F497D"/>
              </a:solidFill>
              <a:latin typeface="Arial Black" panose="020B0A04020102020204" pitchFamily="34" charset="0"/>
              <a:cs typeface="Arial"/>
            </a:endParaRPr>
          </a:p>
        </p:txBody>
      </p:sp>
      <p:pic>
        <p:nvPicPr>
          <p:cNvPr id="18" name="Picture 15"/>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049" t="13733" b="12610"/>
          <a:stretch/>
        </p:blipFill>
        <p:spPr bwMode="auto">
          <a:xfrm>
            <a:off x="6578120" y="4457901"/>
            <a:ext cx="2719050" cy="15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ファルコン"/>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78120" y="2460493"/>
            <a:ext cx="2719050" cy="181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15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16815">
            <a:off x="2511699" y="-139944"/>
            <a:ext cx="6189749" cy="7922877"/>
          </a:xfrm>
          <a:prstGeom prst="rect">
            <a:avLst/>
          </a:prstGeom>
          <a:noFill/>
        </p:spPr>
      </p:pic>
      <p:sp>
        <p:nvSpPr>
          <p:cNvPr id="3" name="Content Placeholder 2"/>
          <p:cNvSpPr txBox="1">
            <a:spLocks/>
          </p:cNvSpPr>
          <p:nvPr/>
        </p:nvSpPr>
        <p:spPr>
          <a:xfrm>
            <a:off x="1630449" y="790065"/>
            <a:ext cx="8229600" cy="3046587"/>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400" dirty="0" smtClean="0">
                <a:solidFill>
                  <a:srgbClr val="1F497D">
                    <a:alpha val="30000"/>
                  </a:srgbClr>
                </a:solidFill>
                <a:latin typeface="Arial"/>
                <a:cs typeface="Arial"/>
              </a:rPr>
              <a:t>Established: </a:t>
            </a:r>
            <a:r>
              <a:rPr lang="en-US" sz="4000" dirty="0" smtClean="0">
                <a:solidFill>
                  <a:srgbClr val="1F497D">
                    <a:alpha val="30000"/>
                  </a:srgbClr>
                </a:solidFill>
                <a:latin typeface="Arial Black" panose="020B0A04020102020204" pitchFamily="34" charset="0"/>
                <a:cs typeface="Arial"/>
              </a:rPr>
              <a:t>1948</a:t>
            </a:r>
          </a:p>
          <a:p>
            <a:pPr marL="0" indent="0">
              <a:buNone/>
            </a:pPr>
            <a:r>
              <a:rPr lang="en-US" sz="2400" dirty="0" smtClean="0">
                <a:solidFill>
                  <a:srgbClr val="1F497D">
                    <a:alpha val="30000"/>
                  </a:srgbClr>
                </a:solidFill>
                <a:latin typeface="Arial"/>
                <a:cs typeface="Arial"/>
              </a:rPr>
              <a:t>Personnel:</a:t>
            </a:r>
            <a:r>
              <a:rPr lang="ja-JP" altLang="en-US" sz="2400" dirty="0">
                <a:solidFill>
                  <a:srgbClr val="1F497D">
                    <a:alpha val="30000"/>
                  </a:srgbClr>
                </a:solidFill>
                <a:latin typeface="Arial"/>
                <a:cs typeface="Arial"/>
              </a:rPr>
              <a:t> </a:t>
            </a:r>
            <a:r>
              <a:rPr lang="en-US" sz="4000" dirty="0" smtClean="0">
                <a:solidFill>
                  <a:srgbClr val="1F497D">
                    <a:alpha val="30000"/>
                  </a:srgbClr>
                </a:solidFill>
                <a:latin typeface="Arial Black" panose="020B0A04020102020204" pitchFamily="34" charset="0"/>
                <a:cs typeface="Arial"/>
              </a:rPr>
              <a:t>13,744</a:t>
            </a:r>
            <a:r>
              <a:rPr lang="en-US" sz="2400" dirty="0" smtClean="0">
                <a:solidFill>
                  <a:srgbClr val="1F497D">
                    <a:alpha val="30000"/>
                  </a:srgbClr>
                </a:solidFill>
                <a:latin typeface="Arial"/>
                <a:cs typeface="Arial"/>
              </a:rPr>
              <a:t>(As of March 31, 2018)</a:t>
            </a:r>
          </a:p>
          <a:p>
            <a:pPr marL="0" indent="0">
              <a:buNone/>
            </a:pPr>
            <a:r>
              <a:rPr lang="en-US" sz="2400" dirty="0" smtClean="0">
                <a:solidFill>
                  <a:srgbClr val="1F497D">
                    <a:alpha val="30000"/>
                  </a:srgbClr>
                </a:solidFill>
                <a:latin typeface="Arial"/>
                <a:cs typeface="Arial"/>
              </a:rPr>
              <a:t>Patrol vessels: </a:t>
            </a:r>
            <a:r>
              <a:rPr lang="en-US" sz="4000" dirty="0" smtClean="0">
                <a:solidFill>
                  <a:srgbClr val="1F497D">
                    <a:alpha val="30000"/>
                  </a:srgbClr>
                </a:solidFill>
                <a:latin typeface="Arial Black" panose="020B0A04020102020204" pitchFamily="34" charset="0"/>
                <a:cs typeface="Arial"/>
              </a:rPr>
              <a:t>131</a:t>
            </a:r>
          </a:p>
          <a:p>
            <a:pPr marL="0" indent="0">
              <a:buNone/>
            </a:pPr>
            <a:r>
              <a:rPr lang="en-US" sz="2400" dirty="0" smtClean="0">
                <a:solidFill>
                  <a:srgbClr val="1F497D">
                    <a:alpha val="30000"/>
                  </a:srgbClr>
                </a:solidFill>
                <a:latin typeface="Arial"/>
                <a:cs typeface="Arial"/>
              </a:rPr>
              <a:t>Patrol craft: </a:t>
            </a:r>
            <a:r>
              <a:rPr lang="en-US" sz="4000" dirty="0" smtClean="0">
                <a:solidFill>
                  <a:srgbClr val="1F497D">
                    <a:alpha val="30000"/>
                  </a:srgbClr>
                </a:solidFill>
                <a:latin typeface="Arial Black" panose="020B0A04020102020204" pitchFamily="34" charset="0"/>
                <a:cs typeface="Arial"/>
              </a:rPr>
              <a:t>238</a:t>
            </a:r>
          </a:p>
          <a:p>
            <a:pPr marL="0" indent="0">
              <a:buNone/>
            </a:pPr>
            <a:r>
              <a:rPr lang="en-US" sz="2400" dirty="0" smtClean="0">
                <a:solidFill>
                  <a:srgbClr val="1F497D">
                    <a:alpha val="30000"/>
                  </a:srgbClr>
                </a:solidFill>
                <a:latin typeface="Arial"/>
                <a:cs typeface="Arial"/>
              </a:rPr>
              <a:t>Airplanes: </a:t>
            </a:r>
            <a:r>
              <a:rPr lang="en-US" sz="4000" dirty="0" smtClean="0">
                <a:solidFill>
                  <a:srgbClr val="1F497D">
                    <a:alpha val="30000"/>
                  </a:srgbClr>
                </a:solidFill>
                <a:latin typeface="Arial Black" panose="020B0A04020102020204" pitchFamily="34" charset="0"/>
                <a:cs typeface="Arial"/>
              </a:rPr>
              <a:t>26</a:t>
            </a:r>
          </a:p>
          <a:p>
            <a:pPr marL="0" indent="0">
              <a:buNone/>
            </a:pPr>
            <a:r>
              <a:rPr lang="en-US" sz="2400" dirty="0" smtClean="0">
                <a:solidFill>
                  <a:srgbClr val="1F497D"/>
                </a:solidFill>
                <a:latin typeface="Arial"/>
                <a:cs typeface="Arial"/>
              </a:rPr>
              <a:t>Helicopters: </a:t>
            </a:r>
            <a:r>
              <a:rPr lang="en-US" sz="4000" dirty="0" smtClean="0">
                <a:solidFill>
                  <a:srgbClr val="1F497D"/>
                </a:solidFill>
                <a:latin typeface="Arial Black" panose="020B0A04020102020204" pitchFamily="34" charset="0"/>
                <a:cs typeface="Arial"/>
              </a:rPr>
              <a:t>48</a:t>
            </a:r>
          </a:p>
          <a:p>
            <a:pPr marL="0" indent="0">
              <a:buNone/>
            </a:pPr>
            <a:r>
              <a:rPr lang="en-US" sz="2400" dirty="0" smtClean="0">
                <a:solidFill>
                  <a:srgbClr val="1F497D">
                    <a:alpha val="28000"/>
                  </a:srgbClr>
                </a:solidFill>
                <a:latin typeface="Arial"/>
                <a:cs typeface="Arial"/>
              </a:rPr>
              <a:t>Aids to Navigations: </a:t>
            </a:r>
            <a:r>
              <a:rPr lang="en-US" sz="4000" dirty="0" smtClean="0">
                <a:solidFill>
                  <a:srgbClr val="1F497D">
                    <a:alpha val="28000"/>
                  </a:srgbClr>
                </a:solidFill>
                <a:latin typeface="Arial Black" panose="020B0A04020102020204" pitchFamily="34" charset="0"/>
                <a:cs typeface="Arial"/>
              </a:rPr>
              <a:t>5,299</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459" y="2077187"/>
            <a:ext cx="1267777" cy="427847"/>
          </a:xfrm>
          <a:prstGeom prst="rect">
            <a:avLst/>
          </a:prstGeom>
          <a:noFill/>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39166" y="2906964"/>
            <a:ext cx="708876" cy="294184"/>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78078" y="4079868"/>
            <a:ext cx="1006315" cy="381759"/>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78079" y="3452120"/>
            <a:ext cx="1001768" cy="403443"/>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1794" y="851193"/>
            <a:ext cx="447903" cy="506473"/>
          </a:xfrm>
          <a:prstGeom prst="rect">
            <a:avLst/>
          </a:prstGeom>
        </p:spPr>
      </p:pic>
      <p:pic>
        <p:nvPicPr>
          <p:cNvPr id="9" name="図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0481" y="4744064"/>
            <a:ext cx="977755" cy="504325"/>
          </a:xfrm>
          <a:prstGeom prst="rect">
            <a:avLst/>
          </a:prstGeom>
        </p:spPr>
      </p:pic>
      <p:sp>
        <p:nvSpPr>
          <p:cNvPr id="10" name="Content Placeholder 2"/>
          <p:cNvSpPr txBox="1">
            <a:spLocks/>
          </p:cNvSpPr>
          <p:nvPr/>
        </p:nvSpPr>
        <p:spPr>
          <a:xfrm>
            <a:off x="0" y="0"/>
            <a:ext cx="2889115" cy="470513"/>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800" dirty="0" smtClean="0">
                <a:solidFill>
                  <a:srgbClr val="1F497D"/>
                </a:solidFill>
                <a:latin typeface="Arial Black" panose="020B0A04020102020204" pitchFamily="34" charset="0"/>
                <a:cs typeface="Arial"/>
              </a:rPr>
              <a:t>What’s JCG?</a:t>
            </a:r>
            <a:endParaRPr lang="en-US" sz="2800" dirty="0">
              <a:solidFill>
                <a:srgbClr val="1F497D"/>
              </a:solidFill>
              <a:latin typeface="Arial Black" panose="020B0A04020102020204" pitchFamily="34" charset="0"/>
              <a:cs typeface="Arial"/>
            </a:endParaRPr>
          </a:p>
        </p:txBody>
      </p:sp>
      <p:pic>
        <p:nvPicPr>
          <p:cNvPr id="15" name="Picture 105" descr="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7950" y="1513340"/>
            <a:ext cx="395592" cy="53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a:xfrm>
            <a:off x="133617" y="701577"/>
            <a:ext cx="1536569" cy="3378291"/>
          </a:xfrm>
          <a:prstGeom prst="rect">
            <a:avLst/>
          </a:prstGeom>
          <a:solidFill>
            <a:schemeClr val="bg1">
              <a:alpha val="69000"/>
            </a:schemeClr>
          </a:solidFill>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endParaRPr lang="en-US" sz="4000" dirty="0" smtClean="0">
              <a:solidFill>
                <a:srgbClr val="1F497D"/>
              </a:solidFill>
              <a:latin typeface="Arial Black" panose="020B0A04020102020204" pitchFamily="34" charset="0"/>
              <a:cs typeface="Arial"/>
            </a:endParaRPr>
          </a:p>
        </p:txBody>
      </p:sp>
      <p:sp>
        <p:nvSpPr>
          <p:cNvPr id="17" name="Content Placeholder 2"/>
          <p:cNvSpPr txBox="1">
            <a:spLocks/>
          </p:cNvSpPr>
          <p:nvPr/>
        </p:nvSpPr>
        <p:spPr>
          <a:xfrm>
            <a:off x="93880" y="4667281"/>
            <a:ext cx="1536569" cy="796840"/>
          </a:xfrm>
          <a:prstGeom prst="rect">
            <a:avLst/>
          </a:prstGeom>
          <a:solidFill>
            <a:schemeClr val="bg1">
              <a:alpha val="69000"/>
            </a:schemeClr>
          </a:solidFill>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endParaRPr lang="en-US" sz="4000" dirty="0" smtClean="0">
              <a:solidFill>
                <a:srgbClr val="1F497D"/>
              </a:solidFill>
              <a:latin typeface="Arial Black" panose="020B0A04020102020204" pitchFamily="34" charset="0"/>
              <a:cs typeface="Arial"/>
            </a:endParaRPr>
          </a:p>
        </p:txBody>
      </p:sp>
      <p:pic>
        <p:nvPicPr>
          <p:cNvPr id="18" name="Picture 4" descr="IMG_218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89365" y="2077187"/>
            <a:ext cx="2946132" cy="2079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シコルスキー"/>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413" b="8533"/>
          <a:stretch/>
        </p:blipFill>
        <p:spPr bwMode="auto">
          <a:xfrm>
            <a:off x="6389365" y="4352160"/>
            <a:ext cx="2947158" cy="175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838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16815">
            <a:off x="2511699" y="-139944"/>
            <a:ext cx="6189749" cy="7922877"/>
          </a:xfrm>
          <a:prstGeom prst="rect">
            <a:avLst/>
          </a:prstGeom>
          <a:noFill/>
        </p:spPr>
      </p:pic>
      <p:sp>
        <p:nvSpPr>
          <p:cNvPr id="3" name="Content Placeholder 2"/>
          <p:cNvSpPr txBox="1">
            <a:spLocks/>
          </p:cNvSpPr>
          <p:nvPr/>
        </p:nvSpPr>
        <p:spPr>
          <a:xfrm>
            <a:off x="1630449" y="790065"/>
            <a:ext cx="8229600" cy="3046587"/>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400" dirty="0" smtClean="0">
                <a:solidFill>
                  <a:srgbClr val="1F497D">
                    <a:alpha val="30000"/>
                  </a:srgbClr>
                </a:solidFill>
                <a:latin typeface="Arial"/>
                <a:cs typeface="Arial"/>
              </a:rPr>
              <a:t>Established: </a:t>
            </a:r>
            <a:r>
              <a:rPr lang="en-US" sz="4000" dirty="0" smtClean="0">
                <a:solidFill>
                  <a:srgbClr val="1F497D">
                    <a:alpha val="30000"/>
                  </a:srgbClr>
                </a:solidFill>
                <a:latin typeface="Arial Black" panose="020B0A04020102020204" pitchFamily="34" charset="0"/>
                <a:cs typeface="Arial"/>
              </a:rPr>
              <a:t>1948</a:t>
            </a:r>
          </a:p>
          <a:p>
            <a:pPr marL="0" indent="0">
              <a:buNone/>
            </a:pPr>
            <a:r>
              <a:rPr lang="en-US" sz="2400" dirty="0" smtClean="0">
                <a:solidFill>
                  <a:srgbClr val="1F497D">
                    <a:alpha val="30000"/>
                  </a:srgbClr>
                </a:solidFill>
                <a:latin typeface="Arial"/>
                <a:cs typeface="Arial"/>
              </a:rPr>
              <a:t>Personnel:</a:t>
            </a:r>
            <a:r>
              <a:rPr lang="ja-JP" altLang="en-US" sz="2400" dirty="0">
                <a:solidFill>
                  <a:srgbClr val="1F497D">
                    <a:alpha val="30000"/>
                  </a:srgbClr>
                </a:solidFill>
                <a:latin typeface="Arial"/>
                <a:cs typeface="Arial"/>
              </a:rPr>
              <a:t> </a:t>
            </a:r>
            <a:r>
              <a:rPr lang="en-US" sz="4000" dirty="0" smtClean="0">
                <a:solidFill>
                  <a:srgbClr val="1F497D">
                    <a:alpha val="30000"/>
                  </a:srgbClr>
                </a:solidFill>
                <a:latin typeface="Arial Black" panose="020B0A04020102020204" pitchFamily="34" charset="0"/>
                <a:cs typeface="Arial"/>
              </a:rPr>
              <a:t>13,744</a:t>
            </a:r>
            <a:r>
              <a:rPr lang="en-US" sz="2400" dirty="0" smtClean="0">
                <a:solidFill>
                  <a:srgbClr val="1F497D">
                    <a:alpha val="30000"/>
                  </a:srgbClr>
                </a:solidFill>
                <a:latin typeface="Arial"/>
                <a:cs typeface="Arial"/>
              </a:rPr>
              <a:t>(As of March 31, 2018)</a:t>
            </a:r>
          </a:p>
          <a:p>
            <a:pPr marL="0" indent="0">
              <a:buNone/>
            </a:pPr>
            <a:r>
              <a:rPr lang="en-US" sz="2400" dirty="0" smtClean="0">
                <a:solidFill>
                  <a:srgbClr val="1F497D">
                    <a:alpha val="30000"/>
                  </a:srgbClr>
                </a:solidFill>
                <a:latin typeface="Arial"/>
                <a:cs typeface="Arial"/>
              </a:rPr>
              <a:t>Patrol vessels: </a:t>
            </a:r>
            <a:r>
              <a:rPr lang="en-US" sz="4000" dirty="0" smtClean="0">
                <a:solidFill>
                  <a:srgbClr val="1F497D">
                    <a:alpha val="30000"/>
                  </a:srgbClr>
                </a:solidFill>
                <a:latin typeface="Arial Black" panose="020B0A04020102020204" pitchFamily="34" charset="0"/>
                <a:cs typeface="Arial"/>
              </a:rPr>
              <a:t>131</a:t>
            </a:r>
          </a:p>
          <a:p>
            <a:pPr marL="0" indent="0">
              <a:buNone/>
            </a:pPr>
            <a:r>
              <a:rPr lang="en-US" sz="2400" dirty="0" smtClean="0">
                <a:solidFill>
                  <a:srgbClr val="1F497D">
                    <a:alpha val="30000"/>
                  </a:srgbClr>
                </a:solidFill>
                <a:latin typeface="Arial"/>
                <a:cs typeface="Arial"/>
              </a:rPr>
              <a:t>Patrol craft: </a:t>
            </a:r>
            <a:r>
              <a:rPr lang="en-US" sz="4000" dirty="0" smtClean="0">
                <a:solidFill>
                  <a:srgbClr val="1F497D">
                    <a:alpha val="30000"/>
                  </a:srgbClr>
                </a:solidFill>
                <a:latin typeface="Arial Black" panose="020B0A04020102020204" pitchFamily="34" charset="0"/>
                <a:cs typeface="Arial"/>
              </a:rPr>
              <a:t>238</a:t>
            </a:r>
          </a:p>
          <a:p>
            <a:pPr marL="0" indent="0">
              <a:buNone/>
            </a:pPr>
            <a:r>
              <a:rPr lang="en-US" sz="2400" dirty="0" smtClean="0">
                <a:solidFill>
                  <a:srgbClr val="1F497D">
                    <a:alpha val="30000"/>
                  </a:srgbClr>
                </a:solidFill>
                <a:latin typeface="Arial"/>
                <a:cs typeface="Arial"/>
              </a:rPr>
              <a:t>Airplanes: </a:t>
            </a:r>
            <a:r>
              <a:rPr lang="en-US" sz="4000" dirty="0" smtClean="0">
                <a:solidFill>
                  <a:srgbClr val="1F497D">
                    <a:alpha val="30000"/>
                  </a:srgbClr>
                </a:solidFill>
                <a:latin typeface="Arial Black" panose="020B0A04020102020204" pitchFamily="34" charset="0"/>
                <a:cs typeface="Arial"/>
              </a:rPr>
              <a:t>26</a:t>
            </a:r>
          </a:p>
          <a:p>
            <a:pPr marL="0" indent="0">
              <a:buNone/>
            </a:pPr>
            <a:r>
              <a:rPr lang="en-US" sz="2400" dirty="0" smtClean="0">
                <a:solidFill>
                  <a:srgbClr val="1F497D">
                    <a:alpha val="30000"/>
                  </a:srgbClr>
                </a:solidFill>
                <a:latin typeface="Arial"/>
                <a:cs typeface="Arial"/>
              </a:rPr>
              <a:t>Helicopters: </a:t>
            </a:r>
            <a:r>
              <a:rPr lang="en-US" sz="4000" dirty="0" smtClean="0">
                <a:solidFill>
                  <a:srgbClr val="1F497D">
                    <a:alpha val="30000"/>
                  </a:srgbClr>
                </a:solidFill>
                <a:latin typeface="Arial Black" panose="020B0A04020102020204" pitchFamily="34" charset="0"/>
                <a:cs typeface="Arial"/>
              </a:rPr>
              <a:t>48</a:t>
            </a:r>
          </a:p>
          <a:p>
            <a:pPr marL="0" indent="0">
              <a:buNone/>
            </a:pPr>
            <a:r>
              <a:rPr lang="en-US" sz="2400" dirty="0" smtClean="0">
                <a:solidFill>
                  <a:srgbClr val="1F497D"/>
                </a:solidFill>
                <a:latin typeface="Arial"/>
                <a:cs typeface="Arial"/>
              </a:rPr>
              <a:t>Aids to Navigations: </a:t>
            </a:r>
            <a:r>
              <a:rPr lang="en-US" sz="4000" dirty="0" smtClean="0">
                <a:solidFill>
                  <a:srgbClr val="1F497D"/>
                </a:solidFill>
                <a:latin typeface="Arial Black" panose="020B0A04020102020204" pitchFamily="34" charset="0"/>
                <a:cs typeface="Arial"/>
              </a:rPr>
              <a:t>5,299</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459" y="2077187"/>
            <a:ext cx="1267777" cy="427847"/>
          </a:xfrm>
          <a:prstGeom prst="rect">
            <a:avLst/>
          </a:prstGeom>
          <a:noFill/>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39166" y="2906964"/>
            <a:ext cx="708876" cy="294184"/>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78078" y="4079868"/>
            <a:ext cx="1006315" cy="381759"/>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78079" y="3452120"/>
            <a:ext cx="1001768" cy="403443"/>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1794" y="851193"/>
            <a:ext cx="447903" cy="506473"/>
          </a:xfrm>
          <a:prstGeom prst="rect">
            <a:avLst/>
          </a:prstGeom>
        </p:spPr>
      </p:pic>
      <p:pic>
        <p:nvPicPr>
          <p:cNvPr id="9" name="図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0481" y="4744064"/>
            <a:ext cx="977755" cy="504325"/>
          </a:xfrm>
          <a:prstGeom prst="rect">
            <a:avLst/>
          </a:prstGeom>
        </p:spPr>
      </p:pic>
      <p:sp>
        <p:nvSpPr>
          <p:cNvPr id="10" name="Content Placeholder 2"/>
          <p:cNvSpPr txBox="1">
            <a:spLocks/>
          </p:cNvSpPr>
          <p:nvPr/>
        </p:nvSpPr>
        <p:spPr>
          <a:xfrm>
            <a:off x="0" y="0"/>
            <a:ext cx="2889115" cy="470513"/>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800" dirty="0" smtClean="0">
                <a:solidFill>
                  <a:srgbClr val="1F497D"/>
                </a:solidFill>
                <a:latin typeface="Arial Black" panose="020B0A04020102020204" pitchFamily="34" charset="0"/>
                <a:cs typeface="Arial"/>
              </a:rPr>
              <a:t>What’s JCG?</a:t>
            </a:r>
            <a:endParaRPr lang="en-US" sz="2800" dirty="0">
              <a:solidFill>
                <a:srgbClr val="1F497D"/>
              </a:solidFill>
              <a:latin typeface="Arial Black" panose="020B0A04020102020204" pitchFamily="34" charset="0"/>
              <a:cs typeface="Arial"/>
            </a:endParaRPr>
          </a:p>
        </p:txBody>
      </p:sp>
      <p:pic>
        <p:nvPicPr>
          <p:cNvPr id="15" name="Picture 105" descr="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7950" y="1513340"/>
            <a:ext cx="395592" cy="53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a:xfrm>
            <a:off x="133617" y="701577"/>
            <a:ext cx="1536569" cy="3903080"/>
          </a:xfrm>
          <a:prstGeom prst="rect">
            <a:avLst/>
          </a:prstGeom>
          <a:solidFill>
            <a:schemeClr val="bg1">
              <a:alpha val="69000"/>
            </a:schemeClr>
          </a:solidFill>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endParaRPr lang="en-US" sz="4000" dirty="0" smtClean="0">
              <a:solidFill>
                <a:srgbClr val="1F497D"/>
              </a:solidFill>
              <a:latin typeface="Arial Black" panose="020B0A04020102020204" pitchFamily="34" charset="0"/>
              <a:cs typeface="Arial"/>
            </a:endParaRPr>
          </a:p>
        </p:txBody>
      </p:sp>
      <p:pic>
        <p:nvPicPr>
          <p:cNvPr id="18" name="図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8450" y="2184174"/>
            <a:ext cx="2913385" cy="1929645"/>
          </a:xfrm>
          <a:prstGeom prst="rect">
            <a:avLst/>
          </a:prstGeom>
        </p:spPr>
      </p:pic>
      <p:pic>
        <p:nvPicPr>
          <p:cNvPr id="19" name="図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84211" y="4390987"/>
            <a:ext cx="2941864" cy="1948507"/>
          </a:xfrm>
          <a:prstGeom prst="rect">
            <a:avLst/>
          </a:prstGeom>
        </p:spPr>
      </p:pic>
    </p:spTree>
    <p:extLst>
      <p:ext uri="{BB962C8B-B14F-4D97-AF65-F5344CB8AC3E}">
        <p14:creationId xmlns:p14="http://schemas.microsoft.com/office/powerpoint/2010/main" val="1786596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70436" y="4356563"/>
            <a:ext cx="6734928" cy="1558740"/>
          </a:xfrm>
          <a:prstGeom prst="rect">
            <a:avLst/>
          </a:prstGeom>
          <a:solidFill>
            <a:srgbClr val="1F497D"/>
          </a:solidFill>
          <a:ln>
            <a:solidFill>
              <a:srgbClr val="1F497D"/>
            </a:solidFill>
          </a:ln>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000" dirty="0" smtClean="0">
                <a:solidFill>
                  <a:schemeClr val="bg1"/>
                </a:solidFill>
                <a:latin typeface="Arial"/>
                <a:cs typeface="Arial"/>
              </a:rPr>
              <a:t>Established: </a:t>
            </a:r>
            <a:r>
              <a:rPr lang="en-US" altLang="ja-JP" sz="2000" dirty="0" smtClean="0">
                <a:solidFill>
                  <a:schemeClr val="bg1"/>
                </a:solidFill>
                <a:latin typeface="Arial"/>
                <a:cs typeface="Arial"/>
              </a:rPr>
              <a:t>2016</a:t>
            </a:r>
          </a:p>
          <a:p>
            <a:pPr marL="0" indent="0">
              <a:buNone/>
            </a:pPr>
            <a:r>
              <a:rPr lang="en-US" altLang="ja-JP" sz="2000" dirty="0" smtClean="0">
                <a:solidFill>
                  <a:schemeClr val="bg1"/>
                </a:solidFill>
                <a:latin typeface="Arial"/>
                <a:cs typeface="Arial"/>
              </a:rPr>
              <a:t>Duty</a:t>
            </a:r>
            <a:r>
              <a:rPr lang="ja-JP" altLang="en-US" sz="2000" dirty="0" smtClean="0">
                <a:solidFill>
                  <a:schemeClr val="bg1"/>
                </a:solidFill>
                <a:latin typeface="Arial"/>
                <a:cs typeface="Arial"/>
              </a:rPr>
              <a:t>：</a:t>
            </a:r>
            <a:r>
              <a:rPr lang="en-US" altLang="ja-JP" sz="2000" dirty="0" smtClean="0">
                <a:solidFill>
                  <a:schemeClr val="bg1"/>
                </a:solidFill>
                <a:latin typeface="Arial"/>
                <a:cs typeface="Arial"/>
              </a:rPr>
              <a:t>1.Investigating marine accidents. </a:t>
            </a:r>
            <a:endParaRPr lang="en-US" altLang="ja-JP" sz="2000" dirty="0">
              <a:solidFill>
                <a:schemeClr val="bg1"/>
              </a:solidFill>
              <a:latin typeface="Arial"/>
              <a:cs typeface="Arial"/>
            </a:endParaRPr>
          </a:p>
          <a:p>
            <a:pPr marL="0" indent="0">
              <a:buNone/>
            </a:pPr>
            <a:r>
              <a:rPr lang="en-US" altLang="ja-JP" sz="2000" dirty="0" smtClean="0">
                <a:solidFill>
                  <a:schemeClr val="bg1"/>
                </a:solidFill>
                <a:latin typeface="Arial"/>
                <a:cs typeface="Arial"/>
              </a:rPr>
              <a:t>	2.Providing safety information.</a:t>
            </a:r>
          </a:p>
          <a:p>
            <a:pPr marL="0" indent="0">
              <a:buNone/>
            </a:pPr>
            <a:r>
              <a:rPr lang="en-US" altLang="ja-JP" sz="2000" dirty="0" smtClean="0">
                <a:solidFill>
                  <a:schemeClr val="bg1"/>
                </a:solidFill>
                <a:latin typeface="Arial"/>
                <a:cs typeface="Arial"/>
              </a:rPr>
              <a:t>	3.Planning safety measures against small vessels.</a:t>
            </a:r>
            <a:endParaRPr lang="en-US" altLang="ja-JP" sz="2000" dirty="0">
              <a:solidFill>
                <a:schemeClr val="bg1"/>
              </a:solidFill>
              <a:latin typeface="Arial"/>
              <a:cs typeface="Arial"/>
            </a:endParaRPr>
          </a:p>
        </p:txBody>
      </p:sp>
      <p:sp>
        <p:nvSpPr>
          <p:cNvPr id="3" name="正方形/長方形 2"/>
          <p:cNvSpPr/>
          <p:nvPr/>
        </p:nvSpPr>
        <p:spPr>
          <a:xfrm>
            <a:off x="1179623" y="3983339"/>
            <a:ext cx="3245498" cy="373224"/>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Content Placeholder 2"/>
          <p:cNvSpPr txBox="1">
            <a:spLocks/>
          </p:cNvSpPr>
          <p:nvPr/>
        </p:nvSpPr>
        <p:spPr>
          <a:xfrm>
            <a:off x="65316" y="564150"/>
            <a:ext cx="9840684" cy="2205371"/>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000" dirty="0" smtClean="0">
                <a:solidFill>
                  <a:srgbClr val="1F497D"/>
                </a:solidFill>
                <a:latin typeface="Arial" panose="020B0604020202020204" pitchFamily="34" charset="0"/>
                <a:cs typeface="Arial" panose="020B0604020202020204" pitchFamily="34" charset="0"/>
              </a:rPr>
              <a:t>Commandant					</a:t>
            </a:r>
            <a:r>
              <a:rPr lang="en-US" altLang="ja-JP" sz="2000" dirty="0" smtClean="0">
                <a:solidFill>
                  <a:srgbClr val="1F497D"/>
                </a:solidFill>
                <a:latin typeface="Arial" panose="020B0604020202020204" pitchFamily="34" charset="0"/>
                <a:cs typeface="Arial" panose="020B0604020202020204" pitchFamily="34" charset="0"/>
              </a:rPr>
              <a:t>Regional </a:t>
            </a:r>
            <a:r>
              <a:rPr lang="en-US" altLang="ja-JP" sz="2000" dirty="0">
                <a:solidFill>
                  <a:srgbClr val="1F497D"/>
                </a:solidFill>
                <a:latin typeface="Arial" panose="020B0604020202020204" pitchFamily="34" charset="0"/>
                <a:cs typeface="Arial" panose="020B0604020202020204" pitchFamily="34" charset="0"/>
              </a:rPr>
              <a:t>Coast Guard </a:t>
            </a:r>
            <a:r>
              <a:rPr lang="en-US" altLang="ja-JP" sz="2000" dirty="0" smtClean="0">
                <a:solidFill>
                  <a:srgbClr val="1F497D"/>
                </a:solidFill>
                <a:latin typeface="Arial" panose="020B0604020202020204" pitchFamily="34" charset="0"/>
                <a:cs typeface="Arial" panose="020B0604020202020204" pitchFamily="34" charset="0"/>
              </a:rPr>
              <a:t>HQs(1</a:t>
            </a:r>
            <a:r>
              <a:rPr lang="en-US" altLang="ja-JP" sz="2000" baseline="30000" dirty="0" smtClean="0">
                <a:solidFill>
                  <a:srgbClr val="1F497D"/>
                </a:solidFill>
                <a:latin typeface="Arial" panose="020B0604020202020204" pitchFamily="34" charset="0"/>
                <a:cs typeface="Arial" panose="020B0604020202020204" pitchFamily="34" charset="0"/>
              </a:rPr>
              <a:t>st</a:t>
            </a:r>
            <a:r>
              <a:rPr lang="en-US" altLang="ja-JP" sz="2000" dirty="0" smtClean="0">
                <a:solidFill>
                  <a:srgbClr val="1F497D"/>
                </a:solidFill>
                <a:latin typeface="Arial" panose="020B0604020202020204" pitchFamily="34" charset="0"/>
                <a:cs typeface="Arial" panose="020B0604020202020204" pitchFamily="34" charset="0"/>
              </a:rPr>
              <a:t>-11th</a:t>
            </a:r>
            <a:r>
              <a:rPr lang="en-US" altLang="ja-JP" sz="2000" dirty="0">
                <a:solidFill>
                  <a:srgbClr val="1F497D"/>
                </a:solidFill>
                <a:latin typeface="Arial" panose="020B0604020202020204" pitchFamily="34" charset="0"/>
                <a:cs typeface="Arial" panose="020B0604020202020204" pitchFamily="34" charset="0"/>
              </a:rPr>
              <a:t>)</a:t>
            </a:r>
          </a:p>
          <a:p>
            <a:pPr marL="0" indent="0">
              <a:buNone/>
            </a:pPr>
            <a:r>
              <a:rPr lang="ja-JP" altLang="en-US" sz="2000" dirty="0" smtClean="0">
                <a:solidFill>
                  <a:srgbClr val="1F497D"/>
                </a:solidFill>
                <a:latin typeface="Arial" panose="020B0604020202020204" pitchFamily="34" charset="0"/>
                <a:cs typeface="Arial" panose="020B0604020202020204" pitchFamily="34" charset="0"/>
              </a:rPr>
              <a:t>　</a:t>
            </a:r>
            <a:r>
              <a:rPr lang="en-US" sz="2000" dirty="0" smtClean="0">
                <a:solidFill>
                  <a:srgbClr val="1F497D"/>
                </a:solidFill>
                <a:latin typeface="Arial" panose="020B0604020202020204" pitchFamily="34" charset="0"/>
                <a:cs typeface="Arial" panose="020B0604020202020204" pitchFamily="34" charset="0"/>
              </a:rPr>
              <a:t>	Administration Department</a:t>
            </a:r>
          </a:p>
          <a:p>
            <a:pPr marL="0" indent="0">
              <a:buNone/>
            </a:pPr>
            <a:r>
              <a:rPr lang="en-US" sz="2000" dirty="0" smtClean="0">
                <a:solidFill>
                  <a:srgbClr val="1F497D"/>
                </a:solidFill>
                <a:latin typeface="Arial" panose="020B0604020202020204" pitchFamily="34" charset="0"/>
                <a:cs typeface="Arial" panose="020B0604020202020204" pitchFamily="34" charset="0"/>
              </a:rPr>
              <a:t>	Equipment and Technology Department</a:t>
            </a:r>
          </a:p>
          <a:p>
            <a:pPr marL="0" indent="0">
              <a:buNone/>
            </a:pPr>
            <a:r>
              <a:rPr lang="en-US" sz="2000" dirty="0" smtClean="0">
                <a:solidFill>
                  <a:srgbClr val="1F497D"/>
                </a:solidFill>
                <a:latin typeface="Arial" panose="020B0604020202020204" pitchFamily="34" charset="0"/>
                <a:cs typeface="Arial" panose="020B0604020202020204" pitchFamily="34" charset="0"/>
              </a:rPr>
              <a:t>	Guard and Rescue Department</a:t>
            </a:r>
          </a:p>
          <a:p>
            <a:pPr marL="0" indent="0">
              <a:buNone/>
            </a:pPr>
            <a:r>
              <a:rPr lang="en-US" sz="2000" dirty="0" smtClean="0">
                <a:solidFill>
                  <a:srgbClr val="1F497D"/>
                </a:solidFill>
                <a:latin typeface="Arial" panose="020B0604020202020204" pitchFamily="34" charset="0"/>
                <a:cs typeface="Arial" panose="020B0604020202020204" pitchFamily="34" charset="0"/>
              </a:rPr>
              <a:t>	Hydrographic and Oceanographic Department</a:t>
            </a:r>
          </a:p>
          <a:p>
            <a:pPr marL="0" indent="0">
              <a:buNone/>
            </a:pPr>
            <a:r>
              <a:rPr lang="en-US" sz="2000" dirty="0" smtClean="0">
                <a:solidFill>
                  <a:srgbClr val="1F497D"/>
                </a:solidFill>
                <a:latin typeface="Arial" panose="020B0604020202020204" pitchFamily="34" charset="0"/>
                <a:cs typeface="Arial" panose="020B0604020202020204" pitchFamily="34" charset="0"/>
              </a:rPr>
              <a:t>	Maritime Traffic Department</a:t>
            </a:r>
          </a:p>
        </p:txBody>
      </p:sp>
      <p:cxnSp>
        <p:nvCxnSpPr>
          <p:cNvPr id="5" name="直線コネクタ 4"/>
          <p:cNvCxnSpPr/>
          <p:nvPr/>
        </p:nvCxnSpPr>
        <p:spPr>
          <a:xfrm>
            <a:off x="1770436" y="749029"/>
            <a:ext cx="3453319" cy="0"/>
          </a:xfrm>
          <a:prstGeom prst="line">
            <a:avLst/>
          </a:prstGeom>
          <a:ln w="1905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784698" y="969521"/>
            <a:ext cx="0" cy="1800000"/>
          </a:xfrm>
          <a:prstGeom prst="line">
            <a:avLst/>
          </a:prstGeom>
          <a:ln w="1905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781446" y="2769521"/>
            <a:ext cx="817136" cy="1648"/>
          </a:xfrm>
          <a:prstGeom prst="line">
            <a:avLst/>
          </a:prstGeom>
          <a:ln w="19050">
            <a:solidFill>
              <a:srgbClr val="1F497D"/>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0" y="0"/>
            <a:ext cx="5683731" cy="470513"/>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800" dirty="0">
                <a:solidFill>
                  <a:srgbClr val="1F497D"/>
                </a:solidFill>
                <a:latin typeface="Arial Black" panose="020B0A04020102020204" pitchFamily="34" charset="0"/>
                <a:cs typeface="Arial"/>
              </a:rPr>
              <a:t>Organization</a:t>
            </a:r>
          </a:p>
        </p:txBody>
      </p:sp>
      <p:sp>
        <p:nvSpPr>
          <p:cNvPr id="9" name="Content Placeholder 2"/>
          <p:cNvSpPr txBox="1">
            <a:spLocks/>
          </p:cNvSpPr>
          <p:nvPr/>
        </p:nvSpPr>
        <p:spPr>
          <a:xfrm>
            <a:off x="1179623" y="2863158"/>
            <a:ext cx="5532606" cy="1566990"/>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buFont typeface="Wingdings" panose="05000000000000000000" pitchFamily="2" charset="2"/>
              <a:buChar char="l"/>
            </a:pPr>
            <a:r>
              <a:rPr lang="en-US" altLang="ja-JP" sz="2000" dirty="0" smtClean="0">
                <a:solidFill>
                  <a:srgbClr val="1F497D"/>
                </a:solidFill>
                <a:latin typeface="Arial" panose="020B0604020202020204" pitchFamily="34" charset="0"/>
                <a:cs typeface="Arial" panose="020B0604020202020204" pitchFamily="34" charset="0"/>
              </a:rPr>
              <a:t>Administration</a:t>
            </a:r>
            <a:r>
              <a:rPr lang="ja-JP" altLang="en-US" sz="2000" dirty="0">
                <a:solidFill>
                  <a:srgbClr val="1F497D"/>
                </a:solidFill>
                <a:latin typeface="Arial" panose="020B0604020202020204" pitchFamily="34" charset="0"/>
                <a:cs typeface="Arial" panose="020B0604020202020204" pitchFamily="34" charset="0"/>
              </a:rPr>
              <a:t>　</a:t>
            </a:r>
            <a:r>
              <a:rPr lang="en-US" altLang="ja-JP" sz="2000" dirty="0">
                <a:solidFill>
                  <a:srgbClr val="1F497D"/>
                </a:solidFill>
                <a:latin typeface="Arial" panose="020B0604020202020204" pitchFamily="34" charset="0"/>
                <a:cs typeface="Arial" panose="020B0604020202020204" pitchFamily="34" charset="0"/>
              </a:rPr>
              <a:t>and</a:t>
            </a:r>
            <a:r>
              <a:rPr lang="ja-JP" altLang="en-US" sz="2000" dirty="0">
                <a:solidFill>
                  <a:srgbClr val="1F497D"/>
                </a:solidFill>
                <a:latin typeface="Arial" panose="020B0604020202020204" pitchFamily="34" charset="0"/>
                <a:cs typeface="Arial" panose="020B0604020202020204" pitchFamily="34" charset="0"/>
              </a:rPr>
              <a:t>　</a:t>
            </a:r>
            <a:r>
              <a:rPr lang="en-US" altLang="ja-JP" sz="2000" dirty="0">
                <a:solidFill>
                  <a:srgbClr val="1F497D"/>
                </a:solidFill>
                <a:latin typeface="Arial" panose="020B0604020202020204" pitchFamily="34" charset="0"/>
                <a:cs typeface="Arial" panose="020B0604020202020204" pitchFamily="34" charset="0"/>
              </a:rPr>
              <a:t>Planning</a:t>
            </a:r>
            <a:r>
              <a:rPr lang="ja-JP" altLang="en-US" sz="2000" dirty="0">
                <a:solidFill>
                  <a:srgbClr val="1F497D"/>
                </a:solidFill>
                <a:latin typeface="Arial" panose="020B0604020202020204" pitchFamily="34" charset="0"/>
                <a:cs typeface="Arial" panose="020B0604020202020204" pitchFamily="34" charset="0"/>
              </a:rPr>
              <a:t>　</a:t>
            </a:r>
            <a:r>
              <a:rPr lang="en-US" altLang="ja-JP" sz="2000" dirty="0" smtClean="0">
                <a:solidFill>
                  <a:srgbClr val="1F497D"/>
                </a:solidFill>
                <a:latin typeface="Arial" panose="020B0604020202020204" pitchFamily="34" charset="0"/>
                <a:cs typeface="Arial" panose="020B0604020202020204" pitchFamily="34" charset="0"/>
              </a:rPr>
              <a:t>Division</a:t>
            </a:r>
          </a:p>
          <a:p>
            <a:pPr>
              <a:buFont typeface="Wingdings" panose="05000000000000000000" pitchFamily="2" charset="2"/>
              <a:buChar char="l"/>
            </a:pPr>
            <a:r>
              <a:rPr lang="en-US" sz="2000" dirty="0" smtClean="0">
                <a:solidFill>
                  <a:srgbClr val="1F497D"/>
                </a:solidFill>
                <a:latin typeface="Arial" panose="020B0604020202020204" pitchFamily="34" charset="0"/>
                <a:cs typeface="Arial" panose="020B0604020202020204" pitchFamily="34" charset="0"/>
              </a:rPr>
              <a:t>Navigation </a:t>
            </a:r>
            <a:r>
              <a:rPr lang="en-US" sz="2000" dirty="0">
                <a:solidFill>
                  <a:srgbClr val="1F497D"/>
                </a:solidFill>
                <a:latin typeface="Arial" panose="020B0604020202020204" pitchFamily="34" charset="0"/>
                <a:cs typeface="Arial" panose="020B0604020202020204" pitchFamily="34" charset="0"/>
              </a:rPr>
              <a:t>Safety </a:t>
            </a:r>
            <a:r>
              <a:rPr lang="en-US" sz="2000" dirty="0" smtClean="0">
                <a:solidFill>
                  <a:srgbClr val="1F497D"/>
                </a:solidFill>
                <a:latin typeface="Arial" panose="020B0604020202020204" pitchFamily="34" charset="0"/>
                <a:cs typeface="Arial" panose="020B0604020202020204" pitchFamily="34" charset="0"/>
              </a:rPr>
              <a:t>Division</a:t>
            </a:r>
          </a:p>
          <a:p>
            <a:pPr>
              <a:buFont typeface="Wingdings" panose="05000000000000000000" pitchFamily="2" charset="2"/>
              <a:buChar char="l"/>
            </a:pPr>
            <a:r>
              <a:rPr lang="en-US" altLang="ja-JP" sz="2000" dirty="0" smtClean="0">
                <a:solidFill>
                  <a:srgbClr val="1F497D"/>
                </a:solidFill>
                <a:latin typeface="Arial" panose="020B0604020202020204" pitchFamily="34" charset="0"/>
                <a:cs typeface="Arial" panose="020B0604020202020204" pitchFamily="34" charset="0"/>
              </a:rPr>
              <a:t>Aids</a:t>
            </a:r>
            <a:r>
              <a:rPr lang="ja-JP" altLang="en-US" sz="2000" dirty="0">
                <a:solidFill>
                  <a:srgbClr val="1F497D"/>
                </a:solidFill>
                <a:latin typeface="Arial" panose="020B0604020202020204" pitchFamily="34" charset="0"/>
                <a:cs typeface="Arial" panose="020B0604020202020204" pitchFamily="34" charset="0"/>
              </a:rPr>
              <a:t>　</a:t>
            </a:r>
            <a:r>
              <a:rPr lang="en-US" altLang="ja-JP" sz="2000" dirty="0">
                <a:solidFill>
                  <a:srgbClr val="1F497D"/>
                </a:solidFill>
                <a:latin typeface="Arial" panose="020B0604020202020204" pitchFamily="34" charset="0"/>
                <a:cs typeface="Arial" panose="020B0604020202020204" pitchFamily="34" charset="0"/>
              </a:rPr>
              <a:t>to</a:t>
            </a:r>
            <a:r>
              <a:rPr lang="ja-JP" altLang="en-US" sz="2000" dirty="0">
                <a:solidFill>
                  <a:srgbClr val="1F497D"/>
                </a:solidFill>
                <a:latin typeface="Arial" panose="020B0604020202020204" pitchFamily="34" charset="0"/>
                <a:cs typeface="Arial" panose="020B0604020202020204" pitchFamily="34" charset="0"/>
              </a:rPr>
              <a:t>　</a:t>
            </a:r>
            <a:r>
              <a:rPr lang="en-US" altLang="ja-JP" sz="2000" dirty="0">
                <a:solidFill>
                  <a:srgbClr val="1F497D"/>
                </a:solidFill>
                <a:latin typeface="Arial" panose="020B0604020202020204" pitchFamily="34" charset="0"/>
                <a:cs typeface="Arial" panose="020B0604020202020204" pitchFamily="34" charset="0"/>
              </a:rPr>
              <a:t>Navigation</a:t>
            </a:r>
            <a:r>
              <a:rPr lang="ja-JP" altLang="en-US" sz="2000" dirty="0">
                <a:solidFill>
                  <a:srgbClr val="1F497D"/>
                </a:solidFill>
                <a:latin typeface="Arial" panose="020B0604020202020204" pitchFamily="34" charset="0"/>
                <a:cs typeface="Arial" panose="020B0604020202020204" pitchFamily="34" charset="0"/>
              </a:rPr>
              <a:t>　</a:t>
            </a:r>
            <a:r>
              <a:rPr lang="en-US" altLang="ja-JP" sz="2000" dirty="0">
                <a:solidFill>
                  <a:srgbClr val="1F497D"/>
                </a:solidFill>
                <a:latin typeface="Arial" panose="020B0604020202020204" pitchFamily="34" charset="0"/>
                <a:cs typeface="Arial" panose="020B0604020202020204" pitchFamily="34" charset="0"/>
              </a:rPr>
              <a:t>Engineering</a:t>
            </a:r>
            <a:r>
              <a:rPr lang="ja-JP" altLang="en-US" sz="2000" dirty="0">
                <a:solidFill>
                  <a:srgbClr val="1F497D"/>
                </a:solidFill>
                <a:latin typeface="Arial" panose="020B0604020202020204" pitchFamily="34" charset="0"/>
                <a:cs typeface="Arial" panose="020B0604020202020204" pitchFamily="34" charset="0"/>
              </a:rPr>
              <a:t>　</a:t>
            </a:r>
            <a:r>
              <a:rPr lang="en-US" altLang="ja-JP" sz="2000" dirty="0">
                <a:solidFill>
                  <a:srgbClr val="1F497D"/>
                </a:solidFill>
                <a:latin typeface="Arial" panose="020B0604020202020204" pitchFamily="34" charset="0"/>
                <a:cs typeface="Arial" panose="020B0604020202020204" pitchFamily="34" charset="0"/>
              </a:rPr>
              <a:t>Division</a:t>
            </a:r>
          </a:p>
          <a:p>
            <a:pPr>
              <a:buFont typeface="Wingdings" panose="05000000000000000000" pitchFamily="2" charset="2"/>
              <a:buChar char="l"/>
            </a:pPr>
            <a:r>
              <a:rPr lang="en-US" sz="2000" dirty="0" smtClean="0">
                <a:solidFill>
                  <a:schemeClr val="bg1"/>
                </a:solidFill>
                <a:latin typeface="Arial" panose="020B0604020202020204" pitchFamily="34" charset="0"/>
                <a:cs typeface="Arial" panose="020B0604020202020204" pitchFamily="34" charset="0"/>
              </a:rPr>
              <a:t>Safety </a:t>
            </a:r>
            <a:r>
              <a:rPr lang="en-US" sz="2000" dirty="0">
                <a:solidFill>
                  <a:schemeClr val="bg1"/>
                </a:solidFill>
                <a:latin typeface="Arial" panose="020B0604020202020204" pitchFamily="34" charset="0"/>
                <a:cs typeface="Arial" panose="020B0604020202020204" pitchFamily="34" charset="0"/>
              </a:rPr>
              <a:t>Measures </a:t>
            </a:r>
            <a:r>
              <a:rPr lang="en-US" sz="2000" dirty="0" smtClean="0">
                <a:solidFill>
                  <a:schemeClr val="bg1"/>
                </a:solidFill>
                <a:latin typeface="Arial" panose="020B0604020202020204" pitchFamily="34" charset="0"/>
                <a:cs typeface="Arial" panose="020B0604020202020204" pitchFamily="34" charset="0"/>
              </a:rPr>
              <a:t>Division</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685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74393" y="952056"/>
            <a:ext cx="6734928" cy="1558740"/>
          </a:xfrm>
          <a:prstGeom prst="rect">
            <a:avLst/>
          </a:prstGeom>
          <a:solidFill>
            <a:srgbClr val="1F497D"/>
          </a:solidFill>
          <a:ln>
            <a:solidFill>
              <a:srgbClr val="1F497D"/>
            </a:solidFill>
          </a:ln>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000" dirty="0" smtClean="0">
                <a:solidFill>
                  <a:schemeClr val="bg1"/>
                </a:solidFill>
                <a:latin typeface="Arial"/>
                <a:cs typeface="Arial"/>
              </a:rPr>
              <a:t>Established: </a:t>
            </a:r>
            <a:r>
              <a:rPr lang="en-US" altLang="ja-JP" sz="2000" dirty="0" smtClean="0">
                <a:solidFill>
                  <a:schemeClr val="bg1"/>
                </a:solidFill>
                <a:latin typeface="Arial"/>
                <a:cs typeface="Arial"/>
              </a:rPr>
              <a:t>2016</a:t>
            </a:r>
          </a:p>
          <a:p>
            <a:pPr marL="0" indent="0">
              <a:buNone/>
            </a:pPr>
            <a:r>
              <a:rPr lang="en-US" altLang="ja-JP" sz="2000" dirty="0" smtClean="0">
                <a:solidFill>
                  <a:schemeClr val="bg1"/>
                </a:solidFill>
                <a:latin typeface="Arial"/>
                <a:cs typeface="Arial"/>
              </a:rPr>
              <a:t>Duty</a:t>
            </a:r>
            <a:r>
              <a:rPr lang="ja-JP" altLang="en-US" sz="2000" dirty="0" smtClean="0">
                <a:solidFill>
                  <a:schemeClr val="bg1"/>
                </a:solidFill>
                <a:latin typeface="Arial"/>
                <a:cs typeface="Arial"/>
              </a:rPr>
              <a:t>：</a:t>
            </a:r>
            <a:r>
              <a:rPr lang="en-US" altLang="ja-JP" sz="2000" dirty="0" smtClean="0">
                <a:solidFill>
                  <a:schemeClr val="bg1"/>
                </a:solidFill>
                <a:latin typeface="Arial"/>
                <a:cs typeface="Arial"/>
              </a:rPr>
              <a:t>1.Investigating marine accidents. </a:t>
            </a:r>
            <a:endParaRPr lang="en-US" altLang="ja-JP" sz="2000" dirty="0">
              <a:solidFill>
                <a:schemeClr val="bg1"/>
              </a:solidFill>
              <a:latin typeface="Arial"/>
              <a:cs typeface="Arial"/>
            </a:endParaRPr>
          </a:p>
          <a:p>
            <a:pPr marL="0" indent="0">
              <a:buNone/>
            </a:pPr>
            <a:r>
              <a:rPr lang="en-US" altLang="ja-JP" sz="2000" dirty="0" smtClean="0">
                <a:solidFill>
                  <a:schemeClr val="bg1"/>
                </a:solidFill>
                <a:latin typeface="Arial"/>
                <a:cs typeface="Arial"/>
              </a:rPr>
              <a:t>	</a:t>
            </a:r>
            <a:r>
              <a:rPr lang="en-US" altLang="ja-JP" sz="2000" dirty="0" smtClean="0">
                <a:solidFill>
                  <a:schemeClr val="bg1">
                    <a:alpha val="30000"/>
                  </a:schemeClr>
                </a:solidFill>
                <a:latin typeface="Arial"/>
                <a:cs typeface="Arial"/>
              </a:rPr>
              <a:t>2.Providing safety information.</a:t>
            </a:r>
          </a:p>
          <a:p>
            <a:pPr marL="0" indent="0">
              <a:buNone/>
            </a:pPr>
            <a:r>
              <a:rPr lang="en-US" altLang="ja-JP" sz="2000" dirty="0" smtClean="0">
                <a:solidFill>
                  <a:schemeClr val="bg1">
                    <a:alpha val="30000"/>
                  </a:schemeClr>
                </a:solidFill>
                <a:latin typeface="Arial"/>
                <a:cs typeface="Arial"/>
              </a:rPr>
              <a:t>	3.Planning safety measures against small vessels.</a:t>
            </a:r>
            <a:endParaRPr lang="en-US" altLang="ja-JP" sz="2000" dirty="0">
              <a:solidFill>
                <a:schemeClr val="bg1">
                  <a:alpha val="30000"/>
                </a:schemeClr>
              </a:solidFill>
              <a:latin typeface="Arial"/>
              <a:cs typeface="Arial"/>
            </a:endParaRPr>
          </a:p>
        </p:txBody>
      </p:sp>
      <p:sp>
        <p:nvSpPr>
          <p:cNvPr id="3" name="正方形/長方形 2"/>
          <p:cNvSpPr/>
          <p:nvPr/>
        </p:nvSpPr>
        <p:spPr>
          <a:xfrm>
            <a:off x="183580" y="578832"/>
            <a:ext cx="3245498" cy="373224"/>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Content Placeholder 2"/>
          <p:cNvSpPr txBox="1">
            <a:spLocks/>
          </p:cNvSpPr>
          <p:nvPr/>
        </p:nvSpPr>
        <p:spPr>
          <a:xfrm>
            <a:off x="0" y="0"/>
            <a:ext cx="5683731" cy="470513"/>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800" dirty="0">
                <a:solidFill>
                  <a:srgbClr val="1F497D"/>
                </a:solidFill>
                <a:latin typeface="Arial Black" panose="020B0A04020102020204" pitchFamily="34" charset="0"/>
                <a:cs typeface="Arial"/>
              </a:rPr>
              <a:t>Organization</a:t>
            </a:r>
          </a:p>
        </p:txBody>
      </p:sp>
      <p:sp>
        <p:nvSpPr>
          <p:cNvPr id="9" name="Content Placeholder 2"/>
          <p:cNvSpPr txBox="1">
            <a:spLocks/>
          </p:cNvSpPr>
          <p:nvPr/>
        </p:nvSpPr>
        <p:spPr>
          <a:xfrm>
            <a:off x="183580" y="577183"/>
            <a:ext cx="5532606" cy="448457"/>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buFont typeface="Wingdings" panose="05000000000000000000" pitchFamily="2" charset="2"/>
              <a:buChar char="l"/>
            </a:pPr>
            <a:r>
              <a:rPr lang="en-US" sz="2000" dirty="0" smtClean="0">
                <a:solidFill>
                  <a:schemeClr val="bg1"/>
                </a:solidFill>
                <a:latin typeface="Arial" panose="020B0604020202020204" pitchFamily="34" charset="0"/>
                <a:cs typeface="Arial" panose="020B0604020202020204" pitchFamily="34" charset="0"/>
              </a:rPr>
              <a:t>Safety </a:t>
            </a:r>
            <a:r>
              <a:rPr lang="en-US" sz="2000" dirty="0">
                <a:solidFill>
                  <a:schemeClr val="bg1"/>
                </a:solidFill>
                <a:latin typeface="Arial" panose="020B0604020202020204" pitchFamily="34" charset="0"/>
                <a:cs typeface="Arial" panose="020B0604020202020204" pitchFamily="34" charset="0"/>
              </a:rPr>
              <a:t>Measures </a:t>
            </a:r>
            <a:r>
              <a:rPr lang="en-US" sz="2000" dirty="0" smtClean="0">
                <a:solidFill>
                  <a:schemeClr val="bg1"/>
                </a:solidFill>
                <a:latin typeface="Arial" panose="020B0604020202020204" pitchFamily="34" charset="0"/>
                <a:cs typeface="Arial" panose="020B0604020202020204" pitchFamily="34" charset="0"/>
              </a:rPr>
              <a:t>Division</a:t>
            </a:r>
            <a:endParaRPr lang="en-US" sz="2000" dirty="0">
              <a:solidFill>
                <a:schemeClr val="bg1"/>
              </a:solidFill>
              <a:latin typeface="Arial" panose="020B0604020202020204" pitchFamily="34" charset="0"/>
              <a:cs typeface="Arial" panose="020B0604020202020204" pitchFamily="34" charset="0"/>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80" y="2908959"/>
            <a:ext cx="4701593" cy="3134395"/>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365" y="2908958"/>
            <a:ext cx="4494604" cy="3134395"/>
          </a:xfrm>
          <a:prstGeom prst="rect">
            <a:avLst/>
          </a:prstGeom>
        </p:spPr>
      </p:pic>
    </p:spTree>
    <p:extLst>
      <p:ext uri="{BB962C8B-B14F-4D97-AF65-F5344CB8AC3E}">
        <p14:creationId xmlns:p14="http://schemas.microsoft.com/office/powerpoint/2010/main" val="1164975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74393" y="952056"/>
            <a:ext cx="6734928" cy="1558740"/>
          </a:xfrm>
          <a:prstGeom prst="rect">
            <a:avLst/>
          </a:prstGeom>
          <a:solidFill>
            <a:srgbClr val="1F497D"/>
          </a:solidFill>
          <a:ln>
            <a:solidFill>
              <a:srgbClr val="1F497D"/>
            </a:solidFill>
          </a:ln>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000" dirty="0" smtClean="0">
                <a:solidFill>
                  <a:schemeClr val="bg1"/>
                </a:solidFill>
                <a:latin typeface="Arial"/>
                <a:cs typeface="Arial"/>
              </a:rPr>
              <a:t>Established: </a:t>
            </a:r>
            <a:r>
              <a:rPr lang="en-US" altLang="ja-JP" sz="2000" dirty="0" smtClean="0">
                <a:solidFill>
                  <a:schemeClr val="bg1"/>
                </a:solidFill>
                <a:latin typeface="Arial"/>
                <a:cs typeface="Arial"/>
              </a:rPr>
              <a:t>2016</a:t>
            </a:r>
          </a:p>
          <a:p>
            <a:pPr marL="0" indent="0">
              <a:buNone/>
            </a:pPr>
            <a:r>
              <a:rPr lang="en-US" altLang="ja-JP" sz="2000" dirty="0" smtClean="0">
                <a:solidFill>
                  <a:schemeClr val="bg1"/>
                </a:solidFill>
                <a:latin typeface="Arial"/>
                <a:cs typeface="Arial"/>
              </a:rPr>
              <a:t>Duty</a:t>
            </a:r>
            <a:r>
              <a:rPr lang="ja-JP" altLang="en-US" sz="2000" dirty="0" smtClean="0">
                <a:solidFill>
                  <a:schemeClr val="bg1"/>
                </a:solidFill>
                <a:latin typeface="Arial"/>
                <a:cs typeface="Arial"/>
              </a:rPr>
              <a:t>：</a:t>
            </a:r>
            <a:r>
              <a:rPr lang="en-US" altLang="ja-JP" sz="2000" dirty="0" smtClean="0">
                <a:solidFill>
                  <a:schemeClr val="bg1">
                    <a:alpha val="30000"/>
                  </a:schemeClr>
                </a:solidFill>
                <a:latin typeface="Arial"/>
                <a:cs typeface="Arial"/>
              </a:rPr>
              <a:t>1.Investigating marine accidents. </a:t>
            </a:r>
            <a:endParaRPr lang="en-US" altLang="ja-JP" sz="2000" dirty="0">
              <a:solidFill>
                <a:schemeClr val="bg1">
                  <a:alpha val="30000"/>
                </a:schemeClr>
              </a:solidFill>
              <a:latin typeface="Arial"/>
              <a:cs typeface="Arial"/>
            </a:endParaRPr>
          </a:p>
          <a:p>
            <a:pPr marL="0" indent="0">
              <a:buNone/>
            </a:pPr>
            <a:r>
              <a:rPr lang="en-US" altLang="ja-JP" sz="2000" dirty="0" smtClean="0">
                <a:solidFill>
                  <a:schemeClr val="bg1"/>
                </a:solidFill>
                <a:latin typeface="Arial"/>
                <a:cs typeface="Arial"/>
              </a:rPr>
              <a:t>	2.Providing safety information.</a:t>
            </a:r>
          </a:p>
          <a:p>
            <a:pPr marL="0" indent="0">
              <a:buNone/>
            </a:pPr>
            <a:r>
              <a:rPr lang="en-US" altLang="ja-JP" sz="2000" dirty="0" smtClean="0">
                <a:solidFill>
                  <a:schemeClr val="bg1">
                    <a:alpha val="30000"/>
                  </a:schemeClr>
                </a:solidFill>
                <a:latin typeface="Arial"/>
                <a:cs typeface="Arial"/>
              </a:rPr>
              <a:t>	3.Planning safety measures against small vessels.</a:t>
            </a:r>
            <a:endParaRPr lang="en-US" altLang="ja-JP" sz="2000" dirty="0">
              <a:solidFill>
                <a:schemeClr val="bg1">
                  <a:alpha val="30000"/>
                </a:schemeClr>
              </a:solidFill>
              <a:latin typeface="Arial"/>
              <a:cs typeface="Arial"/>
            </a:endParaRPr>
          </a:p>
        </p:txBody>
      </p:sp>
      <p:sp>
        <p:nvSpPr>
          <p:cNvPr id="3" name="正方形/長方形 2"/>
          <p:cNvSpPr/>
          <p:nvPr/>
        </p:nvSpPr>
        <p:spPr>
          <a:xfrm>
            <a:off x="183580" y="578832"/>
            <a:ext cx="3245498" cy="373224"/>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Content Placeholder 2"/>
          <p:cNvSpPr txBox="1">
            <a:spLocks/>
          </p:cNvSpPr>
          <p:nvPr/>
        </p:nvSpPr>
        <p:spPr>
          <a:xfrm>
            <a:off x="0" y="0"/>
            <a:ext cx="5683731" cy="470513"/>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800" dirty="0">
                <a:solidFill>
                  <a:srgbClr val="1F497D"/>
                </a:solidFill>
                <a:latin typeface="Arial Black" panose="020B0A04020102020204" pitchFamily="34" charset="0"/>
                <a:cs typeface="Arial"/>
              </a:rPr>
              <a:t>Organization</a:t>
            </a:r>
          </a:p>
        </p:txBody>
      </p:sp>
      <p:sp>
        <p:nvSpPr>
          <p:cNvPr id="9" name="Content Placeholder 2"/>
          <p:cNvSpPr txBox="1">
            <a:spLocks/>
          </p:cNvSpPr>
          <p:nvPr/>
        </p:nvSpPr>
        <p:spPr>
          <a:xfrm>
            <a:off x="183580" y="577183"/>
            <a:ext cx="5532606" cy="448457"/>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buFont typeface="Wingdings" panose="05000000000000000000" pitchFamily="2" charset="2"/>
              <a:buChar char="l"/>
            </a:pPr>
            <a:r>
              <a:rPr lang="en-US" sz="2000" dirty="0" smtClean="0">
                <a:solidFill>
                  <a:schemeClr val="bg1"/>
                </a:solidFill>
                <a:latin typeface="Arial" panose="020B0604020202020204" pitchFamily="34" charset="0"/>
                <a:cs typeface="Arial" panose="020B0604020202020204" pitchFamily="34" charset="0"/>
              </a:rPr>
              <a:t>Safety </a:t>
            </a:r>
            <a:r>
              <a:rPr lang="en-US" sz="2000" dirty="0">
                <a:solidFill>
                  <a:schemeClr val="bg1"/>
                </a:solidFill>
                <a:latin typeface="Arial" panose="020B0604020202020204" pitchFamily="34" charset="0"/>
                <a:cs typeface="Arial" panose="020B0604020202020204" pitchFamily="34" charset="0"/>
              </a:rPr>
              <a:t>Measures </a:t>
            </a:r>
            <a:r>
              <a:rPr lang="en-US" sz="2000" dirty="0" smtClean="0">
                <a:solidFill>
                  <a:schemeClr val="bg1"/>
                </a:solidFill>
                <a:latin typeface="Arial" panose="020B0604020202020204" pitchFamily="34" charset="0"/>
                <a:cs typeface="Arial" panose="020B0604020202020204" pitchFamily="34" charset="0"/>
              </a:rPr>
              <a:t>Division</a:t>
            </a:r>
            <a:endParaRPr lang="en-US" sz="2000" dirty="0">
              <a:solidFill>
                <a:schemeClr val="bg1"/>
              </a:solidFill>
              <a:latin typeface="Arial" panose="020B0604020202020204" pitchFamily="34" charset="0"/>
              <a:cs typeface="Arial" panose="020B0604020202020204" pitchFamily="34" charset="0"/>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r="43203" b="6557"/>
          <a:stretch/>
        </p:blipFill>
        <p:spPr>
          <a:xfrm>
            <a:off x="6247174" y="2884021"/>
            <a:ext cx="1892619" cy="3467794"/>
          </a:xfrm>
          <a:prstGeom prst="rect">
            <a:avLst/>
          </a:prstGeom>
        </p:spPr>
      </p:pic>
      <p:grpSp>
        <p:nvGrpSpPr>
          <p:cNvPr id="6" name="グループ化 5"/>
          <p:cNvGrpSpPr/>
          <p:nvPr/>
        </p:nvGrpSpPr>
        <p:grpSpPr>
          <a:xfrm>
            <a:off x="989267" y="2979964"/>
            <a:ext cx="4694464" cy="3333750"/>
            <a:chOff x="628651" y="3004457"/>
            <a:chExt cx="4694464" cy="3333750"/>
          </a:xfrm>
        </p:grpSpPr>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3890" t="16196" r="794" b="16116"/>
            <a:stretch/>
          </p:blipFill>
          <p:spPr>
            <a:xfrm>
              <a:off x="628651" y="3004457"/>
              <a:ext cx="4694464" cy="3333750"/>
            </a:xfrm>
            <a:prstGeom prst="rect">
              <a:avLst/>
            </a:prstGeom>
          </p:spPr>
        </p:pic>
        <p:pic>
          <p:nvPicPr>
            <p:cNvPr id="10" name="図 9"/>
            <p:cNvPicPr>
              <a:picLocks noChangeAspect="1"/>
            </p:cNvPicPr>
            <p:nvPr/>
          </p:nvPicPr>
          <p:blipFill>
            <a:blip r:embed="rId5"/>
            <a:stretch>
              <a:fillRect/>
            </a:stretch>
          </p:blipFill>
          <p:spPr>
            <a:xfrm>
              <a:off x="1389935" y="3306535"/>
              <a:ext cx="2945302" cy="1861457"/>
            </a:xfrm>
            <a:prstGeom prst="rect">
              <a:avLst/>
            </a:prstGeom>
          </p:spPr>
        </p:pic>
      </p:grpSp>
    </p:spTree>
    <p:extLst>
      <p:ext uri="{BB962C8B-B14F-4D97-AF65-F5344CB8AC3E}">
        <p14:creationId xmlns:p14="http://schemas.microsoft.com/office/powerpoint/2010/main" val="3323456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74393" y="952056"/>
            <a:ext cx="6734928" cy="1558740"/>
          </a:xfrm>
          <a:prstGeom prst="rect">
            <a:avLst/>
          </a:prstGeom>
          <a:solidFill>
            <a:srgbClr val="1F497D"/>
          </a:solidFill>
          <a:ln>
            <a:solidFill>
              <a:srgbClr val="1F497D"/>
            </a:solidFill>
          </a:ln>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000" dirty="0" smtClean="0">
                <a:solidFill>
                  <a:schemeClr val="bg1"/>
                </a:solidFill>
                <a:latin typeface="Arial"/>
                <a:cs typeface="Arial"/>
              </a:rPr>
              <a:t>Established: </a:t>
            </a:r>
            <a:r>
              <a:rPr lang="en-US" altLang="ja-JP" sz="2000" dirty="0" smtClean="0">
                <a:solidFill>
                  <a:schemeClr val="bg1"/>
                </a:solidFill>
                <a:latin typeface="Arial"/>
                <a:cs typeface="Arial"/>
              </a:rPr>
              <a:t>2016</a:t>
            </a:r>
          </a:p>
          <a:p>
            <a:pPr marL="0" indent="0">
              <a:buNone/>
            </a:pPr>
            <a:r>
              <a:rPr lang="en-US" altLang="ja-JP" sz="2000" dirty="0" smtClean="0">
                <a:solidFill>
                  <a:schemeClr val="bg1"/>
                </a:solidFill>
                <a:latin typeface="Arial"/>
                <a:cs typeface="Arial"/>
              </a:rPr>
              <a:t>Duty</a:t>
            </a:r>
            <a:r>
              <a:rPr lang="ja-JP" altLang="en-US" sz="2000" dirty="0" smtClean="0">
                <a:solidFill>
                  <a:schemeClr val="bg1"/>
                </a:solidFill>
                <a:latin typeface="Arial"/>
                <a:cs typeface="Arial"/>
              </a:rPr>
              <a:t>：</a:t>
            </a:r>
            <a:r>
              <a:rPr lang="en-US" altLang="ja-JP" sz="2000" dirty="0" smtClean="0">
                <a:solidFill>
                  <a:schemeClr val="bg1">
                    <a:alpha val="30000"/>
                  </a:schemeClr>
                </a:solidFill>
                <a:latin typeface="Arial"/>
                <a:cs typeface="Arial"/>
              </a:rPr>
              <a:t>1.Investigating marine accidents. </a:t>
            </a:r>
            <a:endParaRPr lang="en-US" altLang="ja-JP" sz="2000" dirty="0">
              <a:solidFill>
                <a:schemeClr val="bg1">
                  <a:alpha val="30000"/>
                </a:schemeClr>
              </a:solidFill>
              <a:latin typeface="Arial"/>
              <a:cs typeface="Arial"/>
            </a:endParaRPr>
          </a:p>
          <a:p>
            <a:pPr marL="0" indent="0">
              <a:buNone/>
            </a:pPr>
            <a:r>
              <a:rPr lang="en-US" altLang="ja-JP" sz="2000" dirty="0" smtClean="0">
                <a:solidFill>
                  <a:schemeClr val="bg1"/>
                </a:solidFill>
                <a:latin typeface="Arial"/>
                <a:cs typeface="Arial"/>
              </a:rPr>
              <a:t>	</a:t>
            </a:r>
            <a:r>
              <a:rPr lang="en-US" altLang="ja-JP" sz="2000" dirty="0" smtClean="0">
                <a:solidFill>
                  <a:schemeClr val="bg1">
                    <a:alpha val="30000"/>
                  </a:schemeClr>
                </a:solidFill>
                <a:latin typeface="Arial"/>
                <a:cs typeface="Arial"/>
              </a:rPr>
              <a:t>2.Providing safety information.</a:t>
            </a:r>
          </a:p>
          <a:p>
            <a:pPr marL="0" indent="0">
              <a:buNone/>
            </a:pPr>
            <a:r>
              <a:rPr lang="en-US" altLang="ja-JP" sz="2000" dirty="0" smtClean="0">
                <a:solidFill>
                  <a:schemeClr val="bg1">
                    <a:alpha val="30000"/>
                  </a:schemeClr>
                </a:solidFill>
                <a:latin typeface="Arial"/>
                <a:cs typeface="Arial"/>
              </a:rPr>
              <a:t>	</a:t>
            </a:r>
            <a:r>
              <a:rPr lang="en-US" altLang="ja-JP" sz="2000" dirty="0" smtClean="0">
                <a:solidFill>
                  <a:schemeClr val="bg1"/>
                </a:solidFill>
                <a:latin typeface="Arial"/>
                <a:cs typeface="Arial"/>
              </a:rPr>
              <a:t>3.Planning safety measures against small vessels.</a:t>
            </a:r>
            <a:endParaRPr lang="en-US" altLang="ja-JP" sz="2000" dirty="0">
              <a:solidFill>
                <a:schemeClr val="bg1"/>
              </a:solidFill>
              <a:latin typeface="Arial"/>
              <a:cs typeface="Arial"/>
            </a:endParaRPr>
          </a:p>
        </p:txBody>
      </p:sp>
      <p:sp>
        <p:nvSpPr>
          <p:cNvPr id="3" name="正方形/長方形 2"/>
          <p:cNvSpPr/>
          <p:nvPr/>
        </p:nvSpPr>
        <p:spPr>
          <a:xfrm>
            <a:off x="183580" y="578832"/>
            <a:ext cx="3245498" cy="373224"/>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Content Placeholder 2"/>
          <p:cNvSpPr txBox="1">
            <a:spLocks/>
          </p:cNvSpPr>
          <p:nvPr/>
        </p:nvSpPr>
        <p:spPr>
          <a:xfrm>
            <a:off x="0" y="0"/>
            <a:ext cx="5683731" cy="470513"/>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800" dirty="0">
                <a:solidFill>
                  <a:srgbClr val="1F497D"/>
                </a:solidFill>
                <a:latin typeface="Arial Black" panose="020B0A04020102020204" pitchFamily="34" charset="0"/>
                <a:cs typeface="Arial"/>
              </a:rPr>
              <a:t>Organization</a:t>
            </a:r>
          </a:p>
        </p:txBody>
      </p:sp>
      <p:sp>
        <p:nvSpPr>
          <p:cNvPr id="9" name="Content Placeholder 2"/>
          <p:cNvSpPr txBox="1">
            <a:spLocks/>
          </p:cNvSpPr>
          <p:nvPr/>
        </p:nvSpPr>
        <p:spPr>
          <a:xfrm>
            <a:off x="183580" y="577183"/>
            <a:ext cx="5532606" cy="448457"/>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buFont typeface="Wingdings" panose="05000000000000000000" pitchFamily="2" charset="2"/>
              <a:buChar char="l"/>
            </a:pPr>
            <a:r>
              <a:rPr lang="en-US" sz="2000" dirty="0" smtClean="0">
                <a:solidFill>
                  <a:schemeClr val="bg1"/>
                </a:solidFill>
                <a:latin typeface="Arial" panose="020B0604020202020204" pitchFamily="34" charset="0"/>
                <a:cs typeface="Arial" panose="020B0604020202020204" pitchFamily="34" charset="0"/>
              </a:rPr>
              <a:t>Safety </a:t>
            </a:r>
            <a:r>
              <a:rPr lang="en-US" sz="2000" dirty="0">
                <a:solidFill>
                  <a:schemeClr val="bg1"/>
                </a:solidFill>
                <a:latin typeface="Arial" panose="020B0604020202020204" pitchFamily="34" charset="0"/>
                <a:cs typeface="Arial" panose="020B0604020202020204" pitchFamily="34" charset="0"/>
              </a:rPr>
              <a:t>Measures </a:t>
            </a:r>
            <a:r>
              <a:rPr lang="en-US" sz="2000" dirty="0" smtClean="0">
                <a:solidFill>
                  <a:schemeClr val="bg1"/>
                </a:solidFill>
                <a:latin typeface="Arial" panose="020B0604020202020204" pitchFamily="34" charset="0"/>
                <a:cs typeface="Arial" panose="020B0604020202020204" pitchFamily="34" charset="0"/>
              </a:rPr>
              <a:t>Division</a:t>
            </a:r>
            <a:endParaRPr lang="en-US" sz="2000" dirty="0">
              <a:solidFill>
                <a:schemeClr val="bg1"/>
              </a:solidFill>
              <a:latin typeface="Arial" panose="020B0604020202020204" pitchFamily="34" charset="0"/>
              <a:cs typeface="Arial" panose="020B0604020202020204" pitchFamily="34" charset="0"/>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27" y="2733849"/>
            <a:ext cx="4767349" cy="3575512"/>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7635" y="2733849"/>
            <a:ext cx="4767350" cy="3575512"/>
          </a:xfrm>
          <a:prstGeom prst="rect">
            <a:avLst/>
          </a:prstGeom>
        </p:spPr>
      </p:pic>
    </p:spTree>
    <p:extLst>
      <p:ext uri="{BB962C8B-B14F-4D97-AF65-F5344CB8AC3E}">
        <p14:creationId xmlns:p14="http://schemas.microsoft.com/office/powerpoint/2010/main" val="2186057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0"/>
            <a:ext cx="3589506" cy="476710"/>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2800" dirty="0">
                <a:solidFill>
                  <a:srgbClr val="1F497D"/>
                </a:solidFill>
                <a:latin typeface="Arial Black" panose="020B0A04020102020204" pitchFamily="34" charset="0"/>
                <a:cs typeface="Arial"/>
              </a:rPr>
              <a:t>Safety Measures </a:t>
            </a:r>
          </a:p>
        </p:txBody>
      </p:sp>
      <p:sp>
        <p:nvSpPr>
          <p:cNvPr id="3" name="Content Placeholder 2"/>
          <p:cNvSpPr txBox="1">
            <a:spLocks/>
          </p:cNvSpPr>
          <p:nvPr/>
        </p:nvSpPr>
        <p:spPr>
          <a:xfrm>
            <a:off x="1274320" y="1426668"/>
            <a:ext cx="3501957" cy="541889"/>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2000" dirty="0" smtClean="0">
                <a:solidFill>
                  <a:srgbClr val="1F497D"/>
                </a:solidFill>
                <a:latin typeface="Arial Black" panose="020B0A04020102020204" pitchFamily="34" charset="0"/>
                <a:cs typeface="Arial"/>
              </a:rPr>
              <a:t>Mr. Takahiro Yoshimura</a:t>
            </a:r>
            <a:endParaRPr lang="en-US" altLang="ja-JP" sz="2000" dirty="0">
              <a:solidFill>
                <a:srgbClr val="1F497D"/>
              </a:solidFill>
              <a:latin typeface="Arial Black" panose="020B0A04020102020204" pitchFamily="34" charset="0"/>
              <a:cs typeface="Arial"/>
            </a:endParaRPr>
          </a:p>
        </p:txBody>
      </p:sp>
      <p:sp>
        <p:nvSpPr>
          <p:cNvPr id="4" name="Content Placeholder 2"/>
          <p:cNvSpPr txBox="1">
            <a:spLocks/>
          </p:cNvSpPr>
          <p:nvPr/>
        </p:nvSpPr>
        <p:spPr>
          <a:xfrm>
            <a:off x="1274320" y="3209848"/>
            <a:ext cx="4168216" cy="389382"/>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2000" dirty="0" smtClean="0">
                <a:solidFill>
                  <a:srgbClr val="1F497D"/>
                </a:solidFill>
                <a:latin typeface="Arial Black" panose="020B0A04020102020204" pitchFamily="34" charset="0"/>
                <a:cs typeface="Arial"/>
              </a:rPr>
              <a:t>Mr. Toshinori Ishikawa Ph.D. </a:t>
            </a:r>
            <a:endParaRPr lang="en-US" altLang="ja-JP" sz="2000" dirty="0">
              <a:solidFill>
                <a:srgbClr val="1F497D"/>
              </a:solidFill>
              <a:latin typeface="Arial Black" panose="020B0A04020102020204" pitchFamily="34" charset="0"/>
              <a:cs typeface="Arial"/>
            </a:endParaRPr>
          </a:p>
        </p:txBody>
      </p:sp>
      <p:sp>
        <p:nvSpPr>
          <p:cNvPr id="5" name="Content Placeholder 2"/>
          <p:cNvSpPr txBox="1">
            <a:spLocks/>
          </p:cNvSpPr>
          <p:nvPr/>
        </p:nvSpPr>
        <p:spPr>
          <a:xfrm>
            <a:off x="1274319" y="4908739"/>
            <a:ext cx="3501957" cy="389382"/>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2000" dirty="0" smtClean="0">
                <a:solidFill>
                  <a:srgbClr val="1F497D"/>
                </a:solidFill>
                <a:latin typeface="Arial Black" panose="020B0A04020102020204" pitchFamily="34" charset="0"/>
                <a:cs typeface="Arial"/>
              </a:rPr>
              <a:t>Mr. Yoshio Shoichi </a:t>
            </a:r>
            <a:endParaRPr lang="en-US" altLang="ja-JP" sz="2000" dirty="0">
              <a:solidFill>
                <a:srgbClr val="1F497D"/>
              </a:solidFill>
              <a:latin typeface="Arial Black" panose="020B0A04020102020204" pitchFamily="34" charset="0"/>
              <a:cs typeface="Arial"/>
            </a:endParaRPr>
          </a:p>
        </p:txBody>
      </p:sp>
      <p:sp>
        <p:nvSpPr>
          <p:cNvPr id="6" name="Content Placeholder 2"/>
          <p:cNvSpPr txBox="1">
            <a:spLocks/>
          </p:cNvSpPr>
          <p:nvPr/>
        </p:nvSpPr>
        <p:spPr>
          <a:xfrm>
            <a:off x="6585114" y="1426668"/>
            <a:ext cx="3084181" cy="389382"/>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2000" dirty="0" smtClean="0">
                <a:solidFill>
                  <a:srgbClr val="1F497D"/>
                </a:solidFill>
                <a:latin typeface="Arial Black" panose="020B0A04020102020204" pitchFamily="34" charset="0"/>
                <a:cs typeface="Arial"/>
              </a:rPr>
              <a:t>Mr. Masahiro Uchida</a:t>
            </a:r>
            <a:endParaRPr lang="en-US" altLang="ja-JP" sz="2000" dirty="0">
              <a:solidFill>
                <a:srgbClr val="1F497D"/>
              </a:solidFill>
              <a:latin typeface="Arial Black" panose="020B0A04020102020204" pitchFamily="34" charset="0"/>
              <a:cs typeface="Arial"/>
            </a:endParaRPr>
          </a:p>
        </p:txBody>
      </p:sp>
      <p:sp>
        <p:nvSpPr>
          <p:cNvPr id="7" name="Content Placeholder 2"/>
          <p:cNvSpPr txBox="1">
            <a:spLocks/>
          </p:cNvSpPr>
          <p:nvPr/>
        </p:nvSpPr>
        <p:spPr>
          <a:xfrm>
            <a:off x="6585115" y="3186304"/>
            <a:ext cx="2646436" cy="389382"/>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2000" dirty="0" smtClean="0">
                <a:solidFill>
                  <a:srgbClr val="1F497D"/>
                </a:solidFill>
                <a:latin typeface="Arial Black" panose="020B0A04020102020204" pitchFamily="34" charset="0"/>
                <a:cs typeface="Arial"/>
              </a:rPr>
              <a:t>Mr. Nobuaki Ono</a:t>
            </a:r>
            <a:endParaRPr lang="en-US" altLang="ja-JP" sz="2000" dirty="0">
              <a:solidFill>
                <a:srgbClr val="1F497D"/>
              </a:solidFill>
              <a:latin typeface="Arial Black" panose="020B0A04020102020204" pitchFamily="34" charset="0"/>
              <a:cs typeface="Arial"/>
            </a:endParaRPr>
          </a:p>
        </p:txBody>
      </p:sp>
      <p:sp>
        <p:nvSpPr>
          <p:cNvPr id="8" name="Content Placeholder 2"/>
          <p:cNvSpPr txBox="1">
            <a:spLocks/>
          </p:cNvSpPr>
          <p:nvPr/>
        </p:nvSpPr>
        <p:spPr>
          <a:xfrm>
            <a:off x="0" y="1054634"/>
            <a:ext cx="1682885" cy="315356"/>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2000" dirty="0" smtClean="0">
                <a:solidFill>
                  <a:srgbClr val="1F497D"/>
                </a:solidFill>
                <a:latin typeface="Arial Black" panose="020B0A04020102020204" pitchFamily="34" charset="0"/>
                <a:cs typeface="Arial"/>
              </a:rPr>
              <a:t>Members</a:t>
            </a:r>
            <a:endParaRPr lang="en-US" altLang="ja-JP" sz="2000" dirty="0">
              <a:solidFill>
                <a:srgbClr val="1F497D"/>
              </a:solidFill>
              <a:latin typeface="Arial Black" panose="020B0A04020102020204" pitchFamily="34" charset="0"/>
              <a:cs typeface="Arial"/>
            </a:endParaRPr>
          </a:p>
        </p:txBody>
      </p:sp>
      <p:sp>
        <p:nvSpPr>
          <p:cNvPr id="9" name="Content Placeholder 2"/>
          <p:cNvSpPr txBox="1">
            <a:spLocks/>
          </p:cNvSpPr>
          <p:nvPr/>
        </p:nvSpPr>
        <p:spPr>
          <a:xfrm>
            <a:off x="1561195" y="1774006"/>
            <a:ext cx="3215081" cy="1074243"/>
          </a:xfrm>
          <a:prstGeom prst="rect">
            <a:avLst/>
          </a:prstGeom>
          <a:noFill/>
          <a:ln>
            <a:noFill/>
          </a:ln>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buFont typeface="Wingdings" panose="05000000000000000000" pitchFamily="2" charset="2"/>
              <a:buChar char="l"/>
            </a:pPr>
            <a:r>
              <a:rPr lang="en-US" sz="1600" dirty="0" smtClean="0">
                <a:solidFill>
                  <a:srgbClr val="1F497D"/>
                </a:solidFill>
                <a:latin typeface="Arial"/>
                <a:cs typeface="Arial"/>
              </a:rPr>
              <a:t>PWC specialist</a:t>
            </a:r>
          </a:p>
          <a:p>
            <a:pPr>
              <a:buFont typeface="Wingdings" panose="05000000000000000000" pitchFamily="2" charset="2"/>
              <a:buChar char="l"/>
            </a:pPr>
            <a:r>
              <a:rPr lang="en-US" altLang="ja-JP" sz="1600" dirty="0" smtClean="0">
                <a:solidFill>
                  <a:srgbClr val="1F497D"/>
                </a:solidFill>
                <a:latin typeface="Arial"/>
                <a:cs typeface="Arial"/>
              </a:rPr>
              <a:t>K38 Japan instructor</a:t>
            </a:r>
          </a:p>
          <a:p>
            <a:pPr>
              <a:buFont typeface="Wingdings" panose="05000000000000000000" pitchFamily="2" charset="2"/>
              <a:buChar char="l"/>
            </a:pPr>
            <a:r>
              <a:rPr lang="en-US" altLang="ja-JP" sz="1600" dirty="0" smtClean="0">
                <a:solidFill>
                  <a:srgbClr val="1F497D"/>
                </a:solidFill>
                <a:latin typeface="Arial"/>
                <a:cs typeface="Arial"/>
              </a:rPr>
              <a:t>General Manager Operations  of Marine Sports Foundation</a:t>
            </a:r>
            <a:endParaRPr lang="en-US" altLang="ja-JP" sz="1600" dirty="0">
              <a:solidFill>
                <a:srgbClr val="1F497D"/>
              </a:solidFill>
              <a:latin typeface="Arial"/>
              <a:cs typeface="Arial"/>
            </a:endParaRPr>
          </a:p>
        </p:txBody>
      </p:sp>
      <p:sp>
        <p:nvSpPr>
          <p:cNvPr id="10" name="Content Placeholder 2"/>
          <p:cNvSpPr txBox="1">
            <a:spLocks/>
          </p:cNvSpPr>
          <p:nvPr/>
        </p:nvSpPr>
        <p:spPr>
          <a:xfrm>
            <a:off x="1561194" y="3530733"/>
            <a:ext cx="3215081" cy="1074243"/>
          </a:xfrm>
          <a:prstGeom prst="rect">
            <a:avLst/>
          </a:prstGeom>
          <a:noFill/>
          <a:ln>
            <a:noFill/>
          </a:ln>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buFont typeface="Wingdings" panose="05000000000000000000" pitchFamily="2" charset="2"/>
              <a:buChar char="l"/>
            </a:pPr>
            <a:r>
              <a:rPr lang="en-US" sz="1600" dirty="0" smtClean="0">
                <a:solidFill>
                  <a:srgbClr val="1F497D"/>
                </a:solidFill>
                <a:latin typeface="Arial"/>
                <a:cs typeface="Arial"/>
              </a:rPr>
              <a:t>Drowning Prevention specialist</a:t>
            </a:r>
          </a:p>
          <a:p>
            <a:pPr>
              <a:buFont typeface="Wingdings" panose="05000000000000000000" pitchFamily="2" charset="2"/>
              <a:buChar char="l"/>
            </a:pPr>
            <a:r>
              <a:rPr lang="en-US" sz="1600" dirty="0" smtClean="0">
                <a:solidFill>
                  <a:srgbClr val="1F497D"/>
                </a:solidFill>
                <a:latin typeface="Arial"/>
                <a:cs typeface="Arial"/>
              </a:rPr>
              <a:t>Director of Japan Lifesaving Association</a:t>
            </a:r>
          </a:p>
          <a:p>
            <a:pPr>
              <a:buFont typeface="Wingdings" panose="05000000000000000000" pitchFamily="2" charset="2"/>
              <a:buChar char="l"/>
            </a:pPr>
            <a:r>
              <a:rPr lang="en-US" sz="1600" dirty="0" smtClean="0">
                <a:solidFill>
                  <a:srgbClr val="1F497D"/>
                </a:solidFill>
                <a:latin typeface="Arial"/>
                <a:cs typeface="Arial"/>
              </a:rPr>
              <a:t>Associate Professor of CHUO University</a:t>
            </a:r>
          </a:p>
        </p:txBody>
      </p:sp>
      <p:sp>
        <p:nvSpPr>
          <p:cNvPr id="11" name="Content Placeholder 2"/>
          <p:cNvSpPr txBox="1">
            <a:spLocks/>
          </p:cNvSpPr>
          <p:nvPr/>
        </p:nvSpPr>
        <p:spPr>
          <a:xfrm>
            <a:off x="1561193" y="5298121"/>
            <a:ext cx="3215081" cy="1074243"/>
          </a:xfrm>
          <a:prstGeom prst="rect">
            <a:avLst/>
          </a:prstGeom>
          <a:noFill/>
          <a:ln>
            <a:noFill/>
          </a:ln>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buFont typeface="Wingdings" panose="05000000000000000000" pitchFamily="2" charset="2"/>
              <a:buChar char="l"/>
            </a:pPr>
            <a:r>
              <a:rPr lang="en-US" sz="1600" dirty="0" smtClean="0">
                <a:solidFill>
                  <a:srgbClr val="1F497D"/>
                </a:solidFill>
                <a:latin typeface="Arial"/>
                <a:cs typeface="Arial"/>
              </a:rPr>
              <a:t>Vessel Engine specialist</a:t>
            </a:r>
          </a:p>
          <a:p>
            <a:pPr>
              <a:buFont typeface="Wingdings" panose="05000000000000000000" pitchFamily="2" charset="2"/>
              <a:buChar char="l"/>
            </a:pPr>
            <a:r>
              <a:rPr lang="en-US" altLang="ja-JP" sz="1600" dirty="0">
                <a:solidFill>
                  <a:srgbClr val="1F497D"/>
                </a:solidFill>
                <a:latin typeface="Arial"/>
                <a:cs typeface="Arial"/>
              </a:rPr>
              <a:t>General Manager Operations  of </a:t>
            </a:r>
            <a:r>
              <a:rPr lang="en-US" altLang="ja-JP" sz="1600" dirty="0" smtClean="0">
                <a:solidFill>
                  <a:srgbClr val="1F497D"/>
                </a:solidFill>
                <a:latin typeface="Arial"/>
                <a:cs typeface="Arial"/>
              </a:rPr>
              <a:t>Marine Engine Service Association of Japan</a:t>
            </a:r>
            <a:endParaRPr lang="en-US" sz="1600" dirty="0" smtClean="0">
              <a:solidFill>
                <a:srgbClr val="1F497D"/>
              </a:solidFill>
              <a:latin typeface="Arial"/>
              <a:cs typeface="Arial"/>
            </a:endParaRPr>
          </a:p>
        </p:txBody>
      </p:sp>
      <p:sp>
        <p:nvSpPr>
          <p:cNvPr id="12" name="Content Placeholder 2"/>
          <p:cNvSpPr txBox="1">
            <a:spLocks/>
          </p:cNvSpPr>
          <p:nvPr/>
        </p:nvSpPr>
        <p:spPr>
          <a:xfrm>
            <a:off x="6737770" y="1774005"/>
            <a:ext cx="3194167" cy="1074243"/>
          </a:xfrm>
          <a:prstGeom prst="rect">
            <a:avLst/>
          </a:prstGeom>
          <a:noFill/>
          <a:ln>
            <a:noFill/>
          </a:ln>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buFont typeface="Wingdings" panose="05000000000000000000" pitchFamily="2" charset="2"/>
              <a:buChar char="l"/>
            </a:pPr>
            <a:r>
              <a:rPr lang="en-US" sz="1600" dirty="0" smtClean="0">
                <a:solidFill>
                  <a:srgbClr val="1F497D"/>
                </a:solidFill>
                <a:latin typeface="Arial"/>
                <a:cs typeface="Arial"/>
              </a:rPr>
              <a:t>Sea Kayak specialist</a:t>
            </a:r>
          </a:p>
          <a:p>
            <a:pPr>
              <a:buFont typeface="Wingdings" panose="05000000000000000000" pitchFamily="2" charset="2"/>
              <a:buChar char="l"/>
            </a:pPr>
            <a:r>
              <a:rPr lang="en-US" altLang="ja-JP" sz="1600" dirty="0">
                <a:solidFill>
                  <a:srgbClr val="1F497D"/>
                </a:solidFill>
                <a:latin typeface="Arial"/>
                <a:cs typeface="Arial"/>
              </a:rPr>
              <a:t>Director of </a:t>
            </a:r>
            <a:r>
              <a:rPr lang="en-US" altLang="ja-JP" sz="1600" dirty="0" smtClean="0">
                <a:solidFill>
                  <a:srgbClr val="1F497D"/>
                </a:solidFill>
                <a:latin typeface="Arial"/>
                <a:cs typeface="Arial"/>
              </a:rPr>
              <a:t>Japan Recreational Canoe Association</a:t>
            </a:r>
            <a:endParaRPr lang="en-US" altLang="ja-JP" sz="1600" dirty="0">
              <a:solidFill>
                <a:srgbClr val="1F497D"/>
              </a:solidFill>
              <a:latin typeface="Arial"/>
              <a:cs typeface="Arial"/>
            </a:endParaRPr>
          </a:p>
        </p:txBody>
      </p:sp>
      <p:sp>
        <p:nvSpPr>
          <p:cNvPr id="13" name="Content Placeholder 2"/>
          <p:cNvSpPr txBox="1">
            <a:spLocks/>
          </p:cNvSpPr>
          <p:nvPr/>
        </p:nvSpPr>
        <p:spPr>
          <a:xfrm>
            <a:off x="6737770" y="3563492"/>
            <a:ext cx="3194167" cy="1074243"/>
          </a:xfrm>
          <a:prstGeom prst="rect">
            <a:avLst/>
          </a:prstGeom>
          <a:noFill/>
          <a:ln>
            <a:noFill/>
          </a:ln>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buFont typeface="Wingdings" panose="05000000000000000000" pitchFamily="2" charset="2"/>
              <a:buChar char="l"/>
            </a:pPr>
            <a:r>
              <a:rPr lang="en-US" sz="1600" dirty="0" smtClean="0">
                <a:solidFill>
                  <a:srgbClr val="1F497D"/>
                </a:solidFill>
                <a:latin typeface="Arial"/>
                <a:cs typeface="Arial"/>
              </a:rPr>
              <a:t>Boat Fishing specialist</a:t>
            </a:r>
          </a:p>
          <a:p>
            <a:pPr>
              <a:buFont typeface="Wingdings" panose="05000000000000000000" pitchFamily="2" charset="2"/>
              <a:buChar char="l"/>
            </a:pPr>
            <a:r>
              <a:rPr lang="en-US" sz="1600" dirty="0" smtClean="0">
                <a:solidFill>
                  <a:srgbClr val="1F497D"/>
                </a:solidFill>
                <a:latin typeface="Arial"/>
                <a:cs typeface="Arial"/>
              </a:rPr>
              <a:t>DAIWA field tester</a:t>
            </a:r>
          </a:p>
          <a:p>
            <a:pPr>
              <a:buFont typeface="Wingdings" panose="05000000000000000000" pitchFamily="2" charset="2"/>
              <a:buChar char="l"/>
            </a:pPr>
            <a:r>
              <a:rPr lang="en-US" sz="1600" dirty="0" smtClean="0">
                <a:solidFill>
                  <a:srgbClr val="1F497D"/>
                </a:solidFill>
                <a:latin typeface="Arial"/>
                <a:cs typeface="Arial"/>
              </a:rPr>
              <a:t>FURUNO </a:t>
            </a:r>
            <a:r>
              <a:rPr lang="en-US" altLang="ja-JP" sz="1600" dirty="0">
                <a:solidFill>
                  <a:srgbClr val="1F497D"/>
                </a:solidFill>
                <a:latin typeface="Arial"/>
                <a:cs typeface="Arial"/>
              </a:rPr>
              <a:t>field tester</a:t>
            </a:r>
            <a:endParaRPr lang="en-US" sz="1600" dirty="0" smtClean="0">
              <a:solidFill>
                <a:srgbClr val="1F497D"/>
              </a:solidFill>
              <a:latin typeface="Arial"/>
              <a:cs typeface="Arial"/>
            </a:endParaRPr>
          </a:p>
        </p:txBody>
      </p:sp>
      <p:sp>
        <p:nvSpPr>
          <p:cNvPr id="14" name="Content Placeholder 2"/>
          <p:cNvSpPr txBox="1">
            <a:spLocks/>
          </p:cNvSpPr>
          <p:nvPr/>
        </p:nvSpPr>
        <p:spPr>
          <a:xfrm>
            <a:off x="1833575" y="567539"/>
            <a:ext cx="7315201" cy="315356"/>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3200" dirty="0" smtClean="0">
                <a:solidFill>
                  <a:srgbClr val="1F497D"/>
                </a:solidFill>
                <a:latin typeface="Arial Black" panose="020B0A04020102020204" pitchFamily="34" charset="0"/>
                <a:cs typeface="Arial"/>
              </a:rPr>
              <a:t>Safety promotion advisor </a:t>
            </a:r>
            <a:endParaRPr lang="en-US" altLang="ja-JP" sz="3200" dirty="0">
              <a:solidFill>
                <a:srgbClr val="1F497D"/>
              </a:solidFill>
              <a:latin typeface="Arial Black" panose="020B0A04020102020204" pitchFamily="34" charset="0"/>
              <a:cs typeface="Arial"/>
            </a:endParaRPr>
          </a:p>
        </p:txBody>
      </p:sp>
      <p:pic>
        <p:nvPicPr>
          <p:cNvPr id="15" name="図 14" descr="\\Jhg06398\00_課内共有\00_安全対策\09 海の安全推進アドバイザー\170906 委嘱式\事務手続き\【機2】吉村さん写真.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148" y="1458650"/>
            <a:ext cx="1091172" cy="1437706"/>
          </a:xfrm>
          <a:prstGeom prst="rect">
            <a:avLst/>
          </a:prstGeom>
          <a:noFill/>
          <a:ln>
            <a:solidFill>
              <a:schemeClr val="tx1"/>
            </a:solidFill>
          </a:ln>
          <a:effectLst>
            <a:outerShdw blurRad="50800" dist="38100" dir="2700000" algn="tl" rotWithShape="0">
              <a:prstClr val="black">
                <a:alpha val="40000"/>
              </a:prstClr>
            </a:outerShdw>
          </a:effectLst>
        </p:spPr>
      </p:pic>
      <p:pic>
        <p:nvPicPr>
          <p:cNvPr id="16" name="図 15" descr="\\Jhm06305\課内共有　一時避難　20160524\000 28年度　企画係\☆海の安全推進本部会議\第3回　海の安全推進本部会議(10.21)\資料４　海の安全推進アドバイザーの指名\【機2】海の安全推進アドバイザー制度（石川氏.jp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183148" y="3209848"/>
            <a:ext cx="1091172" cy="1395128"/>
          </a:xfrm>
          <a:prstGeom prst="rect">
            <a:avLst/>
          </a:prstGeom>
          <a:noFill/>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17" name="図 16" descr="C:\Users\gotou-bnyki\AppData\Local\Microsoft\Windows\Temporary Internet Files\Content.Word\3.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1176" y="1458650"/>
            <a:ext cx="1093938" cy="1437706"/>
          </a:xfrm>
          <a:prstGeom prst="rect">
            <a:avLst/>
          </a:prstGeom>
          <a:noFill/>
          <a:ln>
            <a:solidFill>
              <a:schemeClr val="tx1"/>
            </a:solidFill>
          </a:ln>
          <a:effectLst>
            <a:outerShdw blurRad="50800" dist="38100" dir="2700000" algn="tl" rotWithShape="0">
              <a:prstClr val="black">
                <a:alpha val="40000"/>
              </a:prstClr>
            </a:outerShdw>
          </a:effectLst>
        </p:spPr>
      </p:pic>
      <p:pic>
        <p:nvPicPr>
          <p:cNvPr id="18" name="図 17" descr="無題"/>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148" y="4908739"/>
            <a:ext cx="1091172" cy="1440867"/>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p:spPr>
      </p:pic>
      <p:pic>
        <p:nvPicPr>
          <p:cNvPr id="19" name="図 18" descr="C:\Users\inoue-fphtd\Desktop\thumb_ono.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bwMode="auto">
          <a:xfrm>
            <a:off x="5491176" y="3209848"/>
            <a:ext cx="1096376" cy="1284326"/>
          </a:xfrm>
          <a:prstGeom prst="rect">
            <a:avLst/>
          </a:prstGeom>
          <a:noFill/>
          <a:ln>
            <a:solidFill>
              <a:schemeClr val="tx1"/>
            </a:solidFill>
          </a:ln>
          <a:effectLst>
            <a:outerShdw blurRad="50800" dist="38100" dir="2700000" algn="tl" rotWithShape="0">
              <a:prstClr val="black">
                <a:alpha val="40000"/>
              </a:prstClr>
            </a:outerShdw>
          </a:effectLst>
        </p:spPr>
      </p:pic>
      <p:pic>
        <p:nvPicPr>
          <p:cNvPr id="26" name="図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09826" y="4832606"/>
            <a:ext cx="2098884" cy="1569600"/>
          </a:xfrm>
          <a:prstGeom prst="rect">
            <a:avLst/>
          </a:prstGeom>
        </p:spPr>
      </p:pic>
      <p:pic>
        <p:nvPicPr>
          <p:cNvPr id="27" name="図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61001" y="4832606"/>
            <a:ext cx="2354400" cy="1569600"/>
          </a:xfrm>
          <a:prstGeom prst="rect">
            <a:avLst/>
          </a:prstGeom>
        </p:spPr>
      </p:pic>
    </p:spTree>
    <p:extLst>
      <p:ext uri="{BB962C8B-B14F-4D97-AF65-F5344CB8AC3E}">
        <p14:creationId xmlns:p14="http://schemas.microsoft.com/office/powerpoint/2010/main" val="1494004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
          <p:cNvSpPr txBox="1">
            <a:spLocks/>
          </p:cNvSpPr>
          <p:nvPr/>
        </p:nvSpPr>
        <p:spPr>
          <a:xfrm>
            <a:off x="649104" y="919264"/>
            <a:ext cx="8670737" cy="476710"/>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ctr">
              <a:buNone/>
            </a:pPr>
            <a:r>
              <a:rPr lang="en-US" altLang="ja-JP" sz="2800" dirty="0" smtClean="0">
                <a:solidFill>
                  <a:srgbClr val="1F497D"/>
                </a:solidFill>
                <a:latin typeface="Arial Black" panose="020B0A04020102020204" pitchFamily="34" charset="0"/>
                <a:cs typeface="Arial"/>
              </a:rPr>
              <a:t>JBWSS </a:t>
            </a:r>
            <a:r>
              <a:rPr lang="en-US" altLang="ja-JP" sz="2000" dirty="0" smtClean="0">
                <a:solidFill>
                  <a:srgbClr val="1F497D"/>
                </a:solidFill>
                <a:latin typeface="Arial Black" panose="020B0A04020102020204" pitchFamily="34" charset="0"/>
                <a:cs typeface="Arial"/>
              </a:rPr>
              <a:t>(Japan Boating and Water Safety Summit)</a:t>
            </a:r>
          </a:p>
          <a:p>
            <a:pPr marL="0" indent="0" algn="ctr">
              <a:buNone/>
            </a:pPr>
            <a:r>
              <a:rPr lang="en-US" altLang="ja-JP" sz="2000" dirty="0" smtClean="0">
                <a:solidFill>
                  <a:srgbClr val="1F497D"/>
                </a:solidFill>
                <a:latin typeface="Arial Black" panose="020B0A04020102020204" pitchFamily="34" charset="0"/>
                <a:cs typeface="Arial"/>
              </a:rPr>
              <a:t>in 11th June 2017 at Tokyo Japan</a:t>
            </a:r>
            <a:endParaRPr lang="en-US" altLang="ja-JP" sz="2000" dirty="0">
              <a:solidFill>
                <a:srgbClr val="1F497D"/>
              </a:solidFill>
              <a:latin typeface="Arial Black" panose="020B0A04020102020204" pitchFamily="34" charset="0"/>
              <a:cs typeface="Arial"/>
            </a:endParaRPr>
          </a:p>
        </p:txBody>
      </p:sp>
      <p:sp>
        <p:nvSpPr>
          <p:cNvPr id="29" name="Content Placeholder 2"/>
          <p:cNvSpPr txBox="1">
            <a:spLocks/>
          </p:cNvSpPr>
          <p:nvPr/>
        </p:nvSpPr>
        <p:spPr>
          <a:xfrm>
            <a:off x="0" y="0"/>
            <a:ext cx="3589506" cy="476710"/>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2800" dirty="0">
                <a:solidFill>
                  <a:srgbClr val="1F497D"/>
                </a:solidFill>
                <a:latin typeface="Arial Black" panose="020B0A04020102020204" pitchFamily="34" charset="0"/>
                <a:cs typeface="Arial"/>
              </a:rPr>
              <a:t>Safety Measures </a:t>
            </a:r>
          </a:p>
        </p:txBody>
      </p:sp>
      <p:sp>
        <p:nvSpPr>
          <p:cNvPr id="30" name="Content Placeholder 2"/>
          <p:cNvSpPr txBox="1">
            <a:spLocks/>
          </p:cNvSpPr>
          <p:nvPr/>
        </p:nvSpPr>
        <p:spPr>
          <a:xfrm>
            <a:off x="1688889" y="5893518"/>
            <a:ext cx="7630952" cy="421617"/>
          </a:xfrm>
          <a:prstGeom prst="rect">
            <a:avLst/>
          </a:prstGeom>
          <a:noFill/>
          <a:ln>
            <a:noFill/>
          </a:ln>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buFont typeface="Wingdings" panose="05000000000000000000" pitchFamily="2" charset="2"/>
              <a:buChar char="l"/>
            </a:pPr>
            <a:r>
              <a:rPr lang="en-US" altLang="ja-JP" sz="1600" dirty="0" smtClean="0">
                <a:solidFill>
                  <a:srgbClr val="1F497D"/>
                </a:solidFill>
                <a:latin typeface="Arial"/>
                <a:cs typeface="Arial"/>
              </a:rPr>
              <a:t>About 40 organizations including several governmental organizations</a:t>
            </a:r>
          </a:p>
          <a:p>
            <a:pPr>
              <a:buFont typeface="Wingdings" panose="05000000000000000000" pitchFamily="2" charset="2"/>
              <a:buChar char="l"/>
            </a:pPr>
            <a:r>
              <a:rPr lang="en-US" altLang="ja-JP" sz="1600" dirty="0" smtClean="0">
                <a:solidFill>
                  <a:srgbClr val="1F497D"/>
                </a:solidFill>
                <a:latin typeface="Arial"/>
                <a:cs typeface="Arial"/>
              </a:rPr>
              <a:t>Exhibits by companies</a:t>
            </a:r>
            <a:endParaRPr lang="en-US" altLang="ja-JP" sz="1600" dirty="0">
              <a:solidFill>
                <a:srgbClr val="1F497D"/>
              </a:solidFill>
              <a:latin typeface="Arial"/>
              <a:cs typeface="Arial"/>
            </a:endParaRPr>
          </a:p>
        </p:txBody>
      </p:sp>
      <p:pic>
        <p:nvPicPr>
          <p:cNvPr id="36" name="図 35"/>
          <p:cNvPicPr>
            <a:picLocks noChangeAspect="1"/>
          </p:cNvPicPr>
          <p:nvPr/>
        </p:nvPicPr>
        <p:blipFill rotWithShape="1">
          <a:blip r:embed="rId3" cstate="print">
            <a:extLst>
              <a:ext uri="{28A0092B-C50C-407E-A947-70E740481C1C}">
                <a14:useLocalDpi xmlns:a14="http://schemas.microsoft.com/office/drawing/2010/main" val="0"/>
              </a:ext>
            </a:extLst>
          </a:blip>
          <a:srcRect l="17011" t="1" r="12576" b="14746"/>
          <a:stretch/>
        </p:blipFill>
        <p:spPr>
          <a:xfrm>
            <a:off x="76441" y="1756555"/>
            <a:ext cx="3613816" cy="2461193"/>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9506" y="2152480"/>
            <a:ext cx="2407943" cy="3210591"/>
          </a:xfrm>
          <a:prstGeom prst="rect">
            <a:avLst/>
          </a:prstGeom>
        </p:spPr>
      </p:pic>
      <p:pic>
        <p:nvPicPr>
          <p:cNvPr id="35" name="図 34"/>
          <p:cNvPicPr>
            <a:picLocks noChangeAspect="1"/>
          </p:cNvPicPr>
          <p:nvPr/>
        </p:nvPicPr>
        <p:blipFill rotWithShape="1">
          <a:blip r:embed="rId5" cstate="print">
            <a:extLst>
              <a:ext uri="{28A0092B-C50C-407E-A947-70E740481C1C}">
                <a14:useLocalDpi xmlns:a14="http://schemas.microsoft.com/office/drawing/2010/main" val="0"/>
              </a:ext>
            </a:extLst>
          </a:blip>
          <a:srcRect l="16314" t="10966" r="14632" b="9984"/>
          <a:stretch/>
        </p:blipFill>
        <p:spPr>
          <a:xfrm>
            <a:off x="5735916" y="3122852"/>
            <a:ext cx="4093886" cy="2636144"/>
          </a:xfrm>
          <a:prstGeom prst="rect">
            <a:avLst/>
          </a:prstGeom>
        </p:spPr>
      </p:pic>
    </p:spTree>
    <p:extLst>
      <p:ext uri="{BB962C8B-B14F-4D97-AF65-F5344CB8AC3E}">
        <p14:creationId xmlns:p14="http://schemas.microsoft.com/office/powerpoint/2010/main" val="3227604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山形 10"/>
          <p:cNvSpPr/>
          <p:nvPr/>
        </p:nvSpPr>
        <p:spPr>
          <a:xfrm>
            <a:off x="971147" y="6254819"/>
            <a:ext cx="8109624" cy="470513"/>
          </a:xfrm>
          <a:prstGeom prst="chevron">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Content Placeholder 2"/>
          <p:cNvSpPr txBox="1">
            <a:spLocks/>
          </p:cNvSpPr>
          <p:nvPr/>
        </p:nvSpPr>
        <p:spPr>
          <a:xfrm>
            <a:off x="1929087" y="2645229"/>
            <a:ext cx="6676070" cy="1273628"/>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8000" dirty="0" smtClean="0">
                <a:latin typeface="Arial Black" panose="020B0A04020102020204" pitchFamily="34" charset="0"/>
                <a:cs typeface="Arial"/>
              </a:rPr>
              <a:t>Last year…</a:t>
            </a:r>
          </a:p>
        </p:txBody>
      </p:sp>
      <p:sp>
        <p:nvSpPr>
          <p:cNvPr id="13" name="Content Placeholder 2"/>
          <p:cNvSpPr txBox="1">
            <a:spLocks/>
          </p:cNvSpPr>
          <p:nvPr/>
        </p:nvSpPr>
        <p:spPr>
          <a:xfrm>
            <a:off x="1215959" y="6254819"/>
            <a:ext cx="7620000" cy="470513"/>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800" dirty="0" smtClean="0">
                <a:solidFill>
                  <a:schemeClr val="bg1"/>
                </a:solidFill>
                <a:latin typeface="Arial Black" panose="020B0A04020102020204" pitchFamily="34" charset="0"/>
                <a:cs typeface="Arial"/>
              </a:rPr>
              <a:t>Japan Coast Guard come back again! </a:t>
            </a:r>
          </a:p>
        </p:txBody>
      </p:sp>
      <p:sp>
        <p:nvSpPr>
          <p:cNvPr id="14" name="山形 13"/>
          <p:cNvSpPr/>
          <p:nvPr/>
        </p:nvSpPr>
        <p:spPr>
          <a:xfrm>
            <a:off x="9274511" y="6254818"/>
            <a:ext cx="385866" cy="470513"/>
          </a:xfrm>
          <a:prstGeom prst="chevron">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山形 14"/>
          <p:cNvSpPr/>
          <p:nvPr/>
        </p:nvSpPr>
        <p:spPr>
          <a:xfrm>
            <a:off x="8981061" y="6254818"/>
            <a:ext cx="385866" cy="470513"/>
          </a:xfrm>
          <a:prstGeom prst="chevron">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879383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229532" y="890051"/>
            <a:ext cx="9457307" cy="5617749"/>
          </a:xfrm>
          <a:prstGeom prst="rect">
            <a:avLst/>
          </a:prstGeom>
          <a:noFill/>
          <a:ln w="762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Content Placeholder 2"/>
          <p:cNvSpPr txBox="1">
            <a:spLocks/>
          </p:cNvSpPr>
          <p:nvPr/>
        </p:nvSpPr>
        <p:spPr>
          <a:xfrm>
            <a:off x="0" y="0"/>
            <a:ext cx="3589506" cy="476710"/>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2800" dirty="0">
                <a:solidFill>
                  <a:srgbClr val="1F497D"/>
                </a:solidFill>
                <a:latin typeface="Arial Black" panose="020B0A04020102020204" pitchFamily="34" charset="0"/>
                <a:cs typeface="Arial"/>
              </a:rPr>
              <a:t>Safety Measures </a:t>
            </a:r>
          </a:p>
        </p:txBody>
      </p:sp>
      <p:sp>
        <p:nvSpPr>
          <p:cNvPr id="28" name="Content Placeholder 2"/>
          <p:cNvSpPr txBox="1">
            <a:spLocks/>
          </p:cNvSpPr>
          <p:nvPr/>
        </p:nvSpPr>
        <p:spPr>
          <a:xfrm>
            <a:off x="194553" y="523413"/>
            <a:ext cx="1682885" cy="315356"/>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2000" dirty="0" smtClean="0">
                <a:solidFill>
                  <a:srgbClr val="1F497D"/>
                </a:solidFill>
                <a:latin typeface="Arial Black" panose="020B0A04020102020204" pitchFamily="34" charset="0"/>
                <a:cs typeface="Arial"/>
              </a:rPr>
              <a:t>Members</a:t>
            </a:r>
            <a:endParaRPr lang="en-US" altLang="ja-JP" sz="2000" dirty="0">
              <a:solidFill>
                <a:srgbClr val="1F497D"/>
              </a:solidFill>
              <a:latin typeface="Arial Black" panose="020B0A04020102020204" pitchFamily="34" charset="0"/>
              <a:cs typeface="Arial"/>
            </a:endParaRPr>
          </a:p>
        </p:txBody>
      </p:sp>
      <p:sp>
        <p:nvSpPr>
          <p:cNvPr id="5" name="正方形/長方形 4"/>
          <p:cNvSpPr/>
          <p:nvPr/>
        </p:nvSpPr>
        <p:spPr>
          <a:xfrm>
            <a:off x="229532" y="890051"/>
            <a:ext cx="9457307" cy="5617749"/>
          </a:xfrm>
          <a:prstGeom prst="rect">
            <a:avLst/>
          </a:prstGeom>
          <a:noFill/>
          <a:ln w="762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063798" y="2551746"/>
            <a:ext cx="2031158" cy="584775"/>
          </a:xfrm>
          <a:prstGeom prst="rect">
            <a:avLst/>
          </a:prstGeom>
          <a:noFill/>
        </p:spPr>
        <p:txBody>
          <a:bodyPr wrap="square" rtlCol="0">
            <a:spAutoFit/>
          </a:bodyPr>
          <a:lstStyle/>
          <a:p>
            <a:pPr algn="ctr"/>
            <a:r>
              <a:rPr kumimoji="1" lang="ja-JP" altLang="en-US" sz="3200" dirty="0" smtClean="0">
                <a:solidFill>
                  <a:srgbClr val="1F497D"/>
                </a:solidFill>
                <a:latin typeface="ＤＦ特太ゴシック体" panose="020B0509000000000000" pitchFamily="49" charset="-128"/>
                <a:ea typeface="ＤＦ特太ゴシック体" panose="020B0509000000000000" pitchFamily="49" charset="-128"/>
              </a:rPr>
              <a:t>水難学会</a:t>
            </a:r>
            <a:endParaRPr kumimoji="1" lang="ja-JP" altLang="en-US" sz="3200" dirty="0">
              <a:solidFill>
                <a:srgbClr val="1F497D"/>
              </a:solidFill>
              <a:latin typeface="ＤＦ特太ゴシック体" panose="020B0509000000000000" pitchFamily="49" charset="-128"/>
              <a:ea typeface="ＤＦ特太ゴシック体" panose="020B0509000000000000" pitchFamily="49" charset="-128"/>
            </a:endParaRPr>
          </a:p>
        </p:txBody>
      </p:sp>
      <p:sp>
        <p:nvSpPr>
          <p:cNvPr id="7" name="Content Placeholder 2"/>
          <p:cNvSpPr txBox="1">
            <a:spLocks/>
          </p:cNvSpPr>
          <p:nvPr/>
        </p:nvSpPr>
        <p:spPr>
          <a:xfrm>
            <a:off x="0" y="0"/>
            <a:ext cx="3589506" cy="476710"/>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2800" dirty="0">
                <a:solidFill>
                  <a:srgbClr val="1F497D"/>
                </a:solidFill>
                <a:latin typeface="Arial Black" panose="020B0A04020102020204" pitchFamily="34" charset="0"/>
                <a:cs typeface="Arial"/>
              </a:rPr>
              <a:t>Safety Measures </a:t>
            </a:r>
          </a:p>
        </p:txBody>
      </p:sp>
      <p:sp>
        <p:nvSpPr>
          <p:cNvPr id="8" name="Content Placeholder 2"/>
          <p:cNvSpPr txBox="1">
            <a:spLocks/>
          </p:cNvSpPr>
          <p:nvPr/>
        </p:nvSpPr>
        <p:spPr>
          <a:xfrm>
            <a:off x="194553" y="523413"/>
            <a:ext cx="1682885" cy="315356"/>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2000" dirty="0" smtClean="0">
                <a:solidFill>
                  <a:srgbClr val="1F497D"/>
                </a:solidFill>
                <a:latin typeface="Arial Black" panose="020B0A04020102020204" pitchFamily="34" charset="0"/>
                <a:cs typeface="Arial"/>
              </a:rPr>
              <a:t>Members</a:t>
            </a:r>
            <a:endParaRPr lang="en-US" altLang="ja-JP" sz="2000" dirty="0">
              <a:solidFill>
                <a:srgbClr val="1F497D"/>
              </a:solidFill>
              <a:latin typeface="Arial Black" panose="020B0A04020102020204" pitchFamily="34" charset="0"/>
              <a:cs typeface="Arial"/>
            </a:endParaRPr>
          </a:p>
        </p:txBody>
      </p:sp>
      <p:sp>
        <p:nvSpPr>
          <p:cNvPr id="9" name="テキスト ボックス 8"/>
          <p:cNvSpPr txBox="1"/>
          <p:nvPr/>
        </p:nvSpPr>
        <p:spPr>
          <a:xfrm>
            <a:off x="4382839" y="1854901"/>
            <a:ext cx="2253510" cy="461665"/>
          </a:xfrm>
          <a:prstGeom prst="rect">
            <a:avLst/>
          </a:prstGeom>
          <a:noFill/>
        </p:spPr>
        <p:txBody>
          <a:bodyPr wrap="square" rtlCol="0">
            <a:spAutoFit/>
          </a:bodyPr>
          <a:lstStyle/>
          <a:p>
            <a:pPr algn="ctr"/>
            <a:r>
              <a:rPr kumimoji="1" lang="en-US" altLang="ja-JP" sz="1200" dirty="0" smtClean="0"/>
              <a:t>Ministry of Land, Infrastructure, Transport and Tourism</a:t>
            </a:r>
            <a:endParaRPr kumimoji="1" lang="ja-JP" altLang="en-US" sz="1200" dirty="0"/>
          </a:p>
        </p:txBody>
      </p:sp>
      <p:sp>
        <p:nvSpPr>
          <p:cNvPr id="10" name="テキスト ボックス 9"/>
          <p:cNvSpPr txBox="1"/>
          <p:nvPr/>
        </p:nvSpPr>
        <p:spPr>
          <a:xfrm>
            <a:off x="3625830" y="3466959"/>
            <a:ext cx="2982587" cy="276999"/>
          </a:xfrm>
          <a:prstGeom prst="rect">
            <a:avLst/>
          </a:prstGeom>
          <a:noFill/>
        </p:spPr>
        <p:txBody>
          <a:bodyPr wrap="square" rtlCol="0">
            <a:spAutoFit/>
          </a:bodyPr>
          <a:lstStyle/>
          <a:p>
            <a:pPr algn="ctr"/>
            <a:r>
              <a:rPr kumimoji="1" lang="en-US" altLang="ja-JP" sz="1200" dirty="0" smtClean="0"/>
              <a:t>Japan Marine Recreation Association</a:t>
            </a:r>
            <a:endParaRPr kumimoji="1" lang="ja-JP" altLang="en-US" sz="1200" dirty="0"/>
          </a:p>
        </p:txBody>
      </p:sp>
      <p:sp>
        <p:nvSpPr>
          <p:cNvPr id="11" name="テキスト ボックス 10"/>
          <p:cNvSpPr txBox="1"/>
          <p:nvPr/>
        </p:nvSpPr>
        <p:spPr>
          <a:xfrm>
            <a:off x="6904358" y="3045468"/>
            <a:ext cx="2486539" cy="461665"/>
          </a:xfrm>
          <a:prstGeom prst="rect">
            <a:avLst/>
          </a:prstGeom>
          <a:noFill/>
        </p:spPr>
        <p:txBody>
          <a:bodyPr wrap="square" rtlCol="0">
            <a:spAutoFit/>
          </a:bodyPr>
          <a:lstStyle/>
          <a:p>
            <a:pPr algn="ctr"/>
            <a:r>
              <a:rPr kumimoji="1" lang="en-US" altLang="ja-JP" sz="1200" dirty="0" smtClean="0"/>
              <a:t>The Society of Water Rescue and Survival Research</a:t>
            </a:r>
            <a:endParaRPr kumimoji="1" lang="ja-JP" altLang="en-US" sz="1200" dirty="0"/>
          </a:p>
        </p:txBody>
      </p:sp>
      <p:sp>
        <p:nvSpPr>
          <p:cNvPr id="12" name="テキスト ボックス 11"/>
          <p:cNvSpPr txBox="1"/>
          <p:nvPr/>
        </p:nvSpPr>
        <p:spPr>
          <a:xfrm>
            <a:off x="1061852" y="6218427"/>
            <a:ext cx="2486539" cy="276999"/>
          </a:xfrm>
          <a:prstGeom prst="rect">
            <a:avLst/>
          </a:prstGeom>
          <a:noFill/>
        </p:spPr>
        <p:txBody>
          <a:bodyPr wrap="square" rtlCol="0">
            <a:spAutoFit/>
          </a:bodyPr>
          <a:lstStyle/>
          <a:p>
            <a:pPr algn="ctr"/>
            <a:r>
              <a:rPr kumimoji="1" lang="en-US" altLang="ja-JP" sz="1200" dirty="0" smtClean="0"/>
              <a:t>Blue Sea and Green Land Foundation</a:t>
            </a:r>
            <a:endParaRPr kumimoji="1" lang="ja-JP" altLang="en-US" sz="1200" dirty="0"/>
          </a:p>
        </p:txBody>
      </p:sp>
      <p:sp>
        <p:nvSpPr>
          <p:cNvPr id="13" name="テキスト ボックス 12"/>
          <p:cNvSpPr txBox="1"/>
          <p:nvPr/>
        </p:nvSpPr>
        <p:spPr>
          <a:xfrm>
            <a:off x="3800170" y="5089674"/>
            <a:ext cx="2486539" cy="276999"/>
          </a:xfrm>
          <a:prstGeom prst="rect">
            <a:avLst/>
          </a:prstGeom>
          <a:noFill/>
        </p:spPr>
        <p:txBody>
          <a:bodyPr wrap="square" rtlCol="0">
            <a:spAutoFit/>
          </a:bodyPr>
          <a:lstStyle/>
          <a:p>
            <a:pPr algn="ctr"/>
            <a:r>
              <a:rPr kumimoji="1" lang="en-US" altLang="ja-JP" sz="1200" dirty="0" smtClean="0"/>
              <a:t>Japan Lifesaving Association</a:t>
            </a:r>
            <a:endParaRPr kumimoji="1" lang="ja-JP" altLang="en-US" sz="1200" dirty="0"/>
          </a:p>
        </p:txBody>
      </p:sp>
      <p:sp>
        <p:nvSpPr>
          <p:cNvPr id="14" name="テキスト ボックス 13"/>
          <p:cNvSpPr txBox="1"/>
          <p:nvPr/>
        </p:nvSpPr>
        <p:spPr>
          <a:xfrm>
            <a:off x="7093590" y="5104829"/>
            <a:ext cx="2184274" cy="461665"/>
          </a:xfrm>
          <a:prstGeom prst="rect">
            <a:avLst/>
          </a:prstGeom>
          <a:noFill/>
        </p:spPr>
        <p:txBody>
          <a:bodyPr wrap="square" rtlCol="0">
            <a:spAutoFit/>
          </a:bodyPr>
          <a:lstStyle/>
          <a:p>
            <a:pPr algn="ctr"/>
            <a:r>
              <a:rPr kumimoji="1" lang="en-US" altLang="ja-JP" sz="1200" dirty="0" smtClean="0"/>
              <a:t>Marine Engine Service Association of Japan</a:t>
            </a:r>
            <a:endParaRPr kumimoji="1" lang="ja-JP" altLang="en-US" sz="1200" dirty="0"/>
          </a:p>
        </p:txBody>
      </p:sp>
      <p:sp>
        <p:nvSpPr>
          <p:cNvPr id="15" name="テキスト ボックス 14"/>
          <p:cNvSpPr txBox="1"/>
          <p:nvPr/>
        </p:nvSpPr>
        <p:spPr>
          <a:xfrm>
            <a:off x="1222128" y="5042141"/>
            <a:ext cx="1829062" cy="276999"/>
          </a:xfrm>
          <a:prstGeom prst="rect">
            <a:avLst/>
          </a:prstGeom>
          <a:noFill/>
        </p:spPr>
        <p:txBody>
          <a:bodyPr wrap="square" rtlCol="0">
            <a:spAutoFit/>
          </a:bodyPr>
          <a:lstStyle/>
          <a:p>
            <a:pPr algn="ctr"/>
            <a:r>
              <a:rPr kumimoji="1" lang="en-US" altLang="ja-JP" sz="1200" dirty="0" smtClean="0"/>
              <a:t>K38 JAPAN</a:t>
            </a:r>
            <a:endParaRPr kumimoji="1" lang="ja-JP" altLang="en-US" sz="1200" dirty="0"/>
          </a:p>
        </p:txBody>
      </p:sp>
      <p:pic>
        <p:nvPicPr>
          <p:cNvPr id="16" name="図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1699" y="1425871"/>
            <a:ext cx="2112809" cy="457714"/>
          </a:xfrm>
          <a:prstGeom prst="rect">
            <a:avLst/>
          </a:prstGeom>
          <a:noFill/>
          <a:ln>
            <a:noFill/>
          </a:ln>
        </p:spPr>
      </p:pic>
      <p:pic>
        <p:nvPicPr>
          <p:cNvPr id="17" name="図 1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06853" y="1440906"/>
            <a:ext cx="534846" cy="541837"/>
          </a:xfrm>
          <a:prstGeom prst="rect">
            <a:avLst/>
          </a:prstGeom>
        </p:spPr>
      </p:pic>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870" y="2698746"/>
            <a:ext cx="1833171" cy="663493"/>
          </a:xfrm>
          <a:prstGeom prst="rect">
            <a:avLst/>
          </a:prstGeom>
        </p:spPr>
      </p:pic>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7109" y="2453445"/>
            <a:ext cx="1372663" cy="1044567"/>
          </a:xfrm>
          <a:prstGeom prst="rect">
            <a:avLst/>
          </a:prstGeom>
        </p:spPr>
      </p:pic>
      <p:pic>
        <p:nvPicPr>
          <p:cNvPr id="20" name="図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3304" y="997972"/>
            <a:ext cx="1821302" cy="1274911"/>
          </a:xfrm>
          <a:prstGeom prst="rect">
            <a:avLst/>
          </a:prstGeom>
        </p:spPr>
      </p:pic>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8048" y="3839424"/>
            <a:ext cx="1201613" cy="1227414"/>
          </a:xfrm>
          <a:prstGeom prst="rect">
            <a:avLst/>
          </a:prstGeom>
        </p:spPr>
      </p:pic>
      <p:pic>
        <p:nvPicPr>
          <p:cNvPr id="22" name="図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3870" y="5439302"/>
            <a:ext cx="2198451" cy="807796"/>
          </a:xfrm>
          <a:prstGeom prst="rect">
            <a:avLst/>
          </a:prstGeom>
        </p:spPr>
      </p:pic>
      <p:pic>
        <p:nvPicPr>
          <p:cNvPr id="23" name="図 22"/>
          <p:cNvPicPr>
            <a:picLocks noChangeAspect="1"/>
          </p:cNvPicPr>
          <p:nvPr/>
        </p:nvPicPr>
        <p:blipFill rotWithShape="1">
          <a:blip r:embed="rId10">
            <a:extLst>
              <a:ext uri="{28A0092B-C50C-407E-A947-70E740481C1C}">
                <a14:useLocalDpi xmlns:a14="http://schemas.microsoft.com/office/drawing/2010/main" val="0"/>
              </a:ext>
            </a:extLst>
          </a:blip>
          <a:srcRect t="13330" b="21954"/>
          <a:stretch/>
        </p:blipFill>
        <p:spPr>
          <a:xfrm>
            <a:off x="4712780" y="5669016"/>
            <a:ext cx="4038036" cy="651850"/>
          </a:xfrm>
          <a:prstGeom prst="rect">
            <a:avLst/>
          </a:prstGeom>
        </p:spPr>
      </p:pic>
      <p:pic>
        <p:nvPicPr>
          <p:cNvPr id="24" name="図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65592" y="3819718"/>
            <a:ext cx="1266825" cy="1266825"/>
          </a:xfrm>
          <a:prstGeom prst="rect">
            <a:avLst/>
          </a:prstGeom>
        </p:spPr>
      </p:pic>
      <p:pic>
        <p:nvPicPr>
          <p:cNvPr id="25" name="図 24"/>
          <p:cNvPicPr>
            <a:picLocks noChangeAspect="1"/>
          </p:cNvPicPr>
          <p:nvPr/>
        </p:nvPicPr>
        <p:blipFill rotWithShape="1">
          <a:blip r:embed="rId12" cstate="print">
            <a:extLst>
              <a:ext uri="{28A0092B-C50C-407E-A947-70E740481C1C}">
                <a14:useLocalDpi xmlns:a14="http://schemas.microsoft.com/office/drawing/2010/main" val="0"/>
              </a:ext>
            </a:extLst>
          </a:blip>
          <a:srcRect l="2965" r="2796"/>
          <a:stretch/>
        </p:blipFill>
        <p:spPr>
          <a:xfrm>
            <a:off x="7132952" y="3839424"/>
            <a:ext cx="1882007" cy="127672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9" name="図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9178" y="1440906"/>
            <a:ext cx="903025" cy="401133"/>
          </a:xfrm>
          <a:prstGeom prst="rect">
            <a:avLst/>
          </a:prstGeom>
        </p:spPr>
      </p:pic>
      <p:pic>
        <p:nvPicPr>
          <p:cNvPr id="30" name="図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1338" y="1847676"/>
            <a:ext cx="3014492" cy="320959"/>
          </a:xfrm>
          <a:prstGeom prst="rect">
            <a:avLst/>
          </a:prstGeom>
        </p:spPr>
      </p:pic>
      <p:pic>
        <p:nvPicPr>
          <p:cNvPr id="31" name="図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26967" y="1461781"/>
            <a:ext cx="1821424" cy="385895"/>
          </a:xfrm>
          <a:prstGeom prst="rect">
            <a:avLst/>
          </a:prstGeom>
        </p:spPr>
      </p:pic>
    </p:spTree>
    <p:extLst>
      <p:ext uri="{BB962C8B-B14F-4D97-AF65-F5344CB8AC3E}">
        <p14:creationId xmlns:p14="http://schemas.microsoft.com/office/powerpoint/2010/main" val="508049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右矢印 28"/>
          <p:cNvSpPr/>
          <p:nvPr/>
        </p:nvSpPr>
        <p:spPr>
          <a:xfrm rot="992182">
            <a:off x="986099" y="2170586"/>
            <a:ext cx="8177429" cy="2249454"/>
          </a:xfrm>
          <a:prstGeom prst="rightArrow">
            <a:avLst>
              <a:gd name="adj1" fmla="val 56585"/>
              <a:gd name="adj2" fmla="val 103811"/>
            </a:avLst>
          </a:prstGeom>
          <a:solidFill>
            <a:schemeClr val="accent1">
              <a:alpha val="24000"/>
            </a:schemeClr>
          </a:solidFill>
          <a:ln>
            <a:solidFill>
              <a:schemeClr val="accent1">
                <a:shade val="50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2" name="グラフ 21"/>
          <p:cNvGraphicFramePr>
            <a:graphicFrameLocks/>
          </p:cNvGraphicFramePr>
          <p:nvPr>
            <p:extLst>
              <p:ext uri="{D42A27DB-BD31-4B8C-83A1-F6EECF244321}">
                <p14:modId xmlns:p14="http://schemas.microsoft.com/office/powerpoint/2010/main" val="2990911459"/>
              </p:ext>
            </p:extLst>
          </p:nvPr>
        </p:nvGraphicFramePr>
        <p:xfrm>
          <a:off x="262855" y="1809525"/>
          <a:ext cx="9069246" cy="4079973"/>
        </p:xfrm>
        <a:graphic>
          <a:graphicData uri="http://schemas.openxmlformats.org/drawingml/2006/chart">
            <c:chart xmlns:c="http://schemas.openxmlformats.org/drawingml/2006/chart" xmlns:r="http://schemas.openxmlformats.org/officeDocument/2006/relationships" r:id="rId3"/>
          </a:graphicData>
        </a:graphic>
      </p:graphicFrame>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3358264" y="6216407"/>
            <a:ext cx="853316" cy="57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939589" y="1519412"/>
            <a:ext cx="2468304" cy="724824"/>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4800" dirty="0" smtClean="0">
                <a:solidFill>
                  <a:schemeClr val="tx1">
                    <a:lumMod val="50000"/>
                    <a:lumOff val="50000"/>
                  </a:schemeClr>
                </a:solidFill>
                <a:latin typeface="Arial Black" panose="020B0A04020102020204" pitchFamily="34" charset="0"/>
                <a:cs typeface="Arial"/>
              </a:rPr>
              <a:t>2,400</a:t>
            </a:r>
          </a:p>
        </p:txBody>
      </p:sp>
      <p:sp>
        <p:nvSpPr>
          <p:cNvPr id="7" name="Content Placeholder 2"/>
          <p:cNvSpPr txBox="1">
            <a:spLocks/>
          </p:cNvSpPr>
          <p:nvPr/>
        </p:nvSpPr>
        <p:spPr>
          <a:xfrm>
            <a:off x="2815039" y="5710177"/>
            <a:ext cx="1942662" cy="512507"/>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ctr">
              <a:buNone/>
            </a:pPr>
            <a:r>
              <a:rPr lang="en-US" altLang="ja-JP" sz="4000" dirty="0" smtClean="0">
                <a:solidFill>
                  <a:srgbClr val="1F497D"/>
                </a:solidFill>
                <a:latin typeface="Arial Black" panose="020B0A04020102020204" pitchFamily="34" charset="0"/>
                <a:cs typeface="Arial"/>
              </a:rPr>
              <a:t>2020</a:t>
            </a:r>
          </a:p>
        </p:txBody>
      </p:sp>
      <p:sp>
        <p:nvSpPr>
          <p:cNvPr id="8" name="Content Placeholder 2"/>
          <p:cNvSpPr txBox="1">
            <a:spLocks/>
          </p:cNvSpPr>
          <p:nvPr/>
        </p:nvSpPr>
        <p:spPr>
          <a:xfrm>
            <a:off x="6496348" y="5706579"/>
            <a:ext cx="2170381" cy="512507"/>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ctr">
              <a:buNone/>
            </a:pPr>
            <a:r>
              <a:rPr lang="en-US" altLang="ja-JP" sz="4000" dirty="0" smtClean="0">
                <a:solidFill>
                  <a:srgbClr val="1F497D"/>
                </a:solidFill>
                <a:latin typeface="Arial Black" panose="020B0A04020102020204" pitchFamily="34" charset="0"/>
                <a:cs typeface="Arial"/>
              </a:rPr>
              <a:t>2030</a:t>
            </a:r>
          </a:p>
        </p:txBody>
      </p:sp>
      <p:sp>
        <p:nvSpPr>
          <p:cNvPr id="10" name="Content Placeholder 2"/>
          <p:cNvSpPr txBox="1">
            <a:spLocks/>
          </p:cNvSpPr>
          <p:nvPr/>
        </p:nvSpPr>
        <p:spPr>
          <a:xfrm>
            <a:off x="65316" y="-29237"/>
            <a:ext cx="5056295" cy="476710"/>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2800" dirty="0" smtClean="0">
                <a:solidFill>
                  <a:srgbClr val="1F497D"/>
                </a:solidFill>
                <a:latin typeface="Arial Black" panose="020B0A04020102020204" pitchFamily="34" charset="0"/>
                <a:cs typeface="Arial"/>
              </a:rPr>
              <a:t>Traffic </a:t>
            </a:r>
            <a:r>
              <a:rPr lang="en-US" altLang="ja-JP" sz="2800" dirty="0">
                <a:solidFill>
                  <a:srgbClr val="1F497D"/>
                </a:solidFill>
                <a:latin typeface="Arial Black" panose="020B0A04020102020204" pitchFamily="34" charset="0"/>
                <a:cs typeface="Arial"/>
              </a:rPr>
              <a:t>safety basic plan </a:t>
            </a:r>
          </a:p>
        </p:txBody>
      </p:sp>
      <p:grpSp>
        <p:nvGrpSpPr>
          <p:cNvPr id="11" name="グループ化 10"/>
          <p:cNvGrpSpPr>
            <a:grpSpLocks noChangeAspect="1"/>
          </p:cNvGrpSpPr>
          <p:nvPr/>
        </p:nvGrpSpPr>
        <p:grpSpPr>
          <a:xfrm>
            <a:off x="223078" y="535022"/>
            <a:ext cx="511540" cy="593387"/>
            <a:chOff x="637125" y="1290645"/>
            <a:chExt cx="1023099" cy="1186795"/>
          </a:xfrm>
        </p:grpSpPr>
        <p:sp>
          <p:nvSpPr>
            <p:cNvPr id="12" name="六角形 11"/>
            <p:cNvSpPr>
              <a:spLocks noChangeAspect="1"/>
            </p:cNvSpPr>
            <p:nvPr/>
          </p:nvSpPr>
          <p:spPr>
            <a:xfrm rot="5400000">
              <a:off x="555277" y="1372493"/>
              <a:ext cx="1186795" cy="1023099"/>
            </a:xfrm>
            <a:prstGeom prst="hexagon">
              <a:avLst/>
            </a:prstGeom>
            <a:solidFill>
              <a:schemeClr val="bg1"/>
            </a:solidFill>
            <a:ln w="285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177" dirty="0"/>
            </a:p>
          </p:txBody>
        </p:sp>
        <p:sp>
          <p:nvSpPr>
            <p:cNvPr id="13" name="六角形 12"/>
            <p:cNvSpPr>
              <a:spLocks noChangeAspect="1"/>
            </p:cNvSpPr>
            <p:nvPr/>
          </p:nvSpPr>
          <p:spPr>
            <a:xfrm rot="5400000">
              <a:off x="622223" y="1430205"/>
              <a:ext cx="1052903" cy="907674"/>
            </a:xfrm>
            <a:prstGeom prst="hexagon">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177" dirty="0">
                <a:ln w="57150">
                  <a:solidFill>
                    <a:schemeClr val="tx1"/>
                  </a:solidFill>
                </a:ln>
              </a:endParaRPr>
            </a:p>
          </p:txBody>
        </p:sp>
        <p:pic>
          <p:nvPicPr>
            <p:cNvPr id="14" name="図 13"/>
            <p:cNvPicPr>
              <a:picLocks noChangeAspect="1"/>
            </p:cNvPicPr>
            <p:nvPr/>
          </p:nvPicPr>
          <p:blipFill rotWithShape="1">
            <a:blip r:embed="rId5" cstate="print">
              <a:extLst>
                <a:ext uri="{28A0092B-C50C-407E-A947-70E740481C1C}">
                  <a14:useLocalDpi xmlns:a14="http://schemas.microsoft.com/office/drawing/2010/main" val="0"/>
                </a:ext>
              </a:extLst>
            </a:blip>
            <a:srcRect r="18396"/>
            <a:stretch/>
          </p:blipFill>
          <p:spPr>
            <a:xfrm rot="1785900">
              <a:off x="768351" y="1725846"/>
              <a:ext cx="777127" cy="414680"/>
            </a:xfrm>
            <a:prstGeom prst="rect">
              <a:avLst/>
            </a:prstGeom>
          </p:spPr>
        </p:pic>
        <p:sp>
          <p:nvSpPr>
            <p:cNvPr id="15" name="フリーフォーム 14"/>
            <p:cNvSpPr/>
            <p:nvPr/>
          </p:nvSpPr>
          <p:spPr>
            <a:xfrm>
              <a:off x="694837" y="2045426"/>
              <a:ext cx="888207" cy="350913"/>
            </a:xfrm>
            <a:custGeom>
              <a:avLst/>
              <a:gdLst>
                <a:gd name="connsiteX0" fmla="*/ 0 w 888207"/>
                <a:gd name="connsiteY0" fmla="*/ 69925 h 350913"/>
                <a:gd name="connsiteX1" fmla="*/ 109538 w 888207"/>
                <a:gd name="connsiteY1" fmla="*/ 869 h 350913"/>
                <a:gd name="connsiteX2" fmla="*/ 235744 w 888207"/>
                <a:gd name="connsiteY2" fmla="*/ 112788 h 350913"/>
                <a:gd name="connsiteX3" fmla="*/ 333375 w 888207"/>
                <a:gd name="connsiteY3" fmla="*/ 48494 h 350913"/>
                <a:gd name="connsiteX4" fmla="*/ 421482 w 888207"/>
                <a:gd name="connsiteY4" fmla="*/ 10394 h 350913"/>
                <a:gd name="connsiteX5" fmla="*/ 509588 w 888207"/>
                <a:gd name="connsiteY5" fmla="*/ 67544 h 350913"/>
                <a:gd name="connsiteX6" fmla="*/ 590550 w 888207"/>
                <a:gd name="connsiteY6" fmla="*/ 43731 h 350913"/>
                <a:gd name="connsiteX7" fmla="*/ 702469 w 888207"/>
                <a:gd name="connsiteY7" fmla="*/ 131838 h 350913"/>
                <a:gd name="connsiteX8" fmla="*/ 807244 w 888207"/>
                <a:gd name="connsiteY8" fmla="*/ 46113 h 350913"/>
                <a:gd name="connsiteX9" fmla="*/ 888207 w 888207"/>
                <a:gd name="connsiteY9" fmla="*/ 15156 h 350913"/>
                <a:gd name="connsiteX10" fmla="*/ 888207 w 888207"/>
                <a:gd name="connsiteY10" fmla="*/ 134219 h 350913"/>
                <a:gd name="connsiteX11" fmla="*/ 461963 w 888207"/>
                <a:gd name="connsiteY11" fmla="*/ 350913 h 350913"/>
                <a:gd name="connsiteX12" fmla="*/ 4763 w 888207"/>
                <a:gd name="connsiteY12" fmla="*/ 143744 h 350913"/>
                <a:gd name="connsiteX13" fmla="*/ 0 w 888207"/>
                <a:gd name="connsiteY13" fmla="*/ 69925 h 35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8207" h="350913">
                  <a:moveTo>
                    <a:pt x="0" y="69925"/>
                  </a:moveTo>
                  <a:cubicBezTo>
                    <a:pt x="35123" y="31825"/>
                    <a:pt x="70247" y="-6275"/>
                    <a:pt x="109538" y="869"/>
                  </a:cubicBezTo>
                  <a:cubicBezTo>
                    <a:pt x="148829" y="8013"/>
                    <a:pt x="198438" y="104850"/>
                    <a:pt x="235744" y="112788"/>
                  </a:cubicBezTo>
                  <a:cubicBezTo>
                    <a:pt x="273050" y="120726"/>
                    <a:pt x="302419" y="65560"/>
                    <a:pt x="333375" y="48494"/>
                  </a:cubicBezTo>
                  <a:cubicBezTo>
                    <a:pt x="364331" y="31428"/>
                    <a:pt x="392113" y="7219"/>
                    <a:pt x="421482" y="10394"/>
                  </a:cubicBezTo>
                  <a:cubicBezTo>
                    <a:pt x="450851" y="13569"/>
                    <a:pt x="481410" y="61988"/>
                    <a:pt x="509588" y="67544"/>
                  </a:cubicBezTo>
                  <a:cubicBezTo>
                    <a:pt x="537766" y="73100"/>
                    <a:pt x="558403" y="33015"/>
                    <a:pt x="590550" y="43731"/>
                  </a:cubicBezTo>
                  <a:cubicBezTo>
                    <a:pt x="622697" y="54447"/>
                    <a:pt x="666353" y="131441"/>
                    <a:pt x="702469" y="131838"/>
                  </a:cubicBezTo>
                  <a:cubicBezTo>
                    <a:pt x="738585" y="132235"/>
                    <a:pt x="776288" y="65560"/>
                    <a:pt x="807244" y="46113"/>
                  </a:cubicBezTo>
                  <a:cubicBezTo>
                    <a:pt x="838200" y="26666"/>
                    <a:pt x="863203" y="20911"/>
                    <a:pt x="888207" y="15156"/>
                  </a:cubicBezTo>
                  <a:lnTo>
                    <a:pt x="888207" y="134219"/>
                  </a:lnTo>
                  <a:lnTo>
                    <a:pt x="461963" y="350913"/>
                  </a:lnTo>
                  <a:cubicBezTo>
                    <a:pt x="309563" y="281857"/>
                    <a:pt x="80963" y="188988"/>
                    <a:pt x="4763" y="143744"/>
                  </a:cubicBezTo>
                  <a:lnTo>
                    <a:pt x="0" y="69925"/>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 name="フリーフォーム 15"/>
            <p:cNvSpPr/>
            <p:nvPr/>
          </p:nvSpPr>
          <p:spPr>
            <a:xfrm>
              <a:off x="1035469" y="2051336"/>
              <a:ext cx="252539" cy="58244"/>
            </a:xfrm>
            <a:custGeom>
              <a:avLst/>
              <a:gdLst>
                <a:gd name="connsiteX0" fmla="*/ 0 w 252539"/>
                <a:gd name="connsiteY0" fmla="*/ 38424 h 58244"/>
                <a:gd name="connsiteX1" fmla="*/ 80962 w 252539"/>
                <a:gd name="connsiteY1" fmla="*/ 324 h 58244"/>
                <a:gd name="connsiteX2" fmla="*/ 161925 w 252539"/>
                <a:gd name="connsiteY2" fmla="*/ 57474 h 58244"/>
                <a:gd name="connsiteX3" fmla="*/ 238125 w 252539"/>
                <a:gd name="connsiteY3" fmla="*/ 33661 h 58244"/>
                <a:gd name="connsiteX4" fmla="*/ 252412 w 252539"/>
                <a:gd name="connsiteY4" fmla="*/ 38424 h 5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39" h="58244">
                  <a:moveTo>
                    <a:pt x="0" y="38424"/>
                  </a:moveTo>
                  <a:cubicBezTo>
                    <a:pt x="26987" y="17786"/>
                    <a:pt x="53974" y="-2851"/>
                    <a:pt x="80962" y="324"/>
                  </a:cubicBezTo>
                  <a:cubicBezTo>
                    <a:pt x="107950" y="3499"/>
                    <a:pt x="135731" y="51918"/>
                    <a:pt x="161925" y="57474"/>
                  </a:cubicBezTo>
                  <a:cubicBezTo>
                    <a:pt x="188119" y="63030"/>
                    <a:pt x="223044" y="36836"/>
                    <a:pt x="238125" y="33661"/>
                  </a:cubicBezTo>
                  <a:cubicBezTo>
                    <a:pt x="253206" y="30486"/>
                    <a:pt x="252809" y="34455"/>
                    <a:pt x="252412" y="3842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1262825" y="2051336"/>
              <a:ext cx="252539" cy="58244"/>
            </a:xfrm>
            <a:custGeom>
              <a:avLst/>
              <a:gdLst>
                <a:gd name="connsiteX0" fmla="*/ 0 w 252539"/>
                <a:gd name="connsiteY0" fmla="*/ 38424 h 58244"/>
                <a:gd name="connsiteX1" fmla="*/ 80962 w 252539"/>
                <a:gd name="connsiteY1" fmla="*/ 324 h 58244"/>
                <a:gd name="connsiteX2" fmla="*/ 161925 w 252539"/>
                <a:gd name="connsiteY2" fmla="*/ 57474 h 58244"/>
                <a:gd name="connsiteX3" fmla="*/ 238125 w 252539"/>
                <a:gd name="connsiteY3" fmla="*/ 33661 h 58244"/>
                <a:gd name="connsiteX4" fmla="*/ 252412 w 252539"/>
                <a:gd name="connsiteY4" fmla="*/ 38424 h 5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39" h="58244">
                  <a:moveTo>
                    <a:pt x="0" y="38424"/>
                  </a:moveTo>
                  <a:cubicBezTo>
                    <a:pt x="26987" y="17786"/>
                    <a:pt x="53974" y="-2851"/>
                    <a:pt x="80962" y="324"/>
                  </a:cubicBezTo>
                  <a:cubicBezTo>
                    <a:pt x="107950" y="3499"/>
                    <a:pt x="135731" y="51918"/>
                    <a:pt x="161925" y="57474"/>
                  </a:cubicBezTo>
                  <a:cubicBezTo>
                    <a:pt x="188119" y="63030"/>
                    <a:pt x="223044" y="36836"/>
                    <a:pt x="238125" y="33661"/>
                  </a:cubicBezTo>
                  <a:cubicBezTo>
                    <a:pt x="253206" y="30486"/>
                    <a:pt x="252809" y="34455"/>
                    <a:pt x="252412" y="3842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Content Placeholder 2"/>
          <p:cNvSpPr txBox="1">
            <a:spLocks/>
          </p:cNvSpPr>
          <p:nvPr/>
        </p:nvSpPr>
        <p:spPr>
          <a:xfrm>
            <a:off x="714003" y="618227"/>
            <a:ext cx="5356057" cy="476710"/>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2800" dirty="0" smtClean="0">
                <a:solidFill>
                  <a:srgbClr val="1F497D"/>
                </a:solidFill>
                <a:latin typeface="Arial Black" panose="020B0A04020102020204" pitchFamily="34" charset="0"/>
                <a:cs typeface="Arial"/>
              </a:rPr>
              <a:t>Number of ship </a:t>
            </a:r>
            <a:r>
              <a:rPr lang="en-US" altLang="ja-JP" sz="2800" dirty="0">
                <a:solidFill>
                  <a:srgbClr val="1F497D"/>
                </a:solidFill>
                <a:latin typeface="Arial Black" panose="020B0A04020102020204" pitchFamily="34" charset="0"/>
                <a:cs typeface="Arial"/>
              </a:rPr>
              <a:t>accidents</a:t>
            </a:r>
          </a:p>
        </p:txBody>
      </p:sp>
      <p:sp>
        <p:nvSpPr>
          <p:cNvPr id="19" name="円/楕円 18"/>
          <p:cNvSpPr/>
          <p:nvPr/>
        </p:nvSpPr>
        <p:spPr>
          <a:xfrm>
            <a:off x="4849666" y="1172188"/>
            <a:ext cx="2331056" cy="106230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rot="13515697">
            <a:off x="4773205" y="1773566"/>
            <a:ext cx="274996" cy="482011"/>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Content Placeholder 2"/>
          <p:cNvSpPr txBox="1">
            <a:spLocks/>
          </p:cNvSpPr>
          <p:nvPr/>
        </p:nvSpPr>
        <p:spPr>
          <a:xfrm>
            <a:off x="4871595" y="1439539"/>
            <a:ext cx="2287198" cy="645680"/>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ctr">
              <a:lnSpc>
                <a:spcPts val="2000"/>
              </a:lnSpc>
              <a:buNone/>
            </a:pPr>
            <a:r>
              <a:rPr lang="en-US" altLang="ja-JP" sz="2800" dirty="0" smtClean="0">
                <a:solidFill>
                  <a:srgbClr val="1F497D"/>
                </a:solidFill>
                <a:latin typeface="Arial Black" panose="020B0A04020102020204" pitchFamily="34" charset="0"/>
                <a:cs typeface="Arial"/>
              </a:rPr>
              <a:t>Achieved!</a:t>
            </a:r>
          </a:p>
          <a:p>
            <a:pPr marL="0" indent="0" algn="ctr">
              <a:lnSpc>
                <a:spcPts val="2000"/>
              </a:lnSpc>
              <a:buNone/>
            </a:pPr>
            <a:r>
              <a:rPr lang="en-US" altLang="ja-JP" sz="2800" dirty="0" smtClean="0">
                <a:solidFill>
                  <a:srgbClr val="1F497D"/>
                </a:solidFill>
                <a:latin typeface="Arial Black" panose="020B0A04020102020204" pitchFamily="34" charset="0"/>
                <a:cs typeface="Arial"/>
              </a:rPr>
              <a:t>in2017</a:t>
            </a:r>
            <a:endParaRPr lang="en-US" altLang="ja-JP" sz="2800" dirty="0">
              <a:solidFill>
                <a:srgbClr val="1F497D"/>
              </a:solidFill>
              <a:latin typeface="Arial Black" panose="020B0A04020102020204" pitchFamily="34" charset="0"/>
              <a:cs typeface="Arial"/>
            </a:endParaRPr>
          </a:p>
        </p:txBody>
      </p:sp>
      <p:sp>
        <p:nvSpPr>
          <p:cNvPr id="24" name="Content Placeholder 2"/>
          <p:cNvSpPr txBox="1">
            <a:spLocks/>
          </p:cNvSpPr>
          <p:nvPr/>
        </p:nvSpPr>
        <p:spPr>
          <a:xfrm>
            <a:off x="939589" y="5710176"/>
            <a:ext cx="1942662" cy="512507"/>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ctr">
              <a:buNone/>
            </a:pPr>
            <a:r>
              <a:rPr lang="en-US" altLang="ja-JP" sz="4000" dirty="0" smtClean="0">
                <a:solidFill>
                  <a:srgbClr val="1F497D"/>
                </a:solidFill>
                <a:latin typeface="Arial Black" panose="020B0A04020102020204" pitchFamily="34" charset="0"/>
                <a:cs typeface="Arial"/>
              </a:rPr>
              <a:t>2010</a:t>
            </a:r>
          </a:p>
        </p:txBody>
      </p:sp>
      <p:sp>
        <p:nvSpPr>
          <p:cNvPr id="25" name="Content Placeholder 2"/>
          <p:cNvSpPr txBox="1">
            <a:spLocks/>
          </p:cNvSpPr>
          <p:nvPr/>
        </p:nvSpPr>
        <p:spPr>
          <a:xfrm>
            <a:off x="4690489" y="5703900"/>
            <a:ext cx="1942662" cy="512507"/>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ctr">
              <a:buNone/>
            </a:pPr>
            <a:r>
              <a:rPr lang="en-US" altLang="ja-JP" sz="4000" dirty="0" smtClean="0">
                <a:solidFill>
                  <a:srgbClr val="1F497D"/>
                </a:solidFill>
                <a:latin typeface="Arial Black" panose="020B0A04020102020204" pitchFamily="34" charset="0"/>
                <a:cs typeface="Arial"/>
              </a:rPr>
              <a:t>2025</a:t>
            </a:r>
          </a:p>
        </p:txBody>
      </p:sp>
      <p:sp>
        <p:nvSpPr>
          <p:cNvPr id="26" name="Content Placeholder 2"/>
          <p:cNvSpPr txBox="1">
            <a:spLocks/>
          </p:cNvSpPr>
          <p:nvPr/>
        </p:nvSpPr>
        <p:spPr>
          <a:xfrm>
            <a:off x="2815039" y="2052493"/>
            <a:ext cx="2468304" cy="724824"/>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4800" dirty="0" smtClean="0">
                <a:solidFill>
                  <a:schemeClr val="tx1">
                    <a:lumMod val="50000"/>
                    <a:lumOff val="50000"/>
                  </a:schemeClr>
                </a:solidFill>
                <a:latin typeface="Arial Black" panose="020B0A04020102020204" pitchFamily="34" charset="0"/>
                <a:cs typeface="Arial"/>
              </a:rPr>
              <a:t>2,000</a:t>
            </a:r>
          </a:p>
        </p:txBody>
      </p:sp>
      <p:sp>
        <p:nvSpPr>
          <p:cNvPr id="27" name="Content Placeholder 2"/>
          <p:cNvSpPr txBox="1">
            <a:spLocks/>
          </p:cNvSpPr>
          <p:nvPr/>
        </p:nvSpPr>
        <p:spPr>
          <a:xfrm>
            <a:off x="4757701" y="2585574"/>
            <a:ext cx="2468304" cy="724824"/>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4800" dirty="0" smtClean="0">
                <a:solidFill>
                  <a:schemeClr val="tx1">
                    <a:lumMod val="50000"/>
                    <a:lumOff val="50000"/>
                  </a:schemeClr>
                </a:solidFill>
                <a:latin typeface="Arial Black" panose="020B0A04020102020204" pitchFamily="34" charset="0"/>
                <a:cs typeface="Arial"/>
              </a:rPr>
              <a:t>1,600</a:t>
            </a:r>
          </a:p>
        </p:txBody>
      </p:sp>
      <p:sp>
        <p:nvSpPr>
          <p:cNvPr id="28" name="Content Placeholder 2"/>
          <p:cNvSpPr txBox="1">
            <a:spLocks/>
          </p:cNvSpPr>
          <p:nvPr/>
        </p:nvSpPr>
        <p:spPr>
          <a:xfrm>
            <a:off x="6623028" y="3124688"/>
            <a:ext cx="2468304" cy="724824"/>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4800" dirty="0" smtClean="0">
                <a:solidFill>
                  <a:schemeClr val="tx1">
                    <a:lumMod val="50000"/>
                    <a:lumOff val="50000"/>
                  </a:schemeClr>
                </a:solidFill>
                <a:latin typeface="Arial Black" panose="020B0A04020102020204" pitchFamily="34" charset="0"/>
                <a:cs typeface="Arial"/>
              </a:rPr>
              <a:t>1,200</a:t>
            </a:r>
          </a:p>
        </p:txBody>
      </p:sp>
    </p:spTree>
    <p:extLst>
      <p:ext uri="{BB962C8B-B14F-4D97-AF65-F5344CB8AC3E}">
        <p14:creationId xmlns:p14="http://schemas.microsoft.com/office/powerpoint/2010/main" val="4060973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49103" y="1860532"/>
            <a:ext cx="3856098" cy="3441042"/>
          </a:xfrm>
          <a:prstGeom prst="rect">
            <a:avLst/>
          </a:prstGeom>
          <a:noFill/>
          <a:ln w="762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2957208" y="2373549"/>
            <a:ext cx="2684834" cy="2217906"/>
          </a:xfrm>
          <a:prstGeom prst="rect">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97277" y="2373549"/>
            <a:ext cx="2684834" cy="2217906"/>
          </a:xfrm>
          <a:prstGeom prst="rect">
            <a:avLst/>
          </a:prstGeom>
          <a:solidFill>
            <a:schemeClr val="bg1"/>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Content Placeholder 2"/>
          <p:cNvSpPr txBox="1">
            <a:spLocks/>
          </p:cNvSpPr>
          <p:nvPr/>
        </p:nvSpPr>
        <p:spPr>
          <a:xfrm>
            <a:off x="3133754" y="3234168"/>
            <a:ext cx="2311607" cy="693768"/>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ctr">
              <a:buNone/>
            </a:pPr>
            <a:r>
              <a:rPr lang="en-US" altLang="ja-JP" sz="4800" dirty="0" smtClean="0">
                <a:solidFill>
                  <a:schemeClr val="bg1">
                    <a:lumMod val="65000"/>
                  </a:schemeClr>
                </a:solidFill>
                <a:latin typeface="Arial Black" panose="020B0A04020102020204" pitchFamily="34" charset="0"/>
                <a:cs typeface="Arial"/>
              </a:rPr>
              <a:t>2,014</a:t>
            </a:r>
          </a:p>
        </p:txBody>
      </p:sp>
      <p:sp>
        <p:nvSpPr>
          <p:cNvPr id="6" name="Content Placeholder 2"/>
          <p:cNvSpPr txBox="1">
            <a:spLocks/>
          </p:cNvSpPr>
          <p:nvPr/>
        </p:nvSpPr>
        <p:spPr>
          <a:xfrm>
            <a:off x="294187" y="3234168"/>
            <a:ext cx="2311607" cy="693768"/>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ctr">
              <a:buNone/>
            </a:pPr>
            <a:r>
              <a:rPr lang="en-US" altLang="ja-JP" sz="4800" dirty="0" smtClean="0">
                <a:solidFill>
                  <a:schemeClr val="bg1">
                    <a:lumMod val="65000"/>
                  </a:schemeClr>
                </a:solidFill>
                <a:latin typeface="Arial Black" panose="020B0A04020102020204" pitchFamily="34" charset="0"/>
                <a:cs typeface="Arial"/>
              </a:rPr>
              <a:t>2,137</a:t>
            </a:r>
          </a:p>
        </p:txBody>
      </p:sp>
      <p:sp>
        <p:nvSpPr>
          <p:cNvPr id="7" name="Content Placeholder 2"/>
          <p:cNvSpPr txBox="1">
            <a:spLocks/>
          </p:cNvSpPr>
          <p:nvPr/>
        </p:nvSpPr>
        <p:spPr>
          <a:xfrm>
            <a:off x="0" y="0"/>
            <a:ext cx="5914417" cy="470513"/>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800" dirty="0" smtClean="0">
                <a:solidFill>
                  <a:srgbClr val="1F497D"/>
                </a:solidFill>
                <a:latin typeface="Arial Black" panose="020B0A04020102020204" pitchFamily="34" charset="0"/>
                <a:cs typeface="Arial"/>
              </a:rPr>
              <a:t>Number </a:t>
            </a:r>
            <a:r>
              <a:rPr lang="en-US" sz="2800" dirty="0">
                <a:solidFill>
                  <a:srgbClr val="1F497D"/>
                </a:solidFill>
                <a:latin typeface="Arial Black" panose="020B0A04020102020204" pitchFamily="34" charset="0"/>
                <a:cs typeface="Arial"/>
              </a:rPr>
              <a:t>of </a:t>
            </a:r>
            <a:r>
              <a:rPr lang="en-US" sz="2800" dirty="0" smtClean="0">
                <a:solidFill>
                  <a:srgbClr val="1F497D"/>
                </a:solidFill>
                <a:latin typeface="Arial Black" panose="020B0A04020102020204" pitchFamily="34" charset="0"/>
                <a:cs typeface="Arial"/>
              </a:rPr>
              <a:t>Marine accidents</a:t>
            </a:r>
          </a:p>
        </p:txBody>
      </p:sp>
      <p:grpSp>
        <p:nvGrpSpPr>
          <p:cNvPr id="8" name="グループ化 7"/>
          <p:cNvGrpSpPr>
            <a:grpSpLocks noChangeAspect="1"/>
          </p:cNvGrpSpPr>
          <p:nvPr/>
        </p:nvGrpSpPr>
        <p:grpSpPr>
          <a:xfrm>
            <a:off x="229236" y="608205"/>
            <a:ext cx="835276" cy="968920"/>
            <a:chOff x="637125" y="1290645"/>
            <a:chExt cx="1023099" cy="1186795"/>
          </a:xfrm>
        </p:grpSpPr>
        <p:sp>
          <p:nvSpPr>
            <p:cNvPr id="9" name="六角形 8"/>
            <p:cNvSpPr>
              <a:spLocks noChangeAspect="1"/>
            </p:cNvSpPr>
            <p:nvPr/>
          </p:nvSpPr>
          <p:spPr>
            <a:xfrm rot="5400000">
              <a:off x="555277" y="1372493"/>
              <a:ext cx="1186795" cy="1023099"/>
            </a:xfrm>
            <a:prstGeom prst="hexagon">
              <a:avLst/>
            </a:prstGeom>
            <a:solidFill>
              <a:schemeClr val="bg1"/>
            </a:solidFill>
            <a:ln w="285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177" dirty="0"/>
            </a:p>
          </p:txBody>
        </p:sp>
        <p:sp>
          <p:nvSpPr>
            <p:cNvPr id="10" name="六角形 9"/>
            <p:cNvSpPr>
              <a:spLocks noChangeAspect="1"/>
            </p:cNvSpPr>
            <p:nvPr/>
          </p:nvSpPr>
          <p:spPr>
            <a:xfrm rot="5400000">
              <a:off x="622223" y="1430205"/>
              <a:ext cx="1052903" cy="907674"/>
            </a:xfrm>
            <a:prstGeom prst="hexagon">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177" dirty="0">
                <a:ln w="57150">
                  <a:solidFill>
                    <a:schemeClr val="tx1"/>
                  </a:solidFill>
                </a:ln>
              </a:endParaRPr>
            </a:p>
          </p:txBody>
        </p:sp>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r="18396"/>
            <a:stretch/>
          </p:blipFill>
          <p:spPr>
            <a:xfrm rot="1785900">
              <a:off x="768351" y="1725846"/>
              <a:ext cx="777127" cy="414680"/>
            </a:xfrm>
            <a:prstGeom prst="rect">
              <a:avLst/>
            </a:prstGeom>
          </p:spPr>
        </p:pic>
        <p:sp>
          <p:nvSpPr>
            <p:cNvPr id="12" name="フリーフォーム 11"/>
            <p:cNvSpPr/>
            <p:nvPr/>
          </p:nvSpPr>
          <p:spPr>
            <a:xfrm>
              <a:off x="694837" y="2045426"/>
              <a:ext cx="888207" cy="350913"/>
            </a:xfrm>
            <a:custGeom>
              <a:avLst/>
              <a:gdLst>
                <a:gd name="connsiteX0" fmla="*/ 0 w 888207"/>
                <a:gd name="connsiteY0" fmla="*/ 69925 h 350913"/>
                <a:gd name="connsiteX1" fmla="*/ 109538 w 888207"/>
                <a:gd name="connsiteY1" fmla="*/ 869 h 350913"/>
                <a:gd name="connsiteX2" fmla="*/ 235744 w 888207"/>
                <a:gd name="connsiteY2" fmla="*/ 112788 h 350913"/>
                <a:gd name="connsiteX3" fmla="*/ 333375 w 888207"/>
                <a:gd name="connsiteY3" fmla="*/ 48494 h 350913"/>
                <a:gd name="connsiteX4" fmla="*/ 421482 w 888207"/>
                <a:gd name="connsiteY4" fmla="*/ 10394 h 350913"/>
                <a:gd name="connsiteX5" fmla="*/ 509588 w 888207"/>
                <a:gd name="connsiteY5" fmla="*/ 67544 h 350913"/>
                <a:gd name="connsiteX6" fmla="*/ 590550 w 888207"/>
                <a:gd name="connsiteY6" fmla="*/ 43731 h 350913"/>
                <a:gd name="connsiteX7" fmla="*/ 702469 w 888207"/>
                <a:gd name="connsiteY7" fmla="*/ 131838 h 350913"/>
                <a:gd name="connsiteX8" fmla="*/ 807244 w 888207"/>
                <a:gd name="connsiteY8" fmla="*/ 46113 h 350913"/>
                <a:gd name="connsiteX9" fmla="*/ 888207 w 888207"/>
                <a:gd name="connsiteY9" fmla="*/ 15156 h 350913"/>
                <a:gd name="connsiteX10" fmla="*/ 888207 w 888207"/>
                <a:gd name="connsiteY10" fmla="*/ 134219 h 350913"/>
                <a:gd name="connsiteX11" fmla="*/ 461963 w 888207"/>
                <a:gd name="connsiteY11" fmla="*/ 350913 h 350913"/>
                <a:gd name="connsiteX12" fmla="*/ 4763 w 888207"/>
                <a:gd name="connsiteY12" fmla="*/ 143744 h 350913"/>
                <a:gd name="connsiteX13" fmla="*/ 0 w 888207"/>
                <a:gd name="connsiteY13" fmla="*/ 69925 h 35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8207" h="350913">
                  <a:moveTo>
                    <a:pt x="0" y="69925"/>
                  </a:moveTo>
                  <a:cubicBezTo>
                    <a:pt x="35123" y="31825"/>
                    <a:pt x="70247" y="-6275"/>
                    <a:pt x="109538" y="869"/>
                  </a:cubicBezTo>
                  <a:cubicBezTo>
                    <a:pt x="148829" y="8013"/>
                    <a:pt x="198438" y="104850"/>
                    <a:pt x="235744" y="112788"/>
                  </a:cubicBezTo>
                  <a:cubicBezTo>
                    <a:pt x="273050" y="120726"/>
                    <a:pt x="302419" y="65560"/>
                    <a:pt x="333375" y="48494"/>
                  </a:cubicBezTo>
                  <a:cubicBezTo>
                    <a:pt x="364331" y="31428"/>
                    <a:pt x="392113" y="7219"/>
                    <a:pt x="421482" y="10394"/>
                  </a:cubicBezTo>
                  <a:cubicBezTo>
                    <a:pt x="450851" y="13569"/>
                    <a:pt x="481410" y="61988"/>
                    <a:pt x="509588" y="67544"/>
                  </a:cubicBezTo>
                  <a:cubicBezTo>
                    <a:pt x="537766" y="73100"/>
                    <a:pt x="558403" y="33015"/>
                    <a:pt x="590550" y="43731"/>
                  </a:cubicBezTo>
                  <a:cubicBezTo>
                    <a:pt x="622697" y="54447"/>
                    <a:pt x="666353" y="131441"/>
                    <a:pt x="702469" y="131838"/>
                  </a:cubicBezTo>
                  <a:cubicBezTo>
                    <a:pt x="738585" y="132235"/>
                    <a:pt x="776288" y="65560"/>
                    <a:pt x="807244" y="46113"/>
                  </a:cubicBezTo>
                  <a:cubicBezTo>
                    <a:pt x="838200" y="26666"/>
                    <a:pt x="863203" y="20911"/>
                    <a:pt x="888207" y="15156"/>
                  </a:cubicBezTo>
                  <a:lnTo>
                    <a:pt x="888207" y="134219"/>
                  </a:lnTo>
                  <a:lnTo>
                    <a:pt x="461963" y="350913"/>
                  </a:lnTo>
                  <a:cubicBezTo>
                    <a:pt x="309563" y="281857"/>
                    <a:pt x="80963" y="188988"/>
                    <a:pt x="4763" y="143744"/>
                  </a:cubicBezTo>
                  <a:lnTo>
                    <a:pt x="0" y="69925"/>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 name="フリーフォーム 12"/>
            <p:cNvSpPr/>
            <p:nvPr/>
          </p:nvSpPr>
          <p:spPr>
            <a:xfrm>
              <a:off x="1035469" y="2051336"/>
              <a:ext cx="252539" cy="58244"/>
            </a:xfrm>
            <a:custGeom>
              <a:avLst/>
              <a:gdLst>
                <a:gd name="connsiteX0" fmla="*/ 0 w 252539"/>
                <a:gd name="connsiteY0" fmla="*/ 38424 h 58244"/>
                <a:gd name="connsiteX1" fmla="*/ 80962 w 252539"/>
                <a:gd name="connsiteY1" fmla="*/ 324 h 58244"/>
                <a:gd name="connsiteX2" fmla="*/ 161925 w 252539"/>
                <a:gd name="connsiteY2" fmla="*/ 57474 h 58244"/>
                <a:gd name="connsiteX3" fmla="*/ 238125 w 252539"/>
                <a:gd name="connsiteY3" fmla="*/ 33661 h 58244"/>
                <a:gd name="connsiteX4" fmla="*/ 252412 w 252539"/>
                <a:gd name="connsiteY4" fmla="*/ 38424 h 5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39" h="58244">
                  <a:moveTo>
                    <a:pt x="0" y="38424"/>
                  </a:moveTo>
                  <a:cubicBezTo>
                    <a:pt x="26987" y="17786"/>
                    <a:pt x="53974" y="-2851"/>
                    <a:pt x="80962" y="324"/>
                  </a:cubicBezTo>
                  <a:cubicBezTo>
                    <a:pt x="107950" y="3499"/>
                    <a:pt x="135731" y="51918"/>
                    <a:pt x="161925" y="57474"/>
                  </a:cubicBezTo>
                  <a:cubicBezTo>
                    <a:pt x="188119" y="63030"/>
                    <a:pt x="223044" y="36836"/>
                    <a:pt x="238125" y="33661"/>
                  </a:cubicBezTo>
                  <a:cubicBezTo>
                    <a:pt x="253206" y="30486"/>
                    <a:pt x="252809" y="34455"/>
                    <a:pt x="252412" y="3842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1262825" y="2051336"/>
              <a:ext cx="252539" cy="58244"/>
            </a:xfrm>
            <a:custGeom>
              <a:avLst/>
              <a:gdLst>
                <a:gd name="connsiteX0" fmla="*/ 0 w 252539"/>
                <a:gd name="connsiteY0" fmla="*/ 38424 h 58244"/>
                <a:gd name="connsiteX1" fmla="*/ 80962 w 252539"/>
                <a:gd name="connsiteY1" fmla="*/ 324 h 58244"/>
                <a:gd name="connsiteX2" fmla="*/ 161925 w 252539"/>
                <a:gd name="connsiteY2" fmla="*/ 57474 h 58244"/>
                <a:gd name="connsiteX3" fmla="*/ 238125 w 252539"/>
                <a:gd name="connsiteY3" fmla="*/ 33661 h 58244"/>
                <a:gd name="connsiteX4" fmla="*/ 252412 w 252539"/>
                <a:gd name="connsiteY4" fmla="*/ 38424 h 5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39" h="58244">
                  <a:moveTo>
                    <a:pt x="0" y="38424"/>
                  </a:moveTo>
                  <a:cubicBezTo>
                    <a:pt x="26987" y="17786"/>
                    <a:pt x="53974" y="-2851"/>
                    <a:pt x="80962" y="324"/>
                  </a:cubicBezTo>
                  <a:cubicBezTo>
                    <a:pt x="107950" y="3499"/>
                    <a:pt x="135731" y="51918"/>
                    <a:pt x="161925" y="57474"/>
                  </a:cubicBezTo>
                  <a:cubicBezTo>
                    <a:pt x="188119" y="63030"/>
                    <a:pt x="223044" y="36836"/>
                    <a:pt x="238125" y="33661"/>
                  </a:cubicBezTo>
                  <a:cubicBezTo>
                    <a:pt x="253206" y="30486"/>
                    <a:pt x="252809" y="34455"/>
                    <a:pt x="252412" y="3842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Content Placeholder 2"/>
          <p:cNvSpPr txBox="1">
            <a:spLocks/>
          </p:cNvSpPr>
          <p:nvPr/>
        </p:nvSpPr>
        <p:spPr>
          <a:xfrm>
            <a:off x="5722642" y="2922573"/>
            <a:ext cx="3982558" cy="1316959"/>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ctr">
              <a:buNone/>
            </a:pPr>
            <a:r>
              <a:rPr lang="en-US" altLang="ja-JP" sz="8800" dirty="0" smtClean="0">
                <a:solidFill>
                  <a:srgbClr val="1F497D"/>
                </a:solidFill>
                <a:latin typeface="Arial Black" panose="020B0A04020102020204" pitchFamily="34" charset="0"/>
                <a:cs typeface="Arial"/>
              </a:rPr>
              <a:t>1,979</a:t>
            </a:r>
          </a:p>
        </p:txBody>
      </p:sp>
      <p:sp>
        <p:nvSpPr>
          <p:cNvPr id="16" name="Content Placeholder 2"/>
          <p:cNvSpPr txBox="1">
            <a:spLocks/>
          </p:cNvSpPr>
          <p:nvPr/>
        </p:nvSpPr>
        <p:spPr>
          <a:xfrm>
            <a:off x="6558118" y="1642873"/>
            <a:ext cx="2311607" cy="519626"/>
          </a:xfrm>
          <a:prstGeom prst="rect">
            <a:avLst/>
          </a:prstGeom>
          <a:solidFill>
            <a:srgbClr val="1F497D"/>
          </a:solidFill>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ctr">
              <a:buNone/>
            </a:pPr>
            <a:r>
              <a:rPr lang="en-US" altLang="ja-JP" sz="3600" dirty="0" smtClean="0">
                <a:solidFill>
                  <a:schemeClr val="bg1"/>
                </a:solidFill>
                <a:latin typeface="Arial Black" panose="020B0A04020102020204" pitchFamily="34" charset="0"/>
                <a:cs typeface="Arial"/>
              </a:rPr>
              <a:t>2017</a:t>
            </a:r>
            <a:endParaRPr lang="en-US" sz="6600" dirty="0" smtClean="0">
              <a:solidFill>
                <a:schemeClr val="bg1"/>
              </a:solidFill>
              <a:latin typeface="Arial Black" panose="020B0A04020102020204" pitchFamily="34" charset="0"/>
              <a:cs typeface="Arial"/>
            </a:endParaRPr>
          </a:p>
        </p:txBody>
      </p:sp>
      <p:sp>
        <p:nvSpPr>
          <p:cNvPr id="17" name="Content Placeholder 2"/>
          <p:cNvSpPr txBox="1">
            <a:spLocks/>
          </p:cNvSpPr>
          <p:nvPr/>
        </p:nvSpPr>
        <p:spPr>
          <a:xfrm>
            <a:off x="3144996" y="2124411"/>
            <a:ext cx="2311607" cy="519626"/>
          </a:xfrm>
          <a:prstGeom prst="rect">
            <a:avLst/>
          </a:prstGeom>
          <a:solidFill>
            <a:schemeClr val="bg1">
              <a:lumMod val="65000"/>
            </a:schemeClr>
          </a:solidFill>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ctr">
              <a:buNone/>
            </a:pPr>
            <a:r>
              <a:rPr lang="en-US" altLang="ja-JP" sz="3600" dirty="0" smtClean="0">
                <a:solidFill>
                  <a:schemeClr val="bg1"/>
                </a:solidFill>
                <a:latin typeface="Arial Black" panose="020B0A04020102020204" pitchFamily="34" charset="0"/>
                <a:cs typeface="Arial"/>
              </a:rPr>
              <a:t>2016</a:t>
            </a:r>
            <a:endParaRPr lang="en-US" sz="6600" dirty="0" smtClean="0">
              <a:solidFill>
                <a:schemeClr val="bg1"/>
              </a:solidFill>
              <a:latin typeface="Arial Black" panose="020B0A04020102020204" pitchFamily="34" charset="0"/>
              <a:cs typeface="Arial"/>
            </a:endParaRPr>
          </a:p>
        </p:txBody>
      </p:sp>
      <p:sp>
        <p:nvSpPr>
          <p:cNvPr id="18" name="Content Placeholder 2"/>
          <p:cNvSpPr txBox="1">
            <a:spLocks/>
          </p:cNvSpPr>
          <p:nvPr/>
        </p:nvSpPr>
        <p:spPr>
          <a:xfrm>
            <a:off x="1001501" y="854594"/>
            <a:ext cx="8904499" cy="541889"/>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3600" dirty="0">
                <a:solidFill>
                  <a:srgbClr val="1F497D"/>
                </a:solidFill>
                <a:latin typeface="Arial Black" panose="020B0A04020102020204" pitchFamily="34" charset="0"/>
                <a:cs typeface="Arial"/>
              </a:rPr>
              <a:t>Number of ship </a:t>
            </a:r>
            <a:r>
              <a:rPr lang="en-US" altLang="ja-JP" sz="3600" dirty="0" smtClean="0">
                <a:solidFill>
                  <a:srgbClr val="1F497D"/>
                </a:solidFill>
                <a:latin typeface="Arial Black" panose="020B0A04020102020204" pitchFamily="34" charset="0"/>
                <a:cs typeface="Arial"/>
              </a:rPr>
              <a:t>accidents in Japan</a:t>
            </a:r>
            <a:endParaRPr lang="en-US" altLang="ja-JP" sz="3600" dirty="0">
              <a:solidFill>
                <a:srgbClr val="1F497D"/>
              </a:solidFill>
              <a:latin typeface="Arial Black" panose="020B0A04020102020204" pitchFamily="34" charset="0"/>
              <a:cs typeface="Arial"/>
            </a:endParaRPr>
          </a:p>
        </p:txBody>
      </p:sp>
      <p:sp>
        <p:nvSpPr>
          <p:cNvPr id="19" name="Content Placeholder 2"/>
          <p:cNvSpPr txBox="1">
            <a:spLocks/>
          </p:cNvSpPr>
          <p:nvPr/>
        </p:nvSpPr>
        <p:spPr>
          <a:xfrm>
            <a:off x="283890" y="2124411"/>
            <a:ext cx="2311607" cy="519626"/>
          </a:xfrm>
          <a:prstGeom prst="rect">
            <a:avLst/>
          </a:prstGeom>
          <a:solidFill>
            <a:schemeClr val="bg1">
              <a:lumMod val="65000"/>
            </a:schemeClr>
          </a:solidFill>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ctr">
              <a:buNone/>
            </a:pPr>
            <a:r>
              <a:rPr lang="en-US" altLang="ja-JP" sz="3600" dirty="0" smtClean="0">
                <a:solidFill>
                  <a:schemeClr val="bg1"/>
                </a:solidFill>
                <a:latin typeface="Arial Black" panose="020B0A04020102020204" pitchFamily="34" charset="0"/>
                <a:cs typeface="Arial"/>
              </a:rPr>
              <a:t>2015</a:t>
            </a:r>
            <a:endParaRPr lang="en-US" sz="6600" dirty="0" smtClean="0">
              <a:solidFill>
                <a:schemeClr val="bg1"/>
              </a:solidFill>
              <a:latin typeface="Arial Black" panose="020B0A04020102020204" pitchFamily="34" charset="0"/>
              <a:cs typeface="Arial"/>
            </a:endParaRPr>
          </a:p>
        </p:txBody>
      </p:sp>
      <p:sp>
        <p:nvSpPr>
          <p:cNvPr id="20" name="テキスト ボックス 19"/>
          <p:cNvSpPr txBox="1"/>
          <p:nvPr/>
        </p:nvSpPr>
        <p:spPr>
          <a:xfrm>
            <a:off x="2986792" y="4672095"/>
            <a:ext cx="2722944" cy="1477328"/>
          </a:xfrm>
          <a:prstGeom prst="rect">
            <a:avLst/>
          </a:prstGeom>
          <a:noFill/>
        </p:spPr>
        <p:txBody>
          <a:bodyPr wrap="square" rtlCol="0">
            <a:spAutoFit/>
          </a:bodyPr>
          <a:lstStyle/>
          <a:p>
            <a:pPr marL="285750" indent="-285750">
              <a:buFont typeface="Wingdings" panose="05000000000000000000" pitchFamily="2" charset="2"/>
              <a:buChar char="l"/>
            </a:pPr>
            <a:r>
              <a:rPr lang="en-US" altLang="ja-JP" dirty="0">
                <a:solidFill>
                  <a:schemeClr val="bg1">
                    <a:lumMod val="65000"/>
                  </a:schemeClr>
                </a:solidFill>
                <a:latin typeface="Arial Black" panose="020B0A04020102020204" pitchFamily="34" charset="0"/>
              </a:rPr>
              <a:t>Safety Measures </a:t>
            </a:r>
            <a:r>
              <a:rPr lang="en-US" altLang="ja-JP" dirty="0" smtClean="0">
                <a:solidFill>
                  <a:schemeClr val="bg1">
                    <a:lumMod val="65000"/>
                  </a:schemeClr>
                </a:solidFill>
                <a:latin typeface="Arial Black" panose="020B0A04020102020204" pitchFamily="34" charset="0"/>
              </a:rPr>
              <a:t>Division </a:t>
            </a:r>
            <a:r>
              <a:rPr lang="en-US" altLang="ja-JP" dirty="0" smtClean="0">
                <a:solidFill>
                  <a:schemeClr val="bg1">
                    <a:lumMod val="65000"/>
                  </a:schemeClr>
                </a:solidFill>
                <a:latin typeface="Arial Black" panose="020B0A04020102020204" pitchFamily="34" charset="0"/>
                <a:cs typeface="Arial"/>
              </a:rPr>
              <a:t>Established</a:t>
            </a:r>
          </a:p>
          <a:p>
            <a:pPr marL="285750" indent="-285750">
              <a:buFont typeface="Wingdings" panose="05000000000000000000" pitchFamily="2" charset="2"/>
              <a:buChar char="l"/>
            </a:pPr>
            <a:r>
              <a:rPr lang="en-US" altLang="ja-JP" dirty="0">
                <a:solidFill>
                  <a:schemeClr val="bg1">
                    <a:lumMod val="65000"/>
                  </a:schemeClr>
                </a:solidFill>
                <a:latin typeface="Arial Black" panose="020B0A04020102020204" pitchFamily="34" charset="0"/>
                <a:cs typeface="Arial"/>
              </a:rPr>
              <a:t>Safety promotion advisor </a:t>
            </a:r>
          </a:p>
        </p:txBody>
      </p:sp>
      <p:sp>
        <p:nvSpPr>
          <p:cNvPr id="21" name="テキスト ボックス 20"/>
          <p:cNvSpPr txBox="1"/>
          <p:nvPr/>
        </p:nvSpPr>
        <p:spPr>
          <a:xfrm>
            <a:off x="5926923" y="5382055"/>
            <a:ext cx="3778277" cy="369332"/>
          </a:xfrm>
          <a:prstGeom prst="rect">
            <a:avLst/>
          </a:prstGeom>
          <a:noFill/>
        </p:spPr>
        <p:txBody>
          <a:bodyPr wrap="square" rtlCol="0">
            <a:spAutoFit/>
          </a:bodyPr>
          <a:lstStyle/>
          <a:p>
            <a:pPr marL="285750" indent="-285750">
              <a:buFont typeface="Wingdings" panose="05000000000000000000" pitchFamily="2" charset="2"/>
              <a:buChar char="l"/>
            </a:pPr>
            <a:r>
              <a:rPr lang="en-US" altLang="ja-JP" dirty="0" smtClean="0">
                <a:solidFill>
                  <a:srgbClr val="1F497D"/>
                </a:solidFill>
                <a:latin typeface="Arial Black" panose="020B0A04020102020204" pitchFamily="34" charset="0"/>
              </a:rPr>
              <a:t>IBWSS2017&amp;JBWSS2017  </a:t>
            </a:r>
            <a:endParaRPr kumimoji="1" lang="ja-JP" altLang="en-US" dirty="0">
              <a:solidFill>
                <a:srgbClr val="1F497D"/>
              </a:solidFill>
              <a:latin typeface="Arial Black" panose="020B0A04020102020204" pitchFamily="34" charset="0"/>
            </a:endParaRPr>
          </a:p>
        </p:txBody>
      </p:sp>
    </p:spTree>
    <p:extLst>
      <p:ext uri="{BB962C8B-B14F-4D97-AF65-F5344CB8AC3E}">
        <p14:creationId xmlns:p14="http://schemas.microsoft.com/office/powerpoint/2010/main" val="516216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二等辺三角形 1"/>
          <p:cNvSpPr/>
          <p:nvPr/>
        </p:nvSpPr>
        <p:spPr>
          <a:xfrm rot="12823302">
            <a:off x="8119830" y="3129401"/>
            <a:ext cx="502101" cy="1306102"/>
          </a:xfrm>
          <a:prstGeom prst="triangl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202256" y="783102"/>
            <a:ext cx="3766627" cy="5821976"/>
          </a:xfrm>
          <a:prstGeom prst="rect">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 name="Content Placeholder 2"/>
          <p:cNvSpPr txBox="1">
            <a:spLocks/>
          </p:cNvSpPr>
          <p:nvPr/>
        </p:nvSpPr>
        <p:spPr>
          <a:xfrm>
            <a:off x="0" y="0"/>
            <a:ext cx="3589506" cy="476710"/>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2800" dirty="0">
                <a:solidFill>
                  <a:srgbClr val="1F497D"/>
                </a:solidFill>
                <a:latin typeface="Arial Black" panose="020B0A04020102020204" pitchFamily="34" charset="0"/>
                <a:cs typeface="Arial"/>
              </a:rPr>
              <a:t>Safety Measures </a:t>
            </a:r>
          </a:p>
        </p:txBody>
      </p:sp>
      <p:sp>
        <p:nvSpPr>
          <p:cNvPr id="5" name="正方形/長方形 4"/>
          <p:cNvSpPr/>
          <p:nvPr/>
        </p:nvSpPr>
        <p:spPr>
          <a:xfrm>
            <a:off x="4312201" y="783102"/>
            <a:ext cx="5366818" cy="5821976"/>
          </a:xfrm>
          <a:prstGeom prst="rect">
            <a:avLst/>
          </a:prstGeom>
          <a:noFill/>
          <a:ln w="762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Content Placeholder 2"/>
          <p:cNvSpPr txBox="1">
            <a:spLocks/>
          </p:cNvSpPr>
          <p:nvPr/>
        </p:nvSpPr>
        <p:spPr>
          <a:xfrm>
            <a:off x="1119095" y="978719"/>
            <a:ext cx="2917885" cy="476710"/>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2000" dirty="0" smtClean="0">
                <a:solidFill>
                  <a:srgbClr val="1F497D"/>
                </a:solidFill>
                <a:latin typeface="Arial Black" panose="020B0A04020102020204" pitchFamily="34" charset="0"/>
                <a:cs typeface="Arial"/>
              </a:rPr>
              <a:t>U.S. Coast Guard Auxiliary</a:t>
            </a:r>
            <a:endParaRPr lang="en-US" altLang="ja-JP" sz="2000" dirty="0">
              <a:solidFill>
                <a:srgbClr val="1F497D"/>
              </a:solidFill>
              <a:latin typeface="Arial Black" panose="020B0A04020102020204" pitchFamily="34" charset="0"/>
              <a:cs typeface="Arial"/>
            </a:endParaRPr>
          </a:p>
        </p:txBody>
      </p:sp>
      <p:grpSp>
        <p:nvGrpSpPr>
          <p:cNvPr id="7" name="グループ化 6"/>
          <p:cNvGrpSpPr>
            <a:grpSpLocks noChangeAspect="1"/>
          </p:cNvGrpSpPr>
          <p:nvPr/>
        </p:nvGrpSpPr>
        <p:grpSpPr>
          <a:xfrm>
            <a:off x="4529865" y="1044010"/>
            <a:ext cx="4970681" cy="5288694"/>
            <a:chOff x="904132" y="764704"/>
            <a:chExt cx="4048868" cy="4307906"/>
          </a:xfrm>
          <a:solidFill>
            <a:schemeClr val="bg1">
              <a:lumMod val="75000"/>
            </a:schemeClr>
          </a:solidFill>
        </p:grpSpPr>
        <p:sp>
          <p:nvSpPr>
            <p:cNvPr id="8" name="Freeform 7"/>
            <p:cNvSpPr>
              <a:spLocks/>
            </p:cNvSpPr>
            <p:nvPr/>
          </p:nvSpPr>
          <p:spPr bwMode="auto">
            <a:xfrm flipV="1">
              <a:off x="1422697" y="1973745"/>
              <a:ext cx="2402747" cy="2258116"/>
            </a:xfrm>
            <a:custGeom>
              <a:avLst/>
              <a:gdLst>
                <a:gd name="T0" fmla="*/ 1416 w 1740"/>
                <a:gd name="T1" fmla="*/ 1332 h 1628"/>
                <a:gd name="T2" fmla="*/ 1416 w 1740"/>
                <a:gd name="T3" fmla="*/ 1460 h 1628"/>
                <a:gd name="T4" fmla="*/ 1453 w 1740"/>
                <a:gd name="T5" fmla="*/ 1537 h 1628"/>
                <a:gd name="T6" fmla="*/ 1516 w 1740"/>
                <a:gd name="T7" fmla="*/ 1509 h 1628"/>
                <a:gd name="T8" fmla="*/ 1593 w 1740"/>
                <a:gd name="T9" fmla="*/ 1512 h 1628"/>
                <a:gd name="T10" fmla="*/ 1550 w 1740"/>
                <a:gd name="T11" fmla="*/ 1550 h 1628"/>
                <a:gd name="T12" fmla="*/ 1553 w 1740"/>
                <a:gd name="T13" fmla="*/ 1621 h 1628"/>
                <a:gd name="T14" fmla="*/ 1618 w 1740"/>
                <a:gd name="T15" fmla="*/ 1544 h 1628"/>
                <a:gd name="T16" fmla="*/ 1699 w 1740"/>
                <a:gd name="T17" fmla="*/ 1379 h 1628"/>
                <a:gd name="T18" fmla="*/ 1730 w 1740"/>
                <a:gd name="T19" fmla="*/ 1267 h 1628"/>
                <a:gd name="T20" fmla="*/ 1730 w 1740"/>
                <a:gd name="T21" fmla="*/ 1186 h 1628"/>
                <a:gd name="T22" fmla="*/ 1690 w 1740"/>
                <a:gd name="T23" fmla="*/ 1114 h 1628"/>
                <a:gd name="T24" fmla="*/ 1668 w 1740"/>
                <a:gd name="T25" fmla="*/ 1039 h 1628"/>
                <a:gd name="T26" fmla="*/ 1634 w 1740"/>
                <a:gd name="T27" fmla="*/ 1011 h 1628"/>
                <a:gd name="T28" fmla="*/ 1593 w 1740"/>
                <a:gd name="T29" fmla="*/ 896 h 1628"/>
                <a:gd name="T30" fmla="*/ 1565 w 1740"/>
                <a:gd name="T31" fmla="*/ 672 h 1628"/>
                <a:gd name="T32" fmla="*/ 1593 w 1740"/>
                <a:gd name="T33" fmla="*/ 476 h 1628"/>
                <a:gd name="T34" fmla="*/ 1478 w 1740"/>
                <a:gd name="T35" fmla="*/ 352 h 1628"/>
                <a:gd name="T36" fmla="*/ 1425 w 1740"/>
                <a:gd name="T37" fmla="*/ 367 h 1628"/>
                <a:gd name="T38" fmla="*/ 1453 w 1740"/>
                <a:gd name="T39" fmla="*/ 467 h 1628"/>
                <a:gd name="T40" fmla="*/ 1416 w 1740"/>
                <a:gd name="T41" fmla="*/ 386 h 1628"/>
                <a:gd name="T42" fmla="*/ 1332 w 1740"/>
                <a:gd name="T43" fmla="*/ 374 h 1628"/>
                <a:gd name="T44" fmla="*/ 1270 w 1740"/>
                <a:gd name="T45" fmla="*/ 259 h 1628"/>
                <a:gd name="T46" fmla="*/ 1229 w 1740"/>
                <a:gd name="T47" fmla="*/ 327 h 1628"/>
                <a:gd name="T48" fmla="*/ 1149 w 1740"/>
                <a:gd name="T49" fmla="*/ 246 h 1628"/>
                <a:gd name="T50" fmla="*/ 1058 w 1740"/>
                <a:gd name="T51" fmla="*/ 246 h 1628"/>
                <a:gd name="T52" fmla="*/ 1033 w 1740"/>
                <a:gd name="T53" fmla="*/ 262 h 1628"/>
                <a:gd name="T54" fmla="*/ 962 w 1740"/>
                <a:gd name="T55" fmla="*/ 259 h 1628"/>
                <a:gd name="T56" fmla="*/ 931 w 1740"/>
                <a:gd name="T57" fmla="*/ 305 h 1628"/>
                <a:gd name="T58" fmla="*/ 974 w 1740"/>
                <a:gd name="T59" fmla="*/ 209 h 1628"/>
                <a:gd name="T60" fmla="*/ 940 w 1740"/>
                <a:gd name="T61" fmla="*/ 165 h 1628"/>
                <a:gd name="T62" fmla="*/ 872 w 1740"/>
                <a:gd name="T63" fmla="*/ 115 h 1628"/>
                <a:gd name="T64" fmla="*/ 812 w 1740"/>
                <a:gd name="T65" fmla="*/ 22 h 1628"/>
                <a:gd name="T66" fmla="*/ 719 w 1740"/>
                <a:gd name="T67" fmla="*/ 53 h 1628"/>
                <a:gd name="T68" fmla="*/ 676 w 1740"/>
                <a:gd name="T69" fmla="*/ 128 h 1628"/>
                <a:gd name="T70" fmla="*/ 728 w 1740"/>
                <a:gd name="T71" fmla="*/ 218 h 1628"/>
                <a:gd name="T72" fmla="*/ 623 w 1740"/>
                <a:gd name="T73" fmla="*/ 268 h 1628"/>
                <a:gd name="T74" fmla="*/ 514 w 1740"/>
                <a:gd name="T75" fmla="*/ 234 h 1628"/>
                <a:gd name="T76" fmla="*/ 461 w 1740"/>
                <a:gd name="T77" fmla="*/ 215 h 1628"/>
                <a:gd name="T78" fmla="*/ 396 w 1740"/>
                <a:gd name="T79" fmla="*/ 199 h 1628"/>
                <a:gd name="T80" fmla="*/ 315 w 1740"/>
                <a:gd name="T81" fmla="*/ 178 h 1628"/>
                <a:gd name="T82" fmla="*/ 227 w 1740"/>
                <a:gd name="T83" fmla="*/ 175 h 1628"/>
                <a:gd name="T84" fmla="*/ 165 w 1740"/>
                <a:gd name="T85" fmla="*/ 118 h 1628"/>
                <a:gd name="T86" fmla="*/ 78 w 1740"/>
                <a:gd name="T87" fmla="*/ 128 h 1628"/>
                <a:gd name="T88" fmla="*/ 0 w 1740"/>
                <a:gd name="T89" fmla="*/ 159 h 1628"/>
                <a:gd name="T90" fmla="*/ 41 w 1740"/>
                <a:gd name="T91" fmla="*/ 224 h 1628"/>
                <a:gd name="T92" fmla="*/ 137 w 1740"/>
                <a:gd name="T93" fmla="*/ 262 h 1628"/>
                <a:gd name="T94" fmla="*/ 277 w 1740"/>
                <a:gd name="T95" fmla="*/ 377 h 1628"/>
                <a:gd name="T96" fmla="*/ 386 w 1740"/>
                <a:gd name="T97" fmla="*/ 439 h 1628"/>
                <a:gd name="T98" fmla="*/ 439 w 1740"/>
                <a:gd name="T99" fmla="*/ 430 h 1628"/>
                <a:gd name="T100" fmla="*/ 576 w 1740"/>
                <a:gd name="T101" fmla="*/ 445 h 1628"/>
                <a:gd name="T102" fmla="*/ 688 w 1740"/>
                <a:gd name="T103" fmla="*/ 467 h 1628"/>
                <a:gd name="T104" fmla="*/ 728 w 1740"/>
                <a:gd name="T105" fmla="*/ 430 h 1628"/>
                <a:gd name="T106" fmla="*/ 803 w 1740"/>
                <a:gd name="T107" fmla="*/ 439 h 1628"/>
                <a:gd name="T108" fmla="*/ 825 w 1740"/>
                <a:gd name="T109" fmla="*/ 492 h 1628"/>
                <a:gd name="T110" fmla="*/ 909 w 1740"/>
                <a:gd name="T111" fmla="*/ 629 h 1628"/>
                <a:gd name="T112" fmla="*/ 937 w 1740"/>
                <a:gd name="T113" fmla="*/ 781 h 1628"/>
                <a:gd name="T114" fmla="*/ 1018 w 1740"/>
                <a:gd name="T115" fmla="*/ 775 h 1628"/>
                <a:gd name="T116" fmla="*/ 993 w 1740"/>
                <a:gd name="T117" fmla="*/ 710 h 1628"/>
                <a:gd name="T118" fmla="*/ 1092 w 1740"/>
                <a:gd name="T119" fmla="*/ 722 h 1628"/>
                <a:gd name="T120" fmla="*/ 1229 w 1740"/>
                <a:gd name="T121" fmla="*/ 819 h 1628"/>
                <a:gd name="T122" fmla="*/ 1354 w 1740"/>
                <a:gd name="T123" fmla="*/ 1008 h 1628"/>
                <a:gd name="T124" fmla="*/ 1416 w 1740"/>
                <a:gd name="T125" fmla="*/ 1158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40" h="1628">
                  <a:moveTo>
                    <a:pt x="1416" y="1292"/>
                  </a:moveTo>
                  <a:lnTo>
                    <a:pt x="1413" y="1292"/>
                  </a:lnTo>
                  <a:lnTo>
                    <a:pt x="1410" y="1292"/>
                  </a:lnTo>
                  <a:lnTo>
                    <a:pt x="1407" y="1292"/>
                  </a:lnTo>
                  <a:lnTo>
                    <a:pt x="1404" y="1292"/>
                  </a:lnTo>
                  <a:lnTo>
                    <a:pt x="1401" y="1288"/>
                  </a:lnTo>
                  <a:lnTo>
                    <a:pt x="1397" y="1285"/>
                  </a:lnTo>
                  <a:lnTo>
                    <a:pt x="1397" y="1282"/>
                  </a:lnTo>
                  <a:lnTo>
                    <a:pt x="1388" y="1282"/>
                  </a:lnTo>
                  <a:lnTo>
                    <a:pt x="1385" y="1285"/>
                  </a:lnTo>
                  <a:lnTo>
                    <a:pt x="1382" y="1288"/>
                  </a:lnTo>
                  <a:lnTo>
                    <a:pt x="1379" y="1292"/>
                  </a:lnTo>
                  <a:lnTo>
                    <a:pt x="1379" y="1295"/>
                  </a:lnTo>
                  <a:lnTo>
                    <a:pt x="1376" y="1298"/>
                  </a:lnTo>
                  <a:lnTo>
                    <a:pt x="1376" y="1301"/>
                  </a:lnTo>
                  <a:lnTo>
                    <a:pt x="1376" y="1304"/>
                  </a:lnTo>
                  <a:lnTo>
                    <a:pt x="1373" y="1307"/>
                  </a:lnTo>
                  <a:lnTo>
                    <a:pt x="1373" y="1310"/>
                  </a:lnTo>
                  <a:lnTo>
                    <a:pt x="1373" y="1313"/>
                  </a:lnTo>
                  <a:lnTo>
                    <a:pt x="1373" y="1316"/>
                  </a:lnTo>
                  <a:lnTo>
                    <a:pt x="1373" y="1320"/>
                  </a:lnTo>
                  <a:lnTo>
                    <a:pt x="1376" y="1320"/>
                  </a:lnTo>
                  <a:lnTo>
                    <a:pt x="1379" y="1316"/>
                  </a:lnTo>
                  <a:lnTo>
                    <a:pt x="1382" y="1316"/>
                  </a:lnTo>
                  <a:lnTo>
                    <a:pt x="1388" y="1316"/>
                  </a:lnTo>
                  <a:lnTo>
                    <a:pt x="1391" y="1313"/>
                  </a:lnTo>
                  <a:lnTo>
                    <a:pt x="1397" y="1313"/>
                  </a:lnTo>
                  <a:lnTo>
                    <a:pt x="1401" y="1313"/>
                  </a:lnTo>
                  <a:lnTo>
                    <a:pt x="1404" y="1313"/>
                  </a:lnTo>
                  <a:lnTo>
                    <a:pt x="1407" y="1320"/>
                  </a:lnTo>
                  <a:lnTo>
                    <a:pt x="1413" y="1326"/>
                  </a:lnTo>
                  <a:lnTo>
                    <a:pt x="1416" y="1332"/>
                  </a:lnTo>
                  <a:lnTo>
                    <a:pt x="1416" y="1338"/>
                  </a:lnTo>
                  <a:lnTo>
                    <a:pt x="1416" y="1344"/>
                  </a:lnTo>
                  <a:lnTo>
                    <a:pt x="1419" y="1357"/>
                  </a:lnTo>
                  <a:lnTo>
                    <a:pt x="1419" y="1366"/>
                  </a:lnTo>
                  <a:lnTo>
                    <a:pt x="1419" y="1376"/>
                  </a:lnTo>
                  <a:lnTo>
                    <a:pt x="1419" y="1379"/>
                  </a:lnTo>
                  <a:lnTo>
                    <a:pt x="1419" y="1385"/>
                  </a:lnTo>
                  <a:lnTo>
                    <a:pt x="1419" y="1388"/>
                  </a:lnTo>
                  <a:lnTo>
                    <a:pt x="1416" y="1388"/>
                  </a:lnTo>
                  <a:lnTo>
                    <a:pt x="1416" y="1391"/>
                  </a:lnTo>
                  <a:lnTo>
                    <a:pt x="1416" y="1394"/>
                  </a:lnTo>
                  <a:lnTo>
                    <a:pt x="1413" y="1394"/>
                  </a:lnTo>
                  <a:lnTo>
                    <a:pt x="1410" y="1397"/>
                  </a:lnTo>
                  <a:lnTo>
                    <a:pt x="1410" y="1400"/>
                  </a:lnTo>
                  <a:lnTo>
                    <a:pt x="1410" y="1404"/>
                  </a:lnTo>
                  <a:lnTo>
                    <a:pt x="1410" y="1407"/>
                  </a:lnTo>
                  <a:lnTo>
                    <a:pt x="1410" y="1410"/>
                  </a:lnTo>
                  <a:lnTo>
                    <a:pt x="1410" y="1413"/>
                  </a:lnTo>
                  <a:lnTo>
                    <a:pt x="1410" y="1416"/>
                  </a:lnTo>
                  <a:lnTo>
                    <a:pt x="1410" y="1422"/>
                  </a:lnTo>
                  <a:lnTo>
                    <a:pt x="1407" y="1425"/>
                  </a:lnTo>
                  <a:lnTo>
                    <a:pt x="1407" y="1428"/>
                  </a:lnTo>
                  <a:lnTo>
                    <a:pt x="1404" y="1428"/>
                  </a:lnTo>
                  <a:lnTo>
                    <a:pt x="1401" y="1428"/>
                  </a:lnTo>
                  <a:lnTo>
                    <a:pt x="1397" y="1432"/>
                  </a:lnTo>
                  <a:lnTo>
                    <a:pt x="1397" y="1435"/>
                  </a:lnTo>
                  <a:lnTo>
                    <a:pt x="1401" y="1438"/>
                  </a:lnTo>
                  <a:lnTo>
                    <a:pt x="1404" y="1441"/>
                  </a:lnTo>
                  <a:lnTo>
                    <a:pt x="1407" y="1447"/>
                  </a:lnTo>
                  <a:lnTo>
                    <a:pt x="1410" y="1450"/>
                  </a:lnTo>
                  <a:lnTo>
                    <a:pt x="1416" y="1453"/>
                  </a:lnTo>
                  <a:lnTo>
                    <a:pt x="1416" y="1460"/>
                  </a:lnTo>
                  <a:lnTo>
                    <a:pt x="1419" y="1463"/>
                  </a:lnTo>
                  <a:lnTo>
                    <a:pt x="1422" y="1466"/>
                  </a:lnTo>
                  <a:lnTo>
                    <a:pt x="1425" y="1466"/>
                  </a:lnTo>
                  <a:lnTo>
                    <a:pt x="1429" y="1466"/>
                  </a:lnTo>
                  <a:lnTo>
                    <a:pt x="1435" y="1466"/>
                  </a:lnTo>
                  <a:lnTo>
                    <a:pt x="1438" y="1466"/>
                  </a:lnTo>
                  <a:lnTo>
                    <a:pt x="1444" y="1472"/>
                  </a:lnTo>
                  <a:lnTo>
                    <a:pt x="1447" y="1472"/>
                  </a:lnTo>
                  <a:lnTo>
                    <a:pt x="1453" y="1472"/>
                  </a:lnTo>
                  <a:lnTo>
                    <a:pt x="1453" y="1475"/>
                  </a:lnTo>
                  <a:lnTo>
                    <a:pt x="1457" y="1478"/>
                  </a:lnTo>
                  <a:lnTo>
                    <a:pt x="1457" y="1481"/>
                  </a:lnTo>
                  <a:lnTo>
                    <a:pt x="1457" y="1484"/>
                  </a:lnTo>
                  <a:lnTo>
                    <a:pt x="1457" y="1491"/>
                  </a:lnTo>
                  <a:lnTo>
                    <a:pt x="1457" y="1494"/>
                  </a:lnTo>
                  <a:lnTo>
                    <a:pt x="1457" y="1497"/>
                  </a:lnTo>
                  <a:lnTo>
                    <a:pt x="1457" y="1500"/>
                  </a:lnTo>
                  <a:lnTo>
                    <a:pt x="1457" y="1503"/>
                  </a:lnTo>
                  <a:lnTo>
                    <a:pt x="1457" y="1509"/>
                  </a:lnTo>
                  <a:lnTo>
                    <a:pt x="1460" y="1512"/>
                  </a:lnTo>
                  <a:lnTo>
                    <a:pt x="1460" y="1519"/>
                  </a:lnTo>
                  <a:lnTo>
                    <a:pt x="1460" y="1522"/>
                  </a:lnTo>
                  <a:lnTo>
                    <a:pt x="1463" y="1522"/>
                  </a:lnTo>
                  <a:lnTo>
                    <a:pt x="1466" y="1522"/>
                  </a:lnTo>
                  <a:lnTo>
                    <a:pt x="1466" y="1525"/>
                  </a:lnTo>
                  <a:lnTo>
                    <a:pt x="1463" y="1525"/>
                  </a:lnTo>
                  <a:lnTo>
                    <a:pt x="1460" y="1525"/>
                  </a:lnTo>
                  <a:lnTo>
                    <a:pt x="1460" y="1528"/>
                  </a:lnTo>
                  <a:lnTo>
                    <a:pt x="1460" y="1531"/>
                  </a:lnTo>
                  <a:lnTo>
                    <a:pt x="1457" y="1534"/>
                  </a:lnTo>
                  <a:lnTo>
                    <a:pt x="1453" y="1534"/>
                  </a:lnTo>
                  <a:lnTo>
                    <a:pt x="1453" y="1537"/>
                  </a:lnTo>
                  <a:lnTo>
                    <a:pt x="1450" y="1537"/>
                  </a:lnTo>
                  <a:lnTo>
                    <a:pt x="1447" y="1537"/>
                  </a:lnTo>
                  <a:lnTo>
                    <a:pt x="1450" y="1537"/>
                  </a:lnTo>
                  <a:lnTo>
                    <a:pt x="1453" y="1540"/>
                  </a:lnTo>
                  <a:lnTo>
                    <a:pt x="1457" y="1540"/>
                  </a:lnTo>
                  <a:lnTo>
                    <a:pt x="1460" y="1544"/>
                  </a:lnTo>
                  <a:lnTo>
                    <a:pt x="1460" y="1547"/>
                  </a:lnTo>
                  <a:lnTo>
                    <a:pt x="1460" y="1553"/>
                  </a:lnTo>
                  <a:lnTo>
                    <a:pt x="1463" y="1556"/>
                  </a:lnTo>
                  <a:lnTo>
                    <a:pt x="1463" y="1559"/>
                  </a:lnTo>
                  <a:lnTo>
                    <a:pt x="1463" y="1562"/>
                  </a:lnTo>
                  <a:lnTo>
                    <a:pt x="1463" y="1565"/>
                  </a:lnTo>
                  <a:lnTo>
                    <a:pt x="1463" y="1568"/>
                  </a:lnTo>
                  <a:lnTo>
                    <a:pt x="1466" y="1568"/>
                  </a:lnTo>
                  <a:lnTo>
                    <a:pt x="1469" y="1568"/>
                  </a:lnTo>
                  <a:lnTo>
                    <a:pt x="1475" y="1565"/>
                  </a:lnTo>
                  <a:lnTo>
                    <a:pt x="1481" y="1562"/>
                  </a:lnTo>
                  <a:lnTo>
                    <a:pt x="1485" y="1562"/>
                  </a:lnTo>
                  <a:lnTo>
                    <a:pt x="1488" y="1562"/>
                  </a:lnTo>
                  <a:lnTo>
                    <a:pt x="1491" y="1562"/>
                  </a:lnTo>
                  <a:lnTo>
                    <a:pt x="1494" y="1565"/>
                  </a:lnTo>
                  <a:lnTo>
                    <a:pt x="1497" y="1565"/>
                  </a:lnTo>
                  <a:lnTo>
                    <a:pt x="1500" y="1562"/>
                  </a:lnTo>
                  <a:lnTo>
                    <a:pt x="1503" y="1559"/>
                  </a:lnTo>
                  <a:lnTo>
                    <a:pt x="1506" y="1556"/>
                  </a:lnTo>
                  <a:lnTo>
                    <a:pt x="1506" y="1547"/>
                  </a:lnTo>
                  <a:lnTo>
                    <a:pt x="1506" y="1540"/>
                  </a:lnTo>
                  <a:lnTo>
                    <a:pt x="1509" y="1537"/>
                  </a:lnTo>
                  <a:lnTo>
                    <a:pt x="1509" y="1531"/>
                  </a:lnTo>
                  <a:lnTo>
                    <a:pt x="1513" y="1525"/>
                  </a:lnTo>
                  <a:lnTo>
                    <a:pt x="1516" y="1516"/>
                  </a:lnTo>
                  <a:lnTo>
                    <a:pt x="1516" y="1509"/>
                  </a:lnTo>
                  <a:lnTo>
                    <a:pt x="1519" y="1503"/>
                  </a:lnTo>
                  <a:lnTo>
                    <a:pt x="1519" y="1497"/>
                  </a:lnTo>
                  <a:lnTo>
                    <a:pt x="1522" y="1494"/>
                  </a:lnTo>
                  <a:lnTo>
                    <a:pt x="1525" y="1491"/>
                  </a:lnTo>
                  <a:lnTo>
                    <a:pt x="1525" y="1488"/>
                  </a:lnTo>
                  <a:lnTo>
                    <a:pt x="1528" y="1491"/>
                  </a:lnTo>
                  <a:lnTo>
                    <a:pt x="1534" y="1491"/>
                  </a:lnTo>
                  <a:lnTo>
                    <a:pt x="1537" y="1494"/>
                  </a:lnTo>
                  <a:lnTo>
                    <a:pt x="1537" y="1497"/>
                  </a:lnTo>
                  <a:lnTo>
                    <a:pt x="1541" y="1500"/>
                  </a:lnTo>
                  <a:lnTo>
                    <a:pt x="1541" y="1503"/>
                  </a:lnTo>
                  <a:lnTo>
                    <a:pt x="1541" y="1509"/>
                  </a:lnTo>
                  <a:lnTo>
                    <a:pt x="1541" y="1512"/>
                  </a:lnTo>
                  <a:lnTo>
                    <a:pt x="1541" y="1519"/>
                  </a:lnTo>
                  <a:lnTo>
                    <a:pt x="1544" y="1519"/>
                  </a:lnTo>
                  <a:lnTo>
                    <a:pt x="1544" y="1522"/>
                  </a:lnTo>
                  <a:lnTo>
                    <a:pt x="1547" y="1525"/>
                  </a:lnTo>
                  <a:lnTo>
                    <a:pt x="1553" y="1522"/>
                  </a:lnTo>
                  <a:lnTo>
                    <a:pt x="1556" y="1519"/>
                  </a:lnTo>
                  <a:lnTo>
                    <a:pt x="1559" y="1516"/>
                  </a:lnTo>
                  <a:lnTo>
                    <a:pt x="1559" y="1512"/>
                  </a:lnTo>
                  <a:lnTo>
                    <a:pt x="1562" y="1509"/>
                  </a:lnTo>
                  <a:lnTo>
                    <a:pt x="1565" y="1506"/>
                  </a:lnTo>
                  <a:lnTo>
                    <a:pt x="1569" y="1506"/>
                  </a:lnTo>
                  <a:lnTo>
                    <a:pt x="1575" y="1503"/>
                  </a:lnTo>
                  <a:lnTo>
                    <a:pt x="1578" y="1500"/>
                  </a:lnTo>
                  <a:lnTo>
                    <a:pt x="1581" y="1500"/>
                  </a:lnTo>
                  <a:lnTo>
                    <a:pt x="1584" y="1500"/>
                  </a:lnTo>
                  <a:lnTo>
                    <a:pt x="1587" y="1503"/>
                  </a:lnTo>
                  <a:lnTo>
                    <a:pt x="1590" y="1503"/>
                  </a:lnTo>
                  <a:lnTo>
                    <a:pt x="1590" y="1509"/>
                  </a:lnTo>
                  <a:lnTo>
                    <a:pt x="1593" y="1512"/>
                  </a:lnTo>
                  <a:lnTo>
                    <a:pt x="1593" y="1519"/>
                  </a:lnTo>
                  <a:lnTo>
                    <a:pt x="1593" y="1525"/>
                  </a:lnTo>
                  <a:lnTo>
                    <a:pt x="1597" y="1531"/>
                  </a:lnTo>
                  <a:lnTo>
                    <a:pt x="1597" y="1534"/>
                  </a:lnTo>
                  <a:lnTo>
                    <a:pt x="1597" y="1537"/>
                  </a:lnTo>
                  <a:lnTo>
                    <a:pt x="1593" y="1540"/>
                  </a:lnTo>
                  <a:lnTo>
                    <a:pt x="1593" y="1544"/>
                  </a:lnTo>
                  <a:lnTo>
                    <a:pt x="1593" y="1547"/>
                  </a:lnTo>
                  <a:lnTo>
                    <a:pt x="1597" y="1547"/>
                  </a:lnTo>
                  <a:lnTo>
                    <a:pt x="1597" y="1550"/>
                  </a:lnTo>
                  <a:lnTo>
                    <a:pt x="1597" y="1553"/>
                  </a:lnTo>
                  <a:lnTo>
                    <a:pt x="1597" y="1556"/>
                  </a:lnTo>
                  <a:lnTo>
                    <a:pt x="1597" y="1559"/>
                  </a:lnTo>
                  <a:lnTo>
                    <a:pt x="1593" y="1565"/>
                  </a:lnTo>
                  <a:lnTo>
                    <a:pt x="1593" y="1568"/>
                  </a:lnTo>
                  <a:lnTo>
                    <a:pt x="1590" y="1572"/>
                  </a:lnTo>
                  <a:lnTo>
                    <a:pt x="1590" y="1575"/>
                  </a:lnTo>
                  <a:lnTo>
                    <a:pt x="1587" y="1575"/>
                  </a:lnTo>
                  <a:lnTo>
                    <a:pt x="1584" y="1575"/>
                  </a:lnTo>
                  <a:lnTo>
                    <a:pt x="1581" y="1572"/>
                  </a:lnTo>
                  <a:lnTo>
                    <a:pt x="1581" y="1568"/>
                  </a:lnTo>
                  <a:lnTo>
                    <a:pt x="1581" y="1565"/>
                  </a:lnTo>
                  <a:lnTo>
                    <a:pt x="1578" y="1562"/>
                  </a:lnTo>
                  <a:lnTo>
                    <a:pt x="1575" y="1559"/>
                  </a:lnTo>
                  <a:lnTo>
                    <a:pt x="1575" y="1556"/>
                  </a:lnTo>
                  <a:lnTo>
                    <a:pt x="1572" y="1553"/>
                  </a:lnTo>
                  <a:lnTo>
                    <a:pt x="1569" y="1553"/>
                  </a:lnTo>
                  <a:lnTo>
                    <a:pt x="1565" y="1550"/>
                  </a:lnTo>
                  <a:lnTo>
                    <a:pt x="1562" y="1550"/>
                  </a:lnTo>
                  <a:lnTo>
                    <a:pt x="1559" y="1550"/>
                  </a:lnTo>
                  <a:lnTo>
                    <a:pt x="1556" y="1550"/>
                  </a:lnTo>
                  <a:lnTo>
                    <a:pt x="1550" y="1550"/>
                  </a:lnTo>
                  <a:lnTo>
                    <a:pt x="1547" y="1547"/>
                  </a:lnTo>
                  <a:lnTo>
                    <a:pt x="1541" y="1547"/>
                  </a:lnTo>
                  <a:lnTo>
                    <a:pt x="1537" y="1544"/>
                  </a:lnTo>
                  <a:lnTo>
                    <a:pt x="1534" y="1540"/>
                  </a:lnTo>
                  <a:lnTo>
                    <a:pt x="1531" y="1540"/>
                  </a:lnTo>
                  <a:lnTo>
                    <a:pt x="1528" y="1540"/>
                  </a:lnTo>
                  <a:lnTo>
                    <a:pt x="1525" y="1544"/>
                  </a:lnTo>
                  <a:lnTo>
                    <a:pt x="1525" y="1550"/>
                  </a:lnTo>
                  <a:lnTo>
                    <a:pt x="1525" y="1556"/>
                  </a:lnTo>
                  <a:lnTo>
                    <a:pt x="1525" y="1562"/>
                  </a:lnTo>
                  <a:lnTo>
                    <a:pt x="1525" y="1565"/>
                  </a:lnTo>
                  <a:lnTo>
                    <a:pt x="1525" y="1568"/>
                  </a:lnTo>
                  <a:lnTo>
                    <a:pt x="1525" y="1572"/>
                  </a:lnTo>
                  <a:lnTo>
                    <a:pt x="1525" y="1575"/>
                  </a:lnTo>
                  <a:lnTo>
                    <a:pt x="1528" y="1578"/>
                  </a:lnTo>
                  <a:lnTo>
                    <a:pt x="1528" y="1584"/>
                  </a:lnTo>
                  <a:lnTo>
                    <a:pt x="1528" y="1587"/>
                  </a:lnTo>
                  <a:lnTo>
                    <a:pt x="1531" y="1593"/>
                  </a:lnTo>
                  <a:lnTo>
                    <a:pt x="1531" y="1596"/>
                  </a:lnTo>
                  <a:lnTo>
                    <a:pt x="1534" y="1603"/>
                  </a:lnTo>
                  <a:lnTo>
                    <a:pt x="1534" y="1606"/>
                  </a:lnTo>
                  <a:lnTo>
                    <a:pt x="1537" y="1609"/>
                  </a:lnTo>
                  <a:lnTo>
                    <a:pt x="1537" y="1612"/>
                  </a:lnTo>
                  <a:lnTo>
                    <a:pt x="1537" y="1615"/>
                  </a:lnTo>
                  <a:lnTo>
                    <a:pt x="1537" y="1618"/>
                  </a:lnTo>
                  <a:lnTo>
                    <a:pt x="1537" y="1621"/>
                  </a:lnTo>
                  <a:lnTo>
                    <a:pt x="1541" y="1624"/>
                  </a:lnTo>
                  <a:lnTo>
                    <a:pt x="1541" y="1628"/>
                  </a:lnTo>
                  <a:lnTo>
                    <a:pt x="1544" y="1628"/>
                  </a:lnTo>
                  <a:lnTo>
                    <a:pt x="1547" y="1624"/>
                  </a:lnTo>
                  <a:lnTo>
                    <a:pt x="1550" y="1621"/>
                  </a:lnTo>
                  <a:lnTo>
                    <a:pt x="1553" y="1621"/>
                  </a:lnTo>
                  <a:lnTo>
                    <a:pt x="1556" y="1621"/>
                  </a:lnTo>
                  <a:lnTo>
                    <a:pt x="1559" y="1618"/>
                  </a:lnTo>
                  <a:lnTo>
                    <a:pt x="1565" y="1618"/>
                  </a:lnTo>
                  <a:lnTo>
                    <a:pt x="1569" y="1615"/>
                  </a:lnTo>
                  <a:lnTo>
                    <a:pt x="1572" y="1612"/>
                  </a:lnTo>
                  <a:lnTo>
                    <a:pt x="1575" y="1612"/>
                  </a:lnTo>
                  <a:lnTo>
                    <a:pt x="1578" y="1609"/>
                  </a:lnTo>
                  <a:lnTo>
                    <a:pt x="1581" y="1603"/>
                  </a:lnTo>
                  <a:lnTo>
                    <a:pt x="1584" y="1603"/>
                  </a:lnTo>
                  <a:lnTo>
                    <a:pt x="1590" y="1596"/>
                  </a:lnTo>
                  <a:lnTo>
                    <a:pt x="1593" y="1596"/>
                  </a:lnTo>
                  <a:lnTo>
                    <a:pt x="1597" y="1593"/>
                  </a:lnTo>
                  <a:lnTo>
                    <a:pt x="1600" y="1593"/>
                  </a:lnTo>
                  <a:lnTo>
                    <a:pt x="1603" y="1593"/>
                  </a:lnTo>
                  <a:lnTo>
                    <a:pt x="1606" y="1593"/>
                  </a:lnTo>
                  <a:lnTo>
                    <a:pt x="1609" y="1596"/>
                  </a:lnTo>
                  <a:lnTo>
                    <a:pt x="1612" y="1596"/>
                  </a:lnTo>
                  <a:lnTo>
                    <a:pt x="1615" y="1600"/>
                  </a:lnTo>
                  <a:lnTo>
                    <a:pt x="1618" y="1603"/>
                  </a:lnTo>
                  <a:lnTo>
                    <a:pt x="1625" y="1606"/>
                  </a:lnTo>
                  <a:lnTo>
                    <a:pt x="1628" y="1606"/>
                  </a:lnTo>
                  <a:lnTo>
                    <a:pt x="1628" y="1603"/>
                  </a:lnTo>
                  <a:lnTo>
                    <a:pt x="1628" y="1600"/>
                  </a:lnTo>
                  <a:lnTo>
                    <a:pt x="1625" y="1596"/>
                  </a:lnTo>
                  <a:lnTo>
                    <a:pt x="1625" y="1593"/>
                  </a:lnTo>
                  <a:lnTo>
                    <a:pt x="1625" y="1587"/>
                  </a:lnTo>
                  <a:lnTo>
                    <a:pt x="1621" y="1581"/>
                  </a:lnTo>
                  <a:lnTo>
                    <a:pt x="1621" y="1575"/>
                  </a:lnTo>
                  <a:lnTo>
                    <a:pt x="1621" y="1568"/>
                  </a:lnTo>
                  <a:lnTo>
                    <a:pt x="1621" y="1562"/>
                  </a:lnTo>
                  <a:lnTo>
                    <a:pt x="1621" y="1553"/>
                  </a:lnTo>
                  <a:lnTo>
                    <a:pt x="1618" y="1544"/>
                  </a:lnTo>
                  <a:lnTo>
                    <a:pt x="1618" y="1537"/>
                  </a:lnTo>
                  <a:lnTo>
                    <a:pt x="1621" y="1525"/>
                  </a:lnTo>
                  <a:lnTo>
                    <a:pt x="1621" y="1509"/>
                  </a:lnTo>
                  <a:lnTo>
                    <a:pt x="1621" y="1494"/>
                  </a:lnTo>
                  <a:lnTo>
                    <a:pt x="1625" y="1481"/>
                  </a:lnTo>
                  <a:lnTo>
                    <a:pt x="1628" y="1475"/>
                  </a:lnTo>
                  <a:lnTo>
                    <a:pt x="1631" y="1469"/>
                  </a:lnTo>
                  <a:lnTo>
                    <a:pt x="1631" y="1463"/>
                  </a:lnTo>
                  <a:lnTo>
                    <a:pt x="1634" y="1460"/>
                  </a:lnTo>
                  <a:lnTo>
                    <a:pt x="1634" y="1453"/>
                  </a:lnTo>
                  <a:lnTo>
                    <a:pt x="1637" y="1447"/>
                  </a:lnTo>
                  <a:lnTo>
                    <a:pt x="1640" y="1444"/>
                  </a:lnTo>
                  <a:lnTo>
                    <a:pt x="1646" y="1438"/>
                  </a:lnTo>
                  <a:lnTo>
                    <a:pt x="1649" y="1438"/>
                  </a:lnTo>
                  <a:lnTo>
                    <a:pt x="1653" y="1438"/>
                  </a:lnTo>
                  <a:lnTo>
                    <a:pt x="1656" y="1438"/>
                  </a:lnTo>
                  <a:lnTo>
                    <a:pt x="1659" y="1435"/>
                  </a:lnTo>
                  <a:lnTo>
                    <a:pt x="1662" y="1428"/>
                  </a:lnTo>
                  <a:lnTo>
                    <a:pt x="1665" y="1425"/>
                  </a:lnTo>
                  <a:lnTo>
                    <a:pt x="1668" y="1422"/>
                  </a:lnTo>
                  <a:lnTo>
                    <a:pt x="1671" y="1422"/>
                  </a:lnTo>
                  <a:lnTo>
                    <a:pt x="1671" y="1419"/>
                  </a:lnTo>
                  <a:lnTo>
                    <a:pt x="1674" y="1416"/>
                  </a:lnTo>
                  <a:lnTo>
                    <a:pt x="1677" y="1416"/>
                  </a:lnTo>
                  <a:lnTo>
                    <a:pt x="1677" y="1413"/>
                  </a:lnTo>
                  <a:lnTo>
                    <a:pt x="1681" y="1410"/>
                  </a:lnTo>
                  <a:lnTo>
                    <a:pt x="1684" y="1407"/>
                  </a:lnTo>
                  <a:lnTo>
                    <a:pt x="1687" y="1400"/>
                  </a:lnTo>
                  <a:lnTo>
                    <a:pt x="1690" y="1394"/>
                  </a:lnTo>
                  <a:lnTo>
                    <a:pt x="1693" y="1388"/>
                  </a:lnTo>
                  <a:lnTo>
                    <a:pt x="1696" y="1382"/>
                  </a:lnTo>
                  <a:lnTo>
                    <a:pt x="1699" y="1379"/>
                  </a:lnTo>
                  <a:lnTo>
                    <a:pt x="1702" y="1372"/>
                  </a:lnTo>
                  <a:lnTo>
                    <a:pt x="1702" y="1366"/>
                  </a:lnTo>
                  <a:lnTo>
                    <a:pt x="1702" y="1363"/>
                  </a:lnTo>
                  <a:lnTo>
                    <a:pt x="1702" y="1360"/>
                  </a:lnTo>
                  <a:lnTo>
                    <a:pt x="1699" y="1357"/>
                  </a:lnTo>
                  <a:lnTo>
                    <a:pt x="1699" y="1351"/>
                  </a:lnTo>
                  <a:lnTo>
                    <a:pt x="1699" y="1348"/>
                  </a:lnTo>
                  <a:lnTo>
                    <a:pt x="1702" y="1344"/>
                  </a:lnTo>
                  <a:lnTo>
                    <a:pt x="1705" y="1338"/>
                  </a:lnTo>
                  <a:lnTo>
                    <a:pt x="1709" y="1335"/>
                  </a:lnTo>
                  <a:lnTo>
                    <a:pt x="1712" y="1332"/>
                  </a:lnTo>
                  <a:lnTo>
                    <a:pt x="1715" y="1332"/>
                  </a:lnTo>
                  <a:lnTo>
                    <a:pt x="1718" y="1329"/>
                  </a:lnTo>
                  <a:lnTo>
                    <a:pt x="1718" y="1326"/>
                  </a:lnTo>
                  <a:lnTo>
                    <a:pt x="1721" y="1323"/>
                  </a:lnTo>
                  <a:lnTo>
                    <a:pt x="1721" y="1316"/>
                  </a:lnTo>
                  <a:lnTo>
                    <a:pt x="1721" y="1310"/>
                  </a:lnTo>
                  <a:lnTo>
                    <a:pt x="1721" y="1307"/>
                  </a:lnTo>
                  <a:lnTo>
                    <a:pt x="1721" y="1301"/>
                  </a:lnTo>
                  <a:lnTo>
                    <a:pt x="1724" y="1298"/>
                  </a:lnTo>
                  <a:lnTo>
                    <a:pt x="1727" y="1298"/>
                  </a:lnTo>
                  <a:lnTo>
                    <a:pt x="1727" y="1295"/>
                  </a:lnTo>
                  <a:lnTo>
                    <a:pt x="1727" y="1288"/>
                  </a:lnTo>
                  <a:lnTo>
                    <a:pt x="1727" y="1285"/>
                  </a:lnTo>
                  <a:lnTo>
                    <a:pt x="1727" y="1282"/>
                  </a:lnTo>
                  <a:lnTo>
                    <a:pt x="1727" y="1276"/>
                  </a:lnTo>
                  <a:lnTo>
                    <a:pt x="1727" y="1273"/>
                  </a:lnTo>
                  <a:lnTo>
                    <a:pt x="1724" y="1267"/>
                  </a:lnTo>
                  <a:lnTo>
                    <a:pt x="1721" y="1264"/>
                  </a:lnTo>
                  <a:lnTo>
                    <a:pt x="1724" y="1264"/>
                  </a:lnTo>
                  <a:lnTo>
                    <a:pt x="1727" y="1264"/>
                  </a:lnTo>
                  <a:lnTo>
                    <a:pt x="1730" y="1267"/>
                  </a:lnTo>
                  <a:lnTo>
                    <a:pt x="1730" y="1264"/>
                  </a:lnTo>
                  <a:lnTo>
                    <a:pt x="1733" y="1264"/>
                  </a:lnTo>
                  <a:lnTo>
                    <a:pt x="1733" y="1257"/>
                  </a:lnTo>
                  <a:lnTo>
                    <a:pt x="1733" y="1254"/>
                  </a:lnTo>
                  <a:lnTo>
                    <a:pt x="1733" y="1251"/>
                  </a:lnTo>
                  <a:lnTo>
                    <a:pt x="1737" y="1248"/>
                  </a:lnTo>
                  <a:lnTo>
                    <a:pt x="1740" y="1245"/>
                  </a:lnTo>
                  <a:lnTo>
                    <a:pt x="1737" y="1239"/>
                  </a:lnTo>
                  <a:lnTo>
                    <a:pt x="1737" y="1236"/>
                  </a:lnTo>
                  <a:lnTo>
                    <a:pt x="1733" y="1236"/>
                  </a:lnTo>
                  <a:lnTo>
                    <a:pt x="1733" y="1232"/>
                  </a:lnTo>
                  <a:lnTo>
                    <a:pt x="1733" y="1229"/>
                  </a:lnTo>
                  <a:lnTo>
                    <a:pt x="1737" y="1226"/>
                  </a:lnTo>
                  <a:lnTo>
                    <a:pt x="1737" y="1223"/>
                  </a:lnTo>
                  <a:lnTo>
                    <a:pt x="1737" y="1220"/>
                  </a:lnTo>
                  <a:lnTo>
                    <a:pt x="1737" y="1217"/>
                  </a:lnTo>
                  <a:lnTo>
                    <a:pt x="1733" y="1214"/>
                  </a:lnTo>
                  <a:lnTo>
                    <a:pt x="1727" y="1214"/>
                  </a:lnTo>
                  <a:lnTo>
                    <a:pt x="1724" y="1211"/>
                  </a:lnTo>
                  <a:lnTo>
                    <a:pt x="1724" y="1208"/>
                  </a:lnTo>
                  <a:lnTo>
                    <a:pt x="1727" y="1208"/>
                  </a:lnTo>
                  <a:lnTo>
                    <a:pt x="1730" y="1208"/>
                  </a:lnTo>
                  <a:lnTo>
                    <a:pt x="1730" y="1204"/>
                  </a:lnTo>
                  <a:lnTo>
                    <a:pt x="1730" y="1201"/>
                  </a:lnTo>
                  <a:lnTo>
                    <a:pt x="1730" y="1198"/>
                  </a:lnTo>
                  <a:lnTo>
                    <a:pt x="1727" y="1198"/>
                  </a:lnTo>
                  <a:lnTo>
                    <a:pt x="1724" y="1195"/>
                  </a:lnTo>
                  <a:lnTo>
                    <a:pt x="1721" y="1192"/>
                  </a:lnTo>
                  <a:lnTo>
                    <a:pt x="1721" y="1189"/>
                  </a:lnTo>
                  <a:lnTo>
                    <a:pt x="1724" y="1186"/>
                  </a:lnTo>
                  <a:lnTo>
                    <a:pt x="1727" y="1186"/>
                  </a:lnTo>
                  <a:lnTo>
                    <a:pt x="1730" y="1186"/>
                  </a:lnTo>
                  <a:lnTo>
                    <a:pt x="1730" y="1183"/>
                  </a:lnTo>
                  <a:lnTo>
                    <a:pt x="1727" y="1180"/>
                  </a:lnTo>
                  <a:lnTo>
                    <a:pt x="1724" y="1176"/>
                  </a:lnTo>
                  <a:lnTo>
                    <a:pt x="1721" y="1173"/>
                  </a:lnTo>
                  <a:lnTo>
                    <a:pt x="1724" y="1170"/>
                  </a:lnTo>
                  <a:lnTo>
                    <a:pt x="1721" y="1167"/>
                  </a:lnTo>
                  <a:lnTo>
                    <a:pt x="1721" y="1164"/>
                  </a:lnTo>
                  <a:lnTo>
                    <a:pt x="1721" y="1161"/>
                  </a:lnTo>
                  <a:lnTo>
                    <a:pt x="1721" y="1158"/>
                  </a:lnTo>
                  <a:lnTo>
                    <a:pt x="1721" y="1155"/>
                  </a:lnTo>
                  <a:lnTo>
                    <a:pt x="1721" y="1152"/>
                  </a:lnTo>
                  <a:lnTo>
                    <a:pt x="1715" y="1148"/>
                  </a:lnTo>
                  <a:lnTo>
                    <a:pt x="1712" y="1148"/>
                  </a:lnTo>
                  <a:lnTo>
                    <a:pt x="1712" y="1145"/>
                  </a:lnTo>
                  <a:lnTo>
                    <a:pt x="1712" y="1142"/>
                  </a:lnTo>
                  <a:lnTo>
                    <a:pt x="1712" y="1139"/>
                  </a:lnTo>
                  <a:lnTo>
                    <a:pt x="1712" y="1136"/>
                  </a:lnTo>
                  <a:lnTo>
                    <a:pt x="1709" y="1136"/>
                  </a:lnTo>
                  <a:lnTo>
                    <a:pt x="1705" y="1136"/>
                  </a:lnTo>
                  <a:lnTo>
                    <a:pt x="1705" y="1139"/>
                  </a:lnTo>
                  <a:lnTo>
                    <a:pt x="1702" y="1139"/>
                  </a:lnTo>
                  <a:lnTo>
                    <a:pt x="1699" y="1139"/>
                  </a:lnTo>
                  <a:lnTo>
                    <a:pt x="1699" y="1136"/>
                  </a:lnTo>
                  <a:lnTo>
                    <a:pt x="1699" y="1133"/>
                  </a:lnTo>
                  <a:lnTo>
                    <a:pt x="1696" y="1130"/>
                  </a:lnTo>
                  <a:lnTo>
                    <a:pt x="1696" y="1127"/>
                  </a:lnTo>
                  <a:lnTo>
                    <a:pt x="1693" y="1124"/>
                  </a:lnTo>
                  <a:lnTo>
                    <a:pt x="1690" y="1124"/>
                  </a:lnTo>
                  <a:lnTo>
                    <a:pt x="1687" y="1120"/>
                  </a:lnTo>
                  <a:lnTo>
                    <a:pt x="1690" y="1120"/>
                  </a:lnTo>
                  <a:lnTo>
                    <a:pt x="1690" y="1117"/>
                  </a:lnTo>
                  <a:lnTo>
                    <a:pt x="1690" y="1114"/>
                  </a:lnTo>
                  <a:lnTo>
                    <a:pt x="1690" y="1108"/>
                  </a:lnTo>
                  <a:lnTo>
                    <a:pt x="1690" y="1105"/>
                  </a:lnTo>
                  <a:lnTo>
                    <a:pt x="1687" y="1102"/>
                  </a:lnTo>
                  <a:lnTo>
                    <a:pt x="1684" y="1102"/>
                  </a:lnTo>
                  <a:lnTo>
                    <a:pt x="1681" y="1105"/>
                  </a:lnTo>
                  <a:lnTo>
                    <a:pt x="1677" y="1105"/>
                  </a:lnTo>
                  <a:lnTo>
                    <a:pt x="1674" y="1105"/>
                  </a:lnTo>
                  <a:lnTo>
                    <a:pt x="1674" y="1102"/>
                  </a:lnTo>
                  <a:lnTo>
                    <a:pt x="1674" y="1099"/>
                  </a:lnTo>
                  <a:lnTo>
                    <a:pt x="1674" y="1096"/>
                  </a:lnTo>
                  <a:lnTo>
                    <a:pt x="1674" y="1092"/>
                  </a:lnTo>
                  <a:lnTo>
                    <a:pt x="1671" y="1089"/>
                  </a:lnTo>
                  <a:lnTo>
                    <a:pt x="1671" y="1086"/>
                  </a:lnTo>
                  <a:lnTo>
                    <a:pt x="1671" y="1083"/>
                  </a:lnTo>
                  <a:lnTo>
                    <a:pt x="1671" y="1080"/>
                  </a:lnTo>
                  <a:lnTo>
                    <a:pt x="1674" y="1080"/>
                  </a:lnTo>
                  <a:lnTo>
                    <a:pt x="1677" y="1077"/>
                  </a:lnTo>
                  <a:lnTo>
                    <a:pt x="1677" y="1074"/>
                  </a:lnTo>
                  <a:lnTo>
                    <a:pt x="1674" y="1071"/>
                  </a:lnTo>
                  <a:lnTo>
                    <a:pt x="1671" y="1067"/>
                  </a:lnTo>
                  <a:lnTo>
                    <a:pt x="1668" y="1067"/>
                  </a:lnTo>
                  <a:lnTo>
                    <a:pt x="1665" y="1067"/>
                  </a:lnTo>
                  <a:lnTo>
                    <a:pt x="1659" y="1067"/>
                  </a:lnTo>
                  <a:lnTo>
                    <a:pt x="1659" y="1064"/>
                  </a:lnTo>
                  <a:lnTo>
                    <a:pt x="1659" y="1061"/>
                  </a:lnTo>
                  <a:lnTo>
                    <a:pt x="1662" y="1058"/>
                  </a:lnTo>
                  <a:lnTo>
                    <a:pt x="1665" y="1058"/>
                  </a:lnTo>
                  <a:lnTo>
                    <a:pt x="1668" y="1055"/>
                  </a:lnTo>
                  <a:lnTo>
                    <a:pt x="1665" y="1049"/>
                  </a:lnTo>
                  <a:lnTo>
                    <a:pt x="1662" y="1046"/>
                  </a:lnTo>
                  <a:lnTo>
                    <a:pt x="1665" y="1043"/>
                  </a:lnTo>
                  <a:lnTo>
                    <a:pt x="1668" y="1039"/>
                  </a:lnTo>
                  <a:lnTo>
                    <a:pt x="1671" y="1036"/>
                  </a:lnTo>
                  <a:lnTo>
                    <a:pt x="1668" y="1033"/>
                  </a:lnTo>
                  <a:lnTo>
                    <a:pt x="1665" y="1033"/>
                  </a:lnTo>
                  <a:lnTo>
                    <a:pt x="1662" y="1030"/>
                  </a:lnTo>
                  <a:lnTo>
                    <a:pt x="1665" y="1030"/>
                  </a:lnTo>
                  <a:lnTo>
                    <a:pt x="1668" y="1027"/>
                  </a:lnTo>
                  <a:lnTo>
                    <a:pt x="1668" y="1024"/>
                  </a:lnTo>
                  <a:lnTo>
                    <a:pt x="1671" y="1021"/>
                  </a:lnTo>
                  <a:lnTo>
                    <a:pt x="1668" y="1011"/>
                  </a:lnTo>
                  <a:lnTo>
                    <a:pt x="1668" y="1008"/>
                  </a:lnTo>
                  <a:lnTo>
                    <a:pt x="1665" y="1008"/>
                  </a:lnTo>
                  <a:lnTo>
                    <a:pt x="1665" y="1005"/>
                  </a:lnTo>
                  <a:lnTo>
                    <a:pt x="1668" y="1002"/>
                  </a:lnTo>
                  <a:lnTo>
                    <a:pt x="1668" y="999"/>
                  </a:lnTo>
                  <a:lnTo>
                    <a:pt x="1668" y="996"/>
                  </a:lnTo>
                  <a:lnTo>
                    <a:pt x="1668" y="993"/>
                  </a:lnTo>
                  <a:lnTo>
                    <a:pt x="1668" y="987"/>
                  </a:lnTo>
                  <a:lnTo>
                    <a:pt x="1668" y="980"/>
                  </a:lnTo>
                  <a:lnTo>
                    <a:pt x="1665" y="980"/>
                  </a:lnTo>
                  <a:lnTo>
                    <a:pt x="1659" y="983"/>
                  </a:lnTo>
                  <a:lnTo>
                    <a:pt x="1656" y="990"/>
                  </a:lnTo>
                  <a:lnTo>
                    <a:pt x="1649" y="993"/>
                  </a:lnTo>
                  <a:lnTo>
                    <a:pt x="1649" y="999"/>
                  </a:lnTo>
                  <a:lnTo>
                    <a:pt x="1649" y="1002"/>
                  </a:lnTo>
                  <a:lnTo>
                    <a:pt x="1653" y="1005"/>
                  </a:lnTo>
                  <a:lnTo>
                    <a:pt x="1653" y="1008"/>
                  </a:lnTo>
                  <a:lnTo>
                    <a:pt x="1649" y="1008"/>
                  </a:lnTo>
                  <a:lnTo>
                    <a:pt x="1646" y="1008"/>
                  </a:lnTo>
                  <a:lnTo>
                    <a:pt x="1643" y="1008"/>
                  </a:lnTo>
                  <a:lnTo>
                    <a:pt x="1640" y="1008"/>
                  </a:lnTo>
                  <a:lnTo>
                    <a:pt x="1637" y="1011"/>
                  </a:lnTo>
                  <a:lnTo>
                    <a:pt x="1634" y="1011"/>
                  </a:lnTo>
                  <a:lnTo>
                    <a:pt x="1631" y="1011"/>
                  </a:lnTo>
                  <a:lnTo>
                    <a:pt x="1628" y="1011"/>
                  </a:lnTo>
                  <a:lnTo>
                    <a:pt x="1621" y="1011"/>
                  </a:lnTo>
                  <a:lnTo>
                    <a:pt x="1618" y="1008"/>
                  </a:lnTo>
                  <a:lnTo>
                    <a:pt x="1618" y="1005"/>
                  </a:lnTo>
                  <a:lnTo>
                    <a:pt x="1618" y="1002"/>
                  </a:lnTo>
                  <a:lnTo>
                    <a:pt x="1618" y="999"/>
                  </a:lnTo>
                  <a:lnTo>
                    <a:pt x="1615" y="999"/>
                  </a:lnTo>
                  <a:lnTo>
                    <a:pt x="1612" y="999"/>
                  </a:lnTo>
                  <a:lnTo>
                    <a:pt x="1609" y="996"/>
                  </a:lnTo>
                  <a:lnTo>
                    <a:pt x="1606" y="996"/>
                  </a:lnTo>
                  <a:lnTo>
                    <a:pt x="1606" y="993"/>
                  </a:lnTo>
                  <a:lnTo>
                    <a:pt x="1603" y="990"/>
                  </a:lnTo>
                  <a:lnTo>
                    <a:pt x="1600" y="983"/>
                  </a:lnTo>
                  <a:lnTo>
                    <a:pt x="1597" y="977"/>
                  </a:lnTo>
                  <a:lnTo>
                    <a:pt x="1593" y="971"/>
                  </a:lnTo>
                  <a:lnTo>
                    <a:pt x="1590" y="965"/>
                  </a:lnTo>
                  <a:lnTo>
                    <a:pt x="1587" y="959"/>
                  </a:lnTo>
                  <a:lnTo>
                    <a:pt x="1587" y="952"/>
                  </a:lnTo>
                  <a:lnTo>
                    <a:pt x="1584" y="943"/>
                  </a:lnTo>
                  <a:lnTo>
                    <a:pt x="1584" y="937"/>
                  </a:lnTo>
                  <a:lnTo>
                    <a:pt x="1584" y="931"/>
                  </a:lnTo>
                  <a:lnTo>
                    <a:pt x="1584" y="927"/>
                  </a:lnTo>
                  <a:lnTo>
                    <a:pt x="1587" y="924"/>
                  </a:lnTo>
                  <a:lnTo>
                    <a:pt x="1587" y="918"/>
                  </a:lnTo>
                  <a:lnTo>
                    <a:pt x="1587" y="915"/>
                  </a:lnTo>
                  <a:lnTo>
                    <a:pt x="1587" y="912"/>
                  </a:lnTo>
                  <a:lnTo>
                    <a:pt x="1590" y="909"/>
                  </a:lnTo>
                  <a:lnTo>
                    <a:pt x="1590" y="906"/>
                  </a:lnTo>
                  <a:lnTo>
                    <a:pt x="1593" y="903"/>
                  </a:lnTo>
                  <a:lnTo>
                    <a:pt x="1593" y="899"/>
                  </a:lnTo>
                  <a:lnTo>
                    <a:pt x="1593" y="896"/>
                  </a:lnTo>
                  <a:lnTo>
                    <a:pt x="1597" y="890"/>
                  </a:lnTo>
                  <a:lnTo>
                    <a:pt x="1597" y="887"/>
                  </a:lnTo>
                  <a:lnTo>
                    <a:pt x="1600" y="878"/>
                  </a:lnTo>
                  <a:lnTo>
                    <a:pt x="1603" y="868"/>
                  </a:lnTo>
                  <a:lnTo>
                    <a:pt x="1603" y="859"/>
                  </a:lnTo>
                  <a:lnTo>
                    <a:pt x="1606" y="853"/>
                  </a:lnTo>
                  <a:lnTo>
                    <a:pt x="1609" y="840"/>
                  </a:lnTo>
                  <a:lnTo>
                    <a:pt x="1609" y="831"/>
                  </a:lnTo>
                  <a:lnTo>
                    <a:pt x="1609" y="822"/>
                  </a:lnTo>
                  <a:lnTo>
                    <a:pt x="1609" y="815"/>
                  </a:lnTo>
                  <a:lnTo>
                    <a:pt x="1609" y="803"/>
                  </a:lnTo>
                  <a:lnTo>
                    <a:pt x="1606" y="787"/>
                  </a:lnTo>
                  <a:lnTo>
                    <a:pt x="1606" y="769"/>
                  </a:lnTo>
                  <a:lnTo>
                    <a:pt x="1603" y="759"/>
                  </a:lnTo>
                  <a:lnTo>
                    <a:pt x="1603" y="747"/>
                  </a:lnTo>
                  <a:lnTo>
                    <a:pt x="1603" y="738"/>
                  </a:lnTo>
                  <a:lnTo>
                    <a:pt x="1600" y="728"/>
                  </a:lnTo>
                  <a:lnTo>
                    <a:pt x="1597" y="725"/>
                  </a:lnTo>
                  <a:lnTo>
                    <a:pt x="1590" y="719"/>
                  </a:lnTo>
                  <a:lnTo>
                    <a:pt x="1584" y="716"/>
                  </a:lnTo>
                  <a:lnTo>
                    <a:pt x="1581" y="713"/>
                  </a:lnTo>
                  <a:lnTo>
                    <a:pt x="1578" y="713"/>
                  </a:lnTo>
                  <a:lnTo>
                    <a:pt x="1578" y="710"/>
                  </a:lnTo>
                  <a:lnTo>
                    <a:pt x="1575" y="710"/>
                  </a:lnTo>
                  <a:lnTo>
                    <a:pt x="1575" y="707"/>
                  </a:lnTo>
                  <a:lnTo>
                    <a:pt x="1575" y="703"/>
                  </a:lnTo>
                  <a:lnTo>
                    <a:pt x="1572" y="700"/>
                  </a:lnTo>
                  <a:lnTo>
                    <a:pt x="1572" y="697"/>
                  </a:lnTo>
                  <a:lnTo>
                    <a:pt x="1569" y="691"/>
                  </a:lnTo>
                  <a:lnTo>
                    <a:pt x="1569" y="688"/>
                  </a:lnTo>
                  <a:lnTo>
                    <a:pt x="1565" y="682"/>
                  </a:lnTo>
                  <a:lnTo>
                    <a:pt x="1565" y="672"/>
                  </a:lnTo>
                  <a:lnTo>
                    <a:pt x="1565" y="663"/>
                  </a:lnTo>
                  <a:lnTo>
                    <a:pt x="1562" y="657"/>
                  </a:lnTo>
                  <a:lnTo>
                    <a:pt x="1559" y="651"/>
                  </a:lnTo>
                  <a:lnTo>
                    <a:pt x="1556" y="641"/>
                  </a:lnTo>
                  <a:lnTo>
                    <a:pt x="1553" y="629"/>
                  </a:lnTo>
                  <a:lnTo>
                    <a:pt x="1553" y="616"/>
                  </a:lnTo>
                  <a:lnTo>
                    <a:pt x="1553" y="610"/>
                  </a:lnTo>
                  <a:lnTo>
                    <a:pt x="1553" y="607"/>
                  </a:lnTo>
                  <a:lnTo>
                    <a:pt x="1553" y="601"/>
                  </a:lnTo>
                  <a:lnTo>
                    <a:pt x="1550" y="595"/>
                  </a:lnTo>
                  <a:lnTo>
                    <a:pt x="1547" y="585"/>
                  </a:lnTo>
                  <a:lnTo>
                    <a:pt x="1544" y="576"/>
                  </a:lnTo>
                  <a:lnTo>
                    <a:pt x="1547" y="563"/>
                  </a:lnTo>
                  <a:lnTo>
                    <a:pt x="1553" y="554"/>
                  </a:lnTo>
                  <a:lnTo>
                    <a:pt x="1556" y="548"/>
                  </a:lnTo>
                  <a:lnTo>
                    <a:pt x="1559" y="545"/>
                  </a:lnTo>
                  <a:lnTo>
                    <a:pt x="1562" y="539"/>
                  </a:lnTo>
                  <a:lnTo>
                    <a:pt x="1569" y="532"/>
                  </a:lnTo>
                  <a:lnTo>
                    <a:pt x="1572" y="523"/>
                  </a:lnTo>
                  <a:lnTo>
                    <a:pt x="1575" y="517"/>
                  </a:lnTo>
                  <a:lnTo>
                    <a:pt x="1578" y="511"/>
                  </a:lnTo>
                  <a:lnTo>
                    <a:pt x="1581" y="504"/>
                  </a:lnTo>
                  <a:lnTo>
                    <a:pt x="1584" y="498"/>
                  </a:lnTo>
                  <a:lnTo>
                    <a:pt x="1587" y="498"/>
                  </a:lnTo>
                  <a:lnTo>
                    <a:pt x="1593" y="495"/>
                  </a:lnTo>
                  <a:lnTo>
                    <a:pt x="1597" y="492"/>
                  </a:lnTo>
                  <a:lnTo>
                    <a:pt x="1597" y="489"/>
                  </a:lnTo>
                  <a:lnTo>
                    <a:pt x="1600" y="489"/>
                  </a:lnTo>
                  <a:lnTo>
                    <a:pt x="1600" y="486"/>
                  </a:lnTo>
                  <a:lnTo>
                    <a:pt x="1597" y="483"/>
                  </a:lnTo>
                  <a:lnTo>
                    <a:pt x="1597" y="479"/>
                  </a:lnTo>
                  <a:lnTo>
                    <a:pt x="1593" y="476"/>
                  </a:lnTo>
                  <a:lnTo>
                    <a:pt x="1590" y="476"/>
                  </a:lnTo>
                  <a:lnTo>
                    <a:pt x="1584" y="476"/>
                  </a:lnTo>
                  <a:lnTo>
                    <a:pt x="1578" y="476"/>
                  </a:lnTo>
                  <a:lnTo>
                    <a:pt x="1575" y="476"/>
                  </a:lnTo>
                  <a:lnTo>
                    <a:pt x="1572" y="476"/>
                  </a:lnTo>
                  <a:lnTo>
                    <a:pt x="1565" y="473"/>
                  </a:lnTo>
                  <a:lnTo>
                    <a:pt x="1562" y="473"/>
                  </a:lnTo>
                  <a:lnTo>
                    <a:pt x="1559" y="470"/>
                  </a:lnTo>
                  <a:lnTo>
                    <a:pt x="1556" y="470"/>
                  </a:lnTo>
                  <a:lnTo>
                    <a:pt x="1553" y="467"/>
                  </a:lnTo>
                  <a:lnTo>
                    <a:pt x="1550" y="464"/>
                  </a:lnTo>
                  <a:lnTo>
                    <a:pt x="1544" y="458"/>
                  </a:lnTo>
                  <a:lnTo>
                    <a:pt x="1537" y="451"/>
                  </a:lnTo>
                  <a:lnTo>
                    <a:pt x="1531" y="442"/>
                  </a:lnTo>
                  <a:lnTo>
                    <a:pt x="1528" y="436"/>
                  </a:lnTo>
                  <a:lnTo>
                    <a:pt x="1525" y="430"/>
                  </a:lnTo>
                  <a:lnTo>
                    <a:pt x="1525" y="417"/>
                  </a:lnTo>
                  <a:lnTo>
                    <a:pt x="1528" y="408"/>
                  </a:lnTo>
                  <a:lnTo>
                    <a:pt x="1528" y="399"/>
                  </a:lnTo>
                  <a:lnTo>
                    <a:pt x="1528" y="389"/>
                  </a:lnTo>
                  <a:lnTo>
                    <a:pt x="1525" y="380"/>
                  </a:lnTo>
                  <a:lnTo>
                    <a:pt x="1522" y="374"/>
                  </a:lnTo>
                  <a:lnTo>
                    <a:pt x="1516" y="367"/>
                  </a:lnTo>
                  <a:lnTo>
                    <a:pt x="1509" y="364"/>
                  </a:lnTo>
                  <a:lnTo>
                    <a:pt x="1503" y="361"/>
                  </a:lnTo>
                  <a:lnTo>
                    <a:pt x="1500" y="361"/>
                  </a:lnTo>
                  <a:lnTo>
                    <a:pt x="1494" y="358"/>
                  </a:lnTo>
                  <a:lnTo>
                    <a:pt x="1491" y="358"/>
                  </a:lnTo>
                  <a:lnTo>
                    <a:pt x="1488" y="355"/>
                  </a:lnTo>
                  <a:lnTo>
                    <a:pt x="1485" y="355"/>
                  </a:lnTo>
                  <a:lnTo>
                    <a:pt x="1481" y="355"/>
                  </a:lnTo>
                  <a:lnTo>
                    <a:pt x="1478" y="352"/>
                  </a:lnTo>
                  <a:lnTo>
                    <a:pt x="1475" y="346"/>
                  </a:lnTo>
                  <a:lnTo>
                    <a:pt x="1472" y="343"/>
                  </a:lnTo>
                  <a:lnTo>
                    <a:pt x="1466" y="339"/>
                  </a:lnTo>
                  <a:lnTo>
                    <a:pt x="1460" y="333"/>
                  </a:lnTo>
                  <a:lnTo>
                    <a:pt x="1460" y="327"/>
                  </a:lnTo>
                  <a:lnTo>
                    <a:pt x="1460" y="324"/>
                  </a:lnTo>
                  <a:lnTo>
                    <a:pt x="1460" y="318"/>
                  </a:lnTo>
                  <a:lnTo>
                    <a:pt x="1457" y="318"/>
                  </a:lnTo>
                  <a:lnTo>
                    <a:pt x="1453" y="318"/>
                  </a:lnTo>
                  <a:lnTo>
                    <a:pt x="1450" y="315"/>
                  </a:lnTo>
                  <a:lnTo>
                    <a:pt x="1447" y="315"/>
                  </a:lnTo>
                  <a:lnTo>
                    <a:pt x="1444" y="311"/>
                  </a:lnTo>
                  <a:lnTo>
                    <a:pt x="1438" y="311"/>
                  </a:lnTo>
                  <a:lnTo>
                    <a:pt x="1438" y="315"/>
                  </a:lnTo>
                  <a:lnTo>
                    <a:pt x="1435" y="318"/>
                  </a:lnTo>
                  <a:lnTo>
                    <a:pt x="1432" y="321"/>
                  </a:lnTo>
                  <a:lnTo>
                    <a:pt x="1425" y="321"/>
                  </a:lnTo>
                  <a:lnTo>
                    <a:pt x="1422" y="324"/>
                  </a:lnTo>
                  <a:lnTo>
                    <a:pt x="1422" y="327"/>
                  </a:lnTo>
                  <a:lnTo>
                    <a:pt x="1425" y="330"/>
                  </a:lnTo>
                  <a:lnTo>
                    <a:pt x="1429" y="333"/>
                  </a:lnTo>
                  <a:lnTo>
                    <a:pt x="1435" y="333"/>
                  </a:lnTo>
                  <a:lnTo>
                    <a:pt x="1435" y="336"/>
                  </a:lnTo>
                  <a:lnTo>
                    <a:pt x="1435" y="339"/>
                  </a:lnTo>
                  <a:lnTo>
                    <a:pt x="1432" y="343"/>
                  </a:lnTo>
                  <a:lnTo>
                    <a:pt x="1432" y="346"/>
                  </a:lnTo>
                  <a:lnTo>
                    <a:pt x="1432" y="349"/>
                  </a:lnTo>
                  <a:lnTo>
                    <a:pt x="1435" y="355"/>
                  </a:lnTo>
                  <a:lnTo>
                    <a:pt x="1435" y="361"/>
                  </a:lnTo>
                  <a:lnTo>
                    <a:pt x="1432" y="361"/>
                  </a:lnTo>
                  <a:lnTo>
                    <a:pt x="1429" y="364"/>
                  </a:lnTo>
                  <a:lnTo>
                    <a:pt x="1425" y="367"/>
                  </a:lnTo>
                  <a:lnTo>
                    <a:pt x="1429" y="371"/>
                  </a:lnTo>
                  <a:lnTo>
                    <a:pt x="1429" y="374"/>
                  </a:lnTo>
                  <a:lnTo>
                    <a:pt x="1432" y="377"/>
                  </a:lnTo>
                  <a:lnTo>
                    <a:pt x="1435" y="377"/>
                  </a:lnTo>
                  <a:lnTo>
                    <a:pt x="1438" y="380"/>
                  </a:lnTo>
                  <a:lnTo>
                    <a:pt x="1438" y="383"/>
                  </a:lnTo>
                  <a:lnTo>
                    <a:pt x="1438" y="386"/>
                  </a:lnTo>
                  <a:lnTo>
                    <a:pt x="1435" y="389"/>
                  </a:lnTo>
                  <a:lnTo>
                    <a:pt x="1432" y="389"/>
                  </a:lnTo>
                  <a:lnTo>
                    <a:pt x="1429" y="392"/>
                  </a:lnTo>
                  <a:lnTo>
                    <a:pt x="1422" y="395"/>
                  </a:lnTo>
                  <a:lnTo>
                    <a:pt x="1425" y="395"/>
                  </a:lnTo>
                  <a:lnTo>
                    <a:pt x="1429" y="399"/>
                  </a:lnTo>
                  <a:lnTo>
                    <a:pt x="1432" y="402"/>
                  </a:lnTo>
                  <a:lnTo>
                    <a:pt x="1435" y="402"/>
                  </a:lnTo>
                  <a:lnTo>
                    <a:pt x="1438" y="405"/>
                  </a:lnTo>
                  <a:lnTo>
                    <a:pt x="1441" y="408"/>
                  </a:lnTo>
                  <a:lnTo>
                    <a:pt x="1441" y="411"/>
                  </a:lnTo>
                  <a:lnTo>
                    <a:pt x="1444" y="414"/>
                  </a:lnTo>
                  <a:lnTo>
                    <a:pt x="1441" y="417"/>
                  </a:lnTo>
                  <a:lnTo>
                    <a:pt x="1444" y="420"/>
                  </a:lnTo>
                  <a:lnTo>
                    <a:pt x="1447" y="423"/>
                  </a:lnTo>
                  <a:lnTo>
                    <a:pt x="1453" y="427"/>
                  </a:lnTo>
                  <a:lnTo>
                    <a:pt x="1457" y="430"/>
                  </a:lnTo>
                  <a:lnTo>
                    <a:pt x="1460" y="433"/>
                  </a:lnTo>
                  <a:lnTo>
                    <a:pt x="1466" y="436"/>
                  </a:lnTo>
                  <a:lnTo>
                    <a:pt x="1469" y="442"/>
                  </a:lnTo>
                  <a:lnTo>
                    <a:pt x="1469" y="448"/>
                  </a:lnTo>
                  <a:lnTo>
                    <a:pt x="1469" y="455"/>
                  </a:lnTo>
                  <a:lnTo>
                    <a:pt x="1466" y="461"/>
                  </a:lnTo>
                  <a:lnTo>
                    <a:pt x="1460" y="467"/>
                  </a:lnTo>
                  <a:lnTo>
                    <a:pt x="1453" y="467"/>
                  </a:lnTo>
                  <a:lnTo>
                    <a:pt x="1450" y="467"/>
                  </a:lnTo>
                  <a:lnTo>
                    <a:pt x="1447" y="467"/>
                  </a:lnTo>
                  <a:lnTo>
                    <a:pt x="1444" y="467"/>
                  </a:lnTo>
                  <a:lnTo>
                    <a:pt x="1444" y="464"/>
                  </a:lnTo>
                  <a:lnTo>
                    <a:pt x="1444" y="461"/>
                  </a:lnTo>
                  <a:lnTo>
                    <a:pt x="1441" y="461"/>
                  </a:lnTo>
                  <a:lnTo>
                    <a:pt x="1438" y="461"/>
                  </a:lnTo>
                  <a:lnTo>
                    <a:pt x="1435" y="461"/>
                  </a:lnTo>
                  <a:lnTo>
                    <a:pt x="1429" y="461"/>
                  </a:lnTo>
                  <a:lnTo>
                    <a:pt x="1425" y="458"/>
                  </a:lnTo>
                  <a:lnTo>
                    <a:pt x="1422" y="458"/>
                  </a:lnTo>
                  <a:lnTo>
                    <a:pt x="1422" y="455"/>
                  </a:lnTo>
                  <a:lnTo>
                    <a:pt x="1422" y="448"/>
                  </a:lnTo>
                  <a:lnTo>
                    <a:pt x="1425" y="448"/>
                  </a:lnTo>
                  <a:lnTo>
                    <a:pt x="1425" y="445"/>
                  </a:lnTo>
                  <a:lnTo>
                    <a:pt x="1429" y="445"/>
                  </a:lnTo>
                  <a:lnTo>
                    <a:pt x="1429" y="442"/>
                  </a:lnTo>
                  <a:lnTo>
                    <a:pt x="1429" y="439"/>
                  </a:lnTo>
                  <a:lnTo>
                    <a:pt x="1429" y="433"/>
                  </a:lnTo>
                  <a:lnTo>
                    <a:pt x="1425" y="433"/>
                  </a:lnTo>
                  <a:lnTo>
                    <a:pt x="1425" y="430"/>
                  </a:lnTo>
                  <a:lnTo>
                    <a:pt x="1422" y="430"/>
                  </a:lnTo>
                  <a:lnTo>
                    <a:pt x="1416" y="430"/>
                  </a:lnTo>
                  <a:lnTo>
                    <a:pt x="1416" y="427"/>
                  </a:lnTo>
                  <a:lnTo>
                    <a:pt x="1413" y="423"/>
                  </a:lnTo>
                  <a:lnTo>
                    <a:pt x="1410" y="420"/>
                  </a:lnTo>
                  <a:lnTo>
                    <a:pt x="1410" y="414"/>
                  </a:lnTo>
                  <a:lnTo>
                    <a:pt x="1410" y="405"/>
                  </a:lnTo>
                  <a:lnTo>
                    <a:pt x="1410" y="399"/>
                  </a:lnTo>
                  <a:lnTo>
                    <a:pt x="1410" y="392"/>
                  </a:lnTo>
                  <a:lnTo>
                    <a:pt x="1416" y="389"/>
                  </a:lnTo>
                  <a:lnTo>
                    <a:pt x="1416" y="386"/>
                  </a:lnTo>
                  <a:lnTo>
                    <a:pt x="1419" y="383"/>
                  </a:lnTo>
                  <a:lnTo>
                    <a:pt x="1422" y="383"/>
                  </a:lnTo>
                  <a:lnTo>
                    <a:pt x="1422" y="380"/>
                  </a:lnTo>
                  <a:lnTo>
                    <a:pt x="1419" y="377"/>
                  </a:lnTo>
                  <a:lnTo>
                    <a:pt x="1416" y="374"/>
                  </a:lnTo>
                  <a:lnTo>
                    <a:pt x="1416" y="371"/>
                  </a:lnTo>
                  <a:lnTo>
                    <a:pt x="1416" y="367"/>
                  </a:lnTo>
                  <a:lnTo>
                    <a:pt x="1416" y="364"/>
                  </a:lnTo>
                  <a:lnTo>
                    <a:pt x="1413" y="361"/>
                  </a:lnTo>
                  <a:lnTo>
                    <a:pt x="1410" y="358"/>
                  </a:lnTo>
                  <a:lnTo>
                    <a:pt x="1407" y="358"/>
                  </a:lnTo>
                  <a:lnTo>
                    <a:pt x="1401" y="361"/>
                  </a:lnTo>
                  <a:lnTo>
                    <a:pt x="1397" y="364"/>
                  </a:lnTo>
                  <a:lnTo>
                    <a:pt x="1397" y="371"/>
                  </a:lnTo>
                  <a:lnTo>
                    <a:pt x="1397" y="374"/>
                  </a:lnTo>
                  <a:lnTo>
                    <a:pt x="1397" y="377"/>
                  </a:lnTo>
                  <a:lnTo>
                    <a:pt x="1397" y="380"/>
                  </a:lnTo>
                  <a:lnTo>
                    <a:pt x="1394" y="380"/>
                  </a:lnTo>
                  <a:lnTo>
                    <a:pt x="1391" y="383"/>
                  </a:lnTo>
                  <a:lnTo>
                    <a:pt x="1391" y="386"/>
                  </a:lnTo>
                  <a:lnTo>
                    <a:pt x="1388" y="389"/>
                  </a:lnTo>
                  <a:lnTo>
                    <a:pt x="1382" y="389"/>
                  </a:lnTo>
                  <a:lnTo>
                    <a:pt x="1376" y="392"/>
                  </a:lnTo>
                  <a:lnTo>
                    <a:pt x="1369" y="392"/>
                  </a:lnTo>
                  <a:lnTo>
                    <a:pt x="1363" y="392"/>
                  </a:lnTo>
                  <a:lnTo>
                    <a:pt x="1360" y="392"/>
                  </a:lnTo>
                  <a:lnTo>
                    <a:pt x="1357" y="392"/>
                  </a:lnTo>
                  <a:lnTo>
                    <a:pt x="1351" y="389"/>
                  </a:lnTo>
                  <a:lnTo>
                    <a:pt x="1348" y="386"/>
                  </a:lnTo>
                  <a:lnTo>
                    <a:pt x="1341" y="383"/>
                  </a:lnTo>
                  <a:lnTo>
                    <a:pt x="1335" y="377"/>
                  </a:lnTo>
                  <a:lnTo>
                    <a:pt x="1332" y="374"/>
                  </a:lnTo>
                  <a:lnTo>
                    <a:pt x="1329" y="364"/>
                  </a:lnTo>
                  <a:lnTo>
                    <a:pt x="1329" y="352"/>
                  </a:lnTo>
                  <a:lnTo>
                    <a:pt x="1326" y="352"/>
                  </a:lnTo>
                  <a:lnTo>
                    <a:pt x="1323" y="346"/>
                  </a:lnTo>
                  <a:lnTo>
                    <a:pt x="1323" y="343"/>
                  </a:lnTo>
                  <a:lnTo>
                    <a:pt x="1323" y="339"/>
                  </a:lnTo>
                  <a:lnTo>
                    <a:pt x="1323" y="333"/>
                  </a:lnTo>
                  <a:lnTo>
                    <a:pt x="1326" y="330"/>
                  </a:lnTo>
                  <a:lnTo>
                    <a:pt x="1329" y="330"/>
                  </a:lnTo>
                  <a:lnTo>
                    <a:pt x="1329" y="327"/>
                  </a:lnTo>
                  <a:lnTo>
                    <a:pt x="1332" y="324"/>
                  </a:lnTo>
                  <a:lnTo>
                    <a:pt x="1332" y="318"/>
                  </a:lnTo>
                  <a:lnTo>
                    <a:pt x="1332" y="315"/>
                  </a:lnTo>
                  <a:lnTo>
                    <a:pt x="1329" y="311"/>
                  </a:lnTo>
                  <a:lnTo>
                    <a:pt x="1329" y="305"/>
                  </a:lnTo>
                  <a:lnTo>
                    <a:pt x="1323" y="299"/>
                  </a:lnTo>
                  <a:lnTo>
                    <a:pt x="1317" y="293"/>
                  </a:lnTo>
                  <a:lnTo>
                    <a:pt x="1313" y="283"/>
                  </a:lnTo>
                  <a:lnTo>
                    <a:pt x="1310" y="280"/>
                  </a:lnTo>
                  <a:lnTo>
                    <a:pt x="1307" y="277"/>
                  </a:lnTo>
                  <a:lnTo>
                    <a:pt x="1307" y="274"/>
                  </a:lnTo>
                  <a:lnTo>
                    <a:pt x="1307" y="268"/>
                  </a:lnTo>
                  <a:lnTo>
                    <a:pt x="1304" y="265"/>
                  </a:lnTo>
                  <a:lnTo>
                    <a:pt x="1301" y="262"/>
                  </a:lnTo>
                  <a:lnTo>
                    <a:pt x="1295" y="259"/>
                  </a:lnTo>
                  <a:lnTo>
                    <a:pt x="1292" y="259"/>
                  </a:lnTo>
                  <a:lnTo>
                    <a:pt x="1285" y="255"/>
                  </a:lnTo>
                  <a:lnTo>
                    <a:pt x="1282" y="252"/>
                  </a:lnTo>
                  <a:lnTo>
                    <a:pt x="1279" y="249"/>
                  </a:lnTo>
                  <a:lnTo>
                    <a:pt x="1276" y="252"/>
                  </a:lnTo>
                  <a:lnTo>
                    <a:pt x="1273" y="255"/>
                  </a:lnTo>
                  <a:lnTo>
                    <a:pt x="1270" y="259"/>
                  </a:lnTo>
                  <a:lnTo>
                    <a:pt x="1267" y="268"/>
                  </a:lnTo>
                  <a:lnTo>
                    <a:pt x="1264" y="271"/>
                  </a:lnTo>
                  <a:lnTo>
                    <a:pt x="1264" y="274"/>
                  </a:lnTo>
                  <a:lnTo>
                    <a:pt x="1264" y="280"/>
                  </a:lnTo>
                  <a:lnTo>
                    <a:pt x="1264" y="290"/>
                  </a:lnTo>
                  <a:lnTo>
                    <a:pt x="1264" y="296"/>
                  </a:lnTo>
                  <a:lnTo>
                    <a:pt x="1267" y="302"/>
                  </a:lnTo>
                  <a:lnTo>
                    <a:pt x="1267" y="308"/>
                  </a:lnTo>
                  <a:lnTo>
                    <a:pt x="1267" y="315"/>
                  </a:lnTo>
                  <a:lnTo>
                    <a:pt x="1267" y="321"/>
                  </a:lnTo>
                  <a:lnTo>
                    <a:pt x="1264" y="327"/>
                  </a:lnTo>
                  <a:lnTo>
                    <a:pt x="1264" y="330"/>
                  </a:lnTo>
                  <a:lnTo>
                    <a:pt x="1264" y="333"/>
                  </a:lnTo>
                  <a:lnTo>
                    <a:pt x="1270" y="333"/>
                  </a:lnTo>
                  <a:lnTo>
                    <a:pt x="1276" y="336"/>
                  </a:lnTo>
                  <a:lnTo>
                    <a:pt x="1279" y="339"/>
                  </a:lnTo>
                  <a:lnTo>
                    <a:pt x="1279" y="343"/>
                  </a:lnTo>
                  <a:lnTo>
                    <a:pt x="1279" y="346"/>
                  </a:lnTo>
                  <a:lnTo>
                    <a:pt x="1276" y="346"/>
                  </a:lnTo>
                  <a:lnTo>
                    <a:pt x="1273" y="346"/>
                  </a:lnTo>
                  <a:lnTo>
                    <a:pt x="1270" y="349"/>
                  </a:lnTo>
                  <a:lnTo>
                    <a:pt x="1267" y="349"/>
                  </a:lnTo>
                  <a:lnTo>
                    <a:pt x="1264" y="352"/>
                  </a:lnTo>
                  <a:lnTo>
                    <a:pt x="1257" y="355"/>
                  </a:lnTo>
                  <a:lnTo>
                    <a:pt x="1248" y="352"/>
                  </a:lnTo>
                  <a:lnTo>
                    <a:pt x="1242" y="349"/>
                  </a:lnTo>
                  <a:lnTo>
                    <a:pt x="1239" y="343"/>
                  </a:lnTo>
                  <a:lnTo>
                    <a:pt x="1233" y="339"/>
                  </a:lnTo>
                  <a:lnTo>
                    <a:pt x="1229" y="336"/>
                  </a:lnTo>
                  <a:lnTo>
                    <a:pt x="1229" y="333"/>
                  </a:lnTo>
                  <a:lnTo>
                    <a:pt x="1229" y="330"/>
                  </a:lnTo>
                  <a:lnTo>
                    <a:pt x="1229" y="327"/>
                  </a:lnTo>
                  <a:lnTo>
                    <a:pt x="1226" y="324"/>
                  </a:lnTo>
                  <a:lnTo>
                    <a:pt x="1223" y="321"/>
                  </a:lnTo>
                  <a:lnTo>
                    <a:pt x="1223" y="318"/>
                  </a:lnTo>
                  <a:lnTo>
                    <a:pt x="1220" y="315"/>
                  </a:lnTo>
                  <a:lnTo>
                    <a:pt x="1220" y="321"/>
                  </a:lnTo>
                  <a:lnTo>
                    <a:pt x="1220" y="324"/>
                  </a:lnTo>
                  <a:lnTo>
                    <a:pt x="1217" y="324"/>
                  </a:lnTo>
                  <a:lnTo>
                    <a:pt x="1214" y="321"/>
                  </a:lnTo>
                  <a:lnTo>
                    <a:pt x="1211" y="311"/>
                  </a:lnTo>
                  <a:lnTo>
                    <a:pt x="1208" y="302"/>
                  </a:lnTo>
                  <a:lnTo>
                    <a:pt x="1208" y="296"/>
                  </a:lnTo>
                  <a:lnTo>
                    <a:pt x="1205" y="293"/>
                  </a:lnTo>
                  <a:lnTo>
                    <a:pt x="1201" y="290"/>
                  </a:lnTo>
                  <a:lnTo>
                    <a:pt x="1198" y="287"/>
                  </a:lnTo>
                  <a:lnTo>
                    <a:pt x="1198" y="280"/>
                  </a:lnTo>
                  <a:lnTo>
                    <a:pt x="1195" y="277"/>
                  </a:lnTo>
                  <a:lnTo>
                    <a:pt x="1195" y="271"/>
                  </a:lnTo>
                  <a:lnTo>
                    <a:pt x="1192" y="268"/>
                  </a:lnTo>
                  <a:lnTo>
                    <a:pt x="1186" y="262"/>
                  </a:lnTo>
                  <a:lnTo>
                    <a:pt x="1180" y="259"/>
                  </a:lnTo>
                  <a:lnTo>
                    <a:pt x="1180" y="249"/>
                  </a:lnTo>
                  <a:lnTo>
                    <a:pt x="1183" y="240"/>
                  </a:lnTo>
                  <a:lnTo>
                    <a:pt x="1186" y="234"/>
                  </a:lnTo>
                  <a:lnTo>
                    <a:pt x="1183" y="234"/>
                  </a:lnTo>
                  <a:lnTo>
                    <a:pt x="1180" y="237"/>
                  </a:lnTo>
                  <a:lnTo>
                    <a:pt x="1173" y="237"/>
                  </a:lnTo>
                  <a:lnTo>
                    <a:pt x="1170" y="240"/>
                  </a:lnTo>
                  <a:lnTo>
                    <a:pt x="1164" y="240"/>
                  </a:lnTo>
                  <a:lnTo>
                    <a:pt x="1161" y="243"/>
                  </a:lnTo>
                  <a:lnTo>
                    <a:pt x="1155" y="243"/>
                  </a:lnTo>
                  <a:lnTo>
                    <a:pt x="1152" y="243"/>
                  </a:lnTo>
                  <a:lnTo>
                    <a:pt x="1149" y="246"/>
                  </a:lnTo>
                  <a:lnTo>
                    <a:pt x="1142" y="246"/>
                  </a:lnTo>
                  <a:lnTo>
                    <a:pt x="1139" y="246"/>
                  </a:lnTo>
                  <a:lnTo>
                    <a:pt x="1136" y="246"/>
                  </a:lnTo>
                  <a:lnTo>
                    <a:pt x="1130" y="246"/>
                  </a:lnTo>
                  <a:lnTo>
                    <a:pt x="1127" y="246"/>
                  </a:lnTo>
                  <a:lnTo>
                    <a:pt x="1124" y="243"/>
                  </a:lnTo>
                  <a:lnTo>
                    <a:pt x="1117" y="246"/>
                  </a:lnTo>
                  <a:lnTo>
                    <a:pt x="1111" y="246"/>
                  </a:lnTo>
                  <a:lnTo>
                    <a:pt x="1105" y="246"/>
                  </a:lnTo>
                  <a:lnTo>
                    <a:pt x="1096" y="246"/>
                  </a:lnTo>
                  <a:lnTo>
                    <a:pt x="1096" y="249"/>
                  </a:lnTo>
                  <a:lnTo>
                    <a:pt x="1089" y="249"/>
                  </a:lnTo>
                  <a:lnTo>
                    <a:pt x="1086" y="249"/>
                  </a:lnTo>
                  <a:lnTo>
                    <a:pt x="1083" y="252"/>
                  </a:lnTo>
                  <a:lnTo>
                    <a:pt x="1086" y="255"/>
                  </a:lnTo>
                  <a:lnTo>
                    <a:pt x="1086" y="262"/>
                  </a:lnTo>
                  <a:lnTo>
                    <a:pt x="1086" y="265"/>
                  </a:lnTo>
                  <a:lnTo>
                    <a:pt x="1086" y="262"/>
                  </a:lnTo>
                  <a:lnTo>
                    <a:pt x="1083" y="262"/>
                  </a:lnTo>
                  <a:lnTo>
                    <a:pt x="1080" y="262"/>
                  </a:lnTo>
                  <a:lnTo>
                    <a:pt x="1080" y="268"/>
                  </a:lnTo>
                  <a:lnTo>
                    <a:pt x="1077" y="268"/>
                  </a:lnTo>
                  <a:lnTo>
                    <a:pt x="1074" y="265"/>
                  </a:lnTo>
                  <a:lnTo>
                    <a:pt x="1071" y="262"/>
                  </a:lnTo>
                  <a:lnTo>
                    <a:pt x="1071" y="259"/>
                  </a:lnTo>
                  <a:lnTo>
                    <a:pt x="1071" y="255"/>
                  </a:lnTo>
                  <a:lnTo>
                    <a:pt x="1074" y="252"/>
                  </a:lnTo>
                  <a:lnTo>
                    <a:pt x="1077" y="249"/>
                  </a:lnTo>
                  <a:lnTo>
                    <a:pt x="1074" y="249"/>
                  </a:lnTo>
                  <a:lnTo>
                    <a:pt x="1068" y="249"/>
                  </a:lnTo>
                  <a:lnTo>
                    <a:pt x="1064" y="249"/>
                  </a:lnTo>
                  <a:lnTo>
                    <a:pt x="1058" y="246"/>
                  </a:lnTo>
                  <a:lnTo>
                    <a:pt x="1055" y="246"/>
                  </a:lnTo>
                  <a:lnTo>
                    <a:pt x="1052" y="246"/>
                  </a:lnTo>
                  <a:lnTo>
                    <a:pt x="1049" y="246"/>
                  </a:lnTo>
                  <a:lnTo>
                    <a:pt x="1043" y="243"/>
                  </a:lnTo>
                  <a:lnTo>
                    <a:pt x="1033" y="240"/>
                  </a:lnTo>
                  <a:lnTo>
                    <a:pt x="1027" y="237"/>
                  </a:lnTo>
                  <a:lnTo>
                    <a:pt x="1021" y="234"/>
                  </a:lnTo>
                  <a:lnTo>
                    <a:pt x="1018" y="234"/>
                  </a:lnTo>
                  <a:lnTo>
                    <a:pt x="1015" y="234"/>
                  </a:lnTo>
                  <a:lnTo>
                    <a:pt x="1012" y="234"/>
                  </a:lnTo>
                  <a:lnTo>
                    <a:pt x="1008" y="234"/>
                  </a:lnTo>
                  <a:lnTo>
                    <a:pt x="1002" y="234"/>
                  </a:lnTo>
                  <a:lnTo>
                    <a:pt x="999" y="231"/>
                  </a:lnTo>
                  <a:lnTo>
                    <a:pt x="996" y="231"/>
                  </a:lnTo>
                  <a:lnTo>
                    <a:pt x="993" y="227"/>
                  </a:lnTo>
                  <a:lnTo>
                    <a:pt x="990" y="231"/>
                  </a:lnTo>
                  <a:lnTo>
                    <a:pt x="990" y="234"/>
                  </a:lnTo>
                  <a:lnTo>
                    <a:pt x="990" y="237"/>
                  </a:lnTo>
                  <a:lnTo>
                    <a:pt x="993" y="240"/>
                  </a:lnTo>
                  <a:lnTo>
                    <a:pt x="993" y="243"/>
                  </a:lnTo>
                  <a:lnTo>
                    <a:pt x="993" y="246"/>
                  </a:lnTo>
                  <a:lnTo>
                    <a:pt x="996" y="246"/>
                  </a:lnTo>
                  <a:lnTo>
                    <a:pt x="999" y="246"/>
                  </a:lnTo>
                  <a:lnTo>
                    <a:pt x="1002" y="246"/>
                  </a:lnTo>
                  <a:lnTo>
                    <a:pt x="1002" y="243"/>
                  </a:lnTo>
                  <a:lnTo>
                    <a:pt x="1005" y="246"/>
                  </a:lnTo>
                  <a:lnTo>
                    <a:pt x="1012" y="249"/>
                  </a:lnTo>
                  <a:lnTo>
                    <a:pt x="1018" y="252"/>
                  </a:lnTo>
                  <a:lnTo>
                    <a:pt x="1021" y="255"/>
                  </a:lnTo>
                  <a:lnTo>
                    <a:pt x="1027" y="259"/>
                  </a:lnTo>
                  <a:lnTo>
                    <a:pt x="1030" y="259"/>
                  </a:lnTo>
                  <a:lnTo>
                    <a:pt x="1033" y="262"/>
                  </a:lnTo>
                  <a:lnTo>
                    <a:pt x="1033" y="265"/>
                  </a:lnTo>
                  <a:lnTo>
                    <a:pt x="1030" y="268"/>
                  </a:lnTo>
                  <a:lnTo>
                    <a:pt x="1024" y="271"/>
                  </a:lnTo>
                  <a:lnTo>
                    <a:pt x="1021" y="274"/>
                  </a:lnTo>
                  <a:lnTo>
                    <a:pt x="1015" y="274"/>
                  </a:lnTo>
                  <a:lnTo>
                    <a:pt x="1012" y="271"/>
                  </a:lnTo>
                  <a:lnTo>
                    <a:pt x="1005" y="268"/>
                  </a:lnTo>
                  <a:lnTo>
                    <a:pt x="1002" y="268"/>
                  </a:lnTo>
                  <a:lnTo>
                    <a:pt x="990" y="268"/>
                  </a:lnTo>
                  <a:lnTo>
                    <a:pt x="987" y="271"/>
                  </a:lnTo>
                  <a:lnTo>
                    <a:pt x="984" y="274"/>
                  </a:lnTo>
                  <a:lnTo>
                    <a:pt x="984" y="277"/>
                  </a:lnTo>
                  <a:lnTo>
                    <a:pt x="984" y="283"/>
                  </a:lnTo>
                  <a:lnTo>
                    <a:pt x="984" y="287"/>
                  </a:lnTo>
                  <a:lnTo>
                    <a:pt x="984" y="290"/>
                  </a:lnTo>
                  <a:lnTo>
                    <a:pt x="980" y="293"/>
                  </a:lnTo>
                  <a:lnTo>
                    <a:pt x="974" y="290"/>
                  </a:lnTo>
                  <a:lnTo>
                    <a:pt x="974" y="287"/>
                  </a:lnTo>
                  <a:lnTo>
                    <a:pt x="974" y="283"/>
                  </a:lnTo>
                  <a:lnTo>
                    <a:pt x="971" y="280"/>
                  </a:lnTo>
                  <a:lnTo>
                    <a:pt x="971" y="277"/>
                  </a:lnTo>
                  <a:lnTo>
                    <a:pt x="971" y="274"/>
                  </a:lnTo>
                  <a:lnTo>
                    <a:pt x="974" y="271"/>
                  </a:lnTo>
                  <a:lnTo>
                    <a:pt x="977" y="265"/>
                  </a:lnTo>
                  <a:lnTo>
                    <a:pt x="977" y="262"/>
                  </a:lnTo>
                  <a:lnTo>
                    <a:pt x="977" y="259"/>
                  </a:lnTo>
                  <a:lnTo>
                    <a:pt x="977" y="252"/>
                  </a:lnTo>
                  <a:lnTo>
                    <a:pt x="977" y="249"/>
                  </a:lnTo>
                  <a:lnTo>
                    <a:pt x="974" y="252"/>
                  </a:lnTo>
                  <a:lnTo>
                    <a:pt x="971" y="252"/>
                  </a:lnTo>
                  <a:lnTo>
                    <a:pt x="965" y="255"/>
                  </a:lnTo>
                  <a:lnTo>
                    <a:pt x="962" y="259"/>
                  </a:lnTo>
                  <a:lnTo>
                    <a:pt x="959" y="262"/>
                  </a:lnTo>
                  <a:lnTo>
                    <a:pt x="959" y="268"/>
                  </a:lnTo>
                  <a:lnTo>
                    <a:pt x="959" y="271"/>
                  </a:lnTo>
                  <a:lnTo>
                    <a:pt x="959" y="277"/>
                  </a:lnTo>
                  <a:lnTo>
                    <a:pt x="959" y="280"/>
                  </a:lnTo>
                  <a:lnTo>
                    <a:pt x="956" y="283"/>
                  </a:lnTo>
                  <a:lnTo>
                    <a:pt x="956" y="287"/>
                  </a:lnTo>
                  <a:lnTo>
                    <a:pt x="952" y="290"/>
                  </a:lnTo>
                  <a:lnTo>
                    <a:pt x="952" y="293"/>
                  </a:lnTo>
                  <a:lnTo>
                    <a:pt x="952" y="296"/>
                  </a:lnTo>
                  <a:lnTo>
                    <a:pt x="956" y="299"/>
                  </a:lnTo>
                  <a:lnTo>
                    <a:pt x="956" y="302"/>
                  </a:lnTo>
                  <a:lnTo>
                    <a:pt x="956" y="305"/>
                  </a:lnTo>
                  <a:lnTo>
                    <a:pt x="956" y="308"/>
                  </a:lnTo>
                  <a:lnTo>
                    <a:pt x="959" y="311"/>
                  </a:lnTo>
                  <a:lnTo>
                    <a:pt x="959" y="315"/>
                  </a:lnTo>
                  <a:lnTo>
                    <a:pt x="962" y="318"/>
                  </a:lnTo>
                  <a:lnTo>
                    <a:pt x="965" y="321"/>
                  </a:lnTo>
                  <a:lnTo>
                    <a:pt x="965" y="324"/>
                  </a:lnTo>
                  <a:lnTo>
                    <a:pt x="965" y="327"/>
                  </a:lnTo>
                  <a:lnTo>
                    <a:pt x="962" y="327"/>
                  </a:lnTo>
                  <a:lnTo>
                    <a:pt x="959" y="324"/>
                  </a:lnTo>
                  <a:lnTo>
                    <a:pt x="956" y="324"/>
                  </a:lnTo>
                  <a:lnTo>
                    <a:pt x="952" y="321"/>
                  </a:lnTo>
                  <a:lnTo>
                    <a:pt x="949" y="321"/>
                  </a:lnTo>
                  <a:lnTo>
                    <a:pt x="946" y="318"/>
                  </a:lnTo>
                  <a:lnTo>
                    <a:pt x="943" y="318"/>
                  </a:lnTo>
                  <a:lnTo>
                    <a:pt x="940" y="318"/>
                  </a:lnTo>
                  <a:lnTo>
                    <a:pt x="937" y="315"/>
                  </a:lnTo>
                  <a:lnTo>
                    <a:pt x="934" y="315"/>
                  </a:lnTo>
                  <a:lnTo>
                    <a:pt x="931" y="311"/>
                  </a:lnTo>
                  <a:lnTo>
                    <a:pt x="931" y="305"/>
                  </a:lnTo>
                  <a:lnTo>
                    <a:pt x="931" y="302"/>
                  </a:lnTo>
                  <a:lnTo>
                    <a:pt x="931" y="296"/>
                  </a:lnTo>
                  <a:lnTo>
                    <a:pt x="931" y="293"/>
                  </a:lnTo>
                  <a:lnTo>
                    <a:pt x="928" y="287"/>
                  </a:lnTo>
                  <a:lnTo>
                    <a:pt x="928" y="283"/>
                  </a:lnTo>
                  <a:lnTo>
                    <a:pt x="928" y="280"/>
                  </a:lnTo>
                  <a:lnTo>
                    <a:pt x="924" y="277"/>
                  </a:lnTo>
                  <a:lnTo>
                    <a:pt x="921" y="277"/>
                  </a:lnTo>
                  <a:lnTo>
                    <a:pt x="918" y="274"/>
                  </a:lnTo>
                  <a:lnTo>
                    <a:pt x="915" y="268"/>
                  </a:lnTo>
                  <a:lnTo>
                    <a:pt x="915" y="265"/>
                  </a:lnTo>
                  <a:lnTo>
                    <a:pt x="912" y="262"/>
                  </a:lnTo>
                  <a:lnTo>
                    <a:pt x="912" y="259"/>
                  </a:lnTo>
                  <a:lnTo>
                    <a:pt x="915" y="252"/>
                  </a:lnTo>
                  <a:lnTo>
                    <a:pt x="915" y="249"/>
                  </a:lnTo>
                  <a:lnTo>
                    <a:pt x="915" y="243"/>
                  </a:lnTo>
                  <a:lnTo>
                    <a:pt x="915" y="240"/>
                  </a:lnTo>
                  <a:lnTo>
                    <a:pt x="915" y="237"/>
                  </a:lnTo>
                  <a:lnTo>
                    <a:pt x="918" y="234"/>
                  </a:lnTo>
                  <a:lnTo>
                    <a:pt x="918" y="231"/>
                  </a:lnTo>
                  <a:lnTo>
                    <a:pt x="921" y="227"/>
                  </a:lnTo>
                  <a:lnTo>
                    <a:pt x="928" y="224"/>
                  </a:lnTo>
                  <a:lnTo>
                    <a:pt x="931" y="224"/>
                  </a:lnTo>
                  <a:lnTo>
                    <a:pt x="937" y="221"/>
                  </a:lnTo>
                  <a:lnTo>
                    <a:pt x="940" y="218"/>
                  </a:lnTo>
                  <a:lnTo>
                    <a:pt x="946" y="212"/>
                  </a:lnTo>
                  <a:lnTo>
                    <a:pt x="949" y="212"/>
                  </a:lnTo>
                  <a:lnTo>
                    <a:pt x="952" y="212"/>
                  </a:lnTo>
                  <a:lnTo>
                    <a:pt x="959" y="212"/>
                  </a:lnTo>
                  <a:lnTo>
                    <a:pt x="965" y="212"/>
                  </a:lnTo>
                  <a:lnTo>
                    <a:pt x="971" y="209"/>
                  </a:lnTo>
                  <a:lnTo>
                    <a:pt x="974" y="209"/>
                  </a:lnTo>
                  <a:lnTo>
                    <a:pt x="968" y="203"/>
                  </a:lnTo>
                  <a:lnTo>
                    <a:pt x="965" y="203"/>
                  </a:lnTo>
                  <a:lnTo>
                    <a:pt x="965" y="199"/>
                  </a:lnTo>
                  <a:lnTo>
                    <a:pt x="965" y="196"/>
                  </a:lnTo>
                  <a:lnTo>
                    <a:pt x="968" y="196"/>
                  </a:lnTo>
                  <a:lnTo>
                    <a:pt x="968" y="193"/>
                  </a:lnTo>
                  <a:lnTo>
                    <a:pt x="971" y="193"/>
                  </a:lnTo>
                  <a:lnTo>
                    <a:pt x="974" y="193"/>
                  </a:lnTo>
                  <a:lnTo>
                    <a:pt x="974" y="190"/>
                  </a:lnTo>
                  <a:lnTo>
                    <a:pt x="971" y="190"/>
                  </a:lnTo>
                  <a:lnTo>
                    <a:pt x="971" y="187"/>
                  </a:lnTo>
                  <a:lnTo>
                    <a:pt x="965" y="187"/>
                  </a:lnTo>
                  <a:lnTo>
                    <a:pt x="965" y="184"/>
                  </a:lnTo>
                  <a:lnTo>
                    <a:pt x="965" y="181"/>
                  </a:lnTo>
                  <a:lnTo>
                    <a:pt x="968" y="178"/>
                  </a:lnTo>
                  <a:lnTo>
                    <a:pt x="965" y="175"/>
                  </a:lnTo>
                  <a:lnTo>
                    <a:pt x="965" y="171"/>
                  </a:lnTo>
                  <a:lnTo>
                    <a:pt x="962" y="168"/>
                  </a:lnTo>
                  <a:lnTo>
                    <a:pt x="962" y="165"/>
                  </a:lnTo>
                  <a:lnTo>
                    <a:pt x="962" y="162"/>
                  </a:lnTo>
                  <a:lnTo>
                    <a:pt x="965" y="162"/>
                  </a:lnTo>
                  <a:lnTo>
                    <a:pt x="965" y="159"/>
                  </a:lnTo>
                  <a:lnTo>
                    <a:pt x="959" y="159"/>
                  </a:lnTo>
                  <a:lnTo>
                    <a:pt x="949" y="156"/>
                  </a:lnTo>
                  <a:lnTo>
                    <a:pt x="943" y="156"/>
                  </a:lnTo>
                  <a:lnTo>
                    <a:pt x="940" y="156"/>
                  </a:lnTo>
                  <a:lnTo>
                    <a:pt x="946" y="159"/>
                  </a:lnTo>
                  <a:lnTo>
                    <a:pt x="949" y="159"/>
                  </a:lnTo>
                  <a:lnTo>
                    <a:pt x="949" y="162"/>
                  </a:lnTo>
                  <a:lnTo>
                    <a:pt x="946" y="162"/>
                  </a:lnTo>
                  <a:lnTo>
                    <a:pt x="943" y="165"/>
                  </a:lnTo>
                  <a:lnTo>
                    <a:pt x="940" y="165"/>
                  </a:lnTo>
                  <a:lnTo>
                    <a:pt x="937" y="165"/>
                  </a:lnTo>
                  <a:lnTo>
                    <a:pt x="934" y="162"/>
                  </a:lnTo>
                  <a:lnTo>
                    <a:pt x="931" y="162"/>
                  </a:lnTo>
                  <a:lnTo>
                    <a:pt x="928" y="162"/>
                  </a:lnTo>
                  <a:lnTo>
                    <a:pt x="928" y="165"/>
                  </a:lnTo>
                  <a:lnTo>
                    <a:pt x="924" y="165"/>
                  </a:lnTo>
                  <a:lnTo>
                    <a:pt x="921" y="168"/>
                  </a:lnTo>
                  <a:lnTo>
                    <a:pt x="918" y="165"/>
                  </a:lnTo>
                  <a:lnTo>
                    <a:pt x="915" y="165"/>
                  </a:lnTo>
                  <a:lnTo>
                    <a:pt x="918" y="162"/>
                  </a:lnTo>
                  <a:lnTo>
                    <a:pt x="918" y="159"/>
                  </a:lnTo>
                  <a:lnTo>
                    <a:pt x="915" y="159"/>
                  </a:lnTo>
                  <a:lnTo>
                    <a:pt x="909" y="156"/>
                  </a:lnTo>
                  <a:lnTo>
                    <a:pt x="900" y="156"/>
                  </a:lnTo>
                  <a:lnTo>
                    <a:pt x="896" y="156"/>
                  </a:lnTo>
                  <a:lnTo>
                    <a:pt x="890" y="153"/>
                  </a:lnTo>
                  <a:lnTo>
                    <a:pt x="881" y="153"/>
                  </a:lnTo>
                  <a:lnTo>
                    <a:pt x="878" y="147"/>
                  </a:lnTo>
                  <a:lnTo>
                    <a:pt x="875" y="143"/>
                  </a:lnTo>
                  <a:lnTo>
                    <a:pt x="875" y="137"/>
                  </a:lnTo>
                  <a:lnTo>
                    <a:pt x="878" y="137"/>
                  </a:lnTo>
                  <a:lnTo>
                    <a:pt x="881" y="137"/>
                  </a:lnTo>
                  <a:lnTo>
                    <a:pt x="881" y="134"/>
                  </a:lnTo>
                  <a:lnTo>
                    <a:pt x="881" y="131"/>
                  </a:lnTo>
                  <a:lnTo>
                    <a:pt x="878" y="128"/>
                  </a:lnTo>
                  <a:lnTo>
                    <a:pt x="875" y="128"/>
                  </a:lnTo>
                  <a:lnTo>
                    <a:pt x="878" y="125"/>
                  </a:lnTo>
                  <a:lnTo>
                    <a:pt x="878" y="122"/>
                  </a:lnTo>
                  <a:lnTo>
                    <a:pt x="878" y="118"/>
                  </a:lnTo>
                  <a:lnTo>
                    <a:pt x="875" y="118"/>
                  </a:lnTo>
                  <a:lnTo>
                    <a:pt x="872" y="118"/>
                  </a:lnTo>
                  <a:lnTo>
                    <a:pt x="872" y="115"/>
                  </a:lnTo>
                  <a:lnTo>
                    <a:pt x="872" y="112"/>
                  </a:lnTo>
                  <a:lnTo>
                    <a:pt x="872" y="109"/>
                  </a:lnTo>
                  <a:lnTo>
                    <a:pt x="872" y="103"/>
                  </a:lnTo>
                  <a:lnTo>
                    <a:pt x="868" y="103"/>
                  </a:lnTo>
                  <a:lnTo>
                    <a:pt x="865" y="103"/>
                  </a:lnTo>
                  <a:lnTo>
                    <a:pt x="862" y="100"/>
                  </a:lnTo>
                  <a:lnTo>
                    <a:pt x="859" y="97"/>
                  </a:lnTo>
                  <a:lnTo>
                    <a:pt x="856" y="97"/>
                  </a:lnTo>
                  <a:lnTo>
                    <a:pt x="856" y="94"/>
                  </a:lnTo>
                  <a:lnTo>
                    <a:pt x="853" y="90"/>
                  </a:lnTo>
                  <a:lnTo>
                    <a:pt x="850" y="90"/>
                  </a:lnTo>
                  <a:lnTo>
                    <a:pt x="844" y="90"/>
                  </a:lnTo>
                  <a:lnTo>
                    <a:pt x="840" y="84"/>
                  </a:lnTo>
                  <a:lnTo>
                    <a:pt x="837" y="81"/>
                  </a:lnTo>
                  <a:lnTo>
                    <a:pt x="837" y="78"/>
                  </a:lnTo>
                  <a:lnTo>
                    <a:pt x="834" y="75"/>
                  </a:lnTo>
                  <a:lnTo>
                    <a:pt x="834" y="72"/>
                  </a:lnTo>
                  <a:lnTo>
                    <a:pt x="831" y="66"/>
                  </a:lnTo>
                  <a:lnTo>
                    <a:pt x="831" y="62"/>
                  </a:lnTo>
                  <a:lnTo>
                    <a:pt x="831" y="59"/>
                  </a:lnTo>
                  <a:lnTo>
                    <a:pt x="831" y="56"/>
                  </a:lnTo>
                  <a:lnTo>
                    <a:pt x="831" y="53"/>
                  </a:lnTo>
                  <a:lnTo>
                    <a:pt x="828" y="53"/>
                  </a:lnTo>
                  <a:lnTo>
                    <a:pt x="828" y="47"/>
                  </a:lnTo>
                  <a:lnTo>
                    <a:pt x="825" y="44"/>
                  </a:lnTo>
                  <a:lnTo>
                    <a:pt x="822" y="41"/>
                  </a:lnTo>
                  <a:lnTo>
                    <a:pt x="819" y="38"/>
                  </a:lnTo>
                  <a:lnTo>
                    <a:pt x="816" y="34"/>
                  </a:lnTo>
                  <a:lnTo>
                    <a:pt x="812" y="31"/>
                  </a:lnTo>
                  <a:lnTo>
                    <a:pt x="812" y="28"/>
                  </a:lnTo>
                  <a:lnTo>
                    <a:pt x="812" y="25"/>
                  </a:lnTo>
                  <a:lnTo>
                    <a:pt x="812" y="22"/>
                  </a:lnTo>
                  <a:lnTo>
                    <a:pt x="809" y="22"/>
                  </a:lnTo>
                  <a:lnTo>
                    <a:pt x="809" y="19"/>
                  </a:lnTo>
                  <a:lnTo>
                    <a:pt x="806" y="16"/>
                  </a:lnTo>
                  <a:lnTo>
                    <a:pt x="803" y="16"/>
                  </a:lnTo>
                  <a:lnTo>
                    <a:pt x="800" y="10"/>
                  </a:lnTo>
                  <a:lnTo>
                    <a:pt x="797" y="6"/>
                  </a:lnTo>
                  <a:lnTo>
                    <a:pt x="794" y="6"/>
                  </a:lnTo>
                  <a:lnTo>
                    <a:pt x="794" y="3"/>
                  </a:lnTo>
                  <a:lnTo>
                    <a:pt x="791" y="3"/>
                  </a:lnTo>
                  <a:lnTo>
                    <a:pt x="791" y="0"/>
                  </a:lnTo>
                  <a:lnTo>
                    <a:pt x="791" y="3"/>
                  </a:lnTo>
                  <a:lnTo>
                    <a:pt x="788" y="3"/>
                  </a:lnTo>
                  <a:lnTo>
                    <a:pt x="788" y="6"/>
                  </a:lnTo>
                  <a:lnTo>
                    <a:pt x="781" y="6"/>
                  </a:lnTo>
                  <a:lnTo>
                    <a:pt x="775" y="10"/>
                  </a:lnTo>
                  <a:lnTo>
                    <a:pt x="769" y="13"/>
                  </a:lnTo>
                  <a:lnTo>
                    <a:pt x="763" y="13"/>
                  </a:lnTo>
                  <a:lnTo>
                    <a:pt x="760" y="16"/>
                  </a:lnTo>
                  <a:lnTo>
                    <a:pt x="753" y="16"/>
                  </a:lnTo>
                  <a:lnTo>
                    <a:pt x="744" y="19"/>
                  </a:lnTo>
                  <a:lnTo>
                    <a:pt x="738" y="22"/>
                  </a:lnTo>
                  <a:lnTo>
                    <a:pt x="735" y="22"/>
                  </a:lnTo>
                  <a:lnTo>
                    <a:pt x="732" y="22"/>
                  </a:lnTo>
                  <a:lnTo>
                    <a:pt x="732" y="25"/>
                  </a:lnTo>
                  <a:lnTo>
                    <a:pt x="728" y="28"/>
                  </a:lnTo>
                  <a:lnTo>
                    <a:pt x="725" y="34"/>
                  </a:lnTo>
                  <a:lnTo>
                    <a:pt x="725" y="41"/>
                  </a:lnTo>
                  <a:lnTo>
                    <a:pt x="719" y="44"/>
                  </a:lnTo>
                  <a:lnTo>
                    <a:pt x="716" y="47"/>
                  </a:lnTo>
                  <a:lnTo>
                    <a:pt x="716" y="50"/>
                  </a:lnTo>
                  <a:lnTo>
                    <a:pt x="716" y="53"/>
                  </a:lnTo>
                  <a:lnTo>
                    <a:pt x="719" y="53"/>
                  </a:lnTo>
                  <a:lnTo>
                    <a:pt x="722" y="53"/>
                  </a:lnTo>
                  <a:lnTo>
                    <a:pt x="722" y="56"/>
                  </a:lnTo>
                  <a:lnTo>
                    <a:pt x="719" y="59"/>
                  </a:lnTo>
                  <a:lnTo>
                    <a:pt x="716" y="62"/>
                  </a:lnTo>
                  <a:lnTo>
                    <a:pt x="713" y="62"/>
                  </a:lnTo>
                  <a:lnTo>
                    <a:pt x="707" y="66"/>
                  </a:lnTo>
                  <a:lnTo>
                    <a:pt x="700" y="72"/>
                  </a:lnTo>
                  <a:lnTo>
                    <a:pt x="694" y="72"/>
                  </a:lnTo>
                  <a:lnTo>
                    <a:pt x="691" y="72"/>
                  </a:lnTo>
                  <a:lnTo>
                    <a:pt x="688" y="78"/>
                  </a:lnTo>
                  <a:lnTo>
                    <a:pt x="688" y="81"/>
                  </a:lnTo>
                  <a:lnTo>
                    <a:pt x="685" y="84"/>
                  </a:lnTo>
                  <a:lnTo>
                    <a:pt x="682" y="87"/>
                  </a:lnTo>
                  <a:lnTo>
                    <a:pt x="676" y="87"/>
                  </a:lnTo>
                  <a:lnTo>
                    <a:pt x="672" y="87"/>
                  </a:lnTo>
                  <a:lnTo>
                    <a:pt x="672" y="90"/>
                  </a:lnTo>
                  <a:lnTo>
                    <a:pt x="676" y="97"/>
                  </a:lnTo>
                  <a:lnTo>
                    <a:pt x="676" y="103"/>
                  </a:lnTo>
                  <a:lnTo>
                    <a:pt x="676" y="106"/>
                  </a:lnTo>
                  <a:lnTo>
                    <a:pt x="676" y="109"/>
                  </a:lnTo>
                  <a:lnTo>
                    <a:pt x="676" y="112"/>
                  </a:lnTo>
                  <a:lnTo>
                    <a:pt x="679" y="115"/>
                  </a:lnTo>
                  <a:lnTo>
                    <a:pt x="679" y="118"/>
                  </a:lnTo>
                  <a:lnTo>
                    <a:pt x="682" y="118"/>
                  </a:lnTo>
                  <a:lnTo>
                    <a:pt x="685" y="118"/>
                  </a:lnTo>
                  <a:lnTo>
                    <a:pt x="685" y="122"/>
                  </a:lnTo>
                  <a:lnTo>
                    <a:pt x="685" y="125"/>
                  </a:lnTo>
                  <a:lnTo>
                    <a:pt x="685" y="128"/>
                  </a:lnTo>
                  <a:lnTo>
                    <a:pt x="682" y="128"/>
                  </a:lnTo>
                  <a:lnTo>
                    <a:pt x="679" y="128"/>
                  </a:lnTo>
                  <a:lnTo>
                    <a:pt x="676" y="125"/>
                  </a:lnTo>
                  <a:lnTo>
                    <a:pt x="676" y="128"/>
                  </a:lnTo>
                  <a:lnTo>
                    <a:pt x="676" y="131"/>
                  </a:lnTo>
                  <a:lnTo>
                    <a:pt x="676" y="134"/>
                  </a:lnTo>
                  <a:lnTo>
                    <a:pt x="679" y="137"/>
                  </a:lnTo>
                  <a:lnTo>
                    <a:pt x="685" y="140"/>
                  </a:lnTo>
                  <a:lnTo>
                    <a:pt x="688" y="140"/>
                  </a:lnTo>
                  <a:lnTo>
                    <a:pt x="688" y="143"/>
                  </a:lnTo>
                  <a:lnTo>
                    <a:pt x="691" y="147"/>
                  </a:lnTo>
                  <a:lnTo>
                    <a:pt x="688" y="150"/>
                  </a:lnTo>
                  <a:lnTo>
                    <a:pt x="685" y="150"/>
                  </a:lnTo>
                  <a:lnTo>
                    <a:pt x="685" y="153"/>
                  </a:lnTo>
                  <a:lnTo>
                    <a:pt x="685" y="156"/>
                  </a:lnTo>
                  <a:lnTo>
                    <a:pt x="682" y="159"/>
                  </a:lnTo>
                  <a:lnTo>
                    <a:pt x="679" y="159"/>
                  </a:lnTo>
                  <a:lnTo>
                    <a:pt x="676" y="162"/>
                  </a:lnTo>
                  <a:lnTo>
                    <a:pt x="676" y="165"/>
                  </a:lnTo>
                  <a:lnTo>
                    <a:pt x="676" y="168"/>
                  </a:lnTo>
                  <a:lnTo>
                    <a:pt x="676" y="171"/>
                  </a:lnTo>
                  <a:lnTo>
                    <a:pt x="676" y="175"/>
                  </a:lnTo>
                  <a:lnTo>
                    <a:pt x="679" y="175"/>
                  </a:lnTo>
                  <a:lnTo>
                    <a:pt x="682" y="178"/>
                  </a:lnTo>
                  <a:lnTo>
                    <a:pt x="685" y="178"/>
                  </a:lnTo>
                  <a:lnTo>
                    <a:pt x="688" y="178"/>
                  </a:lnTo>
                  <a:lnTo>
                    <a:pt x="691" y="181"/>
                  </a:lnTo>
                  <a:lnTo>
                    <a:pt x="694" y="181"/>
                  </a:lnTo>
                  <a:lnTo>
                    <a:pt x="697" y="184"/>
                  </a:lnTo>
                  <a:lnTo>
                    <a:pt x="704" y="190"/>
                  </a:lnTo>
                  <a:lnTo>
                    <a:pt x="707" y="193"/>
                  </a:lnTo>
                  <a:lnTo>
                    <a:pt x="710" y="199"/>
                  </a:lnTo>
                  <a:lnTo>
                    <a:pt x="716" y="206"/>
                  </a:lnTo>
                  <a:lnTo>
                    <a:pt x="722" y="209"/>
                  </a:lnTo>
                  <a:lnTo>
                    <a:pt x="725" y="212"/>
                  </a:lnTo>
                  <a:lnTo>
                    <a:pt x="728" y="218"/>
                  </a:lnTo>
                  <a:lnTo>
                    <a:pt x="728" y="224"/>
                  </a:lnTo>
                  <a:lnTo>
                    <a:pt x="728" y="231"/>
                  </a:lnTo>
                  <a:lnTo>
                    <a:pt x="728" y="237"/>
                  </a:lnTo>
                  <a:lnTo>
                    <a:pt x="728" y="243"/>
                  </a:lnTo>
                  <a:lnTo>
                    <a:pt x="728" y="246"/>
                  </a:lnTo>
                  <a:lnTo>
                    <a:pt x="728" y="249"/>
                  </a:lnTo>
                  <a:lnTo>
                    <a:pt x="725" y="249"/>
                  </a:lnTo>
                  <a:lnTo>
                    <a:pt x="722" y="252"/>
                  </a:lnTo>
                  <a:lnTo>
                    <a:pt x="719" y="252"/>
                  </a:lnTo>
                  <a:lnTo>
                    <a:pt x="713" y="252"/>
                  </a:lnTo>
                  <a:lnTo>
                    <a:pt x="707" y="252"/>
                  </a:lnTo>
                  <a:lnTo>
                    <a:pt x="704" y="249"/>
                  </a:lnTo>
                  <a:lnTo>
                    <a:pt x="700" y="246"/>
                  </a:lnTo>
                  <a:lnTo>
                    <a:pt x="694" y="246"/>
                  </a:lnTo>
                  <a:lnTo>
                    <a:pt x="691" y="243"/>
                  </a:lnTo>
                  <a:lnTo>
                    <a:pt x="685" y="243"/>
                  </a:lnTo>
                  <a:lnTo>
                    <a:pt x="679" y="240"/>
                  </a:lnTo>
                  <a:lnTo>
                    <a:pt x="676" y="240"/>
                  </a:lnTo>
                  <a:lnTo>
                    <a:pt x="669" y="240"/>
                  </a:lnTo>
                  <a:lnTo>
                    <a:pt x="666" y="240"/>
                  </a:lnTo>
                  <a:lnTo>
                    <a:pt x="663" y="240"/>
                  </a:lnTo>
                  <a:lnTo>
                    <a:pt x="660" y="240"/>
                  </a:lnTo>
                  <a:lnTo>
                    <a:pt x="657" y="243"/>
                  </a:lnTo>
                  <a:lnTo>
                    <a:pt x="654" y="246"/>
                  </a:lnTo>
                  <a:lnTo>
                    <a:pt x="648" y="246"/>
                  </a:lnTo>
                  <a:lnTo>
                    <a:pt x="644" y="249"/>
                  </a:lnTo>
                  <a:lnTo>
                    <a:pt x="641" y="255"/>
                  </a:lnTo>
                  <a:lnTo>
                    <a:pt x="635" y="259"/>
                  </a:lnTo>
                  <a:lnTo>
                    <a:pt x="632" y="259"/>
                  </a:lnTo>
                  <a:lnTo>
                    <a:pt x="629" y="262"/>
                  </a:lnTo>
                  <a:lnTo>
                    <a:pt x="626" y="265"/>
                  </a:lnTo>
                  <a:lnTo>
                    <a:pt x="623" y="268"/>
                  </a:lnTo>
                  <a:lnTo>
                    <a:pt x="620" y="268"/>
                  </a:lnTo>
                  <a:lnTo>
                    <a:pt x="613" y="268"/>
                  </a:lnTo>
                  <a:lnTo>
                    <a:pt x="607" y="265"/>
                  </a:lnTo>
                  <a:lnTo>
                    <a:pt x="604" y="265"/>
                  </a:lnTo>
                  <a:lnTo>
                    <a:pt x="598" y="268"/>
                  </a:lnTo>
                  <a:lnTo>
                    <a:pt x="595" y="268"/>
                  </a:lnTo>
                  <a:lnTo>
                    <a:pt x="592" y="271"/>
                  </a:lnTo>
                  <a:lnTo>
                    <a:pt x="592" y="268"/>
                  </a:lnTo>
                  <a:lnTo>
                    <a:pt x="588" y="265"/>
                  </a:lnTo>
                  <a:lnTo>
                    <a:pt x="585" y="265"/>
                  </a:lnTo>
                  <a:lnTo>
                    <a:pt x="582" y="265"/>
                  </a:lnTo>
                  <a:lnTo>
                    <a:pt x="579" y="262"/>
                  </a:lnTo>
                  <a:lnTo>
                    <a:pt x="573" y="262"/>
                  </a:lnTo>
                  <a:lnTo>
                    <a:pt x="570" y="262"/>
                  </a:lnTo>
                  <a:lnTo>
                    <a:pt x="567" y="262"/>
                  </a:lnTo>
                  <a:lnTo>
                    <a:pt x="564" y="262"/>
                  </a:lnTo>
                  <a:lnTo>
                    <a:pt x="560" y="262"/>
                  </a:lnTo>
                  <a:lnTo>
                    <a:pt x="557" y="259"/>
                  </a:lnTo>
                  <a:lnTo>
                    <a:pt x="554" y="255"/>
                  </a:lnTo>
                  <a:lnTo>
                    <a:pt x="551" y="252"/>
                  </a:lnTo>
                  <a:lnTo>
                    <a:pt x="548" y="249"/>
                  </a:lnTo>
                  <a:lnTo>
                    <a:pt x="545" y="249"/>
                  </a:lnTo>
                  <a:lnTo>
                    <a:pt x="545" y="246"/>
                  </a:lnTo>
                  <a:lnTo>
                    <a:pt x="542" y="243"/>
                  </a:lnTo>
                  <a:lnTo>
                    <a:pt x="539" y="243"/>
                  </a:lnTo>
                  <a:lnTo>
                    <a:pt x="536" y="240"/>
                  </a:lnTo>
                  <a:lnTo>
                    <a:pt x="536" y="237"/>
                  </a:lnTo>
                  <a:lnTo>
                    <a:pt x="532" y="234"/>
                  </a:lnTo>
                  <a:lnTo>
                    <a:pt x="529" y="234"/>
                  </a:lnTo>
                  <a:lnTo>
                    <a:pt x="526" y="234"/>
                  </a:lnTo>
                  <a:lnTo>
                    <a:pt x="523" y="237"/>
                  </a:lnTo>
                  <a:lnTo>
                    <a:pt x="514" y="234"/>
                  </a:lnTo>
                  <a:lnTo>
                    <a:pt x="511" y="234"/>
                  </a:lnTo>
                  <a:lnTo>
                    <a:pt x="508" y="234"/>
                  </a:lnTo>
                  <a:lnTo>
                    <a:pt x="504" y="231"/>
                  </a:lnTo>
                  <a:lnTo>
                    <a:pt x="511" y="231"/>
                  </a:lnTo>
                  <a:lnTo>
                    <a:pt x="514" y="231"/>
                  </a:lnTo>
                  <a:lnTo>
                    <a:pt x="520" y="231"/>
                  </a:lnTo>
                  <a:lnTo>
                    <a:pt x="523" y="231"/>
                  </a:lnTo>
                  <a:lnTo>
                    <a:pt x="520" y="227"/>
                  </a:lnTo>
                  <a:lnTo>
                    <a:pt x="517" y="224"/>
                  </a:lnTo>
                  <a:lnTo>
                    <a:pt x="514" y="221"/>
                  </a:lnTo>
                  <a:lnTo>
                    <a:pt x="511" y="218"/>
                  </a:lnTo>
                  <a:lnTo>
                    <a:pt x="508" y="218"/>
                  </a:lnTo>
                  <a:lnTo>
                    <a:pt x="504" y="218"/>
                  </a:lnTo>
                  <a:lnTo>
                    <a:pt x="501" y="218"/>
                  </a:lnTo>
                  <a:lnTo>
                    <a:pt x="498" y="218"/>
                  </a:lnTo>
                  <a:lnTo>
                    <a:pt x="495" y="218"/>
                  </a:lnTo>
                  <a:lnTo>
                    <a:pt x="492" y="218"/>
                  </a:lnTo>
                  <a:lnTo>
                    <a:pt x="492" y="215"/>
                  </a:lnTo>
                  <a:lnTo>
                    <a:pt x="492" y="212"/>
                  </a:lnTo>
                  <a:lnTo>
                    <a:pt x="489" y="215"/>
                  </a:lnTo>
                  <a:lnTo>
                    <a:pt x="486" y="221"/>
                  </a:lnTo>
                  <a:lnTo>
                    <a:pt x="486" y="224"/>
                  </a:lnTo>
                  <a:lnTo>
                    <a:pt x="486" y="227"/>
                  </a:lnTo>
                  <a:lnTo>
                    <a:pt x="483" y="224"/>
                  </a:lnTo>
                  <a:lnTo>
                    <a:pt x="480" y="224"/>
                  </a:lnTo>
                  <a:lnTo>
                    <a:pt x="476" y="221"/>
                  </a:lnTo>
                  <a:lnTo>
                    <a:pt x="473" y="218"/>
                  </a:lnTo>
                  <a:lnTo>
                    <a:pt x="470" y="218"/>
                  </a:lnTo>
                  <a:lnTo>
                    <a:pt x="467" y="218"/>
                  </a:lnTo>
                  <a:lnTo>
                    <a:pt x="467" y="215"/>
                  </a:lnTo>
                  <a:lnTo>
                    <a:pt x="464" y="212"/>
                  </a:lnTo>
                  <a:lnTo>
                    <a:pt x="461" y="215"/>
                  </a:lnTo>
                  <a:lnTo>
                    <a:pt x="458" y="215"/>
                  </a:lnTo>
                  <a:lnTo>
                    <a:pt x="458" y="218"/>
                  </a:lnTo>
                  <a:lnTo>
                    <a:pt x="455" y="221"/>
                  </a:lnTo>
                  <a:lnTo>
                    <a:pt x="452" y="221"/>
                  </a:lnTo>
                  <a:lnTo>
                    <a:pt x="452" y="218"/>
                  </a:lnTo>
                  <a:lnTo>
                    <a:pt x="452" y="215"/>
                  </a:lnTo>
                  <a:lnTo>
                    <a:pt x="452" y="212"/>
                  </a:lnTo>
                  <a:lnTo>
                    <a:pt x="448" y="212"/>
                  </a:lnTo>
                  <a:lnTo>
                    <a:pt x="445" y="209"/>
                  </a:lnTo>
                  <a:lnTo>
                    <a:pt x="439" y="209"/>
                  </a:lnTo>
                  <a:lnTo>
                    <a:pt x="436" y="209"/>
                  </a:lnTo>
                  <a:lnTo>
                    <a:pt x="436" y="212"/>
                  </a:lnTo>
                  <a:lnTo>
                    <a:pt x="439" y="215"/>
                  </a:lnTo>
                  <a:lnTo>
                    <a:pt x="436" y="215"/>
                  </a:lnTo>
                  <a:lnTo>
                    <a:pt x="433" y="215"/>
                  </a:lnTo>
                  <a:lnTo>
                    <a:pt x="427" y="215"/>
                  </a:lnTo>
                  <a:lnTo>
                    <a:pt x="424" y="215"/>
                  </a:lnTo>
                  <a:lnTo>
                    <a:pt x="420" y="212"/>
                  </a:lnTo>
                  <a:lnTo>
                    <a:pt x="420" y="209"/>
                  </a:lnTo>
                  <a:lnTo>
                    <a:pt x="424" y="209"/>
                  </a:lnTo>
                  <a:lnTo>
                    <a:pt x="424" y="206"/>
                  </a:lnTo>
                  <a:lnTo>
                    <a:pt x="424" y="203"/>
                  </a:lnTo>
                  <a:lnTo>
                    <a:pt x="420" y="199"/>
                  </a:lnTo>
                  <a:lnTo>
                    <a:pt x="417" y="196"/>
                  </a:lnTo>
                  <a:lnTo>
                    <a:pt x="417" y="193"/>
                  </a:lnTo>
                  <a:lnTo>
                    <a:pt x="414" y="193"/>
                  </a:lnTo>
                  <a:lnTo>
                    <a:pt x="408" y="193"/>
                  </a:lnTo>
                  <a:lnTo>
                    <a:pt x="405" y="196"/>
                  </a:lnTo>
                  <a:lnTo>
                    <a:pt x="402" y="196"/>
                  </a:lnTo>
                  <a:lnTo>
                    <a:pt x="402" y="199"/>
                  </a:lnTo>
                  <a:lnTo>
                    <a:pt x="399" y="199"/>
                  </a:lnTo>
                  <a:lnTo>
                    <a:pt x="396" y="199"/>
                  </a:lnTo>
                  <a:lnTo>
                    <a:pt x="392" y="196"/>
                  </a:lnTo>
                  <a:lnTo>
                    <a:pt x="392" y="193"/>
                  </a:lnTo>
                  <a:lnTo>
                    <a:pt x="392" y="190"/>
                  </a:lnTo>
                  <a:lnTo>
                    <a:pt x="392" y="187"/>
                  </a:lnTo>
                  <a:lnTo>
                    <a:pt x="389" y="187"/>
                  </a:lnTo>
                  <a:lnTo>
                    <a:pt x="386" y="190"/>
                  </a:lnTo>
                  <a:lnTo>
                    <a:pt x="383" y="190"/>
                  </a:lnTo>
                  <a:lnTo>
                    <a:pt x="383" y="193"/>
                  </a:lnTo>
                  <a:lnTo>
                    <a:pt x="383" y="196"/>
                  </a:lnTo>
                  <a:lnTo>
                    <a:pt x="383" y="199"/>
                  </a:lnTo>
                  <a:lnTo>
                    <a:pt x="380" y="203"/>
                  </a:lnTo>
                  <a:lnTo>
                    <a:pt x="374" y="203"/>
                  </a:lnTo>
                  <a:lnTo>
                    <a:pt x="374" y="199"/>
                  </a:lnTo>
                  <a:lnTo>
                    <a:pt x="374" y="196"/>
                  </a:lnTo>
                  <a:lnTo>
                    <a:pt x="371" y="196"/>
                  </a:lnTo>
                  <a:lnTo>
                    <a:pt x="368" y="196"/>
                  </a:lnTo>
                  <a:lnTo>
                    <a:pt x="364" y="193"/>
                  </a:lnTo>
                  <a:lnTo>
                    <a:pt x="361" y="193"/>
                  </a:lnTo>
                  <a:lnTo>
                    <a:pt x="358" y="193"/>
                  </a:lnTo>
                  <a:lnTo>
                    <a:pt x="355" y="193"/>
                  </a:lnTo>
                  <a:lnTo>
                    <a:pt x="349" y="193"/>
                  </a:lnTo>
                  <a:lnTo>
                    <a:pt x="343" y="190"/>
                  </a:lnTo>
                  <a:lnTo>
                    <a:pt x="340" y="190"/>
                  </a:lnTo>
                  <a:lnTo>
                    <a:pt x="340" y="193"/>
                  </a:lnTo>
                  <a:lnTo>
                    <a:pt x="336" y="193"/>
                  </a:lnTo>
                  <a:lnTo>
                    <a:pt x="333" y="190"/>
                  </a:lnTo>
                  <a:lnTo>
                    <a:pt x="327" y="187"/>
                  </a:lnTo>
                  <a:lnTo>
                    <a:pt x="324" y="187"/>
                  </a:lnTo>
                  <a:lnTo>
                    <a:pt x="321" y="187"/>
                  </a:lnTo>
                  <a:lnTo>
                    <a:pt x="318" y="184"/>
                  </a:lnTo>
                  <a:lnTo>
                    <a:pt x="315" y="181"/>
                  </a:lnTo>
                  <a:lnTo>
                    <a:pt x="315" y="178"/>
                  </a:lnTo>
                  <a:lnTo>
                    <a:pt x="312" y="178"/>
                  </a:lnTo>
                  <a:lnTo>
                    <a:pt x="308" y="175"/>
                  </a:lnTo>
                  <a:lnTo>
                    <a:pt x="305" y="175"/>
                  </a:lnTo>
                  <a:lnTo>
                    <a:pt x="302" y="175"/>
                  </a:lnTo>
                  <a:lnTo>
                    <a:pt x="302" y="171"/>
                  </a:lnTo>
                  <a:lnTo>
                    <a:pt x="299" y="171"/>
                  </a:lnTo>
                  <a:lnTo>
                    <a:pt x="296" y="168"/>
                  </a:lnTo>
                  <a:lnTo>
                    <a:pt x="293" y="165"/>
                  </a:lnTo>
                  <a:lnTo>
                    <a:pt x="290" y="162"/>
                  </a:lnTo>
                  <a:lnTo>
                    <a:pt x="290" y="159"/>
                  </a:lnTo>
                  <a:lnTo>
                    <a:pt x="287" y="159"/>
                  </a:lnTo>
                  <a:lnTo>
                    <a:pt x="284" y="159"/>
                  </a:lnTo>
                  <a:lnTo>
                    <a:pt x="284" y="162"/>
                  </a:lnTo>
                  <a:lnTo>
                    <a:pt x="284" y="165"/>
                  </a:lnTo>
                  <a:lnTo>
                    <a:pt x="280" y="165"/>
                  </a:lnTo>
                  <a:lnTo>
                    <a:pt x="280" y="171"/>
                  </a:lnTo>
                  <a:lnTo>
                    <a:pt x="277" y="175"/>
                  </a:lnTo>
                  <a:lnTo>
                    <a:pt x="277" y="178"/>
                  </a:lnTo>
                  <a:lnTo>
                    <a:pt x="277" y="181"/>
                  </a:lnTo>
                  <a:lnTo>
                    <a:pt x="277" y="184"/>
                  </a:lnTo>
                  <a:lnTo>
                    <a:pt x="274" y="184"/>
                  </a:lnTo>
                  <a:lnTo>
                    <a:pt x="271" y="187"/>
                  </a:lnTo>
                  <a:lnTo>
                    <a:pt x="271" y="190"/>
                  </a:lnTo>
                  <a:lnTo>
                    <a:pt x="265" y="190"/>
                  </a:lnTo>
                  <a:lnTo>
                    <a:pt x="256" y="190"/>
                  </a:lnTo>
                  <a:lnTo>
                    <a:pt x="249" y="190"/>
                  </a:lnTo>
                  <a:lnTo>
                    <a:pt x="243" y="187"/>
                  </a:lnTo>
                  <a:lnTo>
                    <a:pt x="240" y="184"/>
                  </a:lnTo>
                  <a:lnTo>
                    <a:pt x="234" y="184"/>
                  </a:lnTo>
                  <a:lnTo>
                    <a:pt x="231" y="181"/>
                  </a:lnTo>
                  <a:lnTo>
                    <a:pt x="227" y="178"/>
                  </a:lnTo>
                  <a:lnTo>
                    <a:pt x="227" y="175"/>
                  </a:lnTo>
                  <a:lnTo>
                    <a:pt x="224" y="171"/>
                  </a:lnTo>
                  <a:lnTo>
                    <a:pt x="224" y="168"/>
                  </a:lnTo>
                  <a:lnTo>
                    <a:pt x="224" y="165"/>
                  </a:lnTo>
                  <a:lnTo>
                    <a:pt x="227" y="162"/>
                  </a:lnTo>
                  <a:lnTo>
                    <a:pt x="224" y="156"/>
                  </a:lnTo>
                  <a:lnTo>
                    <a:pt x="224" y="153"/>
                  </a:lnTo>
                  <a:lnTo>
                    <a:pt x="221" y="153"/>
                  </a:lnTo>
                  <a:lnTo>
                    <a:pt x="218" y="150"/>
                  </a:lnTo>
                  <a:lnTo>
                    <a:pt x="218" y="147"/>
                  </a:lnTo>
                  <a:lnTo>
                    <a:pt x="218" y="143"/>
                  </a:lnTo>
                  <a:lnTo>
                    <a:pt x="218" y="137"/>
                  </a:lnTo>
                  <a:lnTo>
                    <a:pt x="218" y="134"/>
                  </a:lnTo>
                  <a:lnTo>
                    <a:pt x="218" y="131"/>
                  </a:lnTo>
                  <a:lnTo>
                    <a:pt x="218" y="128"/>
                  </a:lnTo>
                  <a:lnTo>
                    <a:pt x="218" y="122"/>
                  </a:lnTo>
                  <a:lnTo>
                    <a:pt x="218" y="118"/>
                  </a:lnTo>
                  <a:lnTo>
                    <a:pt x="215" y="112"/>
                  </a:lnTo>
                  <a:lnTo>
                    <a:pt x="215" y="109"/>
                  </a:lnTo>
                  <a:lnTo>
                    <a:pt x="209" y="109"/>
                  </a:lnTo>
                  <a:lnTo>
                    <a:pt x="206" y="109"/>
                  </a:lnTo>
                  <a:lnTo>
                    <a:pt x="206" y="106"/>
                  </a:lnTo>
                  <a:lnTo>
                    <a:pt x="203" y="100"/>
                  </a:lnTo>
                  <a:lnTo>
                    <a:pt x="199" y="97"/>
                  </a:lnTo>
                  <a:lnTo>
                    <a:pt x="199" y="94"/>
                  </a:lnTo>
                  <a:lnTo>
                    <a:pt x="196" y="100"/>
                  </a:lnTo>
                  <a:lnTo>
                    <a:pt x="196" y="103"/>
                  </a:lnTo>
                  <a:lnTo>
                    <a:pt x="196" y="106"/>
                  </a:lnTo>
                  <a:lnTo>
                    <a:pt x="190" y="106"/>
                  </a:lnTo>
                  <a:lnTo>
                    <a:pt x="181" y="109"/>
                  </a:lnTo>
                  <a:lnTo>
                    <a:pt x="175" y="112"/>
                  </a:lnTo>
                  <a:lnTo>
                    <a:pt x="168" y="115"/>
                  </a:lnTo>
                  <a:lnTo>
                    <a:pt x="165" y="118"/>
                  </a:lnTo>
                  <a:lnTo>
                    <a:pt x="162" y="118"/>
                  </a:lnTo>
                  <a:lnTo>
                    <a:pt x="159" y="118"/>
                  </a:lnTo>
                  <a:lnTo>
                    <a:pt x="159" y="122"/>
                  </a:lnTo>
                  <a:lnTo>
                    <a:pt x="159" y="125"/>
                  </a:lnTo>
                  <a:lnTo>
                    <a:pt x="162" y="125"/>
                  </a:lnTo>
                  <a:lnTo>
                    <a:pt x="162" y="128"/>
                  </a:lnTo>
                  <a:lnTo>
                    <a:pt x="159" y="128"/>
                  </a:lnTo>
                  <a:lnTo>
                    <a:pt x="156" y="131"/>
                  </a:lnTo>
                  <a:lnTo>
                    <a:pt x="150" y="131"/>
                  </a:lnTo>
                  <a:lnTo>
                    <a:pt x="143" y="134"/>
                  </a:lnTo>
                  <a:lnTo>
                    <a:pt x="140" y="134"/>
                  </a:lnTo>
                  <a:lnTo>
                    <a:pt x="134" y="134"/>
                  </a:lnTo>
                  <a:lnTo>
                    <a:pt x="128" y="134"/>
                  </a:lnTo>
                  <a:lnTo>
                    <a:pt x="122" y="134"/>
                  </a:lnTo>
                  <a:lnTo>
                    <a:pt x="119" y="128"/>
                  </a:lnTo>
                  <a:lnTo>
                    <a:pt x="112" y="128"/>
                  </a:lnTo>
                  <a:lnTo>
                    <a:pt x="109" y="128"/>
                  </a:lnTo>
                  <a:lnTo>
                    <a:pt x="106" y="128"/>
                  </a:lnTo>
                  <a:lnTo>
                    <a:pt x="106" y="134"/>
                  </a:lnTo>
                  <a:lnTo>
                    <a:pt x="103" y="137"/>
                  </a:lnTo>
                  <a:lnTo>
                    <a:pt x="100" y="134"/>
                  </a:lnTo>
                  <a:lnTo>
                    <a:pt x="97" y="134"/>
                  </a:lnTo>
                  <a:lnTo>
                    <a:pt x="94" y="134"/>
                  </a:lnTo>
                  <a:lnTo>
                    <a:pt x="91" y="137"/>
                  </a:lnTo>
                  <a:lnTo>
                    <a:pt x="94" y="140"/>
                  </a:lnTo>
                  <a:lnTo>
                    <a:pt x="94" y="143"/>
                  </a:lnTo>
                  <a:lnTo>
                    <a:pt x="91" y="147"/>
                  </a:lnTo>
                  <a:lnTo>
                    <a:pt x="91" y="140"/>
                  </a:lnTo>
                  <a:lnTo>
                    <a:pt x="87" y="137"/>
                  </a:lnTo>
                  <a:lnTo>
                    <a:pt x="84" y="134"/>
                  </a:lnTo>
                  <a:lnTo>
                    <a:pt x="81" y="131"/>
                  </a:lnTo>
                  <a:lnTo>
                    <a:pt x="78" y="128"/>
                  </a:lnTo>
                  <a:lnTo>
                    <a:pt x="75" y="125"/>
                  </a:lnTo>
                  <a:lnTo>
                    <a:pt x="72" y="122"/>
                  </a:lnTo>
                  <a:lnTo>
                    <a:pt x="69" y="122"/>
                  </a:lnTo>
                  <a:lnTo>
                    <a:pt x="66" y="125"/>
                  </a:lnTo>
                  <a:lnTo>
                    <a:pt x="59" y="125"/>
                  </a:lnTo>
                  <a:lnTo>
                    <a:pt x="56" y="125"/>
                  </a:lnTo>
                  <a:lnTo>
                    <a:pt x="53" y="125"/>
                  </a:lnTo>
                  <a:lnTo>
                    <a:pt x="50" y="125"/>
                  </a:lnTo>
                  <a:lnTo>
                    <a:pt x="47" y="125"/>
                  </a:lnTo>
                  <a:lnTo>
                    <a:pt x="47" y="128"/>
                  </a:lnTo>
                  <a:lnTo>
                    <a:pt x="47" y="131"/>
                  </a:lnTo>
                  <a:lnTo>
                    <a:pt x="50" y="131"/>
                  </a:lnTo>
                  <a:lnTo>
                    <a:pt x="44" y="134"/>
                  </a:lnTo>
                  <a:lnTo>
                    <a:pt x="41" y="137"/>
                  </a:lnTo>
                  <a:lnTo>
                    <a:pt x="35" y="140"/>
                  </a:lnTo>
                  <a:lnTo>
                    <a:pt x="31" y="143"/>
                  </a:lnTo>
                  <a:lnTo>
                    <a:pt x="28" y="143"/>
                  </a:lnTo>
                  <a:lnTo>
                    <a:pt x="25" y="140"/>
                  </a:lnTo>
                  <a:lnTo>
                    <a:pt x="19" y="137"/>
                  </a:lnTo>
                  <a:lnTo>
                    <a:pt x="16" y="134"/>
                  </a:lnTo>
                  <a:lnTo>
                    <a:pt x="13" y="134"/>
                  </a:lnTo>
                  <a:lnTo>
                    <a:pt x="13" y="131"/>
                  </a:lnTo>
                  <a:lnTo>
                    <a:pt x="10" y="131"/>
                  </a:lnTo>
                  <a:lnTo>
                    <a:pt x="7" y="134"/>
                  </a:lnTo>
                  <a:lnTo>
                    <a:pt x="7" y="137"/>
                  </a:lnTo>
                  <a:lnTo>
                    <a:pt x="7" y="140"/>
                  </a:lnTo>
                  <a:lnTo>
                    <a:pt x="7" y="143"/>
                  </a:lnTo>
                  <a:lnTo>
                    <a:pt x="3" y="147"/>
                  </a:lnTo>
                  <a:lnTo>
                    <a:pt x="3" y="150"/>
                  </a:lnTo>
                  <a:lnTo>
                    <a:pt x="3" y="153"/>
                  </a:lnTo>
                  <a:lnTo>
                    <a:pt x="3" y="156"/>
                  </a:lnTo>
                  <a:lnTo>
                    <a:pt x="0" y="159"/>
                  </a:lnTo>
                  <a:lnTo>
                    <a:pt x="0" y="162"/>
                  </a:lnTo>
                  <a:lnTo>
                    <a:pt x="3" y="165"/>
                  </a:lnTo>
                  <a:lnTo>
                    <a:pt x="7" y="168"/>
                  </a:lnTo>
                  <a:lnTo>
                    <a:pt x="10" y="171"/>
                  </a:lnTo>
                  <a:lnTo>
                    <a:pt x="10" y="175"/>
                  </a:lnTo>
                  <a:lnTo>
                    <a:pt x="13" y="178"/>
                  </a:lnTo>
                  <a:lnTo>
                    <a:pt x="13" y="181"/>
                  </a:lnTo>
                  <a:lnTo>
                    <a:pt x="10" y="184"/>
                  </a:lnTo>
                  <a:lnTo>
                    <a:pt x="10" y="187"/>
                  </a:lnTo>
                  <a:lnTo>
                    <a:pt x="10" y="190"/>
                  </a:lnTo>
                  <a:lnTo>
                    <a:pt x="7" y="193"/>
                  </a:lnTo>
                  <a:lnTo>
                    <a:pt x="3" y="193"/>
                  </a:lnTo>
                  <a:lnTo>
                    <a:pt x="0" y="196"/>
                  </a:lnTo>
                  <a:lnTo>
                    <a:pt x="0" y="199"/>
                  </a:lnTo>
                  <a:lnTo>
                    <a:pt x="3" y="203"/>
                  </a:lnTo>
                  <a:lnTo>
                    <a:pt x="3" y="209"/>
                  </a:lnTo>
                  <a:lnTo>
                    <a:pt x="3" y="212"/>
                  </a:lnTo>
                  <a:lnTo>
                    <a:pt x="3" y="218"/>
                  </a:lnTo>
                  <a:lnTo>
                    <a:pt x="7" y="218"/>
                  </a:lnTo>
                  <a:lnTo>
                    <a:pt x="10" y="218"/>
                  </a:lnTo>
                  <a:lnTo>
                    <a:pt x="13" y="218"/>
                  </a:lnTo>
                  <a:lnTo>
                    <a:pt x="16" y="218"/>
                  </a:lnTo>
                  <a:lnTo>
                    <a:pt x="19" y="221"/>
                  </a:lnTo>
                  <a:lnTo>
                    <a:pt x="16" y="221"/>
                  </a:lnTo>
                  <a:lnTo>
                    <a:pt x="16" y="224"/>
                  </a:lnTo>
                  <a:lnTo>
                    <a:pt x="19" y="224"/>
                  </a:lnTo>
                  <a:lnTo>
                    <a:pt x="22" y="224"/>
                  </a:lnTo>
                  <a:lnTo>
                    <a:pt x="25" y="221"/>
                  </a:lnTo>
                  <a:lnTo>
                    <a:pt x="28" y="221"/>
                  </a:lnTo>
                  <a:lnTo>
                    <a:pt x="35" y="221"/>
                  </a:lnTo>
                  <a:lnTo>
                    <a:pt x="38" y="224"/>
                  </a:lnTo>
                  <a:lnTo>
                    <a:pt x="41" y="224"/>
                  </a:lnTo>
                  <a:lnTo>
                    <a:pt x="44" y="224"/>
                  </a:lnTo>
                  <a:lnTo>
                    <a:pt x="47" y="221"/>
                  </a:lnTo>
                  <a:lnTo>
                    <a:pt x="50" y="221"/>
                  </a:lnTo>
                  <a:lnTo>
                    <a:pt x="53" y="221"/>
                  </a:lnTo>
                  <a:lnTo>
                    <a:pt x="59" y="221"/>
                  </a:lnTo>
                  <a:lnTo>
                    <a:pt x="63" y="221"/>
                  </a:lnTo>
                  <a:lnTo>
                    <a:pt x="66" y="224"/>
                  </a:lnTo>
                  <a:lnTo>
                    <a:pt x="69" y="221"/>
                  </a:lnTo>
                  <a:lnTo>
                    <a:pt x="72" y="221"/>
                  </a:lnTo>
                  <a:lnTo>
                    <a:pt x="78" y="221"/>
                  </a:lnTo>
                  <a:lnTo>
                    <a:pt x="81" y="221"/>
                  </a:lnTo>
                  <a:lnTo>
                    <a:pt x="87" y="224"/>
                  </a:lnTo>
                  <a:lnTo>
                    <a:pt x="91" y="227"/>
                  </a:lnTo>
                  <a:lnTo>
                    <a:pt x="94" y="234"/>
                  </a:lnTo>
                  <a:lnTo>
                    <a:pt x="97" y="237"/>
                  </a:lnTo>
                  <a:lnTo>
                    <a:pt x="100" y="240"/>
                  </a:lnTo>
                  <a:lnTo>
                    <a:pt x="100" y="243"/>
                  </a:lnTo>
                  <a:lnTo>
                    <a:pt x="103" y="249"/>
                  </a:lnTo>
                  <a:lnTo>
                    <a:pt x="106" y="249"/>
                  </a:lnTo>
                  <a:lnTo>
                    <a:pt x="109" y="249"/>
                  </a:lnTo>
                  <a:lnTo>
                    <a:pt x="112" y="249"/>
                  </a:lnTo>
                  <a:lnTo>
                    <a:pt x="115" y="252"/>
                  </a:lnTo>
                  <a:lnTo>
                    <a:pt x="115" y="255"/>
                  </a:lnTo>
                  <a:lnTo>
                    <a:pt x="119" y="259"/>
                  </a:lnTo>
                  <a:lnTo>
                    <a:pt x="122" y="259"/>
                  </a:lnTo>
                  <a:lnTo>
                    <a:pt x="125" y="259"/>
                  </a:lnTo>
                  <a:lnTo>
                    <a:pt x="125" y="255"/>
                  </a:lnTo>
                  <a:lnTo>
                    <a:pt x="128" y="255"/>
                  </a:lnTo>
                  <a:lnTo>
                    <a:pt x="128" y="259"/>
                  </a:lnTo>
                  <a:lnTo>
                    <a:pt x="131" y="259"/>
                  </a:lnTo>
                  <a:lnTo>
                    <a:pt x="134" y="259"/>
                  </a:lnTo>
                  <a:lnTo>
                    <a:pt x="137" y="262"/>
                  </a:lnTo>
                  <a:lnTo>
                    <a:pt x="140" y="262"/>
                  </a:lnTo>
                  <a:lnTo>
                    <a:pt x="140" y="265"/>
                  </a:lnTo>
                  <a:lnTo>
                    <a:pt x="147" y="265"/>
                  </a:lnTo>
                  <a:lnTo>
                    <a:pt x="153" y="271"/>
                  </a:lnTo>
                  <a:lnTo>
                    <a:pt x="159" y="274"/>
                  </a:lnTo>
                  <a:lnTo>
                    <a:pt x="162" y="277"/>
                  </a:lnTo>
                  <a:lnTo>
                    <a:pt x="168" y="283"/>
                  </a:lnTo>
                  <a:lnTo>
                    <a:pt x="171" y="287"/>
                  </a:lnTo>
                  <a:lnTo>
                    <a:pt x="175" y="290"/>
                  </a:lnTo>
                  <a:lnTo>
                    <a:pt x="181" y="293"/>
                  </a:lnTo>
                  <a:lnTo>
                    <a:pt x="184" y="299"/>
                  </a:lnTo>
                  <a:lnTo>
                    <a:pt x="187" y="305"/>
                  </a:lnTo>
                  <a:lnTo>
                    <a:pt x="193" y="311"/>
                  </a:lnTo>
                  <a:lnTo>
                    <a:pt x="196" y="315"/>
                  </a:lnTo>
                  <a:lnTo>
                    <a:pt x="203" y="315"/>
                  </a:lnTo>
                  <a:lnTo>
                    <a:pt x="206" y="321"/>
                  </a:lnTo>
                  <a:lnTo>
                    <a:pt x="209" y="324"/>
                  </a:lnTo>
                  <a:lnTo>
                    <a:pt x="215" y="327"/>
                  </a:lnTo>
                  <a:lnTo>
                    <a:pt x="218" y="333"/>
                  </a:lnTo>
                  <a:lnTo>
                    <a:pt x="224" y="336"/>
                  </a:lnTo>
                  <a:lnTo>
                    <a:pt x="227" y="339"/>
                  </a:lnTo>
                  <a:lnTo>
                    <a:pt x="231" y="339"/>
                  </a:lnTo>
                  <a:lnTo>
                    <a:pt x="237" y="343"/>
                  </a:lnTo>
                  <a:lnTo>
                    <a:pt x="243" y="346"/>
                  </a:lnTo>
                  <a:lnTo>
                    <a:pt x="246" y="352"/>
                  </a:lnTo>
                  <a:lnTo>
                    <a:pt x="249" y="355"/>
                  </a:lnTo>
                  <a:lnTo>
                    <a:pt x="252" y="358"/>
                  </a:lnTo>
                  <a:lnTo>
                    <a:pt x="256" y="361"/>
                  </a:lnTo>
                  <a:lnTo>
                    <a:pt x="259" y="364"/>
                  </a:lnTo>
                  <a:lnTo>
                    <a:pt x="262" y="367"/>
                  </a:lnTo>
                  <a:lnTo>
                    <a:pt x="268" y="374"/>
                  </a:lnTo>
                  <a:lnTo>
                    <a:pt x="277" y="377"/>
                  </a:lnTo>
                  <a:lnTo>
                    <a:pt x="284" y="380"/>
                  </a:lnTo>
                  <a:lnTo>
                    <a:pt x="287" y="383"/>
                  </a:lnTo>
                  <a:lnTo>
                    <a:pt x="290" y="389"/>
                  </a:lnTo>
                  <a:lnTo>
                    <a:pt x="293" y="392"/>
                  </a:lnTo>
                  <a:lnTo>
                    <a:pt x="296" y="399"/>
                  </a:lnTo>
                  <a:lnTo>
                    <a:pt x="296" y="402"/>
                  </a:lnTo>
                  <a:lnTo>
                    <a:pt x="296" y="405"/>
                  </a:lnTo>
                  <a:lnTo>
                    <a:pt x="293" y="408"/>
                  </a:lnTo>
                  <a:lnTo>
                    <a:pt x="290" y="411"/>
                  </a:lnTo>
                  <a:lnTo>
                    <a:pt x="296" y="414"/>
                  </a:lnTo>
                  <a:lnTo>
                    <a:pt x="302" y="417"/>
                  </a:lnTo>
                  <a:lnTo>
                    <a:pt x="308" y="420"/>
                  </a:lnTo>
                  <a:lnTo>
                    <a:pt x="312" y="420"/>
                  </a:lnTo>
                  <a:lnTo>
                    <a:pt x="312" y="423"/>
                  </a:lnTo>
                  <a:lnTo>
                    <a:pt x="315" y="423"/>
                  </a:lnTo>
                  <a:lnTo>
                    <a:pt x="318" y="427"/>
                  </a:lnTo>
                  <a:lnTo>
                    <a:pt x="321" y="427"/>
                  </a:lnTo>
                  <a:lnTo>
                    <a:pt x="327" y="430"/>
                  </a:lnTo>
                  <a:lnTo>
                    <a:pt x="330" y="430"/>
                  </a:lnTo>
                  <a:lnTo>
                    <a:pt x="336" y="433"/>
                  </a:lnTo>
                  <a:lnTo>
                    <a:pt x="340" y="433"/>
                  </a:lnTo>
                  <a:lnTo>
                    <a:pt x="343" y="433"/>
                  </a:lnTo>
                  <a:lnTo>
                    <a:pt x="346" y="433"/>
                  </a:lnTo>
                  <a:lnTo>
                    <a:pt x="349" y="433"/>
                  </a:lnTo>
                  <a:lnTo>
                    <a:pt x="352" y="436"/>
                  </a:lnTo>
                  <a:lnTo>
                    <a:pt x="355" y="436"/>
                  </a:lnTo>
                  <a:lnTo>
                    <a:pt x="358" y="439"/>
                  </a:lnTo>
                  <a:lnTo>
                    <a:pt x="368" y="439"/>
                  </a:lnTo>
                  <a:lnTo>
                    <a:pt x="374" y="442"/>
                  </a:lnTo>
                  <a:lnTo>
                    <a:pt x="377" y="442"/>
                  </a:lnTo>
                  <a:lnTo>
                    <a:pt x="383" y="442"/>
                  </a:lnTo>
                  <a:lnTo>
                    <a:pt x="386" y="439"/>
                  </a:lnTo>
                  <a:lnTo>
                    <a:pt x="389" y="436"/>
                  </a:lnTo>
                  <a:lnTo>
                    <a:pt x="396" y="436"/>
                  </a:lnTo>
                  <a:lnTo>
                    <a:pt x="399" y="436"/>
                  </a:lnTo>
                  <a:lnTo>
                    <a:pt x="402" y="439"/>
                  </a:lnTo>
                  <a:lnTo>
                    <a:pt x="408" y="436"/>
                  </a:lnTo>
                  <a:lnTo>
                    <a:pt x="411" y="436"/>
                  </a:lnTo>
                  <a:lnTo>
                    <a:pt x="408" y="433"/>
                  </a:lnTo>
                  <a:lnTo>
                    <a:pt x="402" y="433"/>
                  </a:lnTo>
                  <a:lnTo>
                    <a:pt x="399" y="433"/>
                  </a:lnTo>
                  <a:lnTo>
                    <a:pt x="392" y="430"/>
                  </a:lnTo>
                  <a:lnTo>
                    <a:pt x="389" y="427"/>
                  </a:lnTo>
                  <a:lnTo>
                    <a:pt x="389" y="420"/>
                  </a:lnTo>
                  <a:lnTo>
                    <a:pt x="392" y="420"/>
                  </a:lnTo>
                  <a:lnTo>
                    <a:pt x="396" y="420"/>
                  </a:lnTo>
                  <a:lnTo>
                    <a:pt x="399" y="417"/>
                  </a:lnTo>
                  <a:lnTo>
                    <a:pt x="402" y="414"/>
                  </a:lnTo>
                  <a:lnTo>
                    <a:pt x="405" y="411"/>
                  </a:lnTo>
                  <a:lnTo>
                    <a:pt x="405" y="414"/>
                  </a:lnTo>
                  <a:lnTo>
                    <a:pt x="402" y="420"/>
                  </a:lnTo>
                  <a:lnTo>
                    <a:pt x="399" y="423"/>
                  </a:lnTo>
                  <a:lnTo>
                    <a:pt x="399" y="427"/>
                  </a:lnTo>
                  <a:lnTo>
                    <a:pt x="399" y="430"/>
                  </a:lnTo>
                  <a:lnTo>
                    <a:pt x="402" y="430"/>
                  </a:lnTo>
                  <a:lnTo>
                    <a:pt x="405" y="427"/>
                  </a:lnTo>
                  <a:lnTo>
                    <a:pt x="408" y="423"/>
                  </a:lnTo>
                  <a:lnTo>
                    <a:pt x="414" y="420"/>
                  </a:lnTo>
                  <a:lnTo>
                    <a:pt x="417" y="417"/>
                  </a:lnTo>
                  <a:lnTo>
                    <a:pt x="424" y="420"/>
                  </a:lnTo>
                  <a:lnTo>
                    <a:pt x="427" y="420"/>
                  </a:lnTo>
                  <a:lnTo>
                    <a:pt x="430" y="423"/>
                  </a:lnTo>
                  <a:lnTo>
                    <a:pt x="436" y="427"/>
                  </a:lnTo>
                  <a:lnTo>
                    <a:pt x="439" y="430"/>
                  </a:lnTo>
                  <a:lnTo>
                    <a:pt x="442" y="430"/>
                  </a:lnTo>
                  <a:lnTo>
                    <a:pt x="445" y="430"/>
                  </a:lnTo>
                  <a:lnTo>
                    <a:pt x="448" y="430"/>
                  </a:lnTo>
                  <a:lnTo>
                    <a:pt x="452" y="430"/>
                  </a:lnTo>
                  <a:lnTo>
                    <a:pt x="458" y="427"/>
                  </a:lnTo>
                  <a:lnTo>
                    <a:pt x="467" y="423"/>
                  </a:lnTo>
                  <a:lnTo>
                    <a:pt x="470" y="423"/>
                  </a:lnTo>
                  <a:lnTo>
                    <a:pt x="476" y="420"/>
                  </a:lnTo>
                  <a:lnTo>
                    <a:pt x="480" y="423"/>
                  </a:lnTo>
                  <a:lnTo>
                    <a:pt x="486" y="423"/>
                  </a:lnTo>
                  <a:lnTo>
                    <a:pt x="492" y="423"/>
                  </a:lnTo>
                  <a:lnTo>
                    <a:pt x="498" y="427"/>
                  </a:lnTo>
                  <a:lnTo>
                    <a:pt x="504" y="427"/>
                  </a:lnTo>
                  <a:lnTo>
                    <a:pt x="508" y="427"/>
                  </a:lnTo>
                  <a:lnTo>
                    <a:pt x="514" y="430"/>
                  </a:lnTo>
                  <a:lnTo>
                    <a:pt x="517" y="430"/>
                  </a:lnTo>
                  <a:lnTo>
                    <a:pt x="523" y="430"/>
                  </a:lnTo>
                  <a:lnTo>
                    <a:pt x="526" y="430"/>
                  </a:lnTo>
                  <a:lnTo>
                    <a:pt x="529" y="430"/>
                  </a:lnTo>
                  <a:lnTo>
                    <a:pt x="532" y="430"/>
                  </a:lnTo>
                  <a:lnTo>
                    <a:pt x="536" y="430"/>
                  </a:lnTo>
                  <a:lnTo>
                    <a:pt x="539" y="430"/>
                  </a:lnTo>
                  <a:lnTo>
                    <a:pt x="542" y="430"/>
                  </a:lnTo>
                  <a:lnTo>
                    <a:pt x="551" y="433"/>
                  </a:lnTo>
                  <a:lnTo>
                    <a:pt x="554" y="433"/>
                  </a:lnTo>
                  <a:lnTo>
                    <a:pt x="560" y="436"/>
                  </a:lnTo>
                  <a:lnTo>
                    <a:pt x="564" y="439"/>
                  </a:lnTo>
                  <a:lnTo>
                    <a:pt x="567" y="439"/>
                  </a:lnTo>
                  <a:lnTo>
                    <a:pt x="570" y="439"/>
                  </a:lnTo>
                  <a:lnTo>
                    <a:pt x="570" y="442"/>
                  </a:lnTo>
                  <a:lnTo>
                    <a:pt x="573" y="442"/>
                  </a:lnTo>
                  <a:lnTo>
                    <a:pt x="576" y="445"/>
                  </a:lnTo>
                  <a:lnTo>
                    <a:pt x="579" y="448"/>
                  </a:lnTo>
                  <a:lnTo>
                    <a:pt x="582" y="448"/>
                  </a:lnTo>
                  <a:lnTo>
                    <a:pt x="585" y="451"/>
                  </a:lnTo>
                  <a:lnTo>
                    <a:pt x="592" y="451"/>
                  </a:lnTo>
                  <a:lnTo>
                    <a:pt x="595" y="455"/>
                  </a:lnTo>
                  <a:lnTo>
                    <a:pt x="598" y="451"/>
                  </a:lnTo>
                  <a:lnTo>
                    <a:pt x="601" y="451"/>
                  </a:lnTo>
                  <a:lnTo>
                    <a:pt x="604" y="451"/>
                  </a:lnTo>
                  <a:lnTo>
                    <a:pt x="607" y="451"/>
                  </a:lnTo>
                  <a:lnTo>
                    <a:pt x="610" y="451"/>
                  </a:lnTo>
                  <a:lnTo>
                    <a:pt x="616" y="451"/>
                  </a:lnTo>
                  <a:lnTo>
                    <a:pt x="623" y="451"/>
                  </a:lnTo>
                  <a:lnTo>
                    <a:pt x="626" y="451"/>
                  </a:lnTo>
                  <a:lnTo>
                    <a:pt x="635" y="451"/>
                  </a:lnTo>
                  <a:lnTo>
                    <a:pt x="638" y="451"/>
                  </a:lnTo>
                  <a:lnTo>
                    <a:pt x="644" y="451"/>
                  </a:lnTo>
                  <a:lnTo>
                    <a:pt x="648" y="451"/>
                  </a:lnTo>
                  <a:lnTo>
                    <a:pt x="648" y="448"/>
                  </a:lnTo>
                  <a:lnTo>
                    <a:pt x="651" y="448"/>
                  </a:lnTo>
                  <a:lnTo>
                    <a:pt x="654" y="445"/>
                  </a:lnTo>
                  <a:lnTo>
                    <a:pt x="654" y="448"/>
                  </a:lnTo>
                  <a:lnTo>
                    <a:pt x="657" y="448"/>
                  </a:lnTo>
                  <a:lnTo>
                    <a:pt x="660" y="448"/>
                  </a:lnTo>
                  <a:lnTo>
                    <a:pt x="663" y="451"/>
                  </a:lnTo>
                  <a:lnTo>
                    <a:pt x="666" y="455"/>
                  </a:lnTo>
                  <a:lnTo>
                    <a:pt x="669" y="458"/>
                  </a:lnTo>
                  <a:lnTo>
                    <a:pt x="672" y="458"/>
                  </a:lnTo>
                  <a:lnTo>
                    <a:pt x="676" y="461"/>
                  </a:lnTo>
                  <a:lnTo>
                    <a:pt x="679" y="464"/>
                  </a:lnTo>
                  <a:lnTo>
                    <a:pt x="682" y="467"/>
                  </a:lnTo>
                  <a:lnTo>
                    <a:pt x="685" y="467"/>
                  </a:lnTo>
                  <a:lnTo>
                    <a:pt x="688" y="467"/>
                  </a:lnTo>
                  <a:lnTo>
                    <a:pt x="691" y="467"/>
                  </a:lnTo>
                  <a:lnTo>
                    <a:pt x="694" y="470"/>
                  </a:lnTo>
                  <a:lnTo>
                    <a:pt x="697" y="470"/>
                  </a:lnTo>
                  <a:lnTo>
                    <a:pt x="700" y="470"/>
                  </a:lnTo>
                  <a:lnTo>
                    <a:pt x="704" y="473"/>
                  </a:lnTo>
                  <a:lnTo>
                    <a:pt x="707" y="473"/>
                  </a:lnTo>
                  <a:lnTo>
                    <a:pt x="710" y="470"/>
                  </a:lnTo>
                  <a:lnTo>
                    <a:pt x="713" y="467"/>
                  </a:lnTo>
                  <a:lnTo>
                    <a:pt x="716" y="467"/>
                  </a:lnTo>
                  <a:lnTo>
                    <a:pt x="719" y="464"/>
                  </a:lnTo>
                  <a:lnTo>
                    <a:pt x="719" y="461"/>
                  </a:lnTo>
                  <a:lnTo>
                    <a:pt x="719" y="458"/>
                  </a:lnTo>
                  <a:lnTo>
                    <a:pt x="719" y="455"/>
                  </a:lnTo>
                  <a:lnTo>
                    <a:pt x="722" y="451"/>
                  </a:lnTo>
                  <a:lnTo>
                    <a:pt x="722" y="448"/>
                  </a:lnTo>
                  <a:lnTo>
                    <a:pt x="716" y="448"/>
                  </a:lnTo>
                  <a:lnTo>
                    <a:pt x="713" y="445"/>
                  </a:lnTo>
                  <a:lnTo>
                    <a:pt x="710" y="439"/>
                  </a:lnTo>
                  <a:lnTo>
                    <a:pt x="707" y="436"/>
                  </a:lnTo>
                  <a:lnTo>
                    <a:pt x="710" y="433"/>
                  </a:lnTo>
                  <a:lnTo>
                    <a:pt x="710" y="430"/>
                  </a:lnTo>
                  <a:lnTo>
                    <a:pt x="713" y="427"/>
                  </a:lnTo>
                  <a:lnTo>
                    <a:pt x="713" y="423"/>
                  </a:lnTo>
                  <a:lnTo>
                    <a:pt x="713" y="420"/>
                  </a:lnTo>
                  <a:lnTo>
                    <a:pt x="713" y="417"/>
                  </a:lnTo>
                  <a:lnTo>
                    <a:pt x="716" y="417"/>
                  </a:lnTo>
                  <a:lnTo>
                    <a:pt x="719" y="417"/>
                  </a:lnTo>
                  <a:lnTo>
                    <a:pt x="719" y="420"/>
                  </a:lnTo>
                  <a:lnTo>
                    <a:pt x="722" y="420"/>
                  </a:lnTo>
                  <a:lnTo>
                    <a:pt x="725" y="420"/>
                  </a:lnTo>
                  <a:lnTo>
                    <a:pt x="725" y="427"/>
                  </a:lnTo>
                  <a:lnTo>
                    <a:pt x="728" y="430"/>
                  </a:lnTo>
                  <a:lnTo>
                    <a:pt x="732" y="433"/>
                  </a:lnTo>
                  <a:lnTo>
                    <a:pt x="738" y="436"/>
                  </a:lnTo>
                  <a:lnTo>
                    <a:pt x="738" y="433"/>
                  </a:lnTo>
                  <a:lnTo>
                    <a:pt x="738" y="430"/>
                  </a:lnTo>
                  <a:lnTo>
                    <a:pt x="741" y="430"/>
                  </a:lnTo>
                  <a:lnTo>
                    <a:pt x="744" y="430"/>
                  </a:lnTo>
                  <a:lnTo>
                    <a:pt x="744" y="427"/>
                  </a:lnTo>
                  <a:lnTo>
                    <a:pt x="744" y="423"/>
                  </a:lnTo>
                  <a:lnTo>
                    <a:pt x="744" y="420"/>
                  </a:lnTo>
                  <a:lnTo>
                    <a:pt x="747" y="417"/>
                  </a:lnTo>
                  <a:lnTo>
                    <a:pt x="750" y="414"/>
                  </a:lnTo>
                  <a:lnTo>
                    <a:pt x="750" y="411"/>
                  </a:lnTo>
                  <a:lnTo>
                    <a:pt x="756" y="414"/>
                  </a:lnTo>
                  <a:lnTo>
                    <a:pt x="763" y="420"/>
                  </a:lnTo>
                  <a:lnTo>
                    <a:pt x="769" y="423"/>
                  </a:lnTo>
                  <a:lnTo>
                    <a:pt x="769" y="420"/>
                  </a:lnTo>
                  <a:lnTo>
                    <a:pt x="772" y="417"/>
                  </a:lnTo>
                  <a:lnTo>
                    <a:pt x="775" y="414"/>
                  </a:lnTo>
                  <a:lnTo>
                    <a:pt x="778" y="417"/>
                  </a:lnTo>
                  <a:lnTo>
                    <a:pt x="781" y="420"/>
                  </a:lnTo>
                  <a:lnTo>
                    <a:pt x="784" y="423"/>
                  </a:lnTo>
                  <a:lnTo>
                    <a:pt x="781" y="427"/>
                  </a:lnTo>
                  <a:lnTo>
                    <a:pt x="784" y="430"/>
                  </a:lnTo>
                  <a:lnTo>
                    <a:pt x="788" y="430"/>
                  </a:lnTo>
                  <a:lnTo>
                    <a:pt x="791" y="427"/>
                  </a:lnTo>
                  <a:lnTo>
                    <a:pt x="794" y="427"/>
                  </a:lnTo>
                  <a:lnTo>
                    <a:pt x="800" y="430"/>
                  </a:lnTo>
                  <a:lnTo>
                    <a:pt x="800" y="433"/>
                  </a:lnTo>
                  <a:lnTo>
                    <a:pt x="797" y="436"/>
                  </a:lnTo>
                  <a:lnTo>
                    <a:pt x="797" y="439"/>
                  </a:lnTo>
                  <a:lnTo>
                    <a:pt x="800" y="439"/>
                  </a:lnTo>
                  <a:lnTo>
                    <a:pt x="803" y="439"/>
                  </a:lnTo>
                  <a:lnTo>
                    <a:pt x="806" y="439"/>
                  </a:lnTo>
                  <a:lnTo>
                    <a:pt x="809" y="439"/>
                  </a:lnTo>
                  <a:lnTo>
                    <a:pt x="816" y="439"/>
                  </a:lnTo>
                  <a:lnTo>
                    <a:pt x="819" y="442"/>
                  </a:lnTo>
                  <a:lnTo>
                    <a:pt x="819" y="445"/>
                  </a:lnTo>
                  <a:lnTo>
                    <a:pt x="819" y="448"/>
                  </a:lnTo>
                  <a:lnTo>
                    <a:pt x="819" y="451"/>
                  </a:lnTo>
                  <a:lnTo>
                    <a:pt x="816" y="455"/>
                  </a:lnTo>
                  <a:lnTo>
                    <a:pt x="816" y="458"/>
                  </a:lnTo>
                  <a:lnTo>
                    <a:pt x="819" y="461"/>
                  </a:lnTo>
                  <a:lnTo>
                    <a:pt x="819" y="464"/>
                  </a:lnTo>
                  <a:lnTo>
                    <a:pt x="822" y="464"/>
                  </a:lnTo>
                  <a:lnTo>
                    <a:pt x="825" y="467"/>
                  </a:lnTo>
                  <a:lnTo>
                    <a:pt x="828" y="467"/>
                  </a:lnTo>
                  <a:lnTo>
                    <a:pt x="831" y="464"/>
                  </a:lnTo>
                  <a:lnTo>
                    <a:pt x="831" y="461"/>
                  </a:lnTo>
                  <a:lnTo>
                    <a:pt x="834" y="458"/>
                  </a:lnTo>
                  <a:lnTo>
                    <a:pt x="834" y="451"/>
                  </a:lnTo>
                  <a:lnTo>
                    <a:pt x="834" y="448"/>
                  </a:lnTo>
                  <a:lnTo>
                    <a:pt x="837" y="448"/>
                  </a:lnTo>
                  <a:lnTo>
                    <a:pt x="840" y="445"/>
                  </a:lnTo>
                  <a:lnTo>
                    <a:pt x="844" y="448"/>
                  </a:lnTo>
                  <a:lnTo>
                    <a:pt x="844" y="451"/>
                  </a:lnTo>
                  <a:lnTo>
                    <a:pt x="844" y="458"/>
                  </a:lnTo>
                  <a:lnTo>
                    <a:pt x="840" y="464"/>
                  </a:lnTo>
                  <a:lnTo>
                    <a:pt x="837" y="470"/>
                  </a:lnTo>
                  <a:lnTo>
                    <a:pt x="834" y="470"/>
                  </a:lnTo>
                  <a:lnTo>
                    <a:pt x="834" y="473"/>
                  </a:lnTo>
                  <a:lnTo>
                    <a:pt x="831" y="476"/>
                  </a:lnTo>
                  <a:lnTo>
                    <a:pt x="828" y="479"/>
                  </a:lnTo>
                  <a:lnTo>
                    <a:pt x="825" y="486"/>
                  </a:lnTo>
                  <a:lnTo>
                    <a:pt x="825" y="492"/>
                  </a:lnTo>
                  <a:lnTo>
                    <a:pt x="825" y="495"/>
                  </a:lnTo>
                  <a:lnTo>
                    <a:pt x="825" y="501"/>
                  </a:lnTo>
                  <a:lnTo>
                    <a:pt x="822" y="504"/>
                  </a:lnTo>
                  <a:lnTo>
                    <a:pt x="819" y="507"/>
                  </a:lnTo>
                  <a:lnTo>
                    <a:pt x="819" y="511"/>
                  </a:lnTo>
                  <a:lnTo>
                    <a:pt x="816" y="514"/>
                  </a:lnTo>
                  <a:lnTo>
                    <a:pt x="819" y="520"/>
                  </a:lnTo>
                  <a:lnTo>
                    <a:pt x="825" y="529"/>
                  </a:lnTo>
                  <a:lnTo>
                    <a:pt x="828" y="539"/>
                  </a:lnTo>
                  <a:lnTo>
                    <a:pt x="831" y="542"/>
                  </a:lnTo>
                  <a:lnTo>
                    <a:pt x="834" y="548"/>
                  </a:lnTo>
                  <a:lnTo>
                    <a:pt x="840" y="554"/>
                  </a:lnTo>
                  <a:lnTo>
                    <a:pt x="844" y="560"/>
                  </a:lnTo>
                  <a:lnTo>
                    <a:pt x="844" y="567"/>
                  </a:lnTo>
                  <a:lnTo>
                    <a:pt x="847" y="570"/>
                  </a:lnTo>
                  <a:lnTo>
                    <a:pt x="850" y="570"/>
                  </a:lnTo>
                  <a:lnTo>
                    <a:pt x="853" y="573"/>
                  </a:lnTo>
                  <a:lnTo>
                    <a:pt x="856" y="576"/>
                  </a:lnTo>
                  <a:lnTo>
                    <a:pt x="859" y="579"/>
                  </a:lnTo>
                  <a:lnTo>
                    <a:pt x="862" y="582"/>
                  </a:lnTo>
                  <a:lnTo>
                    <a:pt x="865" y="585"/>
                  </a:lnTo>
                  <a:lnTo>
                    <a:pt x="872" y="588"/>
                  </a:lnTo>
                  <a:lnTo>
                    <a:pt x="875" y="591"/>
                  </a:lnTo>
                  <a:lnTo>
                    <a:pt x="878" y="595"/>
                  </a:lnTo>
                  <a:lnTo>
                    <a:pt x="881" y="598"/>
                  </a:lnTo>
                  <a:lnTo>
                    <a:pt x="884" y="604"/>
                  </a:lnTo>
                  <a:lnTo>
                    <a:pt x="890" y="607"/>
                  </a:lnTo>
                  <a:lnTo>
                    <a:pt x="890" y="610"/>
                  </a:lnTo>
                  <a:lnTo>
                    <a:pt x="896" y="613"/>
                  </a:lnTo>
                  <a:lnTo>
                    <a:pt x="900" y="616"/>
                  </a:lnTo>
                  <a:lnTo>
                    <a:pt x="903" y="623"/>
                  </a:lnTo>
                  <a:lnTo>
                    <a:pt x="909" y="629"/>
                  </a:lnTo>
                  <a:lnTo>
                    <a:pt x="912" y="635"/>
                  </a:lnTo>
                  <a:lnTo>
                    <a:pt x="918" y="644"/>
                  </a:lnTo>
                  <a:lnTo>
                    <a:pt x="921" y="651"/>
                  </a:lnTo>
                  <a:lnTo>
                    <a:pt x="924" y="654"/>
                  </a:lnTo>
                  <a:lnTo>
                    <a:pt x="928" y="660"/>
                  </a:lnTo>
                  <a:lnTo>
                    <a:pt x="928" y="663"/>
                  </a:lnTo>
                  <a:lnTo>
                    <a:pt x="931" y="669"/>
                  </a:lnTo>
                  <a:lnTo>
                    <a:pt x="934" y="675"/>
                  </a:lnTo>
                  <a:lnTo>
                    <a:pt x="937" y="682"/>
                  </a:lnTo>
                  <a:lnTo>
                    <a:pt x="940" y="688"/>
                  </a:lnTo>
                  <a:lnTo>
                    <a:pt x="940" y="691"/>
                  </a:lnTo>
                  <a:lnTo>
                    <a:pt x="943" y="694"/>
                  </a:lnTo>
                  <a:lnTo>
                    <a:pt x="940" y="700"/>
                  </a:lnTo>
                  <a:lnTo>
                    <a:pt x="940" y="703"/>
                  </a:lnTo>
                  <a:lnTo>
                    <a:pt x="940" y="710"/>
                  </a:lnTo>
                  <a:lnTo>
                    <a:pt x="940" y="713"/>
                  </a:lnTo>
                  <a:lnTo>
                    <a:pt x="937" y="719"/>
                  </a:lnTo>
                  <a:lnTo>
                    <a:pt x="937" y="725"/>
                  </a:lnTo>
                  <a:lnTo>
                    <a:pt x="937" y="728"/>
                  </a:lnTo>
                  <a:lnTo>
                    <a:pt x="937" y="735"/>
                  </a:lnTo>
                  <a:lnTo>
                    <a:pt x="937" y="738"/>
                  </a:lnTo>
                  <a:lnTo>
                    <a:pt x="934" y="741"/>
                  </a:lnTo>
                  <a:lnTo>
                    <a:pt x="931" y="741"/>
                  </a:lnTo>
                  <a:lnTo>
                    <a:pt x="928" y="741"/>
                  </a:lnTo>
                  <a:lnTo>
                    <a:pt x="928" y="747"/>
                  </a:lnTo>
                  <a:lnTo>
                    <a:pt x="931" y="756"/>
                  </a:lnTo>
                  <a:lnTo>
                    <a:pt x="934" y="763"/>
                  </a:lnTo>
                  <a:lnTo>
                    <a:pt x="934" y="766"/>
                  </a:lnTo>
                  <a:lnTo>
                    <a:pt x="934" y="769"/>
                  </a:lnTo>
                  <a:lnTo>
                    <a:pt x="934" y="775"/>
                  </a:lnTo>
                  <a:lnTo>
                    <a:pt x="934" y="778"/>
                  </a:lnTo>
                  <a:lnTo>
                    <a:pt x="937" y="781"/>
                  </a:lnTo>
                  <a:lnTo>
                    <a:pt x="940" y="787"/>
                  </a:lnTo>
                  <a:lnTo>
                    <a:pt x="946" y="791"/>
                  </a:lnTo>
                  <a:lnTo>
                    <a:pt x="952" y="794"/>
                  </a:lnTo>
                  <a:lnTo>
                    <a:pt x="959" y="794"/>
                  </a:lnTo>
                  <a:lnTo>
                    <a:pt x="962" y="794"/>
                  </a:lnTo>
                  <a:lnTo>
                    <a:pt x="965" y="794"/>
                  </a:lnTo>
                  <a:lnTo>
                    <a:pt x="971" y="794"/>
                  </a:lnTo>
                  <a:lnTo>
                    <a:pt x="974" y="797"/>
                  </a:lnTo>
                  <a:lnTo>
                    <a:pt x="977" y="800"/>
                  </a:lnTo>
                  <a:lnTo>
                    <a:pt x="984" y="803"/>
                  </a:lnTo>
                  <a:lnTo>
                    <a:pt x="990" y="809"/>
                  </a:lnTo>
                  <a:lnTo>
                    <a:pt x="993" y="809"/>
                  </a:lnTo>
                  <a:lnTo>
                    <a:pt x="996" y="812"/>
                  </a:lnTo>
                  <a:lnTo>
                    <a:pt x="1002" y="815"/>
                  </a:lnTo>
                  <a:lnTo>
                    <a:pt x="1005" y="819"/>
                  </a:lnTo>
                  <a:lnTo>
                    <a:pt x="1015" y="819"/>
                  </a:lnTo>
                  <a:lnTo>
                    <a:pt x="1021" y="822"/>
                  </a:lnTo>
                  <a:lnTo>
                    <a:pt x="1027" y="822"/>
                  </a:lnTo>
                  <a:lnTo>
                    <a:pt x="1033" y="825"/>
                  </a:lnTo>
                  <a:lnTo>
                    <a:pt x="1036" y="822"/>
                  </a:lnTo>
                  <a:lnTo>
                    <a:pt x="1036" y="819"/>
                  </a:lnTo>
                  <a:lnTo>
                    <a:pt x="1036" y="812"/>
                  </a:lnTo>
                  <a:lnTo>
                    <a:pt x="1036" y="806"/>
                  </a:lnTo>
                  <a:lnTo>
                    <a:pt x="1033" y="803"/>
                  </a:lnTo>
                  <a:lnTo>
                    <a:pt x="1030" y="803"/>
                  </a:lnTo>
                  <a:lnTo>
                    <a:pt x="1024" y="803"/>
                  </a:lnTo>
                  <a:lnTo>
                    <a:pt x="1021" y="800"/>
                  </a:lnTo>
                  <a:lnTo>
                    <a:pt x="1021" y="797"/>
                  </a:lnTo>
                  <a:lnTo>
                    <a:pt x="1021" y="791"/>
                  </a:lnTo>
                  <a:lnTo>
                    <a:pt x="1021" y="784"/>
                  </a:lnTo>
                  <a:lnTo>
                    <a:pt x="1021" y="778"/>
                  </a:lnTo>
                  <a:lnTo>
                    <a:pt x="1018" y="775"/>
                  </a:lnTo>
                  <a:lnTo>
                    <a:pt x="1012" y="775"/>
                  </a:lnTo>
                  <a:lnTo>
                    <a:pt x="1008" y="775"/>
                  </a:lnTo>
                  <a:lnTo>
                    <a:pt x="1005" y="775"/>
                  </a:lnTo>
                  <a:lnTo>
                    <a:pt x="1002" y="772"/>
                  </a:lnTo>
                  <a:lnTo>
                    <a:pt x="999" y="769"/>
                  </a:lnTo>
                  <a:lnTo>
                    <a:pt x="996" y="766"/>
                  </a:lnTo>
                  <a:lnTo>
                    <a:pt x="996" y="763"/>
                  </a:lnTo>
                  <a:lnTo>
                    <a:pt x="993" y="759"/>
                  </a:lnTo>
                  <a:lnTo>
                    <a:pt x="990" y="763"/>
                  </a:lnTo>
                  <a:lnTo>
                    <a:pt x="987" y="763"/>
                  </a:lnTo>
                  <a:lnTo>
                    <a:pt x="984" y="763"/>
                  </a:lnTo>
                  <a:lnTo>
                    <a:pt x="980" y="763"/>
                  </a:lnTo>
                  <a:lnTo>
                    <a:pt x="980" y="759"/>
                  </a:lnTo>
                  <a:lnTo>
                    <a:pt x="977" y="759"/>
                  </a:lnTo>
                  <a:lnTo>
                    <a:pt x="977" y="756"/>
                  </a:lnTo>
                  <a:lnTo>
                    <a:pt x="974" y="750"/>
                  </a:lnTo>
                  <a:lnTo>
                    <a:pt x="974" y="747"/>
                  </a:lnTo>
                  <a:lnTo>
                    <a:pt x="974" y="744"/>
                  </a:lnTo>
                  <a:lnTo>
                    <a:pt x="977" y="741"/>
                  </a:lnTo>
                  <a:lnTo>
                    <a:pt x="977" y="738"/>
                  </a:lnTo>
                  <a:lnTo>
                    <a:pt x="980" y="735"/>
                  </a:lnTo>
                  <a:lnTo>
                    <a:pt x="980" y="731"/>
                  </a:lnTo>
                  <a:lnTo>
                    <a:pt x="984" y="731"/>
                  </a:lnTo>
                  <a:lnTo>
                    <a:pt x="984" y="735"/>
                  </a:lnTo>
                  <a:lnTo>
                    <a:pt x="987" y="738"/>
                  </a:lnTo>
                  <a:lnTo>
                    <a:pt x="990" y="741"/>
                  </a:lnTo>
                  <a:lnTo>
                    <a:pt x="993" y="741"/>
                  </a:lnTo>
                  <a:lnTo>
                    <a:pt x="993" y="735"/>
                  </a:lnTo>
                  <a:lnTo>
                    <a:pt x="996" y="728"/>
                  </a:lnTo>
                  <a:lnTo>
                    <a:pt x="996" y="719"/>
                  </a:lnTo>
                  <a:lnTo>
                    <a:pt x="993" y="713"/>
                  </a:lnTo>
                  <a:lnTo>
                    <a:pt x="993" y="710"/>
                  </a:lnTo>
                  <a:lnTo>
                    <a:pt x="990" y="707"/>
                  </a:lnTo>
                  <a:lnTo>
                    <a:pt x="990" y="703"/>
                  </a:lnTo>
                  <a:lnTo>
                    <a:pt x="987" y="700"/>
                  </a:lnTo>
                  <a:lnTo>
                    <a:pt x="987" y="697"/>
                  </a:lnTo>
                  <a:lnTo>
                    <a:pt x="984" y="694"/>
                  </a:lnTo>
                  <a:lnTo>
                    <a:pt x="990" y="688"/>
                  </a:lnTo>
                  <a:lnTo>
                    <a:pt x="996" y="682"/>
                  </a:lnTo>
                  <a:lnTo>
                    <a:pt x="1002" y="679"/>
                  </a:lnTo>
                  <a:lnTo>
                    <a:pt x="1008" y="675"/>
                  </a:lnTo>
                  <a:lnTo>
                    <a:pt x="1015" y="675"/>
                  </a:lnTo>
                  <a:lnTo>
                    <a:pt x="1021" y="675"/>
                  </a:lnTo>
                  <a:lnTo>
                    <a:pt x="1024" y="675"/>
                  </a:lnTo>
                  <a:lnTo>
                    <a:pt x="1030" y="675"/>
                  </a:lnTo>
                  <a:lnTo>
                    <a:pt x="1033" y="679"/>
                  </a:lnTo>
                  <a:lnTo>
                    <a:pt x="1036" y="679"/>
                  </a:lnTo>
                  <a:lnTo>
                    <a:pt x="1040" y="679"/>
                  </a:lnTo>
                  <a:lnTo>
                    <a:pt x="1040" y="685"/>
                  </a:lnTo>
                  <a:lnTo>
                    <a:pt x="1046" y="691"/>
                  </a:lnTo>
                  <a:lnTo>
                    <a:pt x="1049" y="697"/>
                  </a:lnTo>
                  <a:lnTo>
                    <a:pt x="1049" y="703"/>
                  </a:lnTo>
                  <a:lnTo>
                    <a:pt x="1049" y="707"/>
                  </a:lnTo>
                  <a:lnTo>
                    <a:pt x="1052" y="710"/>
                  </a:lnTo>
                  <a:lnTo>
                    <a:pt x="1055" y="710"/>
                  </a:lnTo>
                  <a:lnTo>
                    <a:pt x="1058" y="713"/>
                  </a:lnTo>
                  <a:lnTo>
                    <a:pt x="1064" y="713"/>
                  </a:lnTo>
                  <a:lnTo>
                    <a:pt x="1068" y="716"/>
                  </a:lnTo>
                  <a:lnTo>
                    <a:pt x="1074" y="716"/>
                  </a:lnTo>
                  <a:lnTo>
                    <a:pt x="1080" y="719"/>
                  </a:lnTo>
                  <a:lnTo>
                    <a:pt x="1083" y="719"/>
                  </a:lnTo>
                  <a:lnTo>
                    <a:pt x="1086" y="719"/>
                  </a:lnTo>
                  <a:lnTo>
                    <a:pt x="1086" y="722"/>
                  </a:lnTo>
                  <a:lnTo>
                    <a:pt x="1092" y="722"/>
                  </a:lnTo>
                  <a:lnTo>
                    <a:pt x="1096" y="725"/>
                  </a:lnTo>
                  <a:lnTo>
                    <a:pt x="1105" y="728"/>
                  </a:lnTo>
                  <a:lnTo>
                    <a:pt x="1108" y="731"/>
                  </a:lnTo>
                  <a:lnTo>
                    <a:pt x="1114" y="731"/>
                  </a:lnTo>
                  <a:lnTo>
                    <a:pt x="1121" y="735"/>
                  </a:lnTo>
                  <a:lnTo>
                    <a:pt x="1124" y="738"/>
                  </a:lnTo>
                  <a:lnTo>
                    <a:pt x="1130" y="738"/>
                  </a:lnTo>
                  <a:lnTo>
                    <a:pt x="1133" y="741"/>
                  </a:lnTo>
                  <a:lnTo>
                    <a:pt x="1136" y="741"/>
                  </a:lnTo>
                  <a:lnTo>
                    <a:pt x="1139" y="744"/>
                  </a:lnTo>
                  <a:lnTo>
                    <a:pt x="1142" y="747"/>
                  </a:lnTo>
                  <a:lnTo>
                    <a:pt x="1145" y="750"/>
                  </a:lnTo>
                  <a:lnTo>
                    <a:pt x="1149" y="753"/>
                  </a:lnTo>
                  <a:lnTo>
                    <a:pt x="1152" y="756"/>
                  </a:lnTo>
                  <a:lnTo>
                    <a:pt x="1161" y="756"/>
                  </a:lnTo>
                  <a:lnTo>
                    <a:pt x="1167" y="756"/>
                  </a:lnTo>
                  <a:lnTo>
                    <a:pt x="1173" y="756"/>
                  </a:lnTo>
                  <a:lnTo>
                    <a:pt x="1180" y="763"/>
                  </a:lnTo>
                  <a:lnTo>
                    <a:pt x="1183" y="766"/>
                  </a:lnTo>
                  <a:lnTo>
                    <a:pt x="1186" y="769"/>
                  </a:lnTo>
                  <a:lnTo>
                    <a:pt x="1189" y="772"/>
                  </a:lnTo>
                  <a:lnTo>
                    <a:pt x="1192" y="775"/>
                  </a:lnTo>
                  <a:lnTo>
                    <a:pt x="1195" y="781"/>
                  </a:lnTo>
                  <a:lnTo>
                    <a:pt x="1198" y="784"/>
                  </a:lnTo>
                  <a:lnTo>
                    <a:pt x="1205" y="787"/>
                  </a:lnTo>
                  <a:lnTo>
                    <a:pt x="1208" y="794"/>
                  </a:lnTo>
                  <a:lnTo>
                    <a:pt x="1211" y="794"/>
                  </a:lnTo>
                  <a:lnTo>
                    <a:pt x="1214" y="800"/>
                  </a:lnTo>
                  <a:lnTo>
                    <a:pt x="1220" y="803"/>
                  </a:lnTo>
                  <a:lnTo>
                    <a:pt x="1223" y="809"/>
                  </a:lnTo>
                  <a:lnTo>
                    <a:pt x="1226" y="812"/>
                  </a:lnTo>
                  <a:lnTo>
                    <a:pt x="1229" y="819"/>
                  </a:lnTo>
                  <a:lnTo>
                    <a:pt x="1233" y="822"/>
                  </a:lnTo>
                  <a:lnTo>
                    <a:pt x="1236" y="825"/>
                  </a:lnTo>
                  <a:lnTo>
                    <a:pt x="1239" y="831"/>
                  </a:lnTo>
                  <a:lnTo>
                    <a:pt x="1242" y="834"/>
                  </a:lnTo>
                  <a:lnTo>
                    <a:pt x="1245" y="840"/>
                  </a:lnTo>
                  <a:lnTo>
                    <a:pt x="1248" y="843"/>
                  </a:lnTo>
                  <a:lnTo>
                    <a:pt x="1251" y="859"/>
                  </a:lnTo>
                  <a:lnTo>
                    <a:pt x="1254" y="871"/>
                  </a:lnTo>
                  <a:lnTo>
                    <a:pt x="1261" y="881"/>
                  </a:lnTo>
                  <a:lnTo>
                    <a:pt x="1267" y="887"/>
                  </a:lnTo>
                  <a:lnTo>
                    <a:pt x="1270" y="893"/>
                  </a:lnTo>
                  <a:lnTo>
                    <a:pt x="1276" y="899"/>
                  </a:lnTo>
                  <a:lnTo>
                    <a:pt x="1285" y="903"/>
                  </a:lnTo>
                  <a:lnTo>
                    <a:pt x="1289" y="909"/>
                  </a:lnTo>
                  <a:lnTo>
                    <a:pt x="1292" y="909"/>
                  </a:lnTo>
                  <a:lnTo>
                    <a:pt x="1295" y="912"/>
                  </a:lnTo>
                  <a:lnTo>
                    <a:pt x="1301" y="912"/>
                  </a:lnTo>
                  <a:lnTo>
                    <a:pt x="1304" y="915"/>
                  </a:lnTo>
                  <a:lnTo>
                    <a:pt x="1307" y="915"/>
                  </a:lnTo>
                  <a:lnTo>
                    <a:pt x="1313" y="918"/>
                  </a:lnTo>
                  <a:lnTo>
                    <a:pt x="1320" y="921"/>
                  </a:lnTo>
                  <a:lnTo>
                    <a:pt x="1326" y="924"/>
                  </a:lnTo>
                  <a:lnTo>
                    <a:pt x="1332" y="927"/>
                  </a:lnTo>
                  <a:lnTo>
                    <a:pt x="1338" y="934"/>
                  </a:lnTo>
                  <a:lnTo>
                    <a:pt x="1341" y="943"/>
                  </a:lnTo>
                  <a:lnTo>
                    <a:pt x="1348" y="949"/>
                  </a:lnTo>
                  <a:lnTo>
                    <a:pt x="1351" y="959"/>
                  </a:lnTo>
                  <a:lnTo>
                    <a:pt x="1354" y="971"/>
                  </a:lnTo>
                  <a:lnTo>
                    <a:pt x="1354" y="983"/>
                  </a:lnTo>
                  <a:lnTo>
                    <a:pt x="1354" y="993"/>
                  </a:lnTo>
                  <a:lnTo>
                    <a:pt x="1354" y="1002"/>
                  </a:lnTo>
                  <a:lnTo>
                    <a:pt x="1354" y="1008"/>
                  </a:lnTo>
                  <a:lnTo>
                    <a:pt x="1357" y="1015"/>
                  </a:lnTo>
                  <a:lnTo>
                    <a:pt x="1360" y="1018"/>
                  </a:lnTo>
                  <a:lnTo>
                    <a:pt x="1360" y="1021"/>
                  </a:lnTo>
                  <a:lnTo>
                    <a:pt x="1363" y="1024"/>
                  </a:lnTo>
                  <a:lnTo>
                    <a:pt x="1363" y="1027"/>
                  </a:lnTo>
                  <a:lnTo>
                    <a:pt x="1366" y="1030"/>
                  </a:lnTo>
                  <a:lnTo>
                    <a:pt x="1366" y="1033"/>
                  </a:lnTo>
                  <a:lnTo>
                    <a:pt x="1366" y="1036"/>
                  </a:lnTo>
                  <a:lnTo>
                    <a:pt x="1366" y="1039"/>
                  </a:lnTo>
                  <a:lnTo>
                    <a:pt x="1369" y="1039"/>
                  </a:lnTo>
                  <a:lnTo>
                    <a:pt x="1369" y="1046"/>
                  </a:lnTo>
                  <a:lnTo>
                    <a:pt x="1369" y="1049"/>
                  </a:lnTo>
                  <a:lnTo>
                    <a:pt x="1373" y="1052"/>
                  </a:lnTo>
                  <a:lnTo>
                    <a:pt x="1376" y="1055"/>
                  </a:lnTo>
                  <a:lnTo>
                    <a:pt x="1379" y="1058"/>
                  </a:lnTo>
                  <a:lnTo>
                    <a:pt x="1382" y="1064"/>
                  </a:lnTo>
                  <a:lnTo>
                    <a:pt x="1388" y="1067"/>
                  </a:lnTo>
                  <a:lnTo>
                    <a:pt x="1391" y="1071"/>
                  </a:lnTo>
                  <a:lnTo>
                    <a:pt x="1394" y="1083"/>
                  </a:lnTo>
                  <a:lnTo>
                    <a:pt x="1401" y="1096"/>
                  </a:lnTo>
                  <a:lnTo>
                    <a:pt x="1407" y="1108"/>
                  </a:lnTo>
                  <a:lnTo>
                    <a:pt x="1410" y="1117"/>
                  </a:lnTo>
                  <a:lnTo>
                    <a:pt x="1410" y="1124"/>
                  </a:lnTo>
                  <a:lnTo>
                    <a:pt x="1410" y="1127"/>
                  </a:lnTo>
                  <a:lnTo>
                    <a:pt x="1410" y="1133"/>
                  </a:lnTo>
                  <a:lnTo>
                    <a:pt x="1410" y="1136"/>
                  </a:lnTo>
                  <a:lnTo>
                    <a:pt x="1410" y="1139"/>
                  </a:lnTo>
                  <a:lnTo>
                    <a:pt x="1410" y="1142"/>
                  </a:lnTo>
                  <a:lnTo>
                    <a:pt x="1410" y="1145"/>
                  </a:lnTo>
                  <a:lnTo>
                    <a:pt x="1413" y="1148"/>
                  </a:lnTo>
                  <a:lnTo>
                    <a:pt x="1413" y="1152"/>
                  </a:lnTo>
                  <a:lnTo>
                    <a:pt x="1416" y="1158"/>
                  </a:lnTo>
                  <a:lnTo>
                    <a:pt x="1416" y="1161"/>
                  </a:lnTo>
                  <a:lnTo>
                    <a:pt x="1413" y="1164"/>
                  </a:lnTo>
                  <a:lnTo>
                    <a:pt x="1416" y="1167"/>
                  </a:lnTo>
                  <a:lnTo>
                    <a:pt x="1416" y="1173"/>
                  </a:lnTo>
                  <a:lnTo>
                    <a:pt x="1419" y="1176"/>
                  </a:lnTo>
                  <a:lnTo>
                    <a:pt x="1422" y="1180"/>
                  </a:lnTo>
                  <a:lnTo>
                    <a:pt x="1422" y="1183"/>
                  </a:lnTo>
                  <a:lnTo>
                    <a:pt x="1425" y="1198"/>
                  </a:lnTo>
                  <a:lnTo>
                    <a:pt x="1432" y="1220"/>
                  </a:lnTo>
                  <a:lnTo>
                    <a:pt x="1435" y="1245"/>
                  </a:lnTo>
                  <a:lnTo>
                    <a:pt x="1435" y="1254"/>
                  </a:lnTo>
                  <a:lnTo>
                    <a:pt x="1435" y="1260"/>
                  </a:lnTo>
                  <a:lnTo>
                    <a:pt x="1432" y="1267"/>
                  </a:lnTo>
                  <a:lnTo>
                    <a:pt x="1432" y="1270"/>
                  </a:lnTo>
                  <a:lnTo>
                    <a:pt x="1429" y="1276"/>
                  </a:lnTo>
                  <a:lnTo>
                    <a:pt x="1429" y="1279"/>
                  </a:lnTo>
                  <a:lnTo>
                    <a:pt x="1429" y="1282"/>
                  </a:lnTo>
                  <a:lnTo>
                    <a:pt x="1425" y="1285"/>
                  </a:lnTo>
                  <a:lnTo>
                    <a:pt x="1422" y="1288"/>
                  </a:lnTo>
                  <a:lnTo>
                    <a:pt x="1416" y="1292"/>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9" name="Freeform 8"/>
            <p:cNvSpPr>
              <a:spLocks/>
            </p:cNvSpPr>
            <p:nvPr/>
          </p:nvSpPr>
          <p:spPr bwMode="auto">
            <a:xfrm>
              <a:off x="3312415" y="880028"/>
              <a:ext cx="1164465" cy="1140219"/>
            </a:xfrm>
            <a:custGeom>
              <a:avLst/>
              <a:gdLst>
                <a:gd name="T0" fmla="*/ 276 w 910"/>
                <a:gd name="T1" fmla="*/ 165 h 886"/>
                <a:gd name="T2" fmla="*/ 265 w 910"/>
                <a:gd name="T3" fmla="*/ 265 h 886"/>
                <a:gd name="T4" fmla="*/ 252 w 910"/>
                <a:gd name="T5" fmla="*/ 356 h 886"/>
                <a:gd name="T6" fmla="*/ 235 w 910"/>
                <a:gd name="T7" fmla="*/ 410 h 886"/>
                <a:gd name="T8" fmla="*/ 222 w 910"/>
                <a:gd name="T9" fmla="*/ 497 h 886"/>
                <a:gd name="T10" fmla="*/ 174 w 910"/>
                <a:gd name="T11" fmla="*/ 491 h 886"/>
                <a:gd name="T12" fmla="*/ 120 w 910"/>
                <a:gd name="T13" fmla="*/ 473 h 886"/>
                <a:gd name="T14" fmla="*/ 80 w 910"/>
                <a:gd name="T15" fmla="*/ 480 h 886"/>
                <a:gd name="T16" fmla="*/ 111 w 910"/>
                <a:gd name="T17" fmla="*/ 548 h 886"/>
                <a:gd name="T18" fmla="*/ 64 w 910"/>
                <a:gd name="T19" fmla="*/ 591 h 886"/>
                <a:gd name="T20" fmla="*/ 34 w 910"/>
                <a:gd name="T21" fmla="*/ 614 h 886"/>
                <a:gd name="T22" fmla="*/ 17 w 910"/>
                <a:gd name="T23" fmla="*/ 658 h 886"/>
                <a:gd name="T24" fmla="*/ 17 w 910"/>
                <a:gd name="T25" fmla="*/ 721 h 886"/>
                <a:gd name="T26" fmla="*/ 60 w 910"/>
                <a:gd name="T27" fmla="*/ 772 h 886"/>
                <a:gd name="T28" fmla="*/ 50 w 910"/>
                <a:gd name="T29" fmla="*/ 812 h 886"/>
                <a:gd name="T30" fmla="*/ 44 w 910"/>
                <a:gd name="T31" fmla="*/ 865 h 886"/>
                <a:gd name="T32" fmla="*/ 80 w 910"/>
                <a:gd name="T33" fmla="*/ 883 h 886"/>
                <a:gd name="T34" fmla="*/ 120 w 910"/>
                <a:gd name="T35" fmla="*/ 822 h 886"/>
                <a:gd name="T36" fmla="*/ 155 w 910"/>
                <a:gd name="T37" fmla="*/ 805 h 886"/>
                <a:gd name="T38" fmla="*/ 188 w 910"/>
                <a:gd name="T39" fmla="*/ 808 h 886"/>
                <a:gd name="T40" fmla="*/ 228 w 910"/>
                <a:gd name="T41" fmla="*/ 795 h 886"/>
                <a:gd name="T42" fmla="*/ 205 w 910"/>
                <a:gd name="T43" fmla="*/ 768 h 886"/>
                <a:gd name="T44" fmla="*/ 171 w 910"/>
                <a:gd name="T45" fmla="*/ 742 h 886"/>
                <a:gd name="T46" fmla="*/ 114 w 910"/>
                <a:gd name="T47" fmla="*/ 721 h 886"/>
                <a:gd name="T48" fmla="*/ 98 w 910"/>
                <a:gd name="T49" fmla="*/ 668 h 886"/>
                <a:gd name="T50" fmla="*/ 147 w 910"/>
                <a:gd name="T51" fmla="*/ 638 h 886"/>
                <a:gd name="T52" fmla="*/ 185 w 910"/>
                <a:gd name="T53" fmla="*/ 688 h 886"/>
                <a:gd name="T54" fmla="*/ 208 w 910"/>
                <a:gd name="T55" fmla="*/ 672 h 886"/>
                <a:gd name="T56" fmla="*/ 271 w 910"/>
                <a:gd name="T57" fmla="*/ 621 h 886"/>
                <a:gd name="T58" fmla="*/ 325 w 910"/>
                <a:gd name="T59" fmla="*/ 627 h 886"/>
                <a:gd name="T60" fmla="*/ 382 w 910"/>
                <a:gd name="T61" fmla="*/ 658 h 886"/>
                <a:gd name="T62" fmla="*/ 457 w 910"/>
                <a:gd name="T63" fmla="*/ 702 h 886"/>
                <a:gd name="T64" fmla="*/ 513 w 910"/>
                <a:gd name="T65" fmla="*/ 718 h 886"/>
                <a:gd name="T66" fmla="*/ 551 w 910"/>
                <a:gd name="T67" fmla="*/ 742 h 886"/>
                <a:gd name="T68" fmla="*/ 557 w 910"/>
                <a:gd name="T69" fmla="*/ 648 h 886"/>
                <a:gd name="T70" fmla="*/ 600 w 910"/>
                <a:gd name="T71" fmla="*/ 578 h 886"/>
                <a:gd name="T72" fmla="*/ 661 w 910"/>
                <a:gd name="T73" fmla="*/ 517 h 886"/>
                <a:gd name="T74" fmla="*/ 712 w 910"/>
                <a:gd name="T75" fmla="*/ 513 h 886"/>
                <a:gd name="T76" fmla="*/ 759 w 910"/>
                <a:gd name="T77" fmla="*/ 510 h 886"/>
                <a:gd name="T78" fmla="*/ 786 w 910"/>
                <a:gd name="T79" fmla="*/ 487 h 886"/>
                <a:gd name="T80" fmla="*/ 812 w 910"/>
                <a:gd name="T81" fmla="*/ 480 h 886"/>
                <a:gd name="T82" fmla="*/ 839 w 910"/>
                <a:gd name="T83" fmla="*/ 457 h 886"/>
                <a:gd name="T84" fmla="*/ 880 w 910"/>
                <a:gd name="T85" fmla="*/ 419 h 886"/>
                <a:gd name="T86" fmla="*/ 893 w 910"/>
                <a:gd name="T87" fmla="*/ 393 h 886"/>
                <a:gd name="T88" fmla="*/ 846 w 910"/>
                <a:gd name="T89" fmla="*/ 416 h 886"/>
                <a:gd name="T90" fmla="*/ 839 w 910"/>
                <a:gd name="T91" fmla="*/ 373 h 886"/>
                <a:gd name="T92" fmla="*/ 796 w 910"/>
                <a:gd name="T93" fmla="*/ 335 h 886"/>
                <a:gd name="T94" fmla="*/ 823 w 910"/>
                <a:gd name="T95" fmla="*/ 238 h 886"/>
                <a:gd name="T96" fmla="*/ 809 w 910"/>
                <a:gd name="T97" fmla="*/ 205 h 886"/>
                <a:gd name="T98" fmla="*/ 748 w 910"/>
                <a:gd name="T99" fmla="*/ 289 h 886"/>
                <a:gd name="T100" fmla="*/ 672 w 910"/>
                <a:gd name="T101" fmla="*/ 292 h 886"/>
                <a:gd name="T102" fmla="*/ 648 w 910"/>
                <a:gd name="T103" fmla="*/ 286 h 886"/>
                <a:gd name="T104" fmla="*/ 614 w 910"/>
                <a:gd name="T105" fmla="*/ 262 h 886"/>
                <a:gd name="T106" fmla="*/ 597 w 910"/>
                <a:gd name="T107" fmla="*/ 279 h 886"/>
                <a:gd name="T108" fmla="*/ 578 w 910"/>
                <a:gd name="T109" fmla="*/ 256 h 886"/>
                <a:gd name="T110" fmla="*/ 507 w 910"/>
                <a:gd name="T111" fmla="*/ 219 h 886"/>
                <a:gd name="T112" fmla="*/ 446 w 910"/>
                <a:gd name="T113" fmla="*/ 172 h 886"/>
                <a:gd name="T114" fmla="*/ 389 w 910"/>
                <a:gd name="T115" fmla="*/ 105 h 886"/>
                <a:gd name="T116" fmla="*/ 346 w 910"/>
                <a:gd name="T117" fmla="*/ 58 h 886"/>
                <a:gd name="T118" fmla="*/ 295 w 910"/>
                <a:gd name="T119" fmla="*/ 4 h 886"/>
                <a:gd name="T120" fmla="*/ 271 w 910"/>
                <a:gd name="T121" fmla="*/ 27 h 886"/>
                <a:gd name="T122" fmla="*/ 252 w 910"/>
                <a:gd name="T123" fmla="*/ 51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886">
                  <a:moveTo>
                    <a:pt x="245" y="72"/>
                  </a:moveTo>
                  <a:lnTo>
                    <a:pt x="245" y="81"/>
                  </a:lnTo>
                  <a:lnTo>
                    <a:pt x="249" y="91"/>
                  </a:lnTo>
                  <a:lnTo>
                    <a:pt x="252" y="102"/>
                  </a:lnTo>
                  <a:lnTo>
                    <a:pt x="255" y="111"/>
                  </a:lnTo>
                  <a:lnTo>
                    <a:pt x="258" y="121"/>
                  </a:lnTo>
                  <a:lnTo>
                    <a:pt x="262" y="129"/>
                  </a:lnTo>
                  <a:lnTo>
                    <a:pt x="265" y="138"/>
                  </a:lnTo>
                  <a:lnTo>
                    <a:pt x="268" y="142"/>
                  </a:lnTo>
                  <a:lnTo>
                    <a:pt x="271" y="151"/>
                  </a:lnTo>
                  <a:lnTo>
                    <a:pt x="276" y="165"/>
                  </a:lnTo>
                  <a:lnTo>
                    <a:pt x="279" y="175"/>
                  </a:lnTo>
                  <a:lnTo>
                    <a:pt x="282" y="181"/>
                  </a:lnTo>
                  <a:lnTo>
                    <a:pt x="282" y="192"/>
                  </a:lnTo>
                  <a:lnTo>
                    <a:pt x="282" y="205"/>
                  </a:lnTo>
                  <a:lnTo>
                    <a:pt x="279" y="215"/>
                  </a:lnTo>
                  <a:lnTo>
                    <a:pt x="276" y="229"/>
                  </a:lnTo>
                  <a:lnTo>
                    <a:pt x="276" y="235"/>
                  </a:lnTo>
                  <a:lnTo>
                    <a:pt x="271" y="245"/>
                  </a:lnTo>
                  <a:lnTo>
                    <a:pt x="268" y="256"/>
                  </a:lnTo>
                  <a:lnTo>
                    <a:pt x="265" y="262"/>
                  </a:lnTo>
                  <a:lnTo>
                    <a:pt x="265" y="265"/>
                  </a:lnTo>
                  <a:lnTo>
                    <a:pt x="265" y="275"/>
                  </a:lnTo>
                  <a:lnTo>
                    <a:pt x="265" y="286"/>
                  </a:lnTo>
                  <a:lnTo>
                    <a:pt x="268" y="292"/>
                  </a:lnTo>
                  <a:lnTo>
                    <a:pt x="268" y="299"/>
                  </a:lnTo>
                  <a:lnTo>
                    <a:pt x="268" y="305"/>
                  </a:lnTo>
                  <a:lnTo>
                    <a:pt x="268" y="313"/>
                  </a:lnTo>
                  <a:lnTo>
                    <a:pt x="268" y="323"/>
                  </a:lnTo>
                  <a:lnTo>
                    <a:pt x="265" y="332"/>
                  </a:lnTo>
                  <a:lnTo>
                    <a:pt x="262" y="343"/>
                  </a:lnTo>
                  <a:lnTo>
                    <a:pt x="258" y="353"/>
                  </a:lnTo>
                  <a:lnTo>
                    <a:pt x="252" y="356"/>
                  </a:lnTo>
                  <a:lnTo>
                    <a:pt x="245" y="356"/>
                  </a:lnTo>
                  <a:lnTo>
                    <a:pt x="241" y="359"/>
                  </a:lnTo>
                  <a:lnTo>
                    <a:pt x="235" y="362"/>
                  </a:lnTo>
                  <a:lnTo>
                    <a:pt x="231" y="370"/>
                  </a:lnTo>
                  <a:lnTo>
                    <a:pt x="228" y="376"/>
                  </a:lnTo>
                  <a:lnTo>
                    <a:pt x="228" y="380"/>
                  </a:lnTo>
                  <a:lnTo>
                    <a:pt x="228" y="386"/>
                  </a:lnTo>
                  <a:lnTo>
                    <a:pt x="228" y="396"/>
                  </a:lnTo>
                  <a:lnTo>
                    <a:pt x="231" y="400"/>
                  </a:lnTo>
                  <a:lnTo>
                    <a:pt x="231" y="407"/>
                  </a:lnTo>
                  <a:lnTo>
                    <a:pt x="235" y="410"/>
                  </a:lnTo>
                  <a:lnTo>
                    <a:pt x="235" y="416"/>
                  </a:lnTo>
                  <a:lnTo>
                    <a:pt x="235" y="427"/>
                  </a:lnTo>
                  <a:lnTo>
                    <a:pt x="238" y="437"/>
                  </a:lnTo>
                  <a:lnTo>
                    <a:pt x="238" y="446"/>
                  </a:lnTo>
                  <a:lnTo>
                    <a:pt x="241" y="453"/>
                  </a:lnTo>
                  <a:lnTo>
                    <a:pt x="241" y="464"/>
                  </a:lnTo>
                  <a:lnTo>
                    <a:pt x="238" y="473"/>
                  </a:lnTo>
                  <a:lnTo>
                    <a:pt x="235" y="480"/>
                  </a:lnTo>
                  <a:lnTo>
                    <a:pt x="231" y="487"/>
                  </a:lnTo>
                  <a:lnTo>
                    <a:pt x="225" y="491"/>
                  </a:lnTo>
                  <a:lnTo>
                    <a:pt x="222" y="497"/>
                  </a:lnTo>
                  <a:lnTo>
                    <a:pt x="215" y="500"/>
                  </a:lnTo>
                  <a:lnTo>
                    <a:pt x="205" y="500"/>
                  </a:lnTo>
                  <a:lnTo>
                    <a:pt x="198" y="500"/>
                  </a:lnTo>
                  <a:lnTo>
                    <a:pt x="192" y="500"/>
                  </a:lnTo>
                  <a:lnTo>
                    <a:pt x="188" y="497"/>
                  </a:lnTo>
                  <a:lnTo>
                    <a:pt x="188" y="494"/>
                  </a:lnTo>
                  <a:lnTo>
                    <a:pt x="185" y="491"/>
                  </a:lnTo>
                  <a:lnTo>
                    <a:pt x="185" y="487"/>
                  </a:lnTo>
                  <a:lnTo>
                    <a:pt x="181" y="487"/>
                  </a:lnTo>
                  <a:lnTo>
                    <a:pt x="178" y="487"/>
                  </a:lnTo>
                  <a:lnTo>
                    <a:pt x="174" y="491"/>
                  </a:lnTo>
                  <a:lnTo>
                    <a:pt x="171" y="494"/>
                  </a:lnTo>
                  <a:lnTo>
                    <a:pt x="165" y="497"/>
                  </a:lnTo>
                  <a:lnTo>
                    <a:pt x="161" y="497"/>
                  </a:lnTo>
                  <a:lnTo>
                    <a:pt x="155" y="494"/>
                  </a:lnTo>
                  <a:lnTo>
                    <a:pt x="151" y="491"/>
                  </a:lnTo>
                  <a:lnTo>
                    <a:pt x="144" y="491"/>
                  </a:lnTo>
                  <a:lnTo>
                    <a:pt x="138" y="491"/>
                  </a:lnTo>
                  <a:lnTo>
                    <a:pt x="134" y="487"/>
                  </a:lnTo>
                  <a:lnTo>
                    <a:pt x="131" y="483"/>
                  </a:lnTo>
                  <a:lnTo>
                    <a:pt x="125" y="477"/>
                  </a:lnTo>
                  <a:lnTo>
                    <a:pt x="120" y="473"/>
                  </a:lnTo>
                  <a:lnTo>
                    <a:pt x="117" y="473"/>
                  </a:lnTo>
                  <a:lnTo>
                    <a:pt x="114" y="470"/>
                  </a:lnTo>
                  <a:lnTo>
                    <a:pt x="111" y="470"/>
                  </a:lnTo>
                  <a:lnTo>
                    <a:pt x="104" y="467"/>
                  </a:lnTo>
                  <a:lnTo>
                    <a:pt x="101" y="464"/>
                  </a:lnTo>
                  <a:lnTo>
                    <a:pt x="101" y="467"/>
                  </a:lnTo>
                  <a:lnTo>
                    <a:pt x="94" y="470"/>
                  </a:lnTo>
                  <a:lnTo>
                    <a:pt x="90" y="473"/>
                  </a:lnTo>
                  <a:lnTo>
                    <a:pt x="87" y="477"/>
                  </a:lnTo>
                  <a:lnTo>
                    <a:pt x="80" y="477"/>
                  </a:lnTo>
                  <a:lnTo>
                    <a:pt x="80" y="480"/>
                  </a:lnTo>
                  <a:lnTo>
                    <a:pt x="77" y="487"/>
                  </a:lnTo>
                  <a:lnTo>
                    <a:pt x="74" y="497"/>
                  </a:lnTo>
                  <a:lnTo>
                    <a:pt x="77" y="500"/>
                  </a:lnTo>
                  <a:lnTo>
                    <a:pt x="80" y="507"/>
                  </a:lnTo>
                  <a:lnTo>
                    <a:pt x="84" y="513"/>
                  </a:lnTo>
                  <a:lnTo>
                    <a:pt x="87" y="517"/>
                  </a:lnTo>
                  <a:lnTo>
                    <a:pt x="90" y="521"/>
                  </a:lnTo>
                  <a:lnTo>
                    <a:pt x="98" y="527"/>
                  </a:lnTo>
                  <a:lnTo>
                    <a:pt x="104" y="537"/>
                  </a:lnTo>
                  <a:lnTo>
                    <a:pt x="107" y="543"/>
                  </a:lnTo>
                  <a:lnTo>
                    <a:pt x="111" y="548"/>
                  </a:lnTo>
                  <a:lnTo>
                    <a:pt x="107" y="551"/>
                  </a:lnTo>
                  <a:lnTo>
                    <a:pt x="104" y="554"/>
                  </a:lnTo>
                  <a:lnTo>
                    <a:pt x="98" y="557"/>
                  </a:lnTo>
                  <a:lnTo>
                    <a:pt x="94" y="561"/>
                  </a:lnTo>
                  <a:lnTo>
                    <a:pt x="87" y="567"/>
                  </a:lnTo>
                  <a:lnTo>
                    <a:pt x="80" y="578"/>
                  </a:lnTo>
                  <a:lnTo>
                    <a:pt x="80" y="588"/>
                  </a:lnTo>
                  <a:lnTo>
                    <a:pt x="77" y="594"/>
                  </a:lnTo>
                  <a:lnTo>
                    <a:pt x="74" y="594"/>
                  </a:lnTo>
                  <a:lnTo>
                    <a:pt x="71" y="594"/>
                  </a:lnTo>
                  <a:lnTo>
                    <a:pt x="64" y="591"/>
                  </a:lnTo>
                  <a:lnTo>
                    <a:pt x="60" y="588"/>
                  </a:lnTo>
                  <a:lnTo>
                    <a:pt x="57" y="584"/>
                  </a:lnTo>
                  <a:lnTo>
                    <a:pt x="53" y="588"/>
                  </a:lnTo>
                  <a:lnTo>
                    <a:pt x="53" y="591"/>
                  </a:lnTo>
                  <a:lnTo>
                    <a:pt x="50" y="597"/>
                  </a:lnTo>
                  <a:lnTo>
                    <a:pt x="50" y="604"/>
                  </a:lnTo>
                  <a:lnTo>
                    <a:pt x="47" y="608"/>
                  </a:lnTo>
                  <a:lnTo>
                    <a:pt x="44" y="608"/>
                  </a:lnTo>
                  <a:lnTo>
                    <a:pt x="41" y="611"/>
                  </a:lnTo>
                  <a:lnTo>
                    <a:pt x="37" y="614"/>
                  </a:lnTo>
                  <a:lnTo>
                    <a:pt x="34" y="614"/>
                  </a:lnTo>
                  <a:lnTo>
                    <a:pt x="27" y="614"/>
                  </a:lnTo>
                  <a:lnTo>
                    <a:pt x="20" y="611"/>
                  </a:lnTo>
                  <a:lnTo>
                    <a:pt x="17" y="614"/>
                  </a:lnTo>
                  <a:lnTo>
                    <a:pt x="14" y="618"/>
                  </a:lnTo>
                  <a:lnTo>
                    <a:pt x="10" y="621"/>
                  </a:lnTo>
                  <a:lnTo>
                    <a:pt x="10" y="627"/>
                  </a:lnTo>
                  <a:lnTo>
                    <a:pt x="10" y="634"/>
                  </a:lnTo>
                  <a:lnTo>
                    <a:pt x="10" y="641"/>
                  </a:lnTo>
                  <a:lnTo>
                    <a:pt x="14" y="645"/>
                  </a:lnTo>
                  <a:lnTo>
                    <a:pt x="14" y="651"/>
                  </a:lnTo>
                  <a:lnTo>
                    <a:pt x="17" y="658"/>
                  </a:lnTo>
                  <a:lnTo>
                    <a:pt x="14" y="668"/>
                  </a:lnTo>
                  <a:lnTo>
                    <a:pt x="10" y="675"/>
                  </a:lnTo>
                  <a:lnTo>
                    <a:pt x="10" y="681"/>
                  </a:lnTo>
                  <a:lnTo>
                    <a:pt x="4" y="684"/>
                  </a:lnTo>
                  <a:lnTo>
                    <a:pt x="4" y="691"/>
                  </a:lnTo>
                  <a:lnTo>
                    <a:pt x="0" y="694"/>
                  </a:lnTo>
                  <a:lnTo>
                    <a:pt x="4" y="702"/>
                  </a:lnTo>
                  <a:lnTo>
                    <a:pt x="7" y="708"/>
                  </a:lnTo>
                  <a:lnTo>
                    <a:pt x="10" y="715"/>
                  </a:lnTo>
                  <a:lnTo>
                    <a:pt x="10" y="721"/>
                  </a:lnTo>
                  <a:lnTo>
                    <a:pt x="17" y="721"/>
                  </a:lnTo>
                  <a:lnTo>
                    <a:pt x="20" y="724"/>
                  </a:lnTo>
                  <a:lnTo>
                    <a:pt x="23" y="724"/>
                  </a:lnTo>
                  <a:lnTo>
                    <a:pt x="27" y="729"/>
                  </a:lnTo>
                  <a:lnTo>
                    <a:pt x="30" y="735"/>
                  </a:lnTo>
                  <a:lnTo>
                    <a:pt x="30" y="738"/>
                  </a:lnTo>
                  <a:lnTo>
                    <a:pt x="34" y="742"/>
                  </a:lnTo>
                  <a:lnTo>
                    <a:pt x="37" y="748"/>
                  </a:lnTo>
                  <a:lnTo>
                    <a:pt x="44" y="751"/>
                  </a:lnTo>
                  <a:lnTo>
                    <a:pt x="53" y="751"/>
                  </a:lnTo>
                  <a:lnTo>
                    <a:pt x="60" y="762"/>
                  </a:lnTo>
                  <a:lnTo>
                    <a:pt x="60" y="772"/>
                  </a:lnTo>
                  <a:lnTo>
                    <a:pt x="60" y="778"/>
                  </a:lnTo>
                  <a:lnTo>
                    <a:pt x="60" y="781"/>
                  </a:lnTo>
                  <a:lnTo>
                    <a:pt x="60" y="792"/>
                  </a:lnTo>
                  <a:lnTo>
                    <a:pt x="60" y="795"/>
                  </a:lnTo>
                  <a:lnTo>
                    <a:pt x="60" y="802"/>
                  </a:lnTo>
                  <a:lnTo>
                    <a:pt x="57" y="802"/>
                  </a:lnTo>
                  <a:lnTo>
                    <a:pt x="53" y="802"/>
                  </a:lnTo>
                  <a:lnTo>
                    <a:pt x="50" y="802"/>
                  </a:lnTo>
                  <a:lnTo>
                    <a:pt x="50" y="805"/>
                  </a:lnTo>
                  <a:lnTo>
                    <a:pt x="47" y="808"/>
                  </a:lnTo>
                  <a:lnTo>
                    <a:pt x="50" y="812"/>
                  </a:lnTo>
                  <a:lnTo>
                    <a:pt x="50" y="819"/>
                  </a:lnTo>
                  <a:lnTo>
                    <a:pt x="50" y="822"/>
                  </a:lnTo>
                  <a:lnTo>
                    <a:pt x="44" y="829"/>
                  </a:lnTo>
                  <a:lnTo>
                    <a:pt x="44" y="832"/>
                  </a:lnTo>
                  <a:lnTo>
                    <a:pt x="41" y="839"/>
                  </a:lnTo>
                  <a:lnTo>
                    <a:pt x="41" y="842"/>
                  </a:lnTo>
                  <a:lnTo>
                    <a:pt x="41" y="845"/>
                  </a:lnTo>
                  <a:lnTo>
                    <a:pt x="41" y="853"/>
                  </a:lnTo>
                  <a:lnTo>
                    <a:pt x="44" y="856"/>
                  </a:lnTo>
                  <a:lnTo>
                    <a:pt x="44" y="859"/>
                  </a:lnTo>
                  <a:lnTo>
                    <a:pt x="44" y="865"/>
                  </a:lnTo>
                  <a:lnTo>
                    <a:pt x="47" y="869"/>
                  </a:lnTo>
                  <a:lnTo>
                    <a:pt x="50" y="872"/>
                  </a:lnTo>
                  <a:lnTo>
                    <a:pt x="50" y="875"/>
                  </a:lnTo>
                  <a:lnTo>
                    <a:pt x="53" y="879"/>
                  </a:lnTo>
                  <a:lnTo>
                    <a:pt x="57" y="883"/>
                  </a:lnTo>
                  <a:lnTo>
                    <a:pt x="60" y="883"/>
                  </a:lnTo>
                  <a:lnTo>
                    <a:pt x="68" y="883"/>
                  </a:lnTo>
                  <a:lnTo>
                    <a:pt x="71" y="883"/>
                  </a:lnTo>
                  <a:lnTo>
                    <a:pt x="74" y="883"/>
                  </a:lnTo>
                  <a:lnTo>
                    <a:pt x="77" y="886"/>
                  </a:lnTo>
                  <a:lnTo>
                    <a:pt x="80" y="883"/>
                  </a:lnTo>
                  <a:lnTo>
                    <a:pt x="87" y="875"/>
                  </a:lnTo>
                  <a:lnTo>
                    <a:pt x="90" y="872"/>
                  </a:lnTo>
                  <a:lnTo>
                    <a:pt x="90" y="869"/>
                  </a:lnTo>
                  <a:lnTo>
                    <a:pt x="98" y="865"/>
                  </a:lnTo>
                  <a:lnTo>
                    <a:pt x="104" y="862"/>
                  </a:lnTo>
                  <a:lnTo>
                    <a:pt x="111" y="856"/>
                  </a:lnTo>
                  <a:lnTo>
                    <a:pt x="117" y="849"/>
                  </a:lnTo>
                  <a:lnTo>
                    <a:pt x="114" y="842"/>
                  </a:lnTo>
                  <a:lnTo>
                    <a:pt x="114" y="835"/>
                  </a:lnTo>
                  <a:lnTo>
                    <a:pt x="114" y="829"/>
                  </a:lnTo>
                  <a:lnTo>
                    <a:pt x="120" y="822"/>
                  </a:lnTo>
                  <a:lnTo>
                    <a:pt x="128" y="819"/>
                  </a:lnTo>
                  <a:lnTo>
                    <a:pt x="134" y="815"/>
                  </a:lnTo>
                  <a:lnTo>
                    <a:pt x="138" y="812"/>
                  </a:lnTo>
                  <a:lnTo>
                    <a:pt x="141" y="802"/>
                  </a:lnTo>
                  <a:lnTo>
                    <a:pt x="141" y="799"/>
                  </a:lnTo>
                  <a:lnTo>
                    <a:pt x="141" y="795"/>
                  </a:lnTo>
                  <a:lnTo>
                    <a:pt x="144" y="795"/>
                  </a:lnTo>
                  <a:lnTo>
                    <a:pt x="147" y="795"/>
                  </a:lnTo>
                  <a:lnTo>
                    <a:pt x="151" y="799"/>
                  </a:lnTo>
                  <a:lnTo>
                    <a:pt x="155" y="802"/>
                  </a:lnTo>
                  <a:lnTo>
                    <a:pt x="155" y="805"/>
                  </a:lnTo>
                  <a:lnTo>
                    <a:pt x="151" y="808"/>
                  </a:lnTo>
                  <a:lnTo>
                    <a:pt x="151" y="812"/>
                  </a:lnTo>
                  <a:lnTo>
                    <a:pt x="155" y="812"/>
                  </a:lnTo>
                  <a:lnTo>
                    <a:pt x="158" y="812"/>
                  </a:lnTo>
                  <a:lnTo>
                    <a:pt x="161" y="808"/>
                  </a:lnTo>
                  <a:lnTo>
                    <a:pt x="165" y="805"/>
                  </a:lnTo>
                  <a:lnTo>
                    <a:pt x="171" y="805"/>
                  </a:lnTo>
                  <a:lnTo>
                    <a:pt x="174" y="805"/>
                  </a:lnTo>
                  <a:lnTo>
                    <a:pt x="178" y="805"/>
                  </a:lnTo>
                  <a:lnTo>
                    <a:pt x="181" y="808"/>
                  </a:lnTo>
                  <a:lnTo>
                    <a:pt x="188" y="808"/>
                  </a:lnTo>
                  <a:lnTo>
                    <a:pt x="192" y="812"/>
                  </a:lnTo>
                  <a:lnTo>
                    <a:pt x="195" y="815"/>
                  </a:lnTo>
                  <a:lnTo>
                    <a:pt x="198" y="815"/>
                  </a:lnTo>
                  <a:lnTo>
                    <a:pt x="201" y="812"/>
                  </a:lnTo>
                  <a:lnTo>
                    <a:pt x="205" y="812"/>
                  </a:lnTo>
                  <a:lnTo>
                    <a:pt x="208" y="812"/>
                  </a:lnTo>
                  <a:lnTo>
                    <a:pt x="211" y="808"/>
                  </a:lnTo>
                  <a:lnTo>
                    <a:pt x="219" y="805"/>
                  </a:lnTo>
                  <a:lnTo>
                    <a:pt x="222" y="802"/>
                  </a:lnTo>
                  <a:lnTo>
                    <a:pt x="225" y="799"/>
                  </a:lnTo>
                  <a:lnTo>
                    <a:pt x="228" y="795"/>
                  </a:lnTo>
                  <a:lnTo>
                    <a:pt x="231" y="795"/>
                  </a:lnTo>
                  <a:lnTo>
                    <a:pt x="231" y="792"/>
                  </a:lnTo>
                  <a:lnTo>
                    <a:pt x="228" y="789"/>
                  </a:lnTo>
                  <a:lnTo>
                    <a:pt x="225" y="785"/>
                  </a:lnTo>
                  <a:lnTo>
                    <a:pt x="222" y="781"/>
                  </a:lnTo>
                  <a:lnTo>
                    <a:pt x="222" y="778"/>
                  </a:lnTo>
                  <a:lnTo>
                    <a:pt x="219" y="778"/>
                  </a:lnTo>
                  <a:lnTo>
                    <a:pt x="219" y="775"/>
                  </a:lnTo>
                  <a:lnTo>
                    <a:pt x="215" y="772"/>
                  </a:lnTo>
                  <a:lnTo>
                    <a:pt x="211" y="768"/>
                  </a:lnTo>
                  <a:lnTo>
                    <a:pt x="205" y="768"/>
                  </a:lnTo>
                  <a:lnTo>
                    <a:pt x="201" y="768"/>
                  </a:lnTo>
                  <a:lnTo>
                    <a:pt x="198" y="768"/>
                  </a:lnTo>
                  <a:lnTo>
                    <a:pt x="195" y="768"/>
                  </a:lnTo>
                  <a:lnTo>
                    <a:pt x="192" y="765"/>
                  </a:lnTo>
                  <a:lnTo>
                    <a:pt x="188" y="762"/>
                  </a:lnTo>
                  <a:lnTo>
                    <a:pt x="185" y="759"/>
                  </a:lnTo>
                  <a:lnTo>
                    <a:pt x="181" y="754"/>
                  </a:lnTo>
                  <a:lnTo>
                    <a:pt x="178" y="751"/>
                  </a:lnTo>
                  <a:lnTo>
                    <a:pt x="174" y="751"/>
                  </a:lnTo>
                  <a:lnTo>
                    <a:pt x="171" y="748"/>
                  </a:lnTo>
                  <a:lnTo>
                    <a:pt x="171" y="742"/>
                  </a:lnTo>
                  <a:lnTo>
                    <a:pt x="168" y="735"/>
                  </a:lnTo>
                  <a:lnTo>
                    <a:pt x="165" y="732"/>
                  </a:lnTo>
                  <a:lnTo>
                    <a:pt x="158" y="724"/>
                  </a:lnTo>
                  <a:lnTo>
                    <a:pt x="151" y="724"/>
                  </a:lnTo>
                  <a:lnTo>
                    <a:pt x="144" y="724"/>
                  </a:lnTo>
                  <a:lnTo>
                    <a:pt x="141" y="724"/>
                  </a:lnTo>
                  <a:lnTo>
                    <a:pt x="134" y="729"/>
                  </a:lnTo>
                  <a:lnTo>
                    <a:pt x="131" y="729"/>
                  </a:lnTo>
                  <a:lnTo>
                    <a:pt x="128" y="729"/>
                  </a:lnTo>
                  <a:lnTo>
                    <a:pt x="120" y="724"/>
                  </a:lnTo>
                  <a:lnTo>
                    <a:pt x="114" y="721"/>
                  </a:lnTo>
                  <a:lnTo>
                    <a:pt x="107" y="718"/>
                  </a:lnTo>
                  <a:lnTo>
                    <a:pt x="104" y="711"/>
                  </a:lnTo>
                  <a:lnTo>
                    <a:pt x="101" y="711"/>
                  </a:lnTo>
                  <a:lnTo>
                    <a:pt x="94" y="708"/>
                  </a:lnTo>
                  <a:lnTo>
                    <a:pt x="90" y="705"/>
                  </a:lnTo>
                  <a:lnTo>
                    <a:pt x="87" y="702"/>
                  </a:lnTo>
                  <a:lnTo>
                    <a:pt x="87" y="691"/>
                  </a:lnTo>
                  <a:lnTo>
                    <a:pt x="87" y="684"/>
                  </a:lnTo>
                  <a:lnTo>
                    <a:pt x="90" y="678"/>
                  </a:lnTo>
                  <a:lnTo>
                    <a:pt x="94" y="672"/>
                  </a:lnTo>
                  <a:lnTo>
                    <a:pt x="98" y="668"/>
                  </a:lnTo>
                  <a:lnTo>
                    <a:pt x="101" y="661"/>
                  </a:lnTo>
                  <a:lnTo>
                    <a:pt x="104" y="658"/>
                  </a:lnTo>
                  <a:lnTo>
                    <a:pt x="107" y="651"/>
                  </a:lnTo>
                  <a:lnTo>
                    <a:pt x="114" y="648"/>
                  </a:lnTo>
                  <a:lnTo>
                    <a:pt x="117" y="645"/>
                  </a:lnTo>
                  <a:lnTo>
                    <a:pt x="120" y="641"/>
                  </a:lnTo>
                  <a:lnTo>
                    <a:pt x="128" y="638"/>
                  </a:lnTo>
                  <a:lnTo>
                    <a:pt x="131" y="634"/>
                  </a:lnTo>
                  <a:lnTo>
                    <a:pt x="138" y="634"/>
                  </a:lnTo>
                  <a:lnTo>
                    <a:pt x="144" y="634"/>
                  </a:lnTo>
                  <a:lnTo>
                    <a:pt x="147" y="638"/>
                  </a:lnTo>
                  <a:lnTo>
                    <a:pt x="151" y="641"/>
                  </a:lnTo>
                  <a:lnTo>
                    <a:pt x="151" y="645"/>
                  </a:lnTo>
                  <a:lnTo>
                    <a:pt x="155" y="645"/>
                  </a:lnTo>
                  <a:lnTo>
                    <a:pt x="158" y="645"/>
                  </a:lnTo>
                  <a:lnTo>
                    <a:pt x="161" y="648"/>
                  </a:lnTo>
                  <a:lnTo>
                    <a:pt x="165" y="651"/>
                  </a:lnTo>
                  <a:lnTo>
                    <a:pt x="171" y="658"/>
                  </a:lnTo>
                  <a:lnTo>
                    <a:pt x="174" y="668"/>
                  </a:lnTo>
                  <a:lnTo>
                    <a:pt x="178" y="678"/>
                  </a:lnTo>
                  <a:lnTo>
                    <a:pt x="181" y="684"/>
                  </a:lnTo>
                  <a:lnTo>
                    <a:pt x="185" y="688"/>
                  </a:lnTo>
                  <a:lnTo>
                    <a:pt x="185" y="691"/>
                  </a:lnTo>
                  <a:lnTo>
                    <a:pt x="181" y="691"/>
                  </a:lnTo>
                  <a:lnTo>
                    <a:pt x="181" y="694"/>
                  </a:lnTo>
                  <a:lnTo>
                    <a:pt x="188" y="694"/>
                  </a:lnTo>
                  <a:lnTo>
                    <a:pt x="192" y="694"/>
                  </a:lnTo>
                  <a:lnTo>
                    <a:pt x="192" y="691"/>
                  </a:lnTo>
                  <a:lnTo>
                    <a:pt x="195" y="691"/>
                  </a:lnTo>
                  <a:lnTo>
                    <a:pt x="198" y="688"/>
                  </a:lnTo>
                  <a:lnTo>
                    <a:pt x="201" y="681"/>
                  </a:lnTo>
                  <a:lnTo>
                    <a:pt x="205" y="678"/>
                  </a:lnTo>
                  <a:lnTo>
                    <a:pt x="208" y="672"/>
                  </a:lnTo>
                  <a:lnTo>
                    <a:pt x="215" y="664"/>
                  </a:lnTo>
                  <a:lnTo>
                    <a:pt x="219" y="658"/>
                  </a:lnTo>
                  <a:lnTo>
                    <a:pt x="222" y="654"/>
                  </a:lnTo>
                  <a:lnTo>
                    <a:pt x="228" y="648"/>
                  </a:lnTo>
                  <a:lnTo>
                    <a:pt x="231" y="648"/>
                  </a:lnTo>
                  <a:lnTo>
                    <a:pt x="238" y="641"/>
                  </a:lnTo>
                  <a:lnTo>
                    <a:pt x="245" y="638"/>
                  </a:lnTo>
                  <a:lnTo>
                    <a:pt x="252" y="634"/>
                  </a:lnTo>
                  <a:lnTo>
                    <a:pt x="258" y="627"/>
                  </a:lnTo>
                  <a:lnTo>
                    <a:pt x="265" y="624"/>
                  </a:lnTo>
                  <a:lnTo>
                    <a:pt x="271" y="621"/>
                  </a:lnTo>
                  <a:lnTo>
                    <a:pt x="279" y="621"/>
                  </a:lnTo>
                  <a:lnTo>
                    <a:pt x="282" y="618"/>
                  </a:lnTo>
                  <a:lnTo>
                    <a:pt x="285" y="618"/>
                  </a:lnTo>
                  <a:lnTo>
                    <a:pt x="292" y="618"/>
                  </a:lnTo>
                  <a:lnTo>
                    <a:pt x="295" y="618"/>
                  </a:lnTo>
                  <a:lnTo>
                    <a:pt x="302" y="618"/>
                  </a:lnTo>
                  <a:lnTo>
                    <a:pt x="306" y="621"/>
                  </a:lnTo>
                  <a:lnTo>
                    <a:pt x="309" y="621"/>
                  </a:lnTo>
                  <a:lnTo>
                    <a:pt x="312" y="621"/>
                  </a:lnTo>
                  <a:lnTo>
                    <a:pt x="319" y="624"/>
                  </a:lnTo>
                  <a:lnTo>
                    <a:pt x="325" y="627"/>
                  </a:lnTo>
                  <a:lnTo>
                    <a:pt x="332" y="631"/>
                  </a:lnTo>
                  <a:lnTo>
                    <a:pt x="339" y="634"/>
                  </a:lnTo>
                  <a:lnTo>
                    <a:pt x="343" y="638"/>
                  </a:lnTo>
                  <a:lnTo>
                    <a:pt x="346" y="645"/>
                  </a:lnTo>
                  <a:lnTo>
                    <a:pt x="349" y="645"/>
                  </a:lnTo>
                  <a:lnTo>
                    <a:pt x="352" y="648"/>
                  </a:lnTo>
                  <a:lnTo>
                    <a:pt x="356" y="648"/>
                  </a:lnTo>
                  <a:lnTo>
                    <a:pt x="366" y="648"/>
                  </a:lnTo>
                  <a:lnTo>
                    <a:pt x="373" y="648"/>
                  </a:lnTo>
                  <a:lnTo>
                    <a:pt x="379" y="654"/>
                  </a:lnTo>
                  <a:lnTo>
                    <a:pt x="382" y="658"/>
                  </a:lnTo>
                  <a:lnTo>
                    <a:pt x="386" y="661"/>
                  </a:lnTo>
                  <a:lnTo>
                    <a:pt x="389" y="668"/>
                  </a:lnTo>
                  <a:lnTo>
                    <a:pt x="397" y="672"/>
                  </a:lnTo>
                  <a:lnTo>
                    <a:pt x="403" y="675"/>
                  </a:lnTo>
                  <a:lnTo>
                    <a:pt x="413" y="681"/>
                  </a:lnTo>
                  <a:lnTo>
                    <a:pt x="419" y="684"/>
                  </a:lnTo>
                  <a:lnTo>
                    <a:pt x="430" y="691"/>
                  </a:lnTo>
                  <a:lnTo>
                    <a:pt x="436" y="691"/>
                  </a:lnTo>
                  <a:lnTo>
                    <a:pt x="446" y="694"/>
                  </a:lnTo>
                  <a:lnTo>
                    <a:pt x="453" y="698"/>
                  </a:lnTo>
                  <a:lnTo>
                    <a:pt x="457" y="702"/>
                  </a:lnTo>
                  <a:lnTo>
                    <a:pt x="463" y="705"/>
                  </a:lnTo>
                  <a:lnTo>
                    <a:pt x="470" y="705"/>
                  </a:lnTo>
                  <a:lnTo>
                    <a:pt x="476" y="708"/>
                  </a:lnTo>
                  <a:lnTo>
                    <a:pt x="483" y="708"/>
                  </a:lnTo>
                  <a:lnTo>
                    <a:pt x="487" y="711"/>
                  </a:lnTo>
                  <a:lnTo>
                    <a:pt x="490" y="711"/>
                  </a:lnTo>
                  <a:lnTo>
                    <a:pt x="497" y="711"/>
                  </a:lnTo>
                  <a:lnTo>
                    <a:pt x="500" y="711"/>
                  </a:lnTo>
                  <a:lnTo>
                    <a:pt x="503" y="715"/>
                  </a:lnTo>
                  <a:lnTo>
                    <a:pt x="510" y="715"/>
                  </a:lnTo>
                  <a:lnTo>
                    <a:pt x="513" y="718"/>
                  </a:lnTo>
                  <a:lnTo>
                    <a:pt x="517" y="718"/>
                  </a:lnTo>
                  <a:lnTo>
                    <a:pt x="521" y="721"/>
                  </a:lnTo>
                  <a:lnTo>
                    <a:pt x="527" y="729"/>
                  </a:lnTo>
                  <a:lnTo>
                    <a:pt x="530" y="732"/>
                  </a:lnTo>
                  <a:lnTo>
                    <a:pt x="537" y="738"/>
                  </a:lnTo>
                  <a:lnTo>
                    <a:pt x="540" y="742"/>
                  </a:lnTo>
                  <a:lnTo>
                    <a:pt x="540" y="745"/>
                  </a:lnTo>
                  <a:lnTo>
                    <a:pt x="543" y="748"/>
                  </a:lnTo>
                  <a:lnTo>
                    <a:pt x="548" y="748"/>
                  </a:lnTo>
                  <a:lnTo>
                    <a:pt x="548" y="745"/>
                  </a:lnTo>
                  <a:lnTo>
                    <a:pt x="551" y="742"/>
                  </a:lnTo>
                  <a:lnTo>
                    <a:pt x="551" y="735"/>
                  </a:lnTo>
                  <a:lnTo>
                    <a:pt x="554" y="724"/>
                  </a:lnTo>
                  <a:lnTo>
                    <a:pt x="554" y="718"/>
                  </a:lnTo>
                  <a:lnTo>
                    <a:pt x="557" y="711"/>
                  </a:lnTo>
                  <a:lnTo>
                    <a:pt x="557" y="702"/>
                  </a:lnTo>
                  <a:lnTo>
                    <a:pt x="557" y="694"/>
                  </a:lnTo>
                  <a:lnTo>
                    <a:pt x="557" y="684"/>
                  </a:lnTo>
                  <a:lnTo>
                    <a:pt x="554" y="675"/>
                  </a:lnTo>
                  <a:lnTo>
                    <a:pt x="554" y="661"/>
                  </a:lnTo>
                  <a:lnTo>
                    <a:pt x="554" y="654"/>
                  </a:lnTo>
                  <a:lnTo>
                    <a:pt x="557" y="648"/>
                  </a:lnTo>
                  <a:lnTo>
                    <a:pt x="560" y="641"/>
                  </a:lnTo>
                  <a:lnTo>
                    <a:pt x="564" y="634"/>
                  </a:lnTo>
                  <a:lnTo>
                    <a:pt x="567" y="627"/>
                  </a:lnTo>
                  <a:lnTo>
                    <a:pt x="570" y="624"/>
                  </a:lnTo>
                  <a:lnTo>
                    <a:pt x="573" y="618"/>
                  </a:lnTo>
                  <a:lnTo>
                    <a:pt x="578" y="611"/>
                  </a:lnTo>
                  <a:lnTo>
                    <a:pt x="581" y="604"/>
                  </a:lnTo>
                  <a:lnTo>
                    <a:pt x="587" y="597"/>
                  </a:lnTo>
                  <a:lnTo>
                    <a:pt x="591" y="591"/>
                  </a:lnTo>
                  <a:lnTo>
                    <a:pt x="594" y="584"/>
                  </a:lnTo>
                  <a:lnTo>
                    <a:pt x="600" y="578"/>
                  </a:lnTo>
                  <a:lnTo>
                    <a:pt x="604" y="570"/>
                  </a:lnTo>
                  <a:lnTo>
                    <a:pt x="611" y="564"/>
                  </a:lnTo>
                  <a:lnTo>
                    <a:pt x="618" y="557"/>
                  </a:lnTo>
                  <a:lnTo>
                    <a:pt x="627" y="548"/>
                  </a:lnTo>
                  <a:lnTo>
                    <a:pt x="631" y="543"/>
                  </a:lnTo>
                  <a:lnTo>
                    <a:pt x="638" y="537"/>
                  </a:lnTo>
                  <a:lnTo>
                    <a:pt x="641" y="534"/>
                  </a:lnTo>
                  <a:lnTo>
                    <a:pt x="648" y="530"/>
                  </a:lnTo>
                  <a:lnTo>
                    <a:pt x="651" y="527"/>
                  </a:lnTo>
                  <a:lnTo>
                    <a:pt x="658" y="521"/>
                  </a:lnTo>
                  <a:lnTo>
                    <a:pt x="661" y="517"/>
                  </a:lnTo>
                  <a:lnTo>
                    <a:pt x="665" y="517"/>
                  </a:lnTo>
                  <a:lnTo>
                    <a:pt x="672" y="513"/>
                  </a:lnTo>
                  <a:lnTo>
                    <a:pt x="678" y="507"/>
                  </a:lnTo>
                  <a:lnTo>
                    <a:pt x="685" y="507"/>
                  </a:lnTo>
                  <a:lnTo>
                    <a:pt x="691" y="503"/>
                  </a:lnTo>
                  <a:lnTo>
                    <a:pt x="695" y="507"/>
                  </a:lnTo>
                  <a:lnTo>
                    <a:pt x="699" y="507"/>
                  </a:lnTo>
                  <a:lnTo>
                    <a:pt x="699" y="510"/>
                  </a:lnTo>
                  <a:lnTo>
                    <a:pt x="699" y="513"/>
                  </a:lnTo>
                  <a:lnTo>
                    <a:pt x="705" y="513"/>
                  </a:lnTo>
                  <a:lnTo>
                    <a:pt x="712" y="513"/>
                  </a:lnTo>
                  <a:lnTo>
                    <a:pt x="718" y="513"/>
                  </a:lnTo>
                  <a:lnTo>
                    <a:pt x="726" y="513"/>
                  </a:lnTo>
                  <a:lnTo>
                    <a:pt x="729" y="513"/>
                  </a:lnTo>
                  <a:lnTo>
                    <a:pt x="732" y="513"/>
                  </a:lnTo>
                  <a:lnTo>
                    <a:pt x="735" y="513"/>
                  </a:lnTo>
                  <a:lnTo>
                    <a:pt x="738" y="510"/>
                  </a:lnTo>
                  <a:lnTo>
                    <a:pt x="742" y="510"/>
                  </a:lnTo>
                  <a:lnTo>
                    <a:pt x="745" y="510"/>
                  </a:lnTo>
                  <a:lnTo>
                    <a:pt x="748" y="510"/>
                  </a:lnTo>
                  <a:lnTo>
                    <a:pt x="756" y="510"/>
                  </a:lnTo>
                  <a:lnTo>
                    <a:pt x="759" y="510"/>
                  </a:lnTo>
                  <a:lnTo>
                    <a:pt x="762" y="510"/>
                  </a:lnTo>
                  <a:lnTo>
                    <a:pt x="769" y="507"/>
                  </a:lnTo>
                  <a:lnTo>
                    <a:pt x="762" y="503"/>
                  </a:lnTo>
                  <a:lnTo>
                    <a:pt x="759" y="503"/>
                  </a:lnTo>
                  <a:lnTo>
                    <a:pt x="756" y="500"/>
                  </a:lnTo>
                  <a:lnTo>
                    <a:pt x="751" y="497"/>
                  </a:lnTo>
                  <a:lnTo>
                    <a:pt x="759" y="491"/>
                  </a:lnTo>
                  <a:lnTo>
                    <a:pt x="765" y="487"/>
                  </a:lnTo>
                  <a:lnTo>
                    <a:pt x="775" y="483"/>
                  </a:lnTo>
                  <a:lnTo>
                    <a:pt x="782" y="483"/>
                  </a:lnTo>
                  <a:lnTo>
                    <a:pt x="786" y="487"/>
                  </a:lnTo>
                  <a:lnTo>
                    <a:pt x="782" y="494"/>
                  </a:lnTo>
                  <a:lnTo>
                    <a:pt x="775" y="497"/>
                  </a:lnTo>
                  <a:lnTo>
                    <a:pt x="782" y="497"/>
                  </a:lnTo>
                  <a:lnTo>
                    <a:pt x="789" y="497"/>
                  </a:lnTo>
                  <a:lnTo>
                    <a:pt x="796" y="497"/>
                  </a:lnTo>
                  <a:lnTo>
                    <a:pt x="799" y="494"/>
                  </a:lnTo>
                  <a:lnTo>
                    <a:pt x="802" y="491"/>
                  </a:lnTo>
                  <a:lnTo>
                    <a:pt x="802" y="487"/>
                  </a:lnTo>
                  <a:lnTo>
                    <a:pt x="805" y="483"/>
                  </a:lnTo>
                  <a:lnTo>
                    <a:pt x="809" y="480"/>
                  </a:lnTo>
                  <a:lnTo>
                    <a:pt x="812" y="480"/>
                  </a:lnTo>
                  <a:lnTo>
                    <a:pt x="816" y="480"/>
                  </a:lnTo>
                  <a:lnTo>
                    <a:pt x="819" y="480"/>
                  </a:lnTo>
                  <a:lnTo>
                    <a:pt x="819" y="477"/>
                  </a:lnTo>
                  <a:lnTo>
                    <a:pt x="816" y="473"/>
                  </a:lnTo>
                  <a:lnTo>
                    <a:pt x="816" y="470"/>
                  </a:lnTo>
                  <a:lnTo>
                    <a:pt x="816" y="467"/>
                  </a:lnTo>
                  <a:lnTo>
                    <a:pt x="819" y="467"/>
                  </a:lnTo>
                  <a:lnTo>
                    <a:pt x="826" y="464"/>
                  </a:lnTo>
                  <a:lnTo>
                    <a:pt x="829" y="464"/>
                  </a:lnTo>
                  <a:lnTo>
                    <a:pt x="832" y="460"/>
                  </a:lnTo>
                  <a:lnTo>
                    <a:pt x="839" y="457"/>
                  </a:lnTo>
                  <a:lnTo>
                    <a:pt x="846" y="453"/>
                  </a:lnTo>
                  <a:lnTo>
                    <a:pt x="853" y="453"/>
                  </a:lnTo>
                  <a:lnTo>
                    <a:pt x="859" y="453"/>
                  </a:lnTo>
                  <a:lnTo>
                    <a:pt x="863" y="453"/>
                  </a:lnTo>
                  <a:lnTo>
                    <a:pt x="869" y="450"/>
                  </a:lnTo>
                  <a:lnTo>
                    <a:pt x="872" y="450"/>
                  </a:lnTo>
                  <a:lnTo>
                    <a:pt x="872" y="443"/>
                  </a:lnTo>
                  <a:lnTo>
                    <a:pt x="872" y="437"/>
                  </a:lnTo>
                  <a:lnTo>
                    <a:pt x="872" y="430"/>
                  </a:lnTo>
                  <a:lnTo>
                    <a:pt x="877" y="423"/>
                  </a:lnTo>
                  <a:lnTo>
                    <a:pt x="880" y="419"/>
                  </a:lnTo>
                  <a:lnTo>
                    <a:pt x="886" y="419"/>
                  </a:lnTo>
                  <a:lnTo>
                    <a:pt x="890" y="416"/>
                  </a:lnTo>
                  <a:lnTo>
                    <a:pt x="896" y="413"/>
                  </a:lnTo>
                  <a:lnTo>
                    <a:pt x="899" y="410"/>
                  </a:lnTo>
                  <a:lnTo>
                    <a:pt x="907" y="407"/>
                  </a:lnTo>
                  <a:lnTo>
                    <a:pt x="910" y="400"/>
                  </a:lnTo>
                  <a:lnTo>
                    <a:pt x="910" y="396"/>
                  </a:lnTo>
                  <a:lnTo>
                    <a:pt x="907" y="396"/>
                  </a:lnTo>
                  <a:lnTo>
                    <a:pt x="902" y="396"/>
                  </a:lnTo>
                  <a:lnTo>
                    <a:pt x="899" y="393"/>
                  </a:lnTo>
                  <a:lnTo>
                    <a:pt x="893" y="393"/>
                  </a:lnTo>
                  <a:lnTo>
                    <a:pt x="890" y="393"/>
                  </a:lnTo>
                  <a:lnTo>
                    <a:pt x="886" y="396"/>
                  </a:lnTo>
                  <a:lnTo>
                    <a:pt x="883" y="400"/>
                  </a:lnTo>
                  <a:lnTo>
                    <a:pt x="880" y="403"/>
                  </a:lnTo>
                  <a:lnTo>
                    <a:pt x="872" y="410"/>
                  </a:lnTo>
                  <a:lnTo>
                    <a:pt x="869" y="416"/>
                  </a:lnTo>
                  <a:lnTo>
                    <a:pt x="866" y="419"/>
                  </a:lnTo>
                  <a:lnTo>
                    <a:pt x="863" y="423"/>
                  </a:lnTo>
                  <a:lnTo>
                    <a:pt x="859" y="423"/>
                  </a:lnTo>
                  <a:lnTo>
                    <a:pt x="853" y="419"/>
                  </a:lnTo>
                  <a:lnTo>
                    <a:pt x="846" y="416"/>
                  </a:lnTo>
                  <a:lnTo>
                    <a:pt x="836" y="410"/>
                  </a:lnTo>
                  <a:lnTo>
                    <a:pt x="829" y="403"/>
                  </a:lnTo>
                  <a:lnTo>
                    <a:pt x="826" y="389"/>
                  </a:lnTo>
                  <a:lnTo>
                    <a:pt x="819" y="376"/>
                  </a:lnTo>
                  <a:lnTo>
                    <a:pt x="819" y="366"/>
                  </a:lnTo>
                  <a:lnTo>
                    <a:pt x="826" y="366"/>
                  </a:lnTo>
                  <a:lnTo>
                    <a:pt x="829" y="366"/>
                  </a:lnTo>
                  <a:lnTo>
                    <a:pt x="832" y="370"/>
                  </a:lnTo>
                  <a:lnTo>
                    <a:pt x="832" y="376"/>
                  </a:lnTo>
                  <a:lnTo>
                    <a:pt x="836" y="376"/>
                  </a:lnTo>
                  <a:lnTo>
                    <a:pt x="839" y="373"/>
                  </a:lnTo>
                  <a:lnTo>
                    <a:pt x="839" y="366"/>
                  </a:lnTo>
                  <a:lnTo>
                    <a:pt x="836" y="362"/>
                  </a:lnTo>
                  <a:lnTo>
                    <a:pt x="832" y="356"/>
                  </a:lnTo>
                  <a:lnTo>
                    <a:pt x="829" y="356"/>
                  </a:lnTo>
                  <a:lnTo>
                    <a:pt x="826" y="356"/>
                  </a:lnTo>
                  <a:lnTo>
                    <a:pt x="823" y="353"/>
                  </a:lnTo>
                  <a:lnTo>
                    <a:pt x="816" y="349"/>
                  </a:lnTo>
                  <a:lnTo>
                    <a:pt x="809" y="346"/>
                  </a:lnTo>
                  <a:lnTo>
                    <a:pt x="805" y="343"/>
                  </a:lnTo>
                  <a:lnTo>
                    <a:pt x="799" y="340"/>
                  </a:lnTo>
                  <a:lnTo>
                    <a:pt x="796" y="335"/>
                  </a:lnTo>
                  <a:lnTo>
                    <a:pt x="796" y="332"/>
                  </a:lnTo>
                  <a:lnTo>
                    <a:pt x="792" y="326"/>
                  </a:lnTo>
                  <a:lnTo>
                    <a:pt x="792" y="319"/>
                  </a:lnTo>
                  <a:lnTo>
                    <a:pt x="792" y="310"/>
                  </a:lnTo>
                  <a:lnTo>
                    <a:pt x="796" y="299"/>
                  </a:lnTo>
                  <a:lnTo>
                    <a:pt x="799" y="289"/>
                  </a:lnTo>
                  <a:lnTo>
                    <a:pt x="802" y="279"/>
                  </a:lnTo>
                  <a:lnTo>
                    <a:pt x="809" y="269"/>
                  </a:lnTo>
                  <a:lnTo>
                    <a:pt x="812" y="259"/>
                  </a:lnTo>
                  <a:lnTo>
                    <a:pt x="819" y="249"/>
                  </a:lnTo>
                  <a:lnTo>
                    <a:pt x="823" y="238"/>
                  </a:lnTo>
                  <a:lnTo>
                    <a:pt x="823" y="235"/>
                  </a:lnTo>
                  <a:lnTo>
                    <a:pt x="826" y="229"/>
                  </a:lnTo>
                  <a:lnTo>
                    <a:pt x="826" y="222"/>
                  </a:lnTo>
                  <a:lnTo>
                    <a:pt x="823" y="215"/>
                  </a:lnTo>
                  <a:lnTo>
                    <a:pt x="823" y="208"/>
                  </a:lnTo>
                  <a:lnTo>
                    <a:pt x="823" y="205"/>
                  </a:lnTo>
                  <a:lnTo>
                    <a:pt x="819" y="202"/>
                  </a:lnTo>
                  <a:lnTo>
                    <a:pt x="819" y="199"/>
                  </a:lnTo>
                  <a:lnTo>
                    <a:pt x="816" y="202"/>
                  </a:lnTo>
                  <a:lnTo>
                    <a:pt x="812" y="202"/>
                  </a:lnTo>
                  <a:lnTo>
                    <a:pt x="809" y="205"/>
                  </a:lnTo>
                  <a:lnTo>
                    <a:pt x="809" y="212"/>
                  </a:lnTo>
                  <a:lnTo>
                    <a:pt x="805" y="219"/>
                  </a:lnTo>
                  <a:lnTo>
                    <a:pt x="799" y="226"/>
                  </a:lnTo>
                  <a:lnTo>
                    <a:pt x="796" y="235"/>
                  </a:lnTo>
                  <a:lnTo>
                    <a:pt x="789" y="242"/>
                  </a:lnTo>
                  <a:lnTo>
                    <a:pt x="786" y="249"/>
                  </a:lnTo>
                  <a:lnTo>
                    <a:pt x="775" y="259"/>
                  </a:lnTo>
                  <a:lnTo>
                    <a:pt x="769" y="269"/>
                  </a:lnTo>
                  <a:lnTo>
                    <a:pt x="762" y="275"/>
                  </a:lnTo>
                  <a:lnTo>
                    <a:pt x="756" y="283"/>
                  </a:lnTo>
                  <a:lnTo>
                    <a:pt x="748" y="289"/>
                  </a:lnTo>
                  <a:lnTo>
                    <a:pt x="745" y="292"/>
                  </a:lnTo>
                  <a:lnTo>
                    <a:pt x="738" y="299"/>
                  </a:lnTo>
                  <a:lnTo>
                    <a:pt x="735" y="299"/>
                  </a:lnTo>
                  <a:lnTo>
                    <a:pt x="729" y="302"/>
                  </a:lnTo>
                  <a:lnTo>
                    <a:pt x="718" y="302"/>
                  </a:lnTo>
                  <a:lnTo>
                    <a:pt x="712" y="299"/>
                  </a:lnTo>
                  <a:lnTo>
                    <a:pt x="702" y="299"/>
                  </a:lnTo>
                  <a:lnTo>
                    <a:pt x="695" y="296"/>
                  </a:lnTo>
                  <a:lnTo>
                    <a:pt x="685" y="296"/>
                  </a:lnTo>
                  <a:lnTo>
                    <a:pt x="678" y="296"/>
                  </a:lnTo>
                  <a:lnTo>
                    <a:pt x="672" y="292"/>
                  </a:lnTo>
                  <a:lnTo>
                    <a:pt x="668" y="283"/>
                  </a:lnTo>
                  <a:lnTo>
                    <a:pt x="665" y="272"/>
                  </a:lnTo>
                  <a:lnTo>
                    <a:pt x="661" y="265"/>
                  </a:lnTo>
                  <a:lnTo>
                    <a:pt x="658" y="265"/>
                  </a:lnTo>
                  <a:lnTo>
                    <a:pt x="654" y="265"/>
                  </a:lnTo>
                  <a:lnTo>
                    <a:pt x="651" y="265"/>
                  </a:lnTo>
                  <a:lnTo>
                    <a:pt x="651" y="269"/>
                  </a:lnTo>
                  <a:lnTo>
                    <a:pt x="651" y="272"/>
                  </a:lnTo>
                  <a:lnTo>
                    <a:pt x="651" y="275"/>
                  </a:lnTo>
                  <a:lnTo>
                    <a:pt x="651" y="283"/>
                  </a:lnTo>
                  <a:lnTo>
                    <a:pt x="648" y="286"/>
                  </a:lnTo>
                  <a:lnTo>
                    <a:pt x="645" y="289"/>
                  </a:lnTo>
                  <a:lnTo>
                    <a:pt x="641" y="286"/>
                  </a:lnTo>
                  <a:lnTo>
                    <a:pt x="638" y="283"/>
                  </a:lnTo>
                  <a:lnTo>
                    <a:pt x="641" y="275"/>
                  </a:lnTo>
                  <a:lnTo>
                    <a:pt x="641" y="269"/>
                  </a:lnTo>
                  <a:lnTo>
                    <a:pt x="641" y="262"/>
                  </a:lnTo>
                  <a:lnTo>
                    <a:pt x="638" y="262"/>
                  </a:lnTo>
                  <a:lnTo>
                    <a:pt x="635" y="262"/>
                  </a:lnTo>
                  <a:lnTo>
                    <a:pt x="627" y="262"/>
                  </a:lnTo>
                  <a:lnTo>
                    <a:pt x="621" y="262"/>
                  </a:lnTo>
                  <a:lnTo>
                    <a:pt x="614" y="262"/>
                  </a:lnTo>
                  <a:lnTo>
                    <a:pt x="611" y="259"/>
                  </a:lnTo>
                  <a:lnTo>
                    <a:pt x="604" y="259"/>
                  </a:lnTo>
                  <a:lnTo>
                    <a:pt x="600" y="259"/>
                  </a:lnTo>
                  <a:lnTo>
                    <a:pt x="597" y="262"/>
                  </a:lnTo>
                  <a:lnTo>
                    <a:pt x="600" y="262"/>
                  </a:lnTo>
                  <a:lnTo>
                    <a:pt x="600" y="265"/>
                  </a:lnTo>
                  <a:lnTo>
                    <a:pt x="604" y="265"/>
                  </a:lnTo>
                  <a:lnTo>
                    <a:pt x="611" y="272"/>
                  </a:lnTo>
                  <a:lnTo>
                    <a:pt x="611" y="275"/>
                  </a:lnTo>
                  <a:lnTo>
                    <a:pt x="608" y="279"/>
                  </a:lnTo>
                  <a:lnTo>
                    <a:pt x="597" y="279"/>
                  </a:lnTo>
                  <a:lnTo>
                    <a:pt x="584" y="275"/>
                  </a:lnTo>
                  <a:lnTo>
                    <a:pt x="578" y="272"/>
                  </a:lnTo>
                  <a:lnTo>
                    <a:pt x="578" y="265"/>
                  </a:lnTo>
                  <a:lnTo>
                    <a:pt x="584" y="265"/>
                  </a:lnTo>
                  <a:lnTo>
                    <a:pt x="587" y="265"/>
                  </a:lnTo>
                  <a:lnTo>
                    <a:pt x="591" y="265"/>
                  </a:lnTo>
                  <a:lnTo>
                    <a:pt x="591" y="262"/>
                  </a:lnTo>
                  <a:lnTo>
                    <a:pt x="591" y="259"/>
                  </a:lnTo>
                  <a:lnTo>
                    <a:pt x="587" y="259"/>
                  </a:lnTo>
                  <a:lnTo>
                    <a:pt x="584" y="259"/>
                  </a:lnTo>
                  <a:lnTo>
                    <a:pt x="578" y="256"/>
                  </a:lnTo>
                  <a:lnTo>
                    <a:pt x="570" y="256"/>
                  </a:lnTo>
                  <a:lnTo>
                    <a:pt x="567" y="256"/>
                  </a:lnTo>
                  <a:lnTo>
                    <a:pt x="564" y="252"/>
                  </a:lnTo>
                  <a:lnTo>
                    <a:pt x="560" y="249"/>
                  </a:lnTo>
                  <a:lnTo>
                    <a:pt x="554" y="245"/>
                  </a:lnTo>
                  <a:lnTo>
                    <a:pt x="548" y="245"/>
                  </a:lnTo>
                  <a:lnTo>
                    <a:pt x="540" y="242"/>
                  </a:lnTo>
                  <a:lnTo>
                    <a:pt x="534" y="235"/>
                  </a:lnTo>
                  <a:lnTo>
                    <a:pt x="524" y="232"/>
                  </a:lnTo>
                  <a:lnTo>
                    <a:pt x="513" y="226"/>
                  </a:lnTo>
                  <a:lnTo>
                    <a:pt x="507" y="219"/>
                  </a:lnTo>
                  <a:lnTo>
                    <a:pt x="497" y="212"/>
                  </a:lnTo>
                  <a:lnTo>
                    <a:pt x="487" y="208"/>
                  </a:lnTo>
                  <a:lnTo>
                    <a:pt x="483" y="202"/>
                  </a:lnTo>
                  <a:lnTo>
                    <a:pt x="476" y="199"/>
                  </a:lnTo>
                  <a:lnTo>
                    <a:pt x="473" y="195"/>
                  </a:lnTo>
                  <a:lnTo>
                    <a:pt x="467" y="192"/>
                  </a:lnTo>
                  <a:lnTo>
                    <a:pt x="463" y="189"/>
                  </a:lnTo>
                  <a:lnTo>
                    <a:pt x="460" y="185"/>
                  </a:lnTo>
                  <a:lnTo>
                    <a:pt x="453" y="178"/>
                  </a:lnTo>
                  <a:lnTo>
                    <a:pt x="449" y="175"/>
                  </a:lnTo>
                  <a:lnTo>
                    <a:pt x="446" y="172"/>
                  </a:lnTo>
                  <a:lnTo>
                    <a:pt x="443" y="168"/>
                  </a:lnTo>
                  <a:lnTo>
                    <a:pt x="436" y="165"/>
                  </a:lnTo>
                  <a:lnTo>
                    <a:pt x="430" y="154"/>
                  </a:lnTo>
                  <a:lnTo>
                    <a:pt x="422" y="148"/>
                  </a:lnTo>
                  <a:lnTo>
                    <a:pt x="416" y="142"/>
                  </a:lnTo>
                  <a:lnTo>
                    <a:pt x="409" y="135"/>
                  </a:lnTo>
                  <a:lnTo>
                    <a:pt x="406" y="129"/>
                  </a:lnTo>
                  <a:lnTo>
                    <a:pt x="403" y="121"/>
                  </a:lnTo>
                  <a:lnTo>
                    <a:pt x="400" y="118"/>
                  </a:lnTo>
                  <a:lnTo>
                    <a:pt x="397" y="111"/>
                  </a:lnTo>
                  <a:lnTo>
                    <a:pt x="389" y="105"/>
                  </a:lnTo>
                  <a:lnTo>
                    <a:pt x="386" y="102"/>
                  </a:lnTo>
                  <a:lnTo>
                    <a:pt x="382" y="98"/>
                  </a:lnTo>
                  <a:lnTo>
                    <a:pt x="379" y="91"/>
                  </a:lnTo>
                  <a:lnTo>
                    <a:pt x="376" y="88"/>
                  </a:lnTo>
                  <a:lnTo>
                    <a:pt x="370" y="81"/>
                  </a:lnTo>
                  <a:lnTo>
                    <a:pt x="366" y="78"/>
                  </a:lnTo>
                  <a:lnTo>
                    <a:pt x="362" y="72"/>
                  </a:lnTo>
                  <a:lnTo>
                    <a:pt x="356" y="68"/>
                  </a:lnTo>
                  <a:lnTo>
                    <a:pt x="352" y="64"/>
                  </a:lnTo>
                  <a:lnTo>
                    <a:pt x="349" y="61"/>
                  </a:lnTo>
                  <a:lnTo>
                    <a:pt x="346" y="58"/>
                  </a:lnTo>
                  <a:lnTo>
                    <a:pt x="343" y="51"/>
                  </a:lnTo>
                  <a:lnTo>
                    <a:pt x="343" y="48"/>
                  </a:lnTo>
                  <a:lnTo>
                    <a:pt x="339" y="45"/>
                  </a:lnTo>
                  <a:lnTo>
                    <a:pt x="332" y="41"/>
                  </a:lnTo>
                  <a:lnTo>
                    <a:pt x="325" y="34"/>
                  </a:lnTo>
                  <a:lnTo>
                    <a:pt x="319" y="27"/>
                  </a:lnTo>
                  <a:lnTo>
                    <a:pt x="312" y="21"/>
                  </a:lnTo>
                  <a:lnTo>
                    <a:pt x="309" y="18"/>
                  </a:lnTo>
                  <a:lnTo>
                    <a:pt x="302" y="14"/>
                  </a:lnTo>
                  <a:lnTo>
                    <a:pt x="298" y="8"/>
                  </a:lnTo>
                  <a:lnTo>
                    <a:pt x="295" y="4"/>
                  </a:lnTo>
                  <a:lnTo>
                    <a:pt x="292" y="0"/>
                  </a:lnTo>
                  <a:lnTo>
                    <a:pt x="289" y="0"/>
                  </a:lnTo>
                  <a:lnTo>
                    <a:pt x="285" y="0"/>
                  </a:lnTo>
                  <a:lnTo>
                    <a:pt x="285" y="4"/>
                  </a:lnTo>
                  <a:lnTo>
                    <a:pt x="285" y="11"/>
                  </a:lnTo>
                  <a:lnTo>
                    <a:pt x="285" y="14"/>
                  </a:lnTo>
                  <a:lnTo>
                    <a:pt x="285" y="21"/>
                  </a:lnTo>
                  <a:lnTo>
                    <a:pt x="282" y="24"/>
                  </a:lnTo>
                  <a:lnTo>
                    <a:pt x="279" y="24"/>
                  </a:lnTo>
                  <a:lnTo>
                    <a:pt x="276" y="27"/>
                  </a:lnTo>
                  <a:lnTo>
                    <a:pt x="271" y="27"/>
                  </a:lnTo>
                  <a:lnTo>
                    <a:pt x="268" y="27"/>
                  </a:lnTo>
                  <a:lnTo>
                    <a:pt x="265" y="27"/>
                  </a:lnTo>
                  <a:lnTo>
                    <a:pt x="262" y="27"/>
                  </a:lnTo>
                  <a:lnTo>
                    <a:pt x="258" y="24"/>
                  </a:lnTo>
                  <a:lnTo>
                    <a:pt x="255" y="21"/>
                  </a:lnTo>
                  <a:lnTo>
                    <a:pt x="252" y="21"/>
                  </a:lnTo>
                  <a:lnTo>
                    <a:pt x="249" y="21"/>
                  </a:lnTo>
                  <a:lnTo>
                    <a:pt x="249" y="27"/>
                  </a:lnTo>
                  <a:lnTo>
                    <a:pt x="249" y="34"/>
                  </a:lnTo>
                  <a:lnTo>
                    <a:pt x="252" y="45"/>
                  </a:lnTo>
                  <a:lnTo>
                    <a:pt x="252" y="51"/>
                  </a:lnTo>
                  <a:lnTo>
                    <a:pt x="249" y="54"/>
                  </a:lnTo>
                  <a:lnTo>
                    <a:pt x="245" y="61"/>
                  </a:lnTo>
                  <a:lnTo>
                    <a:pt x="245" y="72"/>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10" name="Freeform 9"/>
            <p:cNvSpPr>
              <a:spLocks/>
            </p:cNvSpPr>
            <p:nvPr/>
          </p:nvSpPr>
          <p:spPr bwMode="auto">
            <a:xfrm>
              <a:off x="2256830" y="3906350"/>
              <a:ext cx="88581" cy="128344"/>
            </a:xfrm>
            <a:custGeom>
              <a:avLst/>
              <a:gdLst>
                <a:gd name="T0" fmla="*/ 13 w 70"/>
                <a:gd name="T1" fmla="*/ 77 h 98"/>
                <a:gd name="T2" fmla="*/ 10 w 70"/>
                <a:gd name="T3" fmla="*/ 74 h 98"/>
                <a:gd name="T4" fmla="*/ 4 w 70"/>
                <a:gd name="T5" fmla="*/ 71 h 98"/>
                <a:gd name="T6" fmla="*/ 0 w 70"/>
                <a:gd name="T7" fmla="*/ 68 h 98"/>
                <a:gd name="T8" fmla="*/ 0 w 70"/>
                <a:gd name="T9" fmla="*/ 63 h 98"/>
                <a:gd name="T10" fmla="*/ 4 w 70"/>
                <a:gd name="T11" fmla="*/ 60 h 98"/>
                <a:gd name="T12" fmla="*/ 10 w 70"/>
                <a:gd name="T13" fmla="*/ 57 h 98"/>
                <a:gd name="T14" fmla="*/ 13 w 70"/>
                <a:gd name="T15" fmla="*/ 57 h 98"/>
                <a:gd name="T16" fmla="*/ 13 w 70"/>
                <a:gd name="T17" fmla="*/ 54 h 98"/>
                <a:gd name="T18" fmla="*/ 18 w 70"/>
                <a:gd name="T19" fmla="*/ 47 h 98"/>
                <a:gd name="T20" fmla="*/ 24 w 70"/>
                <a:gd name="T21" fmla="*/ 37 h 98"/>
                <a:gd name="T22" fmla="*/ 31 w 70"/>
                <a:gd name="T23" fmla="*/ 30 h 98"/>
                <a:gd name="T24" fmla="*/ 37 w 70"/>
                <a:gd name="T25" fmla="*/ 23 h 98"/>
                <a:gd name="T26" fmla="*/ 43 w 70"/>
                <a:gd name="T27" fmla="*/ 17 h 98"/>
                <a:gd name="T28" fmla="*/ 54 w 70"/>
                <a:gd name="T29" fmla="*/ 10 h 98"/>
                <a:gd name="T30" fmla="*/ 61 w 70"/>
                <a:gd name="T31" fmla="*/ 3 h 98"/>
                <a:gd name="T32" fmla="*/ 67 w 70"/>
                <a:gd name="T33" fmla="*/ 0 h 98"/>
                <a:gd name="T34" fmla="*/ 70 w 70"/>
                <a:gd name="T35" fmla="*/ 3 h 98"/>
                <a:gd name="T36" fmla="*/ 70 w 70"/>
                <a:gd name="T37" fmla="*/ 7 h 98"/>
                <a:gd name="T38" fmla="*/ 67 w 70"/>
                <a:gd name="T39" fmla="*/ 10 h 98"/>
                <a:gd name="T40" fmla="*/ 67 w 70"/>
                <a:gd name="T41" fmla="*/ 14 h 98"/>
                <a:gd name="T42" fmla="*/ 64 w 70"/>
                <a:gd name="T43" fmla="*/ 20 h 98"/>
                <a:gd name="T44" fmla="*/ 61 w 70"/>
                <a:gd name="T45" fmla="*/ 27 h 98"/>
                <a:gd name="T46" fmla="*/ 54 w 70"/>
                <a:gd name="T47" fmla="*/ 37 h 98"/>
                <a:gd name="T48" fmla="*/ 51 w 70"/>
                <a:gd name="T49" fmla="*/ 44 h 98"/>
                <a:gd name="T50" fmla="*/ 51 w 70"/>
                <a:gd name="T51" fmla="*/ 47 h 98"/>
                <a:gd name="T52" fmla="*/ 51 w 70"/>
                <a:gd name="T53" fmla="*/ 50 h 98"/>
                <a:gd name="T54" fmla="*/ 51 w 70"/>
                <a:gd name="T55" fmla="*/ 54 h 98"/>
                <a:gd name="T56" fmla="*/ 51 w 70"/>
                <a:gd name="T57" fmla="*/ 57 h 98"/>
                <a:gd name="T58" fmla="*/ 51 w 70"/>
                <a:gd name="T59" fmla="*/ 60 h 98"/>
                <a:gd name="T60" fmla="*/ 54 w 70"/>
                <a:gd name="T61" fmla="*/ 63 h 98"/>
                <a:gd name="T62" fmla="*/ 57 w 70"/>
                <a:gd name="T63" fmla="*/ 68 h 98"/>
                <a:gd name="T64" fmla="*/ 61 w 70"/>
                <a:gd name="T65" fmla="*/ 71 h 98"/>
                <a:gd name="T66" fmla="*/ 57 w 70"/>
                <a:gd name="T67" fmla="*/ 74 h 98"/>
                <a:gd name="T68" fmla="*/ 54 w 70"/>
                <a:gd name="T69" fmla="*/ 80 h 98"/>
                <a:gd name="T70" fmla="*/ 43 w 70"/>
                <a:gd name="T71" fmla="*/ 84 h 98"/>
                <a:gd name="T72" fmla="*/ 37 w 70"/>
                <a:gd name="T73" fmla="*/ 90 h 98"/>
                <a:gd name="T74" fmla="*/ 34 w 70"/>
                <a:gd name="T75" fmla="*/ 93 h 98"/>
                <a:gd name="T76" fmla="*/ 31 w 70"/>
                <a:gd name="T77" fmla="*/ 98 h 98"/>
                <a:gd name="T78" fmla="*/ 27 w 70"/>
                <a:gd name="T79" fmla="*/ 98 h 98"/>
                <a:gd name="T80" fmla="*/ 24 w 70"/>
                <a:gd name="T81" fmla="*/ 98 h 98"/>
                <a:gd name="T82" fmla="*/ 21 w 70"/>
                <a:gd name="T83" fmla="*/ 93 h 98"/>
                <a:gd name="T84" fmla="*/ 18 w 70"/>
                <a:gd name="T85" fmla="*/ 90 h 98"/>
                <a:gd name="T86" fmla="*/ 13 w 70"/>
                <a:gd name="T87" fmla="*/ 87 h 98"/>
                <a:gd name="T88" fmla="*/ 13 w 70"/>
                <a:gd name="T89" fmla="*/ 84 h 98"/>
                <a:gd name="T90" fmla="*/ 13 w 70"/>
                <a:gd name="T91" fmla="*/ 80 h 98"/>
                <a:gd name="T92" fmla="*/ 13 w 70"/>
                <a:gd name="T93"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98">
                  <a:moveTo>
                    <a:pt x="13" y="77"/>
                  </a:moveTo>
                  <a:lnTo>
                    <a:pt x="10" y="74"/>
                  </a:lnTo>
                  <a:lnTo>
                    <a:pt x="4" y="71"/>
                  </a:lnTo>
                  <a:lnTo>
                    <a:pt x="0" y="68"/>
                  </a:lnTo>
                  <a:lnTo>
                    <a:pt x="0" y="63"/>
                  </a:lnTo>
                  <a:lnTo>
                    <a:pt x="4" y="60"/>
                  </a:lnTo>
                  <a:lnTo>
                    <a:pt x="10" y="57"/>
                  </a:lnTo>
                  <a:lnTo>
                    <a:pt x="13" y="57"/>
                  </a:lnTo>
                  <a:lnTo>
                    <a:pt x="13" y="54"/>
                  </a:lnTo>
                  <a:lnTo>
                    <a:pt x="18" y="47"/>
                  </a:lnTo>
                  <a:lnTo>
                    <a:pt x="24" y="37"/>
                  </a:lnTo>
                  <a:lnTo>
                    <a:pt x="31" y="30"/>
                  </a:lnTo>
                  <a:lnTo>
                    <a:pt x="37" y="23"/>
                  </a:lnTo>
                  <a:lnTo>
                    <a:pt x="43" y="17"/>
                  </a:lnTo>
                  <a:lnTo>
                    <a:pt x="54" y="10"/>
                  </a:lnTo>
                  <a:lnTo>
                    <a:pt x="61" y="3"/>
                  </a:lnTo>
                  <a:lnTo>
                    <a:pt x="67" y="0"/>
                  </a:lnTo>
                  <a:lnTo>
                    <a:pt x="70" y="3"/>
                  </a:lnTo>
                  <a:lnTo>
                    <a:pt x="70" y="7"/>
                  </a:lnTo>
                  <a:lnTo>
                    <a:pt x="67" y="10"/>
                  </a:lnTo>
                  <a:lnTo>
                    <a:pt x="67" y="14"/>
                  </a:lnTo>
                  <a:lnTo>
                    <a:pt x="64" y="20"/>
                  </a:lnTo>
                  <a:lnTo>
                    <a:pt x="61" y="27"/>
                  </a:lnTo>
                  <a:lnTo>
                    <a:pt x="54" y="37"/>
                  </a:lnTo>
                  <a:lnTo>
                    <a:pt x="51" y="44"/>
                  </a:lnTo>
                  <a:lnTo>
                    <a:pt x="51" y="47"/>
                  </a:lnTo>
                  <a:lnTo>
                    <a:pt x="51" y="50"/>
                  </a:lnTo>
                  <a:lnTo>
                    <a:pt x="51" y="54"/>
                  </a:lnTo>
                  <a:lnTo>
                    <a:pt x="51" y="57"/>
                  </a:lnTo>
                  <a:lnTo>
                    <a:pt x="51" y="60"/>
                  </a:lnTo>
                  <a:lnTo>
                    <a:pt x="54" y="63"/>
                  </a:lnTo>
                  <a:lnTo>
                    <a:pt x="57" y="68"/>
                  </a:lnTo>
                  <a:lnTo>
                    <a:pt x="61" y="71"/>
                  </a:lnTo>
                  <a:lnTo>
                    <a:pt x="57" y="74"/>
                  </a:lnTo>
                  <a:lnTo>
                    <a:pt x="54" y="80"/>
                  </a:lnTo>
                  <a:lnTo>
                    <a:pt x="43" y="84"/>
                  </a:lnTo>
                  <a:lnTo>
                    <a:pt x="37" y="90"/>
                  </a:lnTo>
                  <a:lnTo>
                    <a:pt x="34" y="93"/>
                  </a:lnTo>
                  <a:lnTo>
                    <a:pt x="31" y="98"/>
                  </a:lnTo>
                  <a:lnTo>
                    <a:pt x="27" y="98"/>
                  </a:lnTo>
                  <a:lnTo>
                    <a:pt x="24" y="98"/>
                  </a:lnTo>
                  <a:lnTo>
                    <a:pt x="21" y="93"/>
                  </a:lnTo>
                  <a:lnTo>
                    <a:pt x="18" y="90"/>
                  </a:lnTo>
                  <a:lnTo>
                    <a:pt x="13" y="87"/>
                  </a:lnTo>
                  <a:lnTo>
                    <a:pt x="13" y="84"/>
                  </a:lnTo>
                  <a:lnTo>
                    <a:pt x="13" y="80"/>
                  </a:lnTo>
                  <a:lnTo>
                    <a:pt x="13" y="77"/>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11" name="Freeform 10"/>
            <p:cNvSpPr>
              <a:spLocks/>
            </p:cNvSpPr>
            <p:nvPr/>
          </p:nvSpPr>
          <p:spPr bwMode="auto">
            <a:xfrm>
              <a:off x="2149795" y="3915651"/>
              <a:ext cx="60899" cy="37201"/>
            </a:xfrm>
            <a:custGeom>
              <a:avLst/>
              <a:gdLst>
                <a:gd name="T0" fmla="*/ 0 w 45"/>
                <a:gd name="T1" fmla="*/ 20 h 26"/>
                <a:gd name="T2" fmla="*/ 4 w 45"/>
                <a:gd name="T3" fmla="*/ 16 h 26"/>
                <a:gd name="T4" fmla="*/ 4 w 45"/>
                <a:gd name="T5" fmla="*/ 13 h 26"/>
                <a:gd name="T6" fmla="*/ 4 w 45"/>
                <a:gd name="T7" fmla="*/ 10 h 26"/>
                <a:gd name="T8" fmla="*/ 4 w 45"/>
                <a:gd name="T9" fmla="*/ 7 h 26"/>
                <a:gd name="T10" fmla="*/ 11 w 45"/>
                <a:gd name="T11" fmla="*/ 7 h 26"/>
                <a:gd name="T12" fmla="*/ 14 w 45"/>
                <a:gd name="T13" fmla="*/ 3 h 26"/>
                <a:gd name="T14" fmla="*/ 21 w 45"/>
                <a:gd name="T15" fmla="*/ 3 h 26"/>
                <a:gd name="T16" fmla="*/ 24 w 45"/>
                <a:gd name="T17" fmla="*/ 0 h 26"/>
                <a:gd name="T18" fmla="*/ 31 w 45"/>
                <a:gd name="T19" fmla="*/ 0 h 26"/>
                <a:gd name="T20" fmla="*/ 34 w 45"/>
                <a:gd name="T21" fmla="*/ 0 h 26"/>
                <a:gd name="T22" fmla="*/ 41 w 45"/>
                <a:gd name="T23" fmla="*/ 0 h 26"/>
                <a:gd name="T24" fmla="*/ 45 w 45"/>
                <a:gd name="T25" fmla="*/ 0 h 26"/>
                <a:gd name="T26" fmla="*/ 45 w 45"/>
                <a:gd name="T27" fmla="*/ 3 h 26"/>
                <a:gd name="T28" fmla="*/ 45 w 45"/>
                <a:gd name="T29" fmla="*/ 7 h 26"/>
                <a:gd name="T30" fmla="*/ 41 w 45"/>
                <a:gd name="T31" fmla="*/ 10 h 26"/>
                <a:gd name="T32" fmla="*/ 41 w 45"/>
                <a:gd name="T33" fmla="*/ 13 h 26"/>
                <a:gd name="T34" fmla="*/ 38 w 45"/>
                <a:gd name="T35" fmla="*/ 20 h 26"/>
                <a:gd name="T36" fmla="*/ 38 w 45"/>
                <a:gd name="T37" fmla="*/ 23 h 26"/>
                <a:gd name="T38" fmla="*/ 34 w 45"/>
                <a:gd name="T39" fmla="*/ 23 h 26"/>
                <a:gd name="T40" fmla="*/ 34 w 45"/>
                <a:gd name="T41" fmla="*/ 26 h 26"/>
                <a:gd name="T42" fmla="*/ 34 w 45"/>
                <a:gd name="T43" fmla="*/ 23 h 26"/>
                <a:gd name="T44" fmla="*/ 31 w 45"/>
                <a:gd name="T45" fmla="*/ 23 h 26"/>
                <a:gd name="T46" fmla="*/ 27 w 45"/>
                <a:gd name="T47" fmla="*/ 23 h 26"/>
                <a:gd name="T48" fmla="*/ 31 w 45"/>
                <a:gd name="T49" fmla="*/ 20 h 26"/>
                <a:gd name="T50" fmla="*/ 34 w 45"/>
                <a:gd name="T51" fmla="*/ 20 h 26"/>
                <a:gd name="T52" fmla="*/ 31 w 45"/>
                <a:gd name="T53" fmla="*/ 16 h 26"/>
                <a:gd name="T54" fmla="*/ 27 w 45"/>
                <a:gd name="T55" fmla="*/ 16 h 26"/>
                <a:gd name="T56" fmla="*/ 24 w 45"/>
                <a:gd name="T57" fmla="*/ 20 h 26"/>
                <a:gd name="T58" fmla="*/ 21 w 45"/>
                <a:gd name="T59" fmla="*/ 23 h 26"/>
                <a:gd name="T60" fmla="*/ 18 w 45"/>
                <a:gd name="T61" fmla="*/ 26 h 26"/>
                <a:gd name="T62" fmla="*/ 14 w 45"/>
                <a:gd name="T63" fmla="*/ 26 h 26"/>
                <a:gd name="T64" fmla="*/ 18 w 45"/>
                <a:gd name="T65" fmla="*/ 23 h 26"/>
                <a:gd name="T66" fmla="*/ 18 w 45"/>
                <a:gd name="T67" fmla="*/ 20 h 26"/>
                <a:gd name="T68" fmla="*/ 18 w 45"/>
                <a:gd name="T69" fmla="*/ 16 h 26"/>
                <a:gd name="T70" fmla="*/ 14 w 45"/>
                <a:gd name="T71" fmla="*/ 16 h 26"/>
                <a:gd name="T72" fmla="*/ 11 w 45"/>
                <a:gd name="T73" fmla="*/ 16 h 26"/>
                <a:gd name="T74" fmla="*/ 8 w 45"/>
                <a:gd name="T75" fmla="*/ 20 h 26"/>
                <a:gd name="T76" fmla="*/ 4 w 45"/>
                <a:gd name="T77" fmla="*/ 20 h 26"/>
                <a:gd name="T78" fmla="*/ 0 w 45"/>
                <a:gd name="T7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 h="26">
                  <a:moveTo>
                    <a:pt x="0" y="20"/>
                  </a:moveTo>
                  <a:lnTo>
                    <a:pt x="4" y="16"/>
                  </a:lnTo>
                  <a:lnTo>
                    <a:pt x="4" y="13"/>
                  </a:lnTo>
                  <a:lnTo>
                    <a:pt x="4" y="10"/>
                  </a:lnTo>
                  <a:lnTo>
                    <a:pt x="4" y="7"/>
                  </a:lnTo>
                  <a:lnTo>
                    <a:pt x="11" y="7"/>
                  </a:lnTo>
                  <a:lnTo>
                    <a:pt x="14" y="3"/>
                  </a:lnTo>
                  <a:lnTo>
                    <a:pt x="21" y="3"/>
                  </a:lnTo>
                  <a:lnTo>
                    <a:pt x="24" y="0"/>
                  </a:lnTo>
                  <a:lnTo>
                    <a:pt x="31" y="0"/>
                  </a:lnTo>
                  <a:lnTo>
                    <a:pt x="34" y="0"/>
                  </a:lnTo>
                  <a:lnTo>
                    <a:pt x="41" y="0"/>
                  </a:lnTo>
                  <a:lnTo>
                    <a:pt x="45" y="0"/>
                  </a:lnTo>
                  <a:lnTo>
                    <a:pt x="45" y="3"/>
                  </a:lnTo>
                  <a:lnTo>
                    <a:pt x="45" y="7"/>
                  </a:lnTo>
                  <a:lnTo>
                    <a:pt x="41" y="10"/>
                  </a:lnTo>
                  <a:lnTo>
                    <a:pt x="41" y="13"/>
                  </a:lnTo>
                  <a:lnTo>
                    <a:pt x="38" y="20"/>
                  </a:lnTo>
                  <a:lnTo>
                    <a:pt x="38" y="23"/>
                  </a:lnTo>
                  <a:lnTo>
                    <a:pt x="34" y="23"/>
                  </a:lnTo>
                  <a:lnTo>
                    <a:pt x="34" y="26"/>
                  </a:lnTo>
                  <a:lnTo>
                    <a:pt x="34" y="23"/>
                  </a:lnTo>
                  <a:lnTo>
                    <a:pt x="31" y="23"/>
                  </a:lnTo>
                  <a:lnTo>
                    <a:pt x="27" y="23"/>
                  </a:lnTo>
                  <a:lnTo>
                    <a:pt x="31" y="20"/>
                  </a:lnTo>
                  <a:lnTo>
                    <a:pt x="34" y="20"/>
                  </a:lnTo>
                  <a:lnTo>
                    <a:pt x="31" y="16"/>
                  </a:lnTo>
                  <a:lnTo>
                    <a:pt x="27" y="16"/>
                  </a:lnTo>
                  <a:lnTo>
                    <a:pt x="24" y="20"/>
                  </a:lnTo>
                  <a:lnTo>
                    <a:pt x="21" y="23"/>
                  </a:lnTo>
                  <a:lnTo>
                    <a:pt x="18" y="26"/>
                  </a:lnTo>
                  <a:lnTo>
                    <a:pt x="14" y="26"/>
                  </a:lnTo>
                  <a:lnTo>
                    <a:pt x="18" y="23"/>
                  </a:lnTo>
                  <a:lnTo>
                    <a:pt x="18" y="20"/>
                  </a:lnTo>
                  <a:lnTo>
                    <a:pt x="18" y="16"/>
                  </a:lnTo>
                  <a:lnTo>
                    <a:pt x="14" y="16"/>
                  </a:lnTo>
                  <a:lnTo>
                    <a:pt x="11" y="16"/>
                  </a:lnTo>
                  <a:lnTo>
                    <a:pt x="8" y="20"/>
                  </a:lnTo>
                  <a:lnTo>
                    <a:pt x="4" y="20"/>
                  </a:lnTo>
                  <a:lnTo>
                    <a:pt x="0" y="2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12" name="Freeform 11"/>
            <p:cNvSpPr>
              <a:spLocks/>
            </p:cNvSpPr>
            <p:nvPr/>
          </p:nvSpPr>
          <p:spPr bwMode="auto">
            <a:xfrm>
              <a:off x="3026373" y="2868435"/>
              <a:ext cx="90426" cy="145085"/>
            </a:xfrm>
            <a:custGeom>
              <a:avLst/>
              <a:gdLst>
                <a:gd name="T0" fmla="*/ 4 w 67"/>
                <a:gd name="T1" fmla="*/ 77 h 110"/>
                <a:gd name="T2" fmla="*/ 0 w 67"/>
                <a:gd name="T3" fmla="*/ 70 h 110"/>
                <a:gd name="T4" fmla="*/ 0 w 67"/>
                <a:gd name="T5" fmla="*/ 64 h 110"/>
                <a:gd name="T6" fmla="*/ 4 w 67"/>
                <a:gd name="T7" fmla="*/ 57 h 110"/>
                <a:gd name="T8" fmla="*/ 7 w 67"/>
                <a:gd name="T9" fmla="*/ 43 h 110"/>
                <a:gd name="T10" fmla="*/ 14 w 67"/>
                <a:gd name="T11" fmla="*/ 33 h 110"/>
                <a:gd name="T12" fmla="*/ 24 w 67"/>
                <a:gd name="T13" fmla="*/ 27 h 110"/>
                <a:gd name="T14" fmla="*/ 31 w 67"/>
                <a:gd name="T15" fmla="*/ 16 h 110"/>
                <a:gd name="T16" fmla="*/ 37 w 67"/>
                <a:gd name="T17" fmla="*/ 6 h 110"/>
                <a:gd name="T18" fmla="*/ 45 w 67"/>
                <a:gd name="T19" fmla="*/ 0 h 110"/>
                <a:gd name="T20" fmla="*/ 51 w 67"/>
                <a:gd name="T21" fmla="*/ 0 h 110"/>
                <a:gd name="T22" fmla="*/ 58 w 67"/>
                <a:gd name="T23" fmla="*/ 0 h 110"/>
                <a:gd name="T24" fmla="*/ 51 w 67"/>
                <a:gd name="T25" fmla="*/ 16 h 110"/>
                <a:gd name="T26" fmla="*/ 40 w 67"/>
                <a:gd name="T27" fmla="*/ 37 h 110"/>
                <a:gd name="T28" fmla="*/ 40 w 67"/>
                <a:gd name="T29" fmla="*/ 46 h 110"/>
                <a:gd name="T30" fmla="*/ 45 w 67"/>
                <a:gd name="T31" fmla="*/ 53 h 110"/>
                <a:gd name="T32" fmla="*/ 51 w 67"/>
                <a:gd name="T33" fmla="*/ 50 h 110"/>
                <a:gd name="T34" fmla="*/ 58 w 67"/>
                <a:gd name="T35" fmla="*/ 46 h 110"/>
                <a:gd name="T36" fmla="*/ 64 w 67"/>
                <a:gd name="T37" fmla="*/ 46 h 110"/>
                <a:gd name="T38" fmla="*/ 64 w 67"/>
                <a:gd name="T39" fmla="*/ 50 h 110"/>
                <a:gd name="T40" fmla="*/ 61 w 67"/>
                <a:gd name="T41" fmla="*/ 70 h 110"/>
                <a:gd name="T42" fmla="*/ 54 w 67"/>
                <a:gd name="T43" fmla="*/ 83 h 110"/>
                <a:gd name="T44" fmla="*/ 45 w 67"/>
                <a:gd name="T45" fmla="*/ 91 h 110"/>
                <a:gd name="T46" fmla="*/ 34 w 67"/>
                <a:gd name="T47" fmla="*/ 97 h 110"/>
                <a:gd name="T48" fmla="*/ 27 w 67"/>
                <a:gd name="T49" fmla="*/ 103 h 110"/>
                <a:gd name="T50" fmla="*/ 21 w 67"/>
                <a:gd name="T51" fmla="*/ 107 h 110"/>
                <a:gd name="T52" fmla="*/ 14 w 67"/>
                <a:gd name="T53" fmla="*/ 110 h 110"/>
                <a:gd name="T54" fmla="*/ 7 w 67"/>
                <a:gd name="T55" fmla="*/ 107 h 110"/>
                <a:gd name="T56" fmla="*/ 0 w 67"/>
                <a:gd name="T57" fmla="*/ 107 h 110"/>
                <a:gd name="T58" fmla="*/ 4 w 67"/>
                <a:gd name="T59" fmla="*/ 103 h 110"/>
                <a:gd name="T60" fmla="*/ 10 w 67"/>
                <a:gd name="T61" fmla="*/ 97 h 110"/>
                <a:gd name="T62" fmla="*/ 14 w 67"/>
                <a:gd name="T63" fmla="*/ 87 h 110"/>
                <a:gd name="T64" fmla="*/ 14 w 67"/>
                <a:gd name="T65" fmla="*/ 80 h 110"/>
                <a:gd name="T66" fmla="*/ 21 w 67"/>
                <a:gd name="T67" fmla="*/ 77 h 110"/>
                <a:gd name="T68" fmla="*/ 24 w 67"/>
                <a:gd name="T69" fmla="*/ 73 h 110"/>
                <a:gd name="T70" fmla="*/ 27 w 67"/>
                <a:gd name="T71" fmla="*/ 67 h 110"/>
                <a:gd name="T72" fmla="*/ 21 w 67"/>
                <a:gd name="T73" fmla="*/ 67 h 110"/>
                <a:gd name="T74" fmla="*/ 14 w 67"/>
                <a:gd name="T75" fmla="*/ 67 h 110"/>
                <a:gd name="T76" fmla="*/ 10 w 67"/>
                <a:gd name="T77" fmla="*/ 7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110">
                  <a:moveTo>
                    <a:pt x="7" y="77"/>
                  </a:moveTo>
                  <a:lnTo>
                    <a:pt x="4" y="77"/>
                  </a:lnTo>
                  <a:lnTo>
                    <a:pt x="4" y="73"/>
                  </a:lnTo>
                  <a:lnTo>
                    <a:pt x="0" y="70"/>
                  </a:lnTo>
                  <a:lnTo>
                    <a:pt x="0" y="67"/>
                  </a:lnTo>
                  <a:lnTo>
                    <a:pt x="0" y="64"/>
                  </a:lnTo>
                  <a:lnTo>
                    <a:pt x="0" y="60"/>
                  </a:lnTo>
                  <a:lnTo>
                    <a:pt x="4" y="57"/>
                  </a:lnTo>
                  <a:lnTo>
                    <a:pt x="7" y="50"/>
                  </a:lnTo>
                  <a:lnTo>
                    <a:pt x="7" y="43"/>
                  </a:lnTo>
                  <a:lnTo>
                    <a:pt x="10" y="37"/>
                  </a:lnTo>
                  <a:lnTo>
                    <a:pt x="14" y="33"/>
                  </a:lnTo>
                  <a:lnTo>
                    <a:pt x="18" y="30"/>
                  </a:lnTo>
                  <a:lnTo>
                    <a:pt x="24" y="27"/>
                  </a:lnTo>
                  <a:lnTo>
                    <a:pt x="27" y="19"/>
                  </a:lnTo>
                  <a:lnTo>
                    <a:pt x="31" y="16"/>
                  </a:lnTo>
                  <a:lnTo>
                    <a:pt x="34" y="13"/>
                  </a:lnTo>
                  <a:lnTo>
                    <a:pt x="37" y="6"/>
                  </a:lnTo>
                  <a:lnTo>
                    <a:pt x="40" y="3"/>
                  </a:lnTo>
                  <a:lnTo>
                    <a:pt x="45" y="0"/>
                  </a:lnTo>
                  <a:lnTo>
                    <a:pt x="48" y="0"/>
                  </a:lnTo>
                  <a:lnTo>
                    <a:pt x="51" y="0"/>
                  </a:lnTo>
                  <a:lnTo>
                    <a:pt x="54" y="0"/>
                  </a:lnTo>
                  <a:lnTo>
                    <a:pt x="58" y="0"/>
                  </a:lnTo>
                  <a:lnTo>
                    <a:pt x="54" y="6"/>
                  </a:lnTo>
                  <a:lnTo>
                    <a:pt x="51" y="16"/>
                  </a:lnTo>
                  <a:lnTo>
                    <a:pt x="48" y="27"/>
                  </a:lnTo>
                  <a:lnTo>
                    <a:pt x="40" y="37"/>
                  </a:lnTo>
                  <a:lnTo>
                    <a:pt x="40" y="43"/>
                  </a:lnTo>
                  <a:lnTo>
                    <a:pt x="40" y="46"/>
                  </a:lnTo>
                  <a:lnTo>
                    <a:pt x="45" y="50"/>
                  </a:lnTo>
                  <a:lnTo>
                    <a:pt x="45" y="53"/>
                  </a:lnTo>
                  <a:lnTo>
                    <a:pt x="48" y="50"/>
                  </a:lnTo>
                  <a:lnTo>
                    <a:pt x="51" y="50"/>
                  </a:lnTo>
                  <a:lnTo>
                    <a:pt x="54" y="46"/>
                  </a:lnTo>
                  <a:lnTo>
                    <a:pt x="58" y="46"/>
                  </a:lnTo>
                  <a:lnTo>
                    <a:pt x="61" y="46"/>
                  </a:lnTo>
                  <a:lnTo>
                    <a:pt x="64" y="46"/>
                  </a:lnTo>
                  <a:lnTo>
                    <a:pt x="67" y="46"/>
                  </a:lnTo>
                  <a:lnTo>
                    <a:pt x="64" y="50"/>
                  </a:lnTo>
                  <a:lnTo>
                    <a:pt x="61" y="60"/>
                  </a:lnTo>
                  <a:lnTo>
                    <a:pt x="61" y="70"/>
                  </a:lnTo>
                  <a:lnTo>
                    <a:pt x="58" y="80"/>
                  </a:lnTo>
                  <a:lnTo>
                    <a:pt x="54" y="83"/>
                  </a:lnTo>
                  <a:lnTo>
                    <a:pt x="48" y="87"/>
                  </a:lnTo>
                  <a:lnTo>
                    <a:pt x="45" y="91"/>
                  </a:lnTo>
                  <a:lnTo>
                    <a:pt x="37" y="97"/>
                  </a:lnTo>
                  <a:lnTo>
                    <a:pt x="34" y="97"/>
                  </a:lnTo>
                  <a:lnTo>
                    <a:pt x="31" y="100"/>
                  </a:lnTo>
                  <a:lnTo>
                    <a:pt x="27" y="103"/>
                  </a:lnTo>
                  <a:lnTo>
                    <a:pt x="24" y="107"/>
                  </a:lnTo>
                  <a:lnTo>
                    <a:pt x="21" y="107"/>
                  </a:lnTo>
                  <a:lnTo>
                    <a:pt x="18" y="107"/>
                  </a:lnTo>
                  <a:lnTo>
                    <a:pt x="14" y="110"/>
                  </a:lnTo>
                  <a:lnTo>
                    <a:pt x="10" y="110"/>
                  </a:lnTo>
                  <a:lnTo>
                    <a:pt x="7" y="107"/>
                  </a:lnTo>
                  <a:lnTo>
                    <a:pt x="4" y="107"/>
                  </a:lnTo>
                  <a:lnTo>
                    <a:pt x="0" y="107"/>
                  </a:lnTo>
                  <a:lnTo>
                    <a:pt x="0" y="103"/>
                  </a:lnTo>
                  <a:lnTo>
                    <a:pt x="4" y="103"/>
                  </a:lnTo>
                  <a:lnTo>
                    <a:pt x="7" y="100"/>
                  </a:lnTo>
                  <a:lnTo>
                    <a:pt x="10" y="97"/>
                  </a:lnTo>
                  <a:lnTo>
                    <a:pt x="14" y="91"/>
                  </a:lnTo>
                  <a:lnTo>
                    <a:pt x="14" y="87"/>
                  </a:lnTo>
                  <a:lnTo>
                    <a:pt x="14" y="83"/>
                  </a:lnTo>
                  <a:lnTo>
                    <a:pt x="14" y="80"/>
                  </a:lnTo>
                  <a:lnTo>
                    <a:pt x="18" y="80"/>
                  </a:lnTo>
                  <a:lnTo>
                    <a:pt x="21" y="77"/>
                  </a:lnTo>
                  <a:lnTo>
                    <a:pt x="24" y="77"/>
                  </a:lnTo>
                  <a:lnTo>
                    <a:pt x="24" y="73"/>
                  </a:lnTo>
                  <a:lnTo>
                    <a:pt x="27" y="70"/>
                  </a:lnTo>
                  <a:lnTo>
                    <a:pt x="27" y="67"/>
                  </a:lnTo>
                  <a:lnTo>
                    <a:pt x="24" y="67"/>
                  </a:lnTo>
                  <a:lnTo>
                    <a:pt x="21" y="67"/>
                  </a:lnTo>
                  <a:lnTo>
                    <a:pt x="18" y="67"/>
                  </a:lnTo>
                  <a:lnTo>
                    <a:pt x="14" y="67"/>
                  </a:lnTo>
                  <a:lnTo>
                    <a:pt x="14" y="70"/>
                  </a:lnTo>
                  <a:lnTo>
                    <a:pt x="10" y="73"/>
                  </a:lnTo>
                  <a:lnTo>
                    <a:pt x="7" y="77"/>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13" name="Freeform 12"/>
            <p:cNvSpPr>
              <a:spLocks/>
            </p:cNvSpPr>
            <p:nvPr/>
          </p:nvSpPr>
          <p:spPr bwMode="auto">
            <a:xfrm>
              <a:off x="1155110" y="4060735"/>
              <a:ext cx="25836" cy="42781"/>
            </a:xfrm>
            <a:custGeom>
              <a:avLst/>
              <a:gdLst>
                <a:gd name="T0" fmla="*/ 0 w 23"/>
                <a:gd name="T1" fmla="*/ 30 h 33"/>
                <a:gd name="T2" fmla="*/ 0 w 23"/>
                <a:gd name="T3" fmla="*/ 27 h 33"/>
                <a:gd name="T4" fmla="*/ 0 w 23"/>
                <a:gd name="T5" fmla="*/ 21 h 33"/>
                <a:gd name="T6" fmla="*/ 0 w 23"/>
                <a:gd name="T7" fmla="*/ 14 h 33"/>
                <a:gd name="T8" fmla="*/ 4 w 23"/>
                <a:gd name="T9" fmla="*/ 8 h 33"/>
                <a:gd name="T10" fmla="*/ 4 w 23"/>
                <a:gd name="T11" fmla="*/ 3 h 33"/>
                <a:gd name="T12" fmla="*/ 7 w 23"/>
                <a:gd name="T13" fmla="*/ 3 h 33"/>
                <a:gd name="T14" fmla="*/ 10 w 23"/>
                <a:gd name="T15" fmla="*/ 0 h 33"/>
                <a:gd name="T16" fmla="*/ 14 w 23"/>
                <a:gd name="T17" fmla="*/ 3 h 33"/>
                <a:gd name="T18" fmla="*/ 17 w 23"/>
                <a:gd name="T19" fmla="*/ 3 h 33"/>
                <a:gd name="T20" fmla="*/ 20 w 23"/>
                <a:gd name="T21" fmla="*/ 8 h 33"/>
                <a:gd name="T22" fmla="*/ 23 w 23"/>
                <a:gd name="T23" fmla="*/ 11 h 33"/>
                <a:gd name="T24" fmla="*/ 23 w 23"/>
                <a:gd name="T25" fmla="*/ 17 h 33"/>
                <a:gd name="T26" fmla="*/ 23 w 23"/>
                <a:gd name="T27" fmla="*/ 24 h 33"/>
                <a:gd name="T28" fmla="*/ 23 w 23"/>
                <a:gd name="T29" fmla="*/ 27 h 33"/>
                <a:gd name="T30" fmla="*/ 20 w 23"/>
                <a:gd name="T31" fmla="*/ 30 h 33"/>
                <a:gd name="T32" fmla="*/ 17 w 23"/>
                <a:gd name="T33" fmla="*/ 33 h 33"/>
                <a:gd name="T34" fmla="*/ 14 w 23"/>
                <a:gd name="T35" fmla="*/ 33 h 33"/>
                <a:gd name="T36" fmla="*/ 10 w 23"/>
                <a:gd name="T37" fmla="*/ 33 h 33"/>
                <a:gd name="T38" fmla="*/ 7 w 23"/>
                <a:gd name="T39" fmla="*/ 33 h 33"/>
                <a:gd name="T40" fmla="*/ 4 w 23"/>
                <a:gd name="T41" fmla="*/ 30 h 33"/>
                <a:gd name="T42" fmla="*/ 0 w 23"/>
                <a:gd name="T43"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33">
                  <a:moveTo>
                    <a:pt x="0" y="30"/>
                  </a:moveTo>
                  <a:lnTo>
                    <a:pt x="0" y="27"/>
                  </a:lnTo>
                  <a:lnTo>
                    <a:pt x="0" y="21"/>
                  </a:lnTo>
                  <a:lnTo>
                    <a:pt x="0" y="14"/>
                  </a:lnTo>
                  <a:lnTo>
                    <a:pt x="4" y="8"/>
                  </a:lnTo>
                  <a:lnTo>
                    <a:pt x="4" y="3"/>
                  </a:lnTo>
                  <a:lnTo>
                    <a:pt x="7" y="3"/>
                  </a:lnTo>
                  <a:lnTo>
                    <a:pt x="10" y="0"/>
                  </a:lnTo>
                  <a:lnTo>
                    <a:pt x="14" y="3"/>
                  </a:lnTo>
                  <a:lnTo>
                    <a:pt x="17" y="3"/>
                  </a:lnTo>
                  <a:lnTo>
                    <a:pt x="20" y="8"/>
                  </a:lnTo>
                  <a:lnTo>
                    <a:pt x="23" y="11"/>
                  </a:lnTo>
                  <a:lnTo>
                    <a:pt x="23" y="17"/>
                  </a:lnTo>
                  <a:lnTo>
                    <a:pt x="23" y="24"/>
                  </a:lnTo>
                  <a:lnTo>
                    <a:pt x="23" y="27"/>
                  </a:lnTo>
                  <a:lnTo>
                    <a:pt x="20" y="30"/>
                  </a:lnTo>
                  <a:lnTo>
                    <a:pt x="17" y="33"/>
                  </a:lnTo>
                  <a:lnTo>
                    <a:pt x="14" y="33"/>
                  </a:lnTo>
                  <a:lnTo>
                    <a:pt x="10" y="33"/>
                  </a:lnTo>
                  <a:lnTo>
                    <a:pt x="7" y="33"/>
                  </a:lnTo>
                  <a:lnTo>
                    <a:pt x="4" y="30"/>
                  </a:lnTo>
                  <a:lnTo>
                    <a:pt x="0" y="3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14" name="Freeform 13"/>
            <p:cNvSpPr>
              <a:spLocks/>
            </p:cNvSpPr>
            <p:nvPr/>
          </p:nvSpPr>
          <p:spPr bwMode="auto">
            <a:xfrm>
              <a:off x="1950489" y="3400413"/>
              <a:ext cx="46136" cy="55802"/>
            </a:xfrm>
            <a:custGeom>
              <a:avLst/>
              <a:gdLst>
                <a:gd name="T0" fmla="*/ 10 w 33"/>
                <a:gd name="T1" fmla="*/ 40 h 44"/>
                <a:gd name="T2" fmla="*/ 6 w 33"/>
                <a:gd name="T3" fmla="*/ 37 h 44"/>
                <a:gd name="T4" fmla="*/ 3 w 33"/>
                <a:gd name="T5" fmla="*/ 33 h 44"/>
                <a:gd name="T6" fmla="*/ 0 w 33"/>
                <a:gd name="T7" fmla="*/ 30 h 44"/>
                <a:gd name="T8" fmla="*/ 0 w 33"/>
                <a:gd name="T9" fmla="*/ 26 h 44"/>
                <a:gd name="T10" fmla="*/ 0 w 33"/>
                <a:gd name="T11" fmla="*/ 23 h 44"/>
                <a:gd name="T12" fmla="*/ 0 w 33"/>
                <a:gd name="T13" fmla="*/ 20 h 44"/>
                <a:gd name="T14" fmla="*/ 3 w 33"/>
                <a:gd name="T15" fmla="*/ 20 h 44"/>
                <a:gd name="T16" fmla="*/ 3 w 33"/>
                <a:gd name="T17" fmla="*/ 14 h 44"/>
                <a:gd name="T18" fmla="*/ 6 w 33"/>
                <a:gd name="T19" fmla="*/ 10 h 44"/>
                <a:gd name="T20" fmla="*/ 6 w 33"/>
                <a:gd name="T21" fmla="*/ 7 h 44"/>
                <a:gd name="T22" fmla="*/ 10 w 33"/>
                <a:gd name="T23" fmla="*/ 3 h 44"/>
                <a:gd name="T24" fmla="*/ 14 w 33"/>
                <a:gd name="T25" fmla="*/ 3 h 44"/>
                <a:gd name="T26" fmla="*/ 20 w 33"/>
                <a:gd name="T27" fmla="*/ 0 h 44"/>
                <a:gd name="T28" fmla="*/ 24 w 33"/>
                <a:gd name="T29" fmla="*/ 3 h 44"/>
                <a:gd name="T30" fmla="*/ 30 w 33"/>
                <a:gd name="T31" fmla="*/ 10 h 44"/>
                <a:gd name="T32" fmla="*/ 33 w 33"/>
                <a:gd name="T33" fmla="*/ 17 h 44"/>
                <a:gd name="T34" fmla="*/ 33 w 33"/>
                <a:gd name="T35" fmla="*/ 20 h 44"/>
                <a:gd name="T36" fmla="*/ 33 w 33"/>
                <a:gd name="T37" fmla="*/ 26 h 44"/>
                <a:gd name="T38" fmla="*/ 33 w 33"/>
                <a:gd name="T39" fmla="*/ 30 h 44"/>
                <a:gd name="T40" fmla="*/ 33 w 33"/>
                <a:gd name="T41" fmla="*/ 33 h 44"/>
                <a:gd name="T42" fmla="*/ 30 w 33"/>
                <a:gd name="T43" fmla="*/ 37 h 44"/>
                <a:gd name="T44" fmla="*/ 27 w 33"/>
                <a:gd name="T45" fmla="*/ 37 h 44"/>
                <a:gd name="T46" fmla="*/ 27 w 33"/>
                <a:gd name="T47" fmla="*/ 40 h 44"/>
                <a:gd name="T48" fmla="*/ 24 w 33"/>
                <a:gd name="T49" fmla="*/ 40 h 44"/>
                <a:gd name="T50" fmla="*/ 20 w 33"/>
                <a:gd name="T51" fmla="*/ 44 h 44"/>
                <a:gd name="T52" fmla="*/ 14 w 33"/>
                <a:gd name="T53" fmla="*/ 40 h 44"/>
                <a:gd name="T54" fmla="*/ 10 w 33"/>
                <a:gd name="T55"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44">
                  <a:moveTo>
                    <a:pt x="10" y="40"/>
                  </a:moveTo>
                  <a:lnTo>
                    <a:pt x="6" y="37"/>
                  </a:lnTo>
                  <a:lnTo>
                    <a:pt x="3" y="33"/>
                  </a:lnTo>
                  <a:lnTo>
                    <a:pt x="0" y="30"/>
                  </a:lnTo>
                  <a:lnTo>
                    <a:pt x="0" y="26"/>
                  </a:lnTo>
                  <a:lnTo>
                    <a:pt x="0" y="23"/>
                  </a:lnTo>
                  <a:lnTo>
                    <a:pt x="0" y="20"/>
                  </a:lnTo>
                  <a:lnTo>
                    <a:pt x="3" y="20"/>
                  </a:lnTo>
                  <a:lnTo>
                    <a:pt x="3" y="14"/>
                  </a:lnTo>
                  <a:lnTo>
                    <a:pt x="6" y="10"/>
                  </a:lnTo>
                  <a:lnTo>
                    <a:pt x="6" y="7"/>
                  </a:lnTo>
                  <a:lnTo>
                    <a:pt x="10" y="3"/>
                  </a:lnTo>
                  <a:lnTo>
                    <a:pt x="14" y="3"/>
                  </a:lnTo>
                  <a:lnTo>
                    <a:pt x="20" y="0"/>
                  </a:lnTo>
                  <a:lnTo>
                    <a:pt x="24" y="3"/>
                  </a:lnTo>
                  <a:lnTo>
                    <a:pt x="30" y="10"/>
                  </a:lnTo>
                  <a:lnTo>
                    <a:pt x="33" y="17"/>
                  </a:lnTo>
                  <a:lnTo>
                    <a:pt x="33" y="20"/>
                  </a:lnTo>
                  <a:lnTo>
                    <a:pt x="33" y="26"/>
                  </a:lnTo>
                  <a:lnTo>
                    <a:pt x="33" y="30"/>
                  </a:lnTo>
                  <a:lnTo>
                    <a:pt x="33" y="33"/>
                  </a:lnTo>
                  <a:lnTo>
                    <a:pt x="30" y="37"/>
                  </a:lnTo>
                  <a:lnTo>
                    <a:pt x="27" y="37"/>
                  </a:lnTo>
                  <a:lnTo>
                    <a:pt x="27" y="40"/>
                  </a:lnTo>
                  <a:lnTo>
                    <a:pt x="24" y="40"/>
                  </a:lnTo>
                  <a:lnTo>
                    <a:pt x="20" y="44"/>
                  </a:lnTo>
                  <a:lnTo>
                    <a:pt x="14" y="40"/>
                  </a:lnTo>
                  <a:lnTo>
                    <a:pt x="10" y="4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15" name="Freeform 14"/>
            <p:cNvSpPr>
              <a:spLocks/>
            </p:cNvSpPr>
            <p:nvPr/>
          </p:nvSpPr>
          <p:spPr bwMode="auto">
            <a:xfrm>
              <a:off x="1898817" y="3456215"/>
              <a:ext cx="33218" cy="26041"/>
            </a:xfrm>
            <a:custGeom>
              <a:avLst/>
              <a:gdLst>
                <a:gd name="T0" fmla="*/ 3 w 30"/>
                <a:gd name="T1" fmla="*/ 16 h 16"/>
                <a:gd name="T2" fmla="*/ 0 w 30"/>
                <a:gd name="T3" fmla="*/ 16 h 16"/>
                <a:gd name="T4" fmla="*/ 3 w 30"/>
                <a:gd name="T5" fmla="*/ 9 h 16"/>
                <a:gd name="T6" fmla="*/ 3 w 30"/>
                <a:gd name="T7" fmla="*/ 6 h 16"/>
                <a:gd name="T8" fmla="*/ 6 w 30"/>
                <a:gd name="T9" fmla="*/ 3 h 16"/>
                <a:gd name="T10" fmla="*/ 9 w 30"/>
                <a:gd name="T11" fmla="*/ 0 h 16"/>
                <a:gd name="T12" fmla="*/ 13 w 30"/>
                <a:gd name="T13" fmla="*/ 0 h 16"/>
                <a:gd name="T14" fmla="*/ 16 w 30"/>
                <a:gd name="T15" fmla="*/ 0 h 16"/>
                <a:gd name="T16" fmla="*/ 19 w 30"/>
                <a:gd name="T17" fmla="*/ 0 h 16"/>
                <a:gd name="T18" fmla="*/ 22 w 30"/>
                <a:gd name="T19" fmla="*/ 0 h 16"/>
                <a:gd name="T20" fmla="*/ 27 w 30"/>
                <a:gd name="T21" fmla="*/ 0 h 16"/>
                <a:gd name="T22" fmla="*/ 30 w 30"/>
                <a:gd name="T23" fmla="*/ 0 h 16"/>
                <a:gd name="T24" fmla="*/ 30 w 30"/>
                <a:gd name="T25" fmla="*/ 3 h 16"/>
                <a:gd name="T26" fmla="*/ 30 w 30"/>
                <a:gd name="T27" fmla="*/ 6 h 16"/>
                <a:gd name="T28" fmla="*/ 27 w 30"/>
                <a:gd name="T29" fmla="*/ 6 h 16"/>
                <a:gd name="T30" fmla="*/ 19 w 30"/>
                <a:gd name="T31" fmla="*/ 9 h 16"/>
                <a:gd name="T32" fmla="*/ 9 w 30"/>
                <a:gd name="T33" fmla="*/ 16 h 16"/>
                <a:gd name="T34" fmla="*/ 3 w 30"/>
                <a:gd name="T3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3" y="16"/>
                  </a:moveTo>
                  <a:lnTo>
                    <a:pt x="0" y="16"/>
                  </a:lnTo>
                  <a:lnTo>
                    <a:pt x="3" y="9"/>
                  </a:lnTo>
                  <a:lnTo>
                    <a:pt x="3" y="6"/>
                  </a:lnTo>
                  <a:lnTo>
                    <a:pt x="6" y="3"/>
                  </a:lnTo>
                  <a:lnTo>
                    <a:pt x="9" y="0"/>
                  </a:lnTo>
                  <a:lnTo>
                    <a:pt x="13" y="0"/>
                  </a:lnTo>
                  <a:lnTo>
                    <a:pt x="16" y="0"/>
                  </a:lnTo>
                  <a:lnTo>
                    <a:pt x="19" y="0"/>
                  </a:lnTo>
                  <a:lnTo>
                    <a:pt x="22" y="0"/>
                  </a:lnTo>
                  <a:lnTo>
                    <a:pt x="27" y="0"/>
                  </a:lnTo>
                  <a:lnTo>
                    <a:pt x="30" y="0"/>
                  </a:lnTo>
                  <a:lnTo>
                    <a:pt x="30" y="3"/>
                  </a:lnTo>
                  <a:lnTo>
                    <a:pt x="30" y="6"/>
                  </a:lnTo>
                  <a:lnTo>
                    <a:pt x="27" y="6"/>
                  </a:lnTo>
                  <a:lnTo>
                    <a:pt x="19" y="9"/>
                  </a:lnTo>
                  <a:lnTo>
                    <a:pt x="9" y="16"/>
                  </a:lnTo>
                  <a:lnTo>
                    <a:pt x="3" y="16"/>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16" name="Freeform 15"/>
            <p:cNvSpPr>
              <a:spLocks/>
            </p:cNvSpPr>
            <p:nvPr/>
          </p:nvSpPr>
          <p:spPr bwMode="auto">
            <a:xfrm>
              <a:off x="1064684" y="3844968"/>
              <a:ext cx="60899" cy="98583"/>
            </a:xfrm>
            <a:custGeom>
              <a:avLst/>
              <a:gdLst>
                <a:gd name="T0" fmla="*/ 3 w 54"/>
                <a:gd name="T1" fmla="*/ 70 h 80"/>
                <a:gd name="T2" fmla="*/ 0 w 54"/>
                <a:gd name="T3" fmla="*/ 64 h 80"/>
                <a:gd name="T4" fmla="*/ 3 w 54"/>
                <a:gd name="T5" fmla="*/ 53 h 80"/>
                <a:gd name="T6" fmla="*/ 7 w 54"/>
                <a:gd name="T7" fmla="*/ 46 h 80"/>
                <a:gd name="T8" fmla="*/ 10 w 54"/>
                <a:gd name="T9" fmla="*/ 43 h 80"/>
                <a:gd name="T10" fmla="*/ 10 w 54"/>
                <a:gd name="T11" fmla="*/ 37 h 80"/>
                <a:gd name="T12" fmla="*/ 13 w 54"/>
                <a:gd name="T13" fmla="*/ 33 h 80"/>
                <a:gd name="T14" fmla="*/ 13 w 54"/>
                <a:gd name="T15" fmla="*/ 27 h 80"/>
                <a:gd name="T16" fmla="*/ 13 w 54"/>
                <a:gd name="T17" fmla="*/ 23 h 80"/>
                <a:gd name="T18" fmla="*/ 17 w 54"/>
                <a:gd name="T19" fmla="*/ 19 h 80"/>
                <a:gd name="T20" fmla="*/ 21 w 54"/>
                <a:gd name="T21" fmla="*/ 16 h 80"/>
                <a:gd name="T22" fmla="*/ 24 w 54"/>
                <a:gd name="T23" fmla="*/ 13 h 80"/>
                <a:gd name="T24" fmla="*/ 30 w 54"/>
                <a:gd name="T25" fmla="*/ 13 h 80"/>
                <a:gd name="T26" fmla="*/ 34 w 54"/>
                <a:gd name="T27" fmla="*/ 10 h 80"/>
                <a:gd name="T28" fmla="*/ 40 w 54"/>
                <a:gd name="T29" fmla="*/ 7 h 80"/>
                <a:gd name="T30" fmla="*/ 43 w 54"/>
                <a:gd name="T31" fmla="*/ 3 h 80"/>
                <a:gd name="T32" fmla="*/ 48 w 54"/>
                <a:gd name="T33" fmla="*/ 0 h 80"/>
                <a:gd name="T34" fmla="*/ 51 w 54"/>
                <a:gd name="T35" fmla="*/ 0 h 80"/>
                <a:gd name="T36" fmla="*/ 51 w 54"/>
                <a:gd name="T37" fmla="*/ 3 h 80"/>
                <a:gd name="T38" fmla="*/ 54 w 54"/>
                <a:gd name="T39" fmla="*/ 7 h 80"/>
                <a:gd name="T40" fmla="*/ 54 w 54"/>
                <a:gd name="T41" fmla="*/ 13 h 80"/>
                <a:gd name="T42" fmla="*/ 51 w 54"/>
                <a:gd name="T43" fmla="*/ 19 h 80"/>
                <a:gd name="T44" fmla="*/ 48 w 54"/>
                <a:gd name="T45" fmla="*/ 27 h 80"/>
                <a:gd name="T46" fmla="*/ 48 w 54"/>
                <a:gd name="T47" fmla="*/ 33 h 80"/>
                <a:gd name="T48" fmla="*/ 43 w 54"/>
                <a:gd name="T49" fmla="*/ 37 h 80"/>
                <a:gd name="T50" fmla="*/ 37 w 54"/>
                <a:gd name="T51" fmla="*/ 43 h 80"/>
                <a:gd name="T52" fmla="*/ 34 w 54"/>
                <a:gd name="T53" fmla="*/ 50 h 80"/>
                <a:gd name="T54" fmla="*/ 30 w 54"/>
                <a:gd name="T55" fmla="*/ 53 h 80"/>
                <a:gd name="T56" fmla="*/ 30 w 54"/>
                <a:gd name="T57" fmla="*/ 60 h 80"/>
                <a:gd name="T58" fmla="*/ 30 w 54"/>
                <a:gd name="T59" fmla="*/ 67 h 80"/>
                <a:gd name="T60" fmla="*/ 30 w 54"/>
                <a:gd name="T61" fmla="*/ 77 h 80"/>
                <a:gd name="T62" fmla="*/ 27 w 54"/>
                <a:gd name="T63" fmla="*/ 80 h 80"/>
                <a:gd name="T64" fmla="*/ 24 w 54"/>
                <a:gd name="T65" fmla="*/ 80 h 80"/>
                <a:gd name="T66" fmla="*/ 17 w 54"/>
                <a:gd name="T67" fmla="*/ 80 h 80"/>
                <a:gd name="T68" fmla="*/ 13 w 54"/>
                <a:gd name="T69" fmla="*/ 77 h 80"/>
                <a:gd name="T70" fmla="*/ 13 w 54"/>
                <a:gd name="T71" fmla="*/ 73 h 80"/>
                <a:gd name="T72" fmla="*/ 10 w 54"/>
                <a:gd name="T73" fmla="*/ 73 h 80"/>
                <a:gd name="T74" fmla="*/ 7 w 54"/>
                <a:gd name="T75" fmla="*/ 73 h 80"/>
                <a:gd name="T76" fmla="*/ 3 w 54"/>
                <a:gd name="T77" fmla="*/ 73 h 80"/>
                <a:gd name="T78" fmla="*/ 3 w 54"/>
                <a:gd name="T79" fmla="*/ 7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80">
                  <a:moveTo>
                    <a:pt x="3" y="70"/>
                  </a:moveTo>
                  <a:lnTo>
                    <a:pt x="0" y="64"/>
                  </a:lnTo>
                  <a:lnTo>
                    <a:pt x="3" y="53"/>
                  </a:lnTo>
                  <a:lnTo>
                    <a:pt x="7" y="46"/>
                  </a:lnTo>
                  <a:lnTo>
                    <a:pt x="10" y="43"/>
                  </a:lnTo>
                  <a:lnTo>
                    <a:pt x="10" y="37"/>
                  </a:lnTo>
                  <a:lnTo>
                    <a:pt x="13" y="33"/>
                  </a:lnTo>
                  <a:lnTo>
                    <a:pt x="13" y="27"/>
                  </a:lnTo>
                  <a:lnTo>
                    <a:pt x="13" y="23"/>
                  </a:lnTo>
                  <a:lnTo>
                    <a:pt x="17" y="19"/>
                  </a:lnTo>
                  <a:lnTo>
                    <a:pt x="21" y="16"/>
                  </a:lnTo>
                  <a:lnTo>
                    <a:pt x="24" y="13"/>
                  </a:lnTo>
                  <a:lnTo>
                    <a:pt x="30" y="13"/>
                  </a:lnTo>
                  <a:lnTo>
                    <a:pt x="34" y="10"/>
                  </a:lnTo>
                  <a:lnTo>
                    <a:pt x="40" y="7"/>
                  </a:lnTo>
                  <a:lnTo>
                    <a:pt x="43" y="3"/>
                  </a:lnTo>
                  <a:lnTo>
                    <a:pt x="48" y="0"/>
                  </a:lnTo>
                  <a:lnTo>
                    <a:pt x="51" y="0"/>
                  </a:lnTo>
                  <a:lnTo>
                    <a:pt x="51" y="3"/>
                  </a:lnTo>
                  <a:lnTo>
                    <a:pt x="54" y="7"/>
                  </a:lnTo>
                  <a:lnTo>
                    <a:pt x="54" y="13"/>
                  </a:lnTo>
                  <a:lnTo>
                    <a:pt x="51" y="19"/>
                  </a:lnTo>
                  <a:lnTo>
                    <a:pt x="48" y="27"/>
                  </a:lnTo>
                  <a:lnTo>
                    <a:pt x="48" y="33"/>
                  </a:lnTo>
                  <a:lnTo>
                    <a:pt x="43" y="37"/>
                  </a:lnTo>
                  <a:lnTo>
                    <a:pt x="37" y="43"/>
                  </a:lnTo>
                  <a:lnTo>
                    <a:pt x="34" y="50"/>
                  </a:lnTo>
                  <a:lnTo>
                    <a:pt x="30" y="53"/>
                  </a:lnTo>
                  <a:lnTo>
                    <a:pt x="30" y="60"/>
                  </a:lnTo>
                  <a:lnTo>
                    <a:pt x="30" y="67"/>
                  </a:lnTo>
                  <a:lnTo>
                    <a:pt x="30" y="77"/>
                  </a:lnTo>
                  <a:lnTo>
                    <a:pt x="27" y="80"/>
                  </a:lnTo>
                  <a:lnTo>
                    <a:pt x="24" y="80"/>
                  </a:lnTo>
                  <a:lnTo>
                    <a:pt x="17" y="80"/>
                  </a:lnTo>
                  <a:lnTo>
                    <a:pt x="13" y="77"/>
                  </a:lnTo>
                  <a:lnTo>
                    <a:pt x="13" y="73"/>
                  </a:lnTo>
                  <a:lnTo>
                    <a:pt x="10" y="73"/>
                  </a:lnTo>
                  <a:lnTo>
                    <a:pt x="7" y="73"/>
                  </a:lnTo>
                  <a:lnTo>
                    <a:pt x="3" y="73"/>
                  </a:lnTo>
                  <a:lnTo>
                    <a:pt x="3" y="7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17" name="Freeform 16"/>
            <p:cNvSpPr>
              <a:spLocks/>
            </p:cNvSpPr>
            <p:nvPr/>
          </p:nvSpPr>
          <p:spPr bwMode="auto">
            <a:xfrm>
              <a:off x="1046230" y="3943552"/>
              <a:ext cx="44290" cy="63242"/>
            </a:xfrm>
            <a:custGeom>
              <a:avLst/>
              <a:gdLst>
                <a:gd name="T0" fmla="*/ 10 w 37"/>
                <a:gd name="T1" fmla="*/ 3 h 50"/>
                <a:gd name="T2" fmla="*/ 10 w 37"/>
                <a:gd name="T3" fmla="*/ 0 h 50"/>
                <a:gd name="T4" fmla="*/ 13 w 37"/>
                <a:gd name="T5" fmla="*/ 0 h 50"/>
                <a:gd name="T6" fmla="*/ 16 w 37"/>
                <a:gd name="T7" fmla="*/ 3 h 50"/>
                <a:gd name="T8" fmla="*/ 20 w 37"/>
                <a:gd name="T9" fmla="*/ 3 h 50"/>
                <a:gd name="T10" fmla="*/ 23 w 37"/>
                <a:gd name="T11" fmla="*/ 3 h 50"/>
                <a:gd name="T12" fmla="*/ 23 w 37"/>
                <a:gd name="T13" fmla="*/ 6 h 50"/>
                <a:gd name="T14" fmla="*/ 26 w 37"/>
                <a:gd name="T15" fmla="*/ 6 h 50"/>
                <a:gd name="T16" fmla="*/ 26 w 37"/>
                <a:gd name="T17" fmla="*/ 10 h 50"/>
                <a:gd name="T18" fmla="*/ 30 w 37"/>
                <a:gd name="T19" fmla="*/ 14 h 50"/>
                <a:gd name="T20" fmla="*/ 34 w 37"/>
                <a:gd name="T21" fmla="*/ 14 h 50"/>
                <a:gd name="T22" fmla="*/ 37 w 37"/>
                <a:gd name="T23" fmla="*/ 14 h 50"/>
                <a:gd name="T24" fmla="*/ 37 w 37"/>
                <a:gd name="T25" fmla="*/ 17 h 50"/>
                <a:gd name="T26" fmla="*/ 34 w 37"/>
                <a:gd name="T27" fmla="*/ 20 h 50"/>
                <a:gd name="T28" fmla="*/ 30 w 37"/>
                <a:gd name="T29" fmla="*/ 27 h 50"/>
                <a:gd name="T30" fmla="*/ 23 w 37"/>
                <a:gd name="T31" fmla="*/ 33 h 50"/>
                <a:gd name="T32" fmla="*/ 23 w 37"/>
                <a:gd name="T33" fmla="*/ 36 h 50"/>
                <a:gd name="T34" fmla="*/ 20 w 37"/>
                <a:gd name="T35" fmla="*/ 44 h 50"/>
                <a:gd name="T36" fmla="*/ 16 w 37"/>
                <a:gd name="T37" fmla="*/ 47 h 50"/>
                <a:gd name="T38" fmla="*/ 13 w 37"/>
                <a:gd name="T39" fmla="*/ 50 h 50"/>
                <a:gd name="T40" fmla="*/ 10 w 37"/>
                <a:gd name="T41" fmla="*/ 50 h 50"/>
                <a:gd name="T42" fmla="*/ 4 w 37"/>
                <a:gd name="T43" fmla="*/ 50 h 50"/>
                <a:gd name="T44" fmla="*/ 0 w 37"/>
                <a:gd name="T45" fmla="*/ 47 h 50"/>
                <a:gd name="T46" fmla="*/ 0 w 37"/>
                <a:gd name="T47" fmla="*/ 44 h 50"/>
                <a:gd name="T48" fmla="*/ 0 w 37"/>
                <a:gd name="T49" fmla="*/ 41 h 50"/>
                <a:gd name="T50" fmla="*/ 0 w 37"/>
                <a:gd name="T51" fmla="*/ 33 h 50"/>
                <a:gd name="T52" fmla="*/ 0 w 37"/>
                <a:gd name="T53" fmla="*/ 30 h 50"/>
                <a:gd name="T54" fmla="*/ 4 w 37"/>
                <a:gd name="T55" fmla="*/ 23 h 50"/>
                <a:gd name="T56" fmla="*/ 7 w 37"/>
                <a:gd name="T57" fmla="*/ 17 h 50"/>
                <a:gd name="T58" fmla="*/ 7 w 37"/>
                <a:gd name="T59" fmla="*/ 10 h 50"/>
                <a:gd name="T60" fmla="*/ 10 w 37"/>
                <a:gd name="T61" fmla="*/ 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50">
                  <a:moveTo>
                    <a:pt x="10" y="3"/>
                  </a:moveTo>
                  <a:lnTo>
                    <a:pt x="10" y="0"/>
                  </a:lnTo>
                  <a:lnTo>
                    <a:pt x="13" y="0"/>
                  </a:lnTo>
                  <a:lnTo>
                    <a:pt x="16" y="3"/>
                  </a:lnTo>
                  <a:lnTo>
                    <a:pt x="20" y="3"/>
                  </a:lnTo>
                  <a:lnTo>
                    <a:pt x="23" y="3"/>
                  </a:lnTo>
                  <a:lnTo>
                    <a:pt x="23" y="6"/>
                  </a:lnTo>
                  <a:lnTo>
                    <a:pt x="26" y="6"/>
                  </a:lnTo>
                  <a:lnTo>
                    <a:pt x="26" y="10"/>
                  </a:lnTo>
                  <a:lnTo>
                    <a:pt x="30" y="14"/>
                  </a:lnTo>
                  <a:lnTo>
                    <a:pt x="34" y="14"/>
                  </a:lnTo>
                  <a:lnTo>
                    <a:pt x="37" y="14"/>
                  </a:lnTo>
                  <a:lnTo>
                    <a:pt x="37" y="17"/>
                  </a:lnTo>
                  <a:lnTo>
                    <a:pt x="34" y="20"/>
                  </a:lnTo>
                  <a:lnTo>
                    <a:pt x="30" y="27"/>
                  </a:lnTo>
                  <a:lnTo>
                    <a:pt x="23" y="33"/>
                  </a:lnTo>
                  <a:lnTo>
                    <a:pt x="23" y="36"/>
                  </a:lnTo>
                  <a:lnTo>
                    <a:pt x="20" y="44"/>
                  </a:lnTo>
                  <a:lnTo>
                    <a:pt x="16" y="47"/>
                  </a:lnTo>
                  <a:lnTo>
                    <a:pt x="13" y="50"/>
                  </a:lnTo>
                  <a:lnTo>
                    <a:pt x="10" y="50"/>
                  </a:lnTo>
                  <a:lnTo>
                    <a:pt x="4" y="50"/>
                  </a:lnTo>
                  <a:lnTo>
                    <a:pt x="0" y="47"/>
                  </a:lnTo>
                  <a:lnTo>
                    <a:pt x="0" y="44"/>
                  </a:lnTo>
                  <a:lnTo>
                    <a:pt x="0" y="41"/>
                  </a:lnTo>
                  <a:lnTo>
                    <a:pt x="0" y="33"/>
                  </a:lnTo>
                  <a:lnTo>
                    <a:pt x="0" y="30"/>
                  </a:lnTo>
                  <a:lnTo>
                    <a:pt x="4" y="23"/>
                  </a:lnTo>
                  <a:lnTo>
                    <a:pt x="7" y="17"/>
                  </a:lnTo>
                  <a:lnTo>
                    <a:pt x="7" y="10"/>
                  </a:lnTo>
                  <a:lnTo>
                    <a:pt x="10" y="3"/>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18" name="Freeform 17"/>
            <p:cNvSpPr>
              <a:spLocks/>
            </p:cNvSpPr>
            <p:nvPr/>
          </p:nvSpPr>
          <p:spPr bwMode="auto">
            <a:xfrm>
              <a:off x="3537557" y="971171"/>
              <a:ext cx="42445" cy="37201"/>
            </a:xfrm>
            <a:custGeom>
              <a:avLst/>
              <a:gdLst>
                <a:gd name="T0" fmla="*/ 0 w 33"/>
                <a:gd name="T1" fmla="*/ 13 h 34"/>
                <a:gd name="T2" fmla="*/ 3 w 33"/>
                <a:gd name="T3" fmla="*/ 7 h 34"/>
                <a:gd name="T4" fmla="*/ 3 w 33"/>
                <a:gd name="T5" fmla="*/ 4 h 34"/>
                <a:gd name="T6" fmla="*/ 7 w 33"/>
                <a:gd name="T7" fmla="*/ 0 h 34"/>
                <a:gd name="T8" fmla="*/ 14 w 33"/>
                <a:gd name="T9" fmla="*/ 0 h 34"/>
                <a:gd name="T10" fmla="*/ 20 w 33"/>
                <a:gd name="T11" fmla="*/ 0 h 34"/>
                <a:gd name="T12" fmla="*/ 23 w 33"/>
                <a:gd name="T13" fmla="*/ 4 h 34"/>
                <a:gd name="T14" fmla="*/ 27 w 33"/>
                <a:gd name="T15" fmla="*/ 7 h 34"/>
                <a:gd name="T16" fmla="*/ 30 w 33"/>
                <a:gd name="T17" fmla="*/ 7 h 34"/>
                <a:gd name="T18" fmla="*/ 33 w 33"/>
                <a:gd name="T19" fmla="*/ 10 h 34"/>
                <a:gd name="T20" fmla="*/ 33 w 33"/>
                <a:gd name="T21" fmla="*/ 13 h 34"/>
                <a:gd name="T22" fmla="*/ 33 w 33"/>
                <a:gd name="T23" fmla="*/ 16 h 34"/>
                <a:gd name="T24" fmla="*/ 33 w 33"/>
                <a:gd name="T25" fmla="*/ 23 h 34"/>
                <a:gd name="T26" fmla="*/ 30 w 33"/>
                <a:gd name="T27" fmla="*/ 23 h 34"/>
                <a:gd name="T28" fmla="*/ 30 w 33"/>
                <a:gd name="T29" fmla="*/ 26 h 34"/>
                <a:gd name="T30" fmla="*/ 27 w 33"/>
                <a:gd name="T31" fmla="*/ 26 h 34"/>
                <a:gd name="T32" fmla="*/ 23 w 33"/>
                <a:gd name="T33" fmla="*/ 30 h 34"/>
                <a:gd name="T34" fmla="*/ 20 w 33"/>
                <a:gd name="T35" fmla="*/ 34 h 34"/>
                <a:gd name="T36" fmla="*/ 14 w 33"/>
                <a:gd name="T37" fmla="*/ 34 h 34"/>
                <a:gd name="T38" fmla="*/ 10 w 33"/>
                <a:gd name="T39" fmla="*/ 30 h 34"/>
                <a:gd name="T40" fmla="*/ 7 w 33"/>
                <a:gd name="T41" fmla="*/ 30 h 34"/>
                <a:gd name="T42" fmla="*/ 3 w 33"/>
                <a:gd name="T43" fmla="*/ 23 h 34"/>
                <a:gd name="T44" fmla="*/ 3 w 33"/>
                <a:gd name="T45" fmla="*/ 20 h 34"/>
                <a:gd name="T46" fmla="*/ 3 w 33"/>
                <a:gd name="T47" fmla="*/ 13 h 34"/>
                <a:gd name="T48" fmla="*/ 0 w 33"/>
                <a:gd name="T49"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34">
                  <a:moveTo>
                    <a:pt x="0" y="13"/>
                  </a:moveTo>
                  <a:lnTo>
                    <a:pt x="3" y="7"/>
                  </a:lnTo>
                  <a:lnTo>
                    <a:pt x="3" y="4"/>
                  </a:lnTo>
                  <a:lnTo>
                    <a:pt x="7" y="0"/>
                  </a:lnTo>
                  <a:lnTo>
                    <a:pt x="14" y="0"/>
                  </a:lnTo>
                  <a:lnTo>
                    <a:pt x="20" y="0"/>
                  </a:lnTo>
                  <a:lnTo>
                    <a:pt x="23" y="4"/>
                  </a:lnTo>
                  <a:lnTo>
                    <a:pt x="27" y="7"/>
                  </a:lnTo>
                  <a:lnTo>
                    <a:pt x="30" y="7"/>
                  </a:lnTo>
                  <a:lnTo>
                    <a:pt x="33" y="10"/>
                  </a:lnTo>
                  <a:lnTo>
                    <a:pt x="33" y="13"/>
                  </a:lnTo>
                  <a:lnTo>
                    <a:pt x="33" y="16"/>
                  </a:lnTo>
                  <a:lnTo>
                    <a:pt x="33" y="23"/>
                  </a:lnTo>
                  <a:lnTo>
                    <a:pt x="30" y="23"/>
                  </a:lnTo>
                  <a:lnTo>
                    <a:pt x="30" y="26"/>
                  </a:lnTo>
                  <a:lnTo>
                    <a:pt x="27" y="26"/>
                  </a:lnTo>
                  <a:lnTo>
                    <a:pt x="23" y="30"/>
                  </a:lnTo>
                  <a:lnTo>
                    <a:pt x="20" y="34"/>
                  </a:lnTo>
                  <a:lnTo>
                    <a:pt x="14" y="34"/>
                  </a:lnTo>
                  <a:lnTo>
                    <a:pt x="10" y="30"/>
                  </a:lnTo>
                  <a:lnTo>
                    <a:pt x="7" y="30"/>
                  </a:lnTo>
                  <a:lnTo>
                    <a:pt x="3" y="23"/>
                  </a:lnTo>
                  <a:lnTo>
                    <a:pt x="3" y="20"/>
                  </a:lnTo>
                  <a:lnTo>
                    <a:pt x="3" y="13"/>
                  </a:lnTo>
                  <a:lnTo>
                    <a:pt x="0" y="13"/>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19" name="Freeform 18"/>
            <p:cNvSpPr>
              <a:spLocks/>
            </p:cNvSpPr>
            <p:nvPr/>
          </p:nvSpPr>
          <p:spPr bwMode="auto">
            <a:xfrm>
              <a:off x="3509876" y="909789"/>
              <a:ext cx="18454" cy="61382"/>
            </a:xfrm>
            <a:custGeom>
              <a:avLst/>
              <a:gdLst>
                <a:gd name="T0" fmla="*/ 6 w 16"/>
                <a:gd name="T1" fmla="*/ 40 h 44"/>
                <a:gd name="T2" fmla="*/ 6 w 16"/>
                <a:gd name="T3" fmla="*/ 37 h 44"/>
                <a:gd name="T4" fmla="*/ 3 w 16"/>
                <a:gd name="T5" fmla="*/ 34 h 44"/>
                <a:gd name="T6" fmla="*/ 3 w 16"/>
                <a:gd name="T7" fmla="*/ 30 h 44"/>
                <a:gd name="T8" fmla="*/ 0 w 16"/>
                <a:gd name="T9" fmla="*/ 27 h 44"/>
                <a:gd name="T10" fmla="*/ 0 w 16"/>
                <a:gd name="T11" fmla="*/ 21 h 44"/>
                <a:gd name="T12" fmla="*/ 0 w 16"/>
                <a:gd name="T13" fmla="*/ 17 h 44"/>
                <a:gd name="T14" fmla="*/ 0 w 16"/>
                <a:gd name="T15" fmla="*/ 14 h 44"/>
                <a:gd name="T16" fmla="*/ 0 w 16"/>
                <a:gd name="T17" fmla="*/ 10 h 44"/>
                <a:gd name="T18" fmla="*/ 0 w 16"/>
                <a:gd name="T19" fmla="*/ 7 h 44"/>
                <a:gd name="T20" fmla="*/ 0 w 16"/>
                <a:gd name="T21" fmla="*/ 3 h 44"/>
                <a:gd name="T22" fmla="*/ 3 w 16"/>
                <a:gd name="T23" fmla="*/ 3 h 44"/>
                <a:gd name="T24" fmla="*/ 6 w 16"/>
                <a:gd name="T25" fmla="*/ 3 h 44"/>
                <a:gd name="T26" fmla="*/ 10 w 16"/>
                <a:gd name="T27" fmla="*/ 0 h 44"/>
                <a:gd name="T28" fmla="*/ 10 w 16"/>
                <a:gd name="T29" fmla="*/ 3 h 44"/>
                <a:gd name="T30" fmla="*/ 13 w 16"/>
                <a:gd name="T31" fmla="*/ 3 h 44"/>
                <a:gd name="T32" fmla="*/ 13 w 16"/>
                <a:gd name="T33" fmla="*/ 7 h 44"/>
                <a:gd name="T34" fmla="*/ 16 w 16"/>
                <a:gd name="T35" fmla="*/ 14 h 44"/>
                <a:gd name="T36" fmla="*/ 16 w 16"/>
                <a:gd name="T37" fmla="*/ 17 h 44"/>
                <a:gd name="T38" fmla="*/ 16 w 16"/>
                <a:gd name="T39" fmla="*/ 21 h 44"/>
                <a:gd name="T40" fmla="*/ 16 w 16"/>
                <a:gd name="T41" fmla="*/ 24 h 44"/>
                <a:gd name="T42" fmla="*/ 16 w 16"/>
                <a:gd name="T43" fmla="*/ 27 h 44"/>
                <a:gd name="T44" fmla="*/ 13 w 16"/>
                <a:gd name="T45" fmla="*/ 34 h 44"/>
                <a:gd name="T46" fmla="*/ 13 w 16"/>
                <a:gd name="T47" fmla="*/ 37 h 44"/>
                <a:gd name="T48" fmla="*/ 13 w 16"/>
                <a:gd name="T49" fmla="*/ 40 h 44"/>
                <a:gd name="T50" fmla="*/ 13 w 16"/>
                <a:gd name="T51" fmla="*/ 44 h 44"/>
                <a:gd name="T52" fmla="*/ 10 w 16"/>
                <a:gd name="T53" fmla="*/ 44 h 44"/>
                <a:gd name="T54" fmla="*/ 6 w 16"/>
                <a:gd name="T55" fmla="*/ 44 h 44"/>
                <a:gd name="T56" fmla="*/ 6 w 16"/>
                <a:gd name="T5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44">
                  <a:moveTo>
                    <a:pt x="6" y="40"/>
                  </a:moveTo>
                  <a:lnTo>
                    <a:pt x="6" y="37"/>
                  </a:lnTo>
                  <a:lnTo>
                    <a:pt x="3" y="34"/>
                  </a:lnTo>
                  <a:lnTo>
                    <a:pt x="3" y="30"/>
                  </a:lnTo>
                  <a:lnTo>
                    <a:pt x="0" y="27"/>
                  </a:lnTo>
                  <a:lnTo>
                    <a:pt x="0" y="21"/>
                  </a:lnTo>
                  <a:lnTo>
                    <a:pt x="0" y="17"/>
                  </a:lnTo>
                  <a:lnTo>
                    <a:pt x="0" y="14"/>
                  </a:lnTo>
                  <a:lnTo>
                    <a:pt x="0" y="10"/>
                  </a:lnTo>
                  <a:lnTo>
                    <a:pt x="0" y="7"/>
                  </a:lnTo>
                  <a:lnTo>
                    <a:pt x="0" y="3"/>
                  </a:lnTo>
                  <a:lnTo>
                    <a:pt x="3" y="3"/>
                  </a:lnTo>
                  <a:lnTo>
                    <a:pt x="6" y="3"/>
                  </a:lnTo>
                  <a:lnTo>
                    <a:pt x="10" y="0"/>
                  </a:lnTo>
                  <a:lnTo>
                    <a:pt x="10" y="3"/>
                  </a:lnTo>
                  <a:lnTo>
                    <a:pt x="13" y="3"/>
                  </a:lnTo>
                  <a:lnTo>
                    <a:pt x="13" y="7"/>
                  </a:lnTo>
                  <a:lnTo>
                    <a:pt x="16" y="14"/>
                  </a:lnTo>
                  <a:lnTo>
                    <a:pt x="16" y="17"/>
                  </a:lnTo>
                  <a:lnTo>
                    <a:pt x="16" y="21"/>
                  </a:lnTo>
                  <a:lnTo>
                    <a:pt x="16" y="24"/>
                  </a:lnTo>
                  <a:lnTo>
                    <a:pt x="16" y="27"/>
                  </a:lnTo>
                  <a:lnTo>
                    <a:pt x="13" y="34"/>
                  </a:lnTo>
                  <a:lnTo>
                    <a:pt x="13" y="37"/>
                  </a:lnTo>
                  <a:lnTo>
                    <a:pt x="13" y="40"/>
                  </a:lnTo>
                  <a:lnTo>
                    <a:pt x="13" y="44"/>
                  </a:lnTo>
                  <a:lnTo>
                    <a:pt x="10" y="44"/>
                  </a:lnTo>
                  <a:lnTo>
                    <a:pt x="6" y="44"/>
                  </a:lnTo>
                  <a:lnTo>
                    <a:pt x="6" y="4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20" name="Freeform 19"/>
            <p:cNvSpPr>
              <a:spLocks/>
            </p:cNvSpPr>
            <p:nvPr/>
          </p:nvSpPr>
          <p:spPr bwMode="auto">
            <a:xfrm>
              <a:off x="4379072" y="1071614"/>
              <a:ext cx="215915" cy="262269"/>
            </a:xfrm>
            <a:custGeom>
              <a:avLst/>
              <a:gdLst>
                <a:gd name="T0" fmla="*/ 31 w 169"/>
                <a:gd name="T1" fmla="*/ 195 h 198"/>
                <a:gd name="T2" fmla="*/ 31 w 169"/>
                <a:gd name="T3" fmla="*/ 184 h 198"/>
                <a:gd name="T4" fmla="*/ 27 w 169"/>
                <a:gd name="T5" fmla="*/ 181 h 198"/>
                <a:gd name="T6" fmla="*/ 14 w 169"/>
                <a:gd name="T7" fmla="*/ 181 h 198"/>
                <a:gd name="T8" fmla="*/ 7 w 169"/>
                <a:gd name="T9" fmla="*/ 175 h 198"/>
                <a:gd name="T10" fmla="*/ 4 w 169"/>
                <a:gd name="T11" fmla="*/ 162 h 198"/>
                <a:gd name="T12" fmla="*/ 0 w 169"/>
                <a:gd name="T13" fmla="*/ 154 h 198"/>
                <a:gd name="T14" fmla="*/ 10 w 169"/>
                <a:gd name="T15" fmla="*/ 148 h 198"/>
                <a:gd name="T16" fmla="*/ 18 w 169"/>
                <a:gd name="T17" fmla="*/ 138 h 198"/>
                <a:gd name="T18" fmla="*/ 31 w 169"/>
                <a:gd name="T19" fmla="*/ 124 h 198"/>
                <a:gd name="T20" fmla="*/ 37 w 169"/>
                <a:gd name="T21" fmla="*/ 118 h 198"/>
                <a:gd name="T22" fmla="*/ 45 w 169"/>
                <a:gd name="T23" fmla="*/ 111 h 198"/>
                <a:gd name="T24" fmla="*/ 48 w 169"/>
                <a:gd name="T25" fmla="*/ 101 h 198"/>
                <a:gd name="T26" fmla="*/ 58 w 169"/>
                <a:gd name="T27" fmla="*/ 84 h 198"/>
                <a:gd name="T28" fmla="*/ 61 w 169"/>
                <a:gd name="T29" fmla="*/ 75 h 198"/>
                <a:gd name="T30" fmla="*/ 70 w 169"/>
                <a:gd name="T31" fmla="*/ 64 h 198"/>
                <a:gd name="T32" fmla="*/ 78 w 169"/>
                <a:gd name="T33" fmla="*/ 48 h 198"/>
                <a:gd name="T34" fmla="*/ 88 w 169"/>
                <a:gd name="T35" fmla="*/ 24 h 198"/>
                <a:gd name="T36" fmla="*/ 91 w 169"/>
                <a:gd name="T37" fmla="*/ 11 h 198"/>
                <a:gd name="T38" fmla="*/ 97 w 169"/>
                <a:gd name="T39" fmla="*/ 0 h 198"/>
                <a:gd name="T40" fmla="*/ 105 w 169"/>
                <a:gd name="T41" fmla="*/ 0 h 198"/>
                <a:gd name="T42" fmla="*/ 108 w 169"/>
                <a:gd name="T43" fmla="*/ 8 h 198"/>
                <a:gd name="T44" fmla="*/ 118 w 169"/>
                <a:gd name="T45" fmla="*/ 14 h 198"/>
                <a:gd name="T46" fmla="*/ 131 w 169"/>
                <a:gd name="T47" fmla="*/ 17 h 198"/>
                <a:gd name="T48" fmla="*/ 142 w 169"/>
                <a:gd name="T49" fmla="*/ 17 h 198"/>
                <a:gd name="T50" fmla="*/ 151 w 169"/>
                <a:gd name="T51" fmla="*/ 17 h 198"/>
                <a:gd name="T52" fmla="*/ 158 w 169"/>
                <a:gd name="T53" fmla="*/ 14 h 198"/>
                <a:gd name="T54" fmla="*/ 165 w 169"/>
                <a:gd name="T55" fmla="*/ 8 h 198"/>
                <a:gd name="T56" fmla="*/ 169 w 169"/>
                <a:gd name="T57" fmla="*/ 11 h 198"/>
                <a:gd name="T58" fmla="*/ 169 w 169"/>
                <a:gd name="T59" fmla="*/ 17 h 198"/>
                <a:gd name="T60" fmla="*/ 161 w 169"/>
                <a:gd name="T61" fmla="*/ 27 h 198"/>
                <a:gd name="T62" fmla="*/ 151 w 169"/>
                <a:gd name="T63" fmla="*/ 27 h 198"/>
                <a:gd name="T64" fmla="*/ 145 w 169"/>
                <a:gd name="T65" fmla="*/ 30 h 198"/>
                <a:gd name="T66" fmla="*/ 142 w 169"/>
                <a:gd name="T67" fmla="*/ 38 h 198"/>
                <a:gd name="T68" fmla="*/ 135 w 169"/>
                <a:gd name="T69" fmla="*/ 44 h 198"/>
                <a:gd name="T70" fmla="*/ 124 w 169"/>
                <a:gd name="T71" fmla="*/ 54 h 198"/>
                <a:gd name="T72" fmla="*/ 115 w 169"/>
                <a:gd name="T73" fmla="*/ 61 h 198"/>
                <a:gd name="T74" fmla="*/ 105 w 169"/>
                <a:gd name="T75" fmla="*/ 61 h 198"/>
                <a:gd name="T76" fmla="*/ 97 w 169"/>
                <a:gd name="T77" fmla="*/ 64 h 198"/>
                <a:gd name="T78" fmla="*/ 91 w 169"/>
                <a:gd name="T79" fmla="*/ 68 h 198"/>
                <a:gd name="T80" fmla="*/ 94 w 169"/>
                <a:gd name="T81" fmla="*/ 75 h 198"/>
                <a:gd name="T82" fmla="*/ 91 w 169"/>
                <a:gd name="T83" fmla="*/ 81 h 198"/>
                <a:gd name="T84" fmla="*/ 88 w 169"/>
                <a:gd name="T85" fmla="*/ 84 h 198"/>
                <a:gd name="T86" fmla="*/ 81 w 169"/>
                <a:gd name="T87" fmla="*/ 87 h 198"/>
                <a:gd name="T88" fmla="*/ 75 w 169"/>
                <a:gd name="T89" fmla="*/ 91 h 198"/>
                <a:gd name="T90" fmla="*/ 75 w 169"/>
                <a:gd name="T91" fmla="*/ 101 h 198"/>
                <a:gd name="T92" fmla="*/ 67 w 169"/>
                <a:gd name="T93" fmla="*/ 114 h 198"/>
                <a:gd name="T94" fmla="*/ 61 w 169"/>
                <a:gd name="T95" fmla="*/ 121 h 198"/>
                <a:gd name="T96" fmla="*/ 58 w 169"/>
                <a:gd name="T97" fmla="*/ 132 h 198"/>
                <a:gd name="T98" fmla="*/ 54 w 169"/>
                <a:gd name="T99" fmla="*/ 135 h 198"/>
                <a:gd name="T100" fmla="*/ 45 w 169"/>
                <a:gd name="T101" fmla="*/ 138 h 198"/>
                <a:gd name="T102" fmla="*/ 37 w 169"/>
                <a:gd name="T103" fmla="*/ 141 h 198"/>
                <a:gd name="T104" fmla="*/ 37 w 169"/>
                <a:gd name="T105" fmla="*/ 151 h 198"/>
                <a:gd name="T106" fmla="*/ 37 w 169"/>
                <a:gd name="T107" fmla="*/ 165 h 198"/>
                <a:gd name="T108" fmla="*/ 37 w 169"/>
                <a:gd name="T109"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 h="198">
                  <a:moveTo>
                    <a:pt x="34" y="198"/>
                  </a:moveTo>
                  <a:lnTo>
                    <a:pt x="31" y="195"/>
                  </a:lnTo>
                  <a:lnTo>
                    <a:pt x="31" y="192"/>
                  </a:lnTo>
                  <a:lnTo>
                    <a:pt x="31" y="184"/>
                  </a:lnTo>
                  <a:lnTo>
                    <a:pt x="31" y="181"/>
                  </a:lnTo>
                  <a:lnTo>
                    <a:pt x="27" y="181"/>
                  </a:lnTo>
                  <a:lnTo>
                    <a:pt x="21" y="181"/>
                  </a:lnTo>
                  <a:lnTo>
                    <a:pt x="14" y="181"/>
                  </a:lnTo>
                  <a:lnTo>
                    <a:pt x="7" y="181"/>
                  </a:lnTo>
                  <a:lnTo>
                    <a:pt x="7" y="175"/>
                  </a:lnTo>
                  <a:lnTo>
                    <a:pt x="7" y="168"/>
                  </a:lnTo>
                  <a:lnTo>
                    <a:pt x="4" y="162"/>
                  </a:lnTo>
                  <a:lnTo>
                    <a:pt x="0" y="159"/>
                  </a:lnTo>
                  <a:lnTo>
                    <a:pt x="0" y="154"/>
                  </a:lnTo>
                  <a:lnTo>
                    <a:pt x="4" y="151"/>
                  </a:lnTo>
                  <a:lnTo>
                    <a:pt x="10" y="148"/>
                  </a:lnTo>
                  <a:lnTo>
                    <a:pt x="14" y="145"/>
                  </a:lnTo>
                  <a:lnTo>
                    <a:pt x="18" y="138"/>
                  </a:lnTo>
                  <a:lnTo>
                    <a:pt x="24" y="132"/>
                  </a:lnTo>
                  <a:lnTo>
                    <a:pt x="31" y="124"/>
                  </a:lnTo>
                  <a:lnTo>
                    <a:pt x="34" y="121"/>
                  </a:lnTo>
                  <a:lnTo>
                    <a:pt x="37" y="118"/>
                  </a:lnTo>
                  <a:lnTo>
                    <a:pt x="37" y="114"/>
                  </a:lnTo>
                  <a:lnTo>
                    <a:pt x="45" y="111"/>
                  </a:lnTo>
                  <a:lnTo>
                    <a:pt x="48" y="105"/>
                  </a:lnTo>
                  <a:lnTo>
                    <a:pt x="48" y="101"/>
                  </a:lnTo>
                  <a:lnTo>
                    <a:pt x="54" y="94"/>
                  </a:lnTo>
                  <a:lnTo>
                    <a:pt x="58" y="84"/>
                  </a:lnTo>
                  <a:lnTo>
                    <a:pt x="58" y="78"/>
                  </a:lnTo>
                  <a:lnTo>
                    <a:pt x="61" y="75"/>
                  </a:lnTo>
                  <a:lnTo>
                    <a:pt x="67" y="68"/>
                  </a:lnTo>
                  <a:lnTo>
                    <a:pt x="70" y="64"/>
                  </a:lnTo>
                  <a:lnTo>
                    <a:pt x="75" y="57"/>
                  </a:lnTo>
                  <a:lnTo>
                    <a:pt x="78" y="48"/>
                  </a:lnTo>
                  <a:lnTo>
                    <a:pt x="84" y="34"/>
                  </a:lnTo>
                  <a:lnTo>
                    <a:pt x="88" y="24"/>
                  </a:lnTo>
                  <a:lnTo>
                    <a:pt x="88" y="14"/>
                  </a:lnTo>
                  <a:lnTo>
                    <a:pt x="91" y="11"/>
                  </a:lnTo>
                  <a:lnTo>
                    <a:pt x="94" y="8"/>
                  </a:lnTo>
                  <a:lnTo>
                    <a:pt x="97" y="0"/>
                  </a:lnTo>
                  <a:lnTo>
                    <a:pt x="101" y="0"/>
                  </a:lnTo>
                  <a:lnTo>
                    <a:pt x="105" y="0"/>
                  </a:lnTo>
                  <a:lnTo>
                    <a:pt x="108" y="3"/>
                  </a:lnTo>
                  <a:lnTo>
                    <a:pt x="108" y="8"/>
                  </a:lnTo>
                  <a:lnTo>
                    <a:pt x="111" y="8"/>
                  </a:lnTo>
                  <a:lnTo>
                    <a:pt x="118" y="14"/>
                  </a:lnTo>
                  <a:lnTo>
                    <a:pt x="124" y="14"/>
                  </a:lnTo>
                  <a:lnTo>
                    <a:pt x="131" y="17"/>
                  </a:lnTo>
                  <a:lnTo>
                    <a:pt x="138" y="17"/>
                  </a:lnTo>
                  <a:lnTo>
                    <a:pt x="142" y="17"/>
                  </a:lnTo>
                  <a:lnTo>
                    <a:pt x="148" y="17"/>
                  </a:lnTo>
                  <a:lnTo>
                    <a:pt x="151" y="17"/>
                  </a:lnTo>
                  <a:lnTo>
                    <a:pt x="155" y="14"/>
                  </a:lnTo>
                  <a:lnTo>
                    <a:pt x="158" y="14"/>
                  </a:lnTo>
                  <a:lnTo>
                    <a:pt x="161" y="11"/>
                  </a:lnTo>
                  <a:lnTo>
                    <a:pt x="165" y="8"/>
                  </a:lnTo>
                  <a:lnTo>
                    <a:pt x="169" y="8"/>
                  </a:lnTo>
                  <a:lnTo>
                    <a:pt x="169" y="11"/>
                  </a:lnTo>
                  <a:lnTo>
                    <a:pt x="169" y="14"/>
                  </a:lnTo>
                  <a:lnTo>
                    <a:pt x="169" y="17"/>
                  </a:lnTo>
                  <a:lnTo>
                    <a:pt x="165" y="24"/>
                  </a:lnTo>
                  <a:lnTo>
                    <a:pt x="161" y="27"/>
                  </a:lnTo>
                  <a:lnTo>
                    <a:pt x="158" y="27"/>
                  </a:lnTo>
                  <a:lnTo>
                    <a:pt x="151" y="27"/>
                  </a:lnTo>
                  <a:lnTo>
                    <a:pt x="148" y="27"/>
                  </a:lnTo>
                  <a:lnTo>
                    <a:pt x="145" y="30"/>
                  </a:lnTo>
                  <a:lnTo>
                    <a:pt x="142" y="34"/>
                  </a:lnTo>
                  <a:lnTo>
                    <a:pt x="142" y="38"/>
                  </a:lnTo>
                  <a:lnTo>
                    <a:pt x="138" y="41"/>
                  </a:lnTo>
                  <a:lnTo>
                    <a:pt x="135" y="44"/>
                  </a:lnTo>
                  <a:lnTo>
                    <a:pt x="128" y="51"/>
                  </a:lnTo>
                  <a:lnTo>
                    <a:pt x="124" y="54"/>
                  </a:lnTo>
                  <a:lnTo>
                    <a:pt x="118" y="57"/>
                  </a:lnTo>
                  <a:lnTo>
                    <a:pt x="115" y="61"/>
                  </a:lnTo>
                  <a:lnTo>
                    <a:pt x="111" y="61"/>
                  </a:lnTo>
                  <a:lnTo>
                    <a:pt x="105" y="61"/>
                  </a:lnTo>
                  <a:lnTo>
                    <a:pt x="101" y="64"/>
                  </a:lnTo>
                  <a:lnTo>
                    <a:pt x="97" y="64"/>
                  </a:lnTo>
                  <a:lnTo>
                    <a:pt x="94" y="64"/>
                  </a:lnTo>
                  <a:lnTo>
                    <a:pt x="91" y="68"/>
                  </a:lnTo>
                  <a:lnTo>
                    <a:pt x="94" y="71"/>
                  </a:lnTo>
                  <a:lnTo>
                    <a:pt x="94" y="75"/>
                  </a:lnTo>
                  <a:lnTo>
                    <a:pt x="94" y="78"/>
                  </a:lnTo>
                  <a:lnTo>
                    <a:pt x="91" y="81"/>
                  </a:lnTo>
                  <a:lnTo>
                    <a:pt x="88" y="81"/>
                  </a:lnTo>
                  <a:lnTo>
                    <a:pt x="88" y="84"/>
                  </a:lnTo>
                  <a:lnTo>
                    <a:pt x="84" y="84"/>
                  </a:lnTo>
                  <a:lnTo>
                    <a:pt x="81" y="87"/>
                  </a:lnTo>
                  <a:lnTo>
                    <a:pt x="78" y="87"/>
                  </a:lnTo>
                  <a:lnTo>
                    <a:pt x="75" y="91"/>
                  </a:lnTo>
                  <a:lnTo>
                    <a:pt x="75" y="94"/>
                  </a:lnTo>
                  <a:lnTo>
                    <a:pt x="75" y="101"/>
                  </a:lnTo>
                  <a:lnTo>
                    <a:pt x="75" y="108"/>
                  </a:lnTo>
                  <a:lnTo>
                    <a:pt x="67" y="114"/>
                  </a:lnTo>
                  <a:lnTo>
                    <a:pt x="64" y="118"/>
                  </a:lnTo>
                  <a:lnTo>
                    <a:pt x="61" y="121"/>
                  </a:lnTo>
                  <a:lnTo>
                    <a:pt x="61" y="124"/>
                  </a:lnTo>
                  <a:lnTo>
                    <a:pt x="58" y="132"/>
                  </a:lnTo>
                  <a:lnTo>
                    <a:pt x="58" y="135"/>
                  </a:lnTo>
                  <a:lnTo>
                    <a:pt x="54" y="135"/>
                  </a:lnTo>
                  <a:lnTo>
                    <a:pt x="48" y="138"/>
                  </a:lnTo>
                  <a:lnTo>
                    <a:pt x="45" y="138"/>
                  </a:lnTo>
                  <a:lnTo>
                    <a:pt x="40" y="138"/>
                  </a:lnTo>
                  <a:lnTo>
                    <a:pt x="37" y="141"/>
                  </a:lnTo>
                  <a:lnTo>
                    <a:pt x="37" y="145"/>
                  </a:lnTo>
                  <a:lnTo>
                    <a:pt x="37" y="151"/>
                  </a:lnTo>
                  <a:lnTo>
                    <a:pt x="37" y="154"/>
                  </a:lnTo>
                  <a:lnTo>
                    <a:pt x="37" y="165"/>
                  </a:lnTo>
                  <a:lnTo>
                    <a:pt x="37" y="175"/>
                  </a:lnTo>
                  <a:lnTo>
                    <a:pt x="37" y="189"/>
                  </a:lnTo>
                  <a:lnTo>
                    <a:pt x="34" y="198"/>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21" name="Freeform 20"/>
            <p:cNvSpPr>
              <a:spLocks/>
            </p:cNvSpPr>
            <p:nvPr/>
          </p:nvSpPr>
          <p:spPr bwMode="auto">
            <a:xfrm>
              <a:off x="4486107" y="1369224"/>
              <a:ext cx="20300" cy="9300"/>
            </a:xfrm>
            <a:custGeom>
              <a:avLst/>
              <a:gdLst>
                <a:gd name="T0" fmla="*/ 7 w 13"/>
                <a:gd name="T1" fmla="*/ 9 h 9"/>
                <a:gd name="T2" fmla="*/ 4 w 13"/>
                <a:gd name="T3" fmla="*/ 6 h 9"/>
                <a:gd name="T4" fmla="*/ 0 w 13"/>
                <a:gd name="T5" fmla="*/ 3 h 9"/>
                <a:gd name="T6" fmla="*/ 4 w 13"/>
                <a:gd name="T7" fmla="*/ 0 h 9"/>
                <a:gd name="T8" fmla="*/ 7 w 13"/>
                <a:gd name="T9" fmla="*/ 0 h 9"/>
                <a:gd name="T10" fmla="*/ 10 w 13"/>
                <a:gd name="T11" fmla="*/ 0 h 9"/>
                <a:gd name="T12" fmla="*/ 13 w 13"/>
                <a:gd name="T13" fmla="*/ 0 h 9"/>
                <a:gd name="T14" fmla="*/ 13 w 13"/>
                <a:gd name="T15" fmla="*/ 3 h 9"/>
                <a:gd name="T16" fmla="*/ 10 w 13"/>
                <a:gd name="T17" fmla="*/ 6 h 9"/>
                <a:gd name="T18" fmla="*/ 7 w 13"/>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7" y="9"/>
                  </a:moveTo>
                  <a:lnTo>
                    <a:pt x="4" y="6"/>
                  </a:lnTo>
                  <a:lnTo>
                    <a:pt x="0" y="3"/>
                  </a:lnTo>
                  <a:lnTo>
                    <a:pt x="4" y="0"/>
                  </a:lnTo>
                  <a:lnTo>
                    <a:pt x="7" y="0"/>
                  </a:lnTo>
                  <a:lnTo>
                    <a:pt x="10" y="0"/>
                  </a:lnTo>
                  <a:lnTo>
                    <a:pt x="13" y="0"/>
                  </a:lnTo>
                  <a:lnTo>
                    <a:pt x="13" y="3"/>
                  </a:lnTo>
                  <a:lnTo>
                    <a:pt x="10" y="6"/>
                  </a:lnTo>
                  <a:lnTo>
                    <a:pt x="7" y="9"/>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22" name="Freeform 21"/>
            <p:cNvSpPr>
              <a:spLocks/>
            </p:cNvSpPr>
            <p:nvPr/>
          </p:nvSpPr>
          <p:spPr bwMode="auto">
            <a:xfrm>
              <a:off x="4523015" y="1378525"/>
              <a:ext cx="9227" cy="7440"/>
            </a:xfrm>
            <a:custGeom>
              <a:avLst/>
              <a:gdLst>
                <a:gd name="T0" fmla="*/ 0 w 6"/>
                <a:gd name="T1" fmla="*/ 6 h 6"/>
                <a:gd name="T2" fmla="*/ 0 w 6"/>
                <a:gd name="T3" fmla="*/ 3 h 6"/>
                <a:gd name="T4" fmla="*/ 0 w 6"/>
                <a:gd name="T5" fmla="*/ 0 h 6"/>
                <a:gd name="T6" fmla="*/ 3 w 6"/>
                <a:gd name="T7" fmla="*/ 0 h 6"/>
                <a:gd name="T8" fmla="*/ 6 w 6"/>
                <a:gd name="T9" fmla="*/ 3 h 6"/>
                <a:gd name="T10" fmla="*/ 3 w 6"/>
                <a:gd name="T11" fmla="*/ 3 h 6"/>
                <a:gd name="T12" fmla="*/ 0 w 6"/>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0" y="6"/>
                  </a:moveTo>
                  <a:lnTo>
                    <a:pt x="0" y="3"/>
                  </a:lnTo>
                  <a:lnTo>
                    <a:pt x="0" y="0"/>
                  </a:lnTo>
                  <a:lnTo>
                    <a:pt x="3" y="0"/>
                  </a:lnTo>
                  <a:lnTo>
                    <a:pt x="6" y="3"/>
                  </a:lnTo>
                  <a:lnTo>
                    <a:pt x="3" y="3"/>
                  </a:lnTo>
                  <a:lnTo>
                    <a:pt x="0" y="6"/>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23" name="Freeform 22"/>
            <p:cNvSpPr>
              <a:spLocks/>
            </p:cNvSpPr>
            <p:nvPr/>
          </p:nvSpPr>
          <p:spPr bwMode="auto">
            <a:xfrm>
              <a:off x="4532242" y="1343184"/>
              <a:ext cx="25836" cy="26041"/>
            </a:xfrm>
            <a:custGeom>
              <a:avLst/>
              <a:gdLst>
                <a:gd name="T0" fmla="*/ 0 w 24"/>
                <a:gd name="T1" fmla="*/ 3 h 24"/>
                <a:gd name="T2" fmla="*/ 3 w 24"/>
                <a:gd name="T3" fmla="*/ 3 h 24"/>
                <a:gd name="T4" fmla="*/ 6 w 24"/>
                <a:gd name="T5" fmla="*/ 3 h 24"/>
                <a:gd name="T6" fmla="*/ 10 w 24"/>
                <a:gd name="T7" fmla="*/ 0 h 24"/>
                <a:gd name="T8" fmla="*/ 13 w 24"/>
                <a:gd name="T9" fmla="*/ 0 h 24"/>
                <a:gd name="T10" fmla="*/ 17 w 24"/>
                <a:gd name="T11" fmla="*/ 3 h 24"/>
                <a:gd name="T12" fmla="*/ 20 w 24"/>
                <a:gd name="T13" fmla="*/ 3 h 24"/>
                <a:gd name="T14" fmla="*/ 24 w 24"/>
                <a:gd name="T15" fmla="*/ 6 h 24"/>
                <a:gd name="T16" fmla="*/ 20 w 24"/>
                <a:gd name="T17" fmla="*/ 10 h 24"/>
                <a:gd name="T18" fmla="*/ 20 w 24"/>
                <a:gd name="T19" fmla="*/ 14 h 24"/>
                <a:gd name="T20" fmla="*/ 17 w 24"/>
                <a:gd name="T21" fmla="*/ 17 h 24"/>
                <a:gd name="T22" fmla="*/ 13 w 24"/>
                <a:gd name="T23" fmla="*/ 20 h 24"/>
                <a:gd name="T24" fmla="*/ 10 w 24"/>
                <a:gd name="T25" fmla="*/ 20 h 24"/>
                <a:gd name="T26" fmla="*/ 10 w 24"/>
                <a:gd name="T27" fmla="*/ 24 h 24"/>
                <a:gd name="T28" fmla="*/ 6 w 24"/>
                <a:gd name="T29" fmla="*/ 20 h 24"/>
                <a:gd name="T30" fmla="*/ 3 w 24"/>
                <a:gd name="T31" fmla="*/ 17 h 24"/>
                <a:gd name="T32" fmla="*/ 0 w 24"/>
                <a:gd name="T33" fmla="*/ 10 h 24"/>
                <a:gd name="T34" fmla="*/ 0 w 24"/>
                <a:gd name="T3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4">
                  <a:moveTo>
                    <a:pt x="0" y="3"/>
                  </a:moveTo>
                  <a:lnTo>
                    <a:pt x="3" y="3"/>
                  </a:lnTo>
                  <a:lnTo>
                    <a:pt x="6" y="3"/>
                  </a:lnTo>
                  <a:lnTo>
                    <a:pt x="10" y="0"/>
                  </a:lnTo>
                  <a:lnTo>
                    <a:pt x="13" y="0"/>
                  </a:lnTo>
                  <a:lnTo>
                    <a:pt x="17" y="3"/>
                  </a:lnTo>
                  <a:lnTo>
                    <a:pt x="20" y="3"/>
                  </a:lnTo>
                  <a:lnTo>
                    <a:pt x="24" y="6"/>
                  </a:lnTo>
                  <a:lnTo>
                    <a:pt x="20" y="10"/>
                  </a:lnTo>
                  <a:lnTo>
                    <a:pt x="20" y="14"/>
                  </a:lnTo>
                  <a:lnTo>
                    <a:pt x="17" y="17"/>
                  </a:lnTo>
                  <a:lnTo>
                    <a:pt x="13" y="20"/>
                  </a:lnTo>
                  <a:lnTo>
                    <a:pt x="10" y="20"/>
                  </a:lnTo>
                  <a:lnTo>
                    <a:pt x="10" y="24"/>
                  </a:lnTo>
                  <a:lnTo>
                    <a:pt x="6" y="20"/>
                  </a:lnTo>
                  <a:lnTo>
                    <a:pt x="3" y="17"/>
                  </a:lnTo>
                  <a:lnTo>
                    <a:pt x="0" y="10"/>
                  </a:lnTo>
                  <a:lnTo>
                    <a:pt x="0" y="3"/>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24" name="Freeform 23"/>
            <p:cNvSpPr>
              <a:spLocks/>
            </p:cNvSpPr>
            <p:nvPr/>
          </p:nvSpPr>
          <p:spPr bwMode="auto">
            <a:xfrm>
              <a:off x="4558078" y="1305982"/>
              <a:ext cx="9227" cy="18601"/>
            </a:xfrm>
            <a:custGeom>
              <a:avLst/>
              <a:gdLst>
                <a:gd name="T0" fmla="*/ 0 w 6"/>
                <a:gd name="T1" fmla="*/ 11 h 11"/>
                <a:gd name="T2" fmla="*/ 0 w 6"/>
                <a:gd name="T3" fmla="*/ 8 h 11"/>
                <a:gd name="T4" fmla="*/ 0 w 6"/>
                <a:gd name="T5" fmla="*/ 3 h 11"/>
                <a:gd name="T6" fmla="*/ 0 w 6"/>
                <a:gd name="T7" fmla="*/ 0 h 11"/>
                <a:gd name="T8" fmla="*/ 3 w 6"/>
                <a:gd name="T9" fmla="*/ 0 h 11"/>
                <a:gd name="T10" fmla="*/ 3 w 6"/>
                <a:gd name="T11" fmla="*/ 3 h 11"/>
                <a:gd name="T12" fmla="*/ 6 w 6"/>
                <a:gd name="T13" fmla="*/ 3 h 11"/>
                <a:gd name="T14" fmla="*/ 6 w 6"/>
                <a:gd name="T15" fmla="*/ 8 h 11"/>
                <a:gd name="T16" fmla="*/ 6 w 6"/>
                <a:gd name="T17" fmla="*/ 11 h 11"/>
                <a:gd name="T18" fmla="*/ 3 w 6"/>
                <a:gd name="T19" fmla="*/ 11 h 11"/>
                <a:gd name="T20" fmla="*/ 0 w 6"/>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1">
                  <a:moveTo>
                    <a:pt x="0" y="11"/>
                  </a:moveTo>
                  <a:lnTo>
                    <a:pt x="0" y="8"/>
                  </a:lnTo>
                  <a:lnTo>
                    <a:pt x="0" y="3"/>
                  </a:lnTo>
                  <a:lnTo>
                    <a:pt x="0" y="0"/>
                  </a:lnTo>
                  <a:lnTo>
                    <a:pt x="3" y="0"/>
                  </a:lnTo>
                  <a:lnTo>
                    <a:pt x="3" y="3"/>
                  </a:lnTo>
                  <a:lnTo>
                    <a:pt x="6" y="3"/>
                  </a:lnTo>
                  <a:lnTo>
                    <a:pt x="6" y="8"/>
                  </a:lnTo>
                  <a:lnTo>
                    <a:pt x="6" y="11"/>
                  </a:lnTo>
                  <a:lnTo>
                    <a:pt x="3" y="11"/>
                  </a:lnTo>
                  <a:lnTo>
                    <a:pt x="0" y="11"/>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25" name="Freeform 24"/>
            <p:cNvSpPr>
              <a:spLocks/>
            </p:cNvSpPr>
            <p:nvPr/>
          </p:nvSpPr>
          <p:spPr bwMode="auto">
            <a:xfrm>
              <a:off x="3251516" y="1793319"/>
              <a:ext cx="25836" cy="63242"/>
            </a:xfrm>
            <a:custGeom>
              <a:avLst/>
              <a:gdLst>
                <a:gd name="T0" fmla="*/ 24 w 24"/>
                <a:gd name="T1" fmla="*/ 0 h 43"/>
                <a:gd name="T2" fmla="*/ 19 w 24"/>
                <a:gd name="T3" fmla="*/ 7 h 43"/>
                <a:gd name="T4" fmla="*/ 19 w 24"/>
                <a:gd name="T5" fmla="*/ 18 h 43"/>
                <a:gd name="T6" fmla="*/ 19 w 24"/>
                <a:gd name="T7" fmla="*/ 24 h 43"/>
                <a:gd name="T8" fmla="*/ 19 w 24"/>
                <a:gd name="T9" fmla="*/ 31 h 43"/>
                <a:gd name="T10" fmla="*/ 16 w 24"/>
                <a:gd name="T11" fmla="*/ 37 h 43"/>
                <a:gd name="T12" fmla="*/ 13 w 24"/>
                <a:gd name="T13" fmla="*/ 40 h 43"/>
                <a:gd name="T14" fmla="*/ 6 w 24"/>
                <a:gd name="T15" fmla="*/ 43 h 43"/>
                <a:gd name="T16" fmla="*/ 3 w 24"/>
                <a:gd name="T17" fmla="*/ 43 h 43"/>
                <a:gd name="T18" fmla="*/ 3 w 24"/>
                <a:gd name="T19" fmla="*/ 40 h 43"/>
                <a:gd name="T20" fmla="*/ 0 w 24"/>
                <a:gd name="T21" fmla="*/ 37 h 43"/>
                <a:gd name="T22" fmla="*/ 0 w 24"/>
                <a:gd name="T23" fmla="*/ 27 h 43"/>
                <a:gd name="T24" fmla="*/ 0 w 24"/>
                <a:gd name="T25" fmla="*/ 21 h 43"/>
                <a:gd name="T26" fmla="*/ 0 w 24"/>
                <a:gd name="T27" fmla="*/ 18 h 43"/>
                <a:gd name="T28" fmla="*/ 0 w 24"/>
                <a:gd name="T29" fmla="*/ 13 h 43"/>
                <a:gd name="T30" fmla="*/ 0 w 24"/>
                <a:gd name="T31" fmla="*/ 10 h 43"/>
                <a:gd name="T32" fmla="*/ 0 w 24"/>
                <a:gd name="T33" fmla="*/ 4 h 43"/>
                <a:gd name="T34" fmla="*/ 3 w 24"/>
                <a:gd name="T35" fmla="*/ 4 h 43"/>
                <a:gd name="T36" fmla="*/ 10 w 24"/>
                <a:gd name="T37" fmla="*/ 4 h 43"/>
                <a:gd name="T38" fmla="*/ 16 w 24"/>
                <a:gd name="T39" fmla="*/ 0 h 43"/>
                <a:gd name="T40" fmla="*/ 24 w 24"/>
                <a:gd name="T4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3">
                  <a:moveTo>
                    <a:pt x="24" y="0"/>
                  </a:moveTo>
                  <a:lnTo>
                    <a:pt x="19" y="7"/>
                  </a:lnTo>
                  <a:lnTo>
                    <a:pt x="19" y="18"/>
                  </a:lnTo>
                  <a:lnTo>
                    <a:pt x="19" y="24"/>
                  </a:lnTo>
                  <a:lnTo>
                    <a:pt x="19" y="31"/>
                  </a:lnTo>
                  <a:lnTo>
                    <a:pt x="16" y="37"/>
                  </a:lnTo>
                  <a:lnTo>
                    <a:pt x="13" y="40"/>
                  </a:lnTo>
                  <a:lnTo>
                    <a:pt x="6" y="43"/>
                  </a:lnTo>
                  <a:lnTo>
                    <a:pt x="3" y="43"/>
                  </a:lnTo>
                  <a:lnTo>
                    <a:pt x="3" y="40"/>
                  </a:lnTo>
                  <a:lnTo>
                    <a:pt x="0" y="37"/>
                  </a:lnTo>
                  <a:lnTo>
                    <a:pt x="0" y="27"/>
                  </a:lnTo>
                  <a:lnTo>
                    <a:pt x="0" y="21"/>
                  </a:lnTo>
                  <a:lnTo>
                    <a:pt x="0" y="18"/>
                  </a:lnTo>
                  <a:lnTo>
                    <a:pt x="0" y="13"/>
                  </a:lnTo>
                  <a:lnTo>
                    <a:pt x="0" y="10"/>
                  </a:lnTo>
                  <a:lnTo>
                    <a:pt x="0" y="4"/>
                  </a:lnTo>
                  <a:lnTo>
                    <a:pt x="3" y="4"/>
                  </a:lnTo>
                  <a:lnTo>
                    <a:pt x="10" y="4"/>
                  </a:lnTo>
                  <a:lnTo>
                    <a:pt x="16" y="0"/>
                  </a:lnTo>
                  <a:lnTo>
                    <a:pt x="24" y="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26" name="Freeform 25"/>
            <p:cNvSpPr>
              <a:spLocks/>
            </p:cNvSpPr>
            <p:nvPr/>
          </p:nvSpPr>
          <p:spPr bwMode="auto">
            <a:xfrm>
              <a:off x="1376561" y="4908924"/>
              <a:ext cx="55363" cy="128344"/>
            </a:xfrm>
            <a:custGeom>
              <a:avLst/>
              <a:gdLst>
                <a:gd name="T0" fmla="*/ 14 w 45"/>
                <a:gd name="T1" fmla="*/ 57 h 97"/>
                <a:gd name="T2" fmla="*/ 14 w 45"/>
                <a:gd name="T3" fmla="*/ 51 h 97"/>
                <a:gd name="T4" fmla="*/ 14 w 45"/>
                <a:gd name="T5" fmla="*/ 40 h 97"/>
                <a:gd name="T6" fmla="*/ 14 w 45"/>
                <a:gd name="T7" fmla="*/ 34 h 97"/>
                <a:gd name="T8" fmla="*/ 18 w 45"/>
                <a:gd name="T9" fmla="*/ 27 h 97"/>
                <a:gd name="T10" fmla="*/ 21 w 45"/>
                <a:gd name="T11" fmla="*/ 24 h 97"/>
                <a:gd name="T12" fmla="*/ 27 w 45"/>
                <a:gd name="T13" fmla="*/ 17 h 97"/>
                <a:gd name="T14" fmla="*/ 31 w 45"/>
                <a:gd name="T15" fmla="*/ 10 h 97"/>
                <a:gd name="T16" fmla="*/ 31 w 45"/>
                <a:gd name="T17" fmla="*/ 7 h 97"/>
                <a:gd name="T18" fmla="*/ 34 w 45"/>
                <a:gd name="T19" fmla="*/ 3 h 97"/>
                <a:gd name="T20" fmla="*/ 37 w 45"/>
                <a:gd name="T21" fmla="*/ 0 h 97"/>
                <a:gd name="T22" fmla="*/ 41 w 45"/>
                <a:gd name="T23" fmla="*/ 0 h 97"/>
                <a:gd name="T24" fmla="*/ 45 w 45"/>
                <a:gd name="T25" fmla="*/ 0 h 97"/>
                <a:gd name="T26" fmla="*/ 45 w 45"/>
                <a:gd name="T27" fmla="*/ 7 h 97"/>
                <a:gd name="T28" fmla="*/ 41 w 45"/>
                <a:gd name="T29" fmla="*/ 14 h 97"/>
                <a:gd name="T30" fmla="*/ 41 w 45"/>
                <a:gd name="T31" fmla="*/ 21 h 97"/>
                <a:gd name="T32" fmla="*/ 41 w 45"/>
                <a:gd name="T33" fmla="*/ 30 h 97"/>
                <a:gd name="T34" fmla="*/ 37 w 45"/>
                <a:gd name="T35" fmla="*/ 40 h 97"/>
                <a:gd name="T36" fmla="*/ 34 w 45"/>
                <a:gd name="T37" fmla="*/ 48 h 97"/>
                <a:gd name="T38" fmla="*/ 27 w 45"/>
                <a:gd name="T39" fmla="*/ 54 h 97"/>
                <a:gd name="T40" fmla="*/ 24 w 45"/>
                <a:gd name="T41" fmla="*/ 61 h 97"/>
                <a:gd name="T42" fmla="*/ 21 w 45"/>
                <a:gd name="T43" fmla="*/ 67 h 97"/>
                <a:gd name="T44" fmla="*/ 21 w 45"/>
                <a:gd name="T45" fmla="*/ 78 h 97"/>
                <a:gd name="T46" fmla="*/ 21 w 45"/>
                <a:gd name="T47" fmla="*/ 81 h 97"/>
                <a:gd name="T48" fmla="*/ 18 w 45"/>
                <a:gd name="T49" fmla="*/ 87 h 97"/>
                <a:gd name="T50" fmla="*/ 14 w 45"/>
                <a:gd name="T51" fmla="*/ 91 h 97"/>
                <a:gd name="T52" fmla="*/ 11 w 45"/>
                <a:gd name="T53" fmla="*/ 94 h 97"/>
                <a:gd name="T54" fmla="*/ 7 w 45"/>
                <a:gd name="T55" fmla="*/ 97 h 97"/>
                <a:gd name="T56" fmla="*/ 4 w 45"/>
                <a:gd name="T57" fmla="*/ 97 h 97"/>
                <a:gd name="T58" fmla="*/ 0 w 45"/>
                <a:gd name="T59" fmla="*/ 94 h 97"/>
                <a:gd name="T60" fmla="*/ 0 w 45"/>
                <a:gd name="T61" fmla="*/ 87 h 97"/>
                <a:gd name="T62" fmla="*/ 0 w 45"/>
                <a:gd name="T63" fmla="*/ 81 h 97"/>
                <a:gd name="T64" fmla="*/ 0 w 45"/>
                <a:gd name="T65" fmla="*/ 75 h 97"/>
                <a:gd name="T66" fmla="*/ 4 w 45"/>
                <a:gd name="T67" fmla="*/ 70 h 97"/>
                <a:gd name="T68" fmla="*/ 7 w 45"/>
                <a:gd name="T69" fmla="*/ 67 h 97"/>
                <a:gd name="T70" fmla="*/ 11 w 45"/>
                <a:gd name="T71" fmla="*/ 64 h 97"/>
                <a:gd name="T72" fmla="*/ 14 w 45"/>
                <a:gd name="T73" fmla="*/ 5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97">
                  <a:moveTo>
                    <a:pt x="14" y="57"/>
                  </a:moveTo>
                  <a:lnTo>
                    <a:pt x="14" y="51"/>
                  </a:lnTo>
                  <a:lnTo>
                    <a:pt x="14" y="40"/>
                  </a:lnTo>
                  <a:lnTo>
                    <a:pt x="14" y="34"/>
                  </a:lnTo>
                  <a:lnTo>
                    <a:pt x="18" y="27"/>
                  </a:lnTo>
                  <a:lnTo>
                    <a:pt x="21" y="24"/>
                  </a:lnTo>
                  <a:lnTo>
                    <a:pt x="27" y="17"/>
                  </a:lnTo>
                  <a:lnTo>
                    <a:pt x="31" y="10"/>
                  </a:lnTo>
                  <a:lnTo>
                    <a:pt x="31" y="7"/>
                  </a:lnTo>
                  <a:lnTo>
                    <a:pt x="34" y="3"/>
                  </a:lnTo>
                  <a:lnTo>
                    <a:pt x="37" y="0"/>
                  </a:lnTo>
                  <a:lnTo>
                    <a:pt x="41" y="0"/>
                  </a:lnTo>
                  <a:lnTo>
                    <a:pt x="45" y="0"/>
                  </a:lnTo>
                  <a:lnTo>
                    <a:pt x="45" y="7"/>
                  </a:lnTo>
                  <a:lnTo>
                    <a:pt x="41" y="14"/>
                  </a:lnTo>
                  <a:lnTo>
                    <a:pt x="41" y="21"/>
                  </a:lnTo>
                  <a:lnTo>
                    <a:pt x="41" y="30"/>
                  </a:lnTo>
                  <a:lnTo>
                    <a:pt x="37" y="40"/>
                  </a:lnTo>
                  <a:lnTo>
                    <a:pt x="34" y="48"/>
                  </a:lnTo>
                  <a:lnTo>
                    <a:pt x="27" y="54"/>
                  </a:lnTo>
                  <a:lnTo>
                    <a:pt x="24" y="61"/>
                  </a:lnTo>
                  <a:lnTo>
                    <a:pt x="21" y="67"/>
                  </a:lnTo>
                  <a:lnTo>
                    <a:pt x="21" y="78"/>
                  </a:lnTo>
                  <a:lnTo>
                    <a:pt x="21" y="81"/>
                  </a:lnTo>
                  <a:lnTo>
                    <a:pt x="18" y="87"/>
                  </a:lnTo>
                  <a:lnTo>
                    <a:pt x="14" y="91"/>
                  </a:lnTo>
                  <a:lnTo>
                    <a:pt x="11" y="94"/>
                  </a:lnTo>
                  <a:lnTo>
                    <a:pt x="7" y="97"/>
                  </a:lnTo>
                  <a:lnTo>
                    <a:pt x="4" y="97"/>
                  </a:lnTo>
                  <a:lnTo>
                    <a:pt x="0" y="94"/>
                  </a:lnTo>
                  <a:lnTo>
                    <a:pt x="0" y="87"/>
                  </a:lnTo>
                  <a:lnTo>
                    <a:pt x="0" y="81"/>
                  </a:lnTo>
                  <a:lnTo>
                    <a:pt x="0" y="75"/>
                  </a:lnTo>
                  <a:lnTo>
                    <a:pt x="4" y="70"/>
                  </a:lnTo>
                  <a:lnTo>
                    <a:pt x="7" y="67"/>
                  </a:lnTo>
                  <a:lnTo>
                    <a:pt x="11" y="64"/>
                  </a:lnTo>
                  <a:lnTo>
                    <a:pt x="14" y="57"/>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27" name="Freeform 26"/>
            <p:cNvSpPr>
              <a:spLocks/>
            </p:cNvSpPr>
            <p:nvPr/>
          </p:nvSpPr>
          <p:spPr bwMode="auto">
            <a:xfrm>
              <a:off x="1262145" y="4990767"/>
              <a:ext cx="71972" cy="81843"/>
            </a:xfrm>
            <a:custGeom>
              <a:avLst/>
              <a:gdLst>
                <a:gd name="T0" fmla="*/ 0 w 57"/>
                <a:gd name="T1" fmla="*/ 17 h 60"/>
                <a:gd name="T2" fmla="*/ 6 w 57"/>
                <a:gd name="T3" fmla="*/ 14 h 60"/>
                <a:gd name="T4" fmla="*/ 14 w 57"/>
                <a:gd name="T5" fmla="*/ 11 h 60"/>
                <a:gd name="T6" fmla="*/ 20 w 57"/>
                <a:gd name="T7" fmla="*/ 11 h 60"/>
                <a:gd name="T8" fmla="*/ 23 w 57"/>
                <a:gd name="T9" fmla="*/ 3 h 60"/>
                <a:gd name="T10" fmla="*/ 27 w 57"/>
                <a:gd name="T11" fmla="*/ 0 h 60"/>
                <a:gd name="T12" fmla="*/ 30 w 57"/>
                <a:gd name="T13" fmla="*/ 0 h 60"/>
                <a:gd name="T14" fmla="*/ 33 w 57"/>
                <a:gd name="T15" fmla="*/ 8 h 60"/>
                <a:gd name="T16" fmla="*/ 41 w 57"/>
                <a:gd name="T17" fmla="*/ 11 h 60"/>
                <a:gd name="T18" fmla="*/ 44 w 57"/>
                <a:gd name="T19" fmla="*/ 14 h 60"/>
                <a:gd name="T20" fmla="*/ 47 w 57"/>
                <a:gd name="T21" fmla="*/ 17 h 60"/>
                <a:gd name="T22" fmla="*/ 50 w 57"/>
                <a:gd name="T23" fmla="*/ 20 h 60"/>
                <a:gd name="T24" fmla="*/ 54 w 57"/>
                <a:gd name="T25" fmla="*/ 24 h 60"/>
                <a:gd name="T26" fmla="*/ 57 w 57"/>
                <a:gd name="T27" fmla="*/ 30 h 60"/>
                <a:gd name="T28" fmla="*/ 57 w 57"/>
                <a:gd name="T29" fmla="*/ 33 h 60"/>
                <a:gd name="T30" fmla="*/ 54 w 57"/>
                <a:gd name="T31" fmla="*/ 38 h 60"/>
                <a:gd name="T32" fmla="*/ 50 w 57"/>
                <a:gd name="T33" fmla="*/ 44 h 60"/>
                <a:gd name="T34" fmla="*/ 50 w 57"/>
                <a:gd name="T35" fmla="*/ 47 h 60"/>
                <a:gd name="T36" fmla="*/ 47 w 57"/>
                <a:gd name="T37" fmla="*/ 54 h 60"/>
                <a:gd name="T38" fmla="*/ 44 w 57"/>
                <a:gd name="T39" fmla="*/ 54 h 60"/>
                <a:gd name="T40" fmla="*/ 41 w 57"/>
                <a:gd name="T41" fmla="*/ 57 h 60"/>
                <a:gd name="T42" fmla="*/ 33 w 57"/>
                <a:gd name="T43" fmla="*/ 60 h 60"/>
                <a:gd name="T44" fmla="*/ 30 w 57"/>
                <a:gd name="T45" fmla="*/ 60 h 60"/>
                <a:gd name="T46" fmla="*/ 23 w 57"/>
                <a:gd name="T47" fmla="*/ 60 h 60"/>
                <a:gd name="T48" fmla="*/ 17 w 57"/>
                <a:gd name="T49" fmla="*/ 57 h 60"/>
                <a:gd name="T50" fmla="*/ 14 w 57"/>
                <a:gd name="T51" fmla="*/ 57 h 60"/>
                <a:gd name="T52" fmla="*/ 10 w 57"/>
                <a:gd name="T53" fmla="*/ 54 h 60"/>
                <a:gd name="T54" fmla="*/ 6 w 57"/>
                <a:gd name="T55" fmla="*/ 47 h 60"/>
                <a:gd name="T56" fmla="*/ 3 w 57"/>
                <a:gd name="T57" fmla="*/ 44 h 60"/>
                <a:gd name="T58" fmla="*/ 0 w 57"/>
                <a:gd name="T59" fmla="*/ 38 h 60"/>
                <a:gd name="T60" fmla="*/ 0 w 57"/>
                <a:gd name="T61" fmla="*/ 33 h 60"/>
                <a:gd name="T62" fmla="*/ 0 w 57"/>
                <a:gd name="T63" fmla="*/ 27 h 60"/>
                <a:gd name="T64" fmla="*/ 0 w 57"/>
                <a:gd name="T65" fmla="*/ 20 h 60"/>
                <a:gd name="T66" fmla="*/ 0 w 57"/>
                <a:gd name="T67"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60">
                  <a:moveTo>
                    <a:pt x="0" y="17"/>
                  </a:moveTo>
                  <a:lnTo>
                    <a:pt x="6" y="14"/>
                  </a:lnTo>
                  <a:lnTo>
                    <a:pt x="14" y="11"/>
                  </a:lnTo>
                  <a:lnTo>
                    <a:pt x="20" y="11"/>
                  </a:lnTo>
                  <a:lnTo>
                    <a:pt x="23" y="3"/>
                  </a:lnTo>
                  <a:lnTo>
                    <a:pt x="27" y="0"/>
                  </a:lnTo>
                  <a:lnTo>
                    <a:pt x="30" y="0"/>
                  </a:lnTo>
                  <a:lnTo>
                    <a:pt x="33" y="8"/>
                  </a:lnTo>
                  <a:lnTo>
                    <a:pt x="41" y="11"/>
                  </a:lnTo>
                  <a:lnTo>
                    <a:pt x="44" y="14"/>
                  </a:lnTo>
                  <a:lnTo>
                    <a:pt x="47" y="17"/>
                  </a:lnTo>
                  <a:lnTo>
                    <a:pt x="50" y="20"/>
                  </a:lnTo>
                  <a:lnTo>
                    <a:pt x="54" y="24"/>
                  </a:lnTo>
                  <a:lnTo>
                    <a:pt x="57" y="30"/>
                  </a:lnTo>
                  <a:lnTo>
                    <a:pt x="57" y="33"/>
                  </a:lnTo>
                  <a:lnTo>
                    <a:pt x="54" y="38"/>
                  </a:lnTo>
                  <a:lnTo>
                    <a:pt x="50" y="44"/>
                  </a:lnTo>
                  <a:lnTo>
                    <a:pt x="50" y="47"/>
                  </a:lnTo>
                  <a:lnTo>
                    <a:pt x="47" y="54"/>
                  </a:lnTo>
                  <a:lnTo>
                    <a:pt x="44" y="54"/>
                  </a:lnTo>
                  <a:lnTo>
                    <a:pt x="41" y="57"/>
                  </a:lnTo>
                  <a:lnTo>
                    <a:pt x="33" y="60"/>
                  </a:lnTo>
                  <a:lnTo>
                    <a:pt x="30" y="60"/>
                  </a:lnTo>
                  <a:lnTo>
                    <a:pt x="23" y="60"/>
                  </a:lnTo>
                  <a:lnTo>
                    <a:pt x="17" y="57"/>
                  </a:lnTo>
                  <a:lnTo>
                    <a:pt x="14" y="57"/>
                  </a:lnTo>
                  <a:lnTo>
                    <a:pt x="10" y="54"/>
                  </a:lnTo>
                  <a:lnTo>
                    <a:pt x="6" y="47"/>
                  </a:lnTo>
                  <a:lnTo>
                    <a:pt x="3" y="44"/>
                  </a:lnTo>
                  <a:lnTo>
                    <a:pt x="0" y="38"/>
                  </a:lnTo>
                  <a:lnTo>
                    <a:pt x="0" y="33"/>
                  </a:lnTo>
                  <a:lnTo>
                    <a:pt x="0" y="27"/>
                  </a:lnTo>
                  <a:lnTo>
                    <a:pt x="0" y="20"/>
                  </a:lnTo>
                  <a:lnTo>
                    <a:pt x="0" y="17"/>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28" name="Freeform 27"/>
            <p:cNvSpPr>
              <a:spLocks/>
            </p:cNvSpPr>
            <p:nvPr/>
          </p:nvSpPr>
          <p:spPr bwMode="auto">
            <a:xfrm>
              <a:off x="3375159" y="2381099"/>
              <a:ext cx="25836" cy="53942"/>
            </a:xfrm>
            <a:custGeom>
              <a:avLst/>
              <a:gdLst>
                <a:gd name="T0" fmla="*/ 17 w 24"/>
                <a:gd name="T1" fmla="*/ 40 h 43"/>
                <a:gd name="T2" fmla="*/ 21 w 24"/>
                <a:gd name="T3" fmla="*/ 40 h 43"/>
                <a:gd name="T4" fmla="*/ 24 w 24"/>
                <a:gd name="T5" fmla="*/ 40 h 43"/>
                <a:gd name="T6" fmla="*/ 24 w 24"/>
                <a:gd name="T7" fmla="*/ 36 h 43"/>
                <a:gd name="T8" fmla="*/ 24 w 24"/>
                <a:gd name="T9" fmla="*/ 30 h 43"/>
                <a:gd name="T10" fmla="*/ 24 w 24"/>
                <a:gd name="T11" fmla="*/ 24 h 43"/>
                <a:gd name="T12" fmla="*/ 24 w 24"/>
                <a:gd name="T13" fmla="*/ 17 h 43"/>
                <a:gd name="T14" fmla="*/ 24 w 24"/>
                <a:gd name="T15" fmla="*/ 6 h 43"/>
                <a:gd name="T16" fmla="*/ 21 w 24"/>
                <a:gd name="T17" fmla="*/ 6 h 43"/>
                <a:gd name="T18" fmla="*/ 17 w 24"/>
                <a:gd name="T19" fmla="*/ 3 h 43"/>
                <a:gd name="T20" fmla="*/ 13 w 24"/>
                <a:gd name="T21" fmla="*/ 3 h 43"/>
                <a:gd name="T22" fmla="*/ 10 w 24"/>
                <a:gd name="T23" fmla="*/ 0 h 43"/>
                <a:gd name="T24" fmla="*/ 6 w 24"/>
                <a:gd name="T25" fmla="*/ 3 h 43"/>
                <a:gd name="T26" fmla="*/ 6 w 24"/>
                <a:gd name="T27" fmla="*/ 6 h 43"/>
                <a:gd name="T28" fmla="*/ 3 w 24"/>
                <a:gd name="T29" fmla="*/ 10 h 43"/>
                <a:gd name="T30" fmla="*/ 0 w 24"/>
                <a:gd name="T31" fmla="*/ 10 h 43"/>
                <a:gd name="T32" fmla="*/ 0 w 24"/>
                <a:gd name="T33" fmla="*/ 17 h 43"/>
                <a:gd name="T34" fmla="*/ 0 w 24"/>
                <a:gd name="T35" fmla="*/ 24 h 43"/>
                <a:gd name="T36" fmla="*/ 0 w 24"/>
                <a:gd name="T37" fmla="*/ 27 h 43"/>
                <a:gd name="T38" fmla="*/ 0 w 24"/>
                <a:gd name="T39" fmla="*/ 33 h 43"/>
                <a:gd name="T40" fmla="*/ 3 w 24"/>
                <a:gd name="T41" fmla="*/ 36 h 43"/>
                <a:gd name="T42" fmla="*/ 6 w 24"/>
                <a:gd name="T43" fmla="*/ 40 h 43"/>
                <a:gd name="T44" fmla="*/ 10 w 24"/>
                <a:gd name="T45" fmla="*/ 40 h 43"/>
                <a:gd name="T46" fmla="*/ 10 w 24"/>
                <a:gd name="T47" fmla="*/ 43 h 43"/>
                <a:gd name="T48" fmla="*/ 17 w 24"/>
                <a:gd name="T49"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3">
                  <a:moveTo>
                    <a:pt x="17" y="40"/>
                  </a:moveTo>
                  <a:lnTo>
                    <a:pt x="21" y="40"/>
                  </a:lnTo>
                  <a:lnTo>
                    <a:pt x="24" y="40"/>
                  </a:lnTo>
                  <a:lnTo>
                    <a:pt x="24" y="36"/>
                  </a:lnTo>
                  <a:lnTo>
                    <a:pt x="24" y="30"/>
                  </a:lnTo>
                  <a:lnTo>
                    <a:pt x="24" y="24"/>
                  </a:lnTo>
                  <a:lnTo>
                    <a:pt x="24" y="17"/>
                  </a:lnTo>
                  <a:lnTo>
                    <a:pt x="24" y="6"/>
                  </a:lnTo>
                  <a:lnTo>
                    <a:pt x="21" y="6"/>
                  </a:lnTo>
                  <a:lnTo>
                    <a:pt x="17" y="3"/>
                  </a:lnTo>
                  <a:lnTo>
                    <a:pt x="13" y="3"/>
                  </a:lnTo>
                  <a:lnTo>
                    <a:pt x="10" y="0"/>
                  </a:lnTo>
                  <a:lnTo>
                    <a:pt x="6" y="3"/>
                  </a:lnTo>
                  <a:lnTo>
                    <a:pt x="6" y="6"/>
                  </a:lnTo>
                  <a:lnTo>
                    <a:pt x="3" y="10"/>
                  </a:lnTo>
                  <a:lnTo>
                    <a:pt x="0" y="10"/>
                  </a:lnTo>
                  <a:lnTo>
                    <a:pt x="0" y="17"/>
                  </a:lnTo>
                  <a:lnTo>
                    <a:pt x="0" y="24"/>
                  </a:lnTo>
                  <a:lnTo>
                    <a:pt x="0" y="27"/>
                  </a:lnTo>
                  <a:lnTo>
                    <a:pt x="0" y="33"/>
                  </a:lnTo>
                  <a:lnTo>
                    <a:pt x="3" y="36"/>
                  </a:lnTo>
                  <a:lnTo>
                    <a:pt x="6" y="40"/>
                  </a:lnTo>
                  <a:lnTo>
                    <a:pt x="10" y="40"/>
                  </a:lnTo>
                  <a:lnTo>
                    <a:pt x="10" y="43"/>
                  </a:lnTo>
                  <a:lnTo>
                    <a:pt x="17" y="4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29" name="Freeform 28"/>
            <p:cNvSpPr>
              <a:spLocks/>
            </p:cNvSpPr>
            <p:nvPr/>
          </p:nvSpPr>
          <p:spPr bwMode="auto">
            <a:xfrm>
              <a:off x="4613441" y="1235300"/>
              <a:ext cx="62745" cy="52082"/>
            </a:xfrm>
            <a:custGeom>
              <a:avLst/>
              <a:gdLst>
                <a:gd name="T0" fmla="*/ 36 w 50"/>
                <a:gd name="T1" fmla="*/ 0 h 44"/>
                <a:gd name="T2" fmla="*/ 39 w 50"/>
                <a:gd name="T3" fmla="*/ 0 h 44"/>
                <a:gd name="T4" fmla="*/ 44 w 50"/>
                <a:gd name="T5" fmla="*/ 3 h 44"/>
                <a:gd name="T6" fmla="*/ 47 w 50"/>
                <a:gd name="T7" fmla="*/ 3 h 44"/>
                <a:gd name="T8" fmla="*/ 50 w 50"/>
                <a:gd name="T9" fmla="*/ 7 h 44"/>
                <a:gd name="T10" fmla="*/ 50 w 50"/>
                <a:gd name="T11" fmla="*/ 11 h 44"/>
                <a:gd name="T12" fmla="*/ 50 w 50"/>
                <a:gd name="T13" fmla="*/ 14 h 44"/>
                <a:gd name="T14" fmla="*/ 47 w 50"/>
                <a:gd name="T15" fmla="*/ 20 h 44"/>
                <a:gd name="T16" fmla="*/ 44 w 50"/>
                <a:gd name="T17" fmla="*/ 24 h 44"/>
                <a:gd name="T18" fmla="*/ 39 w 50"/>
                <a:gd name="T19" fmla="*/ 24 h 44"/>
                <a:gd name="T20" fmla="*/ 39 w 50"/>
                <a:gd name="T21" fmla="*/ 27 h 44"/>
                <a:gd name="T22" fmla="*/ 36 w 50"/>
                <a:gd name="T23" fmla="*/ 27 h 44"/>
                <a:gd name="T24" fmla="*/ 36 w 50"/>
                <a:gd name="T25" fmla="*/ 30 h 44"/>
                <a:gd name="T26" fmla="*/ 33 w 50"/>
                <a:gd name="T27" fmla="*/ 33 h 44"/>
                <a:gd name="T28" fmla="*/ 30 w 50"/>
                <a:gd name="T29" fmla="*/ 33 h 44"/>
                <a:gd name="T30" fmla="*/ 23 w 50"/>
                <a:gd name="T31" fmla="*/ 38 h 44"/>
                <a:gd name="T32" fmla="*/ 20 w 50"/>
                <a:gd name="T33" fmla="*/ 41 h 44"/>
                <a:gd name="T34" fmla="*/ 17 w 50"/>
                <a:gd name="T35" fmla="*/ 44 h 44"/>
                <a:gd name="T36" fmla="*/ 14 w 50"/>
                <a:gd name="T37" fmla="*/ 44 h 44"/>
                <a:gd name="T38" fmla="*/ 9 w 50"/>
                <a:gd name="T39" fmla="*/ 41 h 44"/>
                <a:gd name="T40" fmla="*/ 3 w 50"/>
                <a:gd name="T41" fmla="*/ 33 h 44"/>
                <a:gd name="T42" fmla="*/ 0 w 50"/>
                <a:gd name="T43" fmla="*/ 27 h 44"/>
                <a:gd name="T44" fmla="*/ 3 w 50"/>
                <a:gd name="T45" fmla="*/ 24 h 44"/>
                <a:gd name="T46" fmla="*/ 6 w 50"/>
                <a:gd name="T47" fmla="*/ 20 h 44"/>
                <a:gd name="T48" fmla="*/ 14 w 50"/>
                <a:gd name="T49" fmla="*/ 17 h 44"/>
                <a:gd name="T50" fmla="*/ 20 w 50"/>
                <a:gd name="T51" fmla="*/ 17 h 44"/>
                <a:gd name="T52" fmla="*/ 23 w 50"/>
                <a:gd name="T53" fmla="*/ 14 h 44"/>
                <a:gd name="T54" fmla="*/ 23 w 50"/>
                <a:gd name="T55" fmla="*/ 11 h 44"/>
                <a:gd name="T56" fmla="*/ 30 w 50"/>
                <a:gd name="T57" fmla="*/ 7 h 44"/>
                <a:gd name="T58" fmla="*/ 33 w 50"/>
                <a:gd name="T59" fmla="*/ 3 h 44"/>
                <a:gd name="T60" fmla="*/ 36 w 50"/>
                <a:gd name="T6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44">
                  <a:moveTo>
                    <a:pt x="36" y="0"/>
                  </a:moveTo>
                  <a:lnTo>
                    <a:pt x="39" y="0"/>
                  </a:lnTo>
                  <a:lnTo>
                    <a:pt x="44" y="3"/>
                  </a:lnTo>
                  <a:lnTo>
                    <a:pt x="47" y="3"/>
                  </a:lnTo>
                  <a:lnTo>
                    <a:pt x="50" y="7"/>
                  </a:lnTo>
                  <a:lnTo>
                    <a:pt x="50" y="11"/>
                  </a:lnTo>
                  <a:lnTo>
                    <a:pt x="50" y="14"/>
                  </a:lnTo>
                  <a:lnTo>
                    <a:pt x="47" y="20"/>
                  </a:lnTo>
                  <a:lnTo>
                    <a:pt x="44" y="24"/>
                  </a:lnTo>
                  <a:lnTo>
                    <a:pt x="39" y="24"/>
                  </a:lnTo>
                  <a:lnTo>
                    <a:pt x="39" y="27"/>
                  </a:lnTo>
                  <a:lnTo>
                    <a:pt x="36" y="27"/>
                  </a:lnTo>
                  <a:lnTo>
                    <a:pt x="36" y="30"/>
                  </a:lnTo>
                  <a:lnTo>
                    <a:pt x="33" y="33"/>
                  </a:lnTo>
                  <a:lnTo>
                    <a:pt x="30" y="33"/>
                  </a:lnTo>
                  <a:lnTo>
                    <a:pt x="23" y="38"/>
                  </a:lnTo>
                  <a:lnTo>
                    <a:pt x="20" y="41"/>
                  </a:lnTo>
                  <a:lnTo>
                    <a:pt x="17" y="44"/>
                  </a:lnTo>
                  <a:lnTo>
                    <a:pt x="14" y="44"/>
                  </a:lnTo>
                  <a:lnTo>
                    <a:pt x="9" y="41"/>
                  </a:lnTo>
                  <a:lnTo>
                    <a:pt x="3" y="33"/>
                  </a:lnTo>
                  <a:lnTo>
                    <a:pt x="0" y="27"/>
                  </a:lnTo>
                  <a:lnTo>
                    <a:pt x="3" y="24"/>
                  </a:lnTo>
                  <a:lnTo>
                    <a:pt x="6" y="20"/>
                  </a:lnTo>
                  <a:lnTo>
                    <a:pt x="14" y="17"/>
                  </a:lnTo>
                  <a:lnTo>
                    <a:pt x="20" y="17"/>
                  </a:lnTo>
                  <a:lnTo>
                    <a:pt x="23" y="14"/>
                  </a:lnTo>
                  <a:lnTo>
                    <a:pt x="23" y="11"/>
                  </a:lnTo>
                  <a:lnTo>
                    <a:pt x="30" y="7"/>
                  </a:lnTo>
                  <a:lnTo>
                    <a:pt x="33" y="3"/>
                  </a:lnTo>
                  <a:lnTo>
                    <a:pt x="36" y="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30" name="Freeform 29"/>
            <p:cNvSpPr>
              <a:spLocks/>
            </p:cNvSpPr>
            <p:nvPr/>
          </p:nvSpPr>
          <p:spPr bwMode="auto">
            <a:xfrm>
              <a:off x="1073911" y="4196520"/>
              <a:ext cx="44290" cy="52082"/>
            </a:xfrm>
            <a:custGeom>
              <a:avLst/>
              <a:gdLst>
                <a:gd name="T0" fmla="*/ 33 w 36"/>
                <a:gd name="T1" fmla="*/ 9 h 40"/>
                <a:gd name="T2" fmla="*/ 30 w 36"/>
                <a:gd name="T3" fmla="*/ 13 h 40"/>
                <a:gd name="T4" fmla="*/ 27 w 36"/>
                <a:gd name="T5" fmla="*/ 16 h 40"/>
                <a:gd name="T6" fmla="*/ 23 w 36"/>
                <a:gd name="T7" fmla="*/ 20 h 40"/>
                <a:gd name="T8" fmla="*/ 23 w 36"/>
                <a:gd name="T9" fmla="*/ 24 h 40"/>
                <a:gd name="T10" fmla="*/ 23 w 36"/>
                <a:gd name="T11" fmla="*/ 27 h 40"/>
                <a:gd name="T12" fmla="*/ 23 w 36"/>
                <a:gd name="T13" fmla="*/ 30 h 40"/>
                <a:gd name="T14" fmla="*/ 20 w 36"/>
                <a:gd name="T15" fmla="*/ 30 h 40"/>
                <a:gd name="T16" fmla="*/ 17 w 36"/>
                <a:gd name="T17" fmla="*/ 33 h 40"/>
                <a:gd name="T18" fmla="*/ 17 w 36"/>
                <a:gd name="T19" fmla="*/ 36 h 40"/>
                <a:gd name="T20" fmla="*/ 14 w 36"/>
                <a:gd name="T21" fmla="*/ 40 h 40"/>
                <a:gd name="T22" fmla="*/ 10 w 36"/>
                <a:gd name="T23" fmla="*/ 40 h 40"/>
                <a:gd name="T24" fmla="*/ 3 w 36"/>
                <a:gd name="T25" fmla="*/ 40 h 40"/>
                <a:gd name="T26" fmla="*/ 0 w 36"/>
                <a:gd name="T27" fmla="*/ 40 h 40"/>
                <a:gd name="T28" fmla="*/ 0 w 36"/>
                <a:gd name="T29" fmla="*/ 36 h 40"/>
                <a:gd name="T30" fmla="*/ 0 w 36"/>
                <a:gd name="T31" fmla="*/ 33 h 40"/>
                <a:gd name="T32" fmla="*/ 3 w 36"/>
                <a:gd name="T33" fmla="*/ 33 h 40"/>
                <a:gd name="T34" fmla="*/ 3 w 36"/>
                <a:gd name="T35" fmla="*/ 30 h 40"/>
                <a:gd name="T36" fmla="*/ 6 w 36"/>
                <a:gd name="T37" fmla="*/ 27 h 40"/>
                <a:gd name="T38" fmla="*/ 10 w 36"/>
                <a:gd name="T39" fmla="*/ 24 h 40"/>
                <a:gd name="T40" fmla="*/ 10 w 36"/>
                <a:gd name="T41" fmla="*/ 20 h 40"/>
                <a:gd name="T42" fmla="*/ 14 w 36"/>
                <a:gd name="T43" fmla="*/ 16 h 40"/>
                <a:gd name="T44" fmla="*/ 14 w 36"/>
                <a:gd name="T45" fmla="*/ 13 h 40"/>
                <a:gd name="T46" fmla="*/ 17 w 36"/>
                <a:gd name="T47" fmla="*/ 13 h 40"/>
                <a:gd name="T48" fmla="*/ 20 w 36"/>
                <a:gd name="T49" fmla="*/ 9 h 40"/>
                <a:gd name="T50" fmla="*/ 23 w 36"/>
                <a:gd name="T51" fmla="*/ 6 h 40"/>
                <a:gd name="T52" fmla="*/ 23 w 36"/>
                <a:gd name="T53" fmla="*/ 3 h 40"/>
                <a:gd name="T54" fmla="*/ 27 w 36"/>
                <a:gd name="T55" fmla="*/ 0 h 40"/>
                <a:gd name="T56" fmla="*/ 30 w 36"/>
                <a:gd name="T57" fmla="*/ 0 h 40"/>
                <a:gd name="T58" fmla="*/ 33 w 36"/>
                <a:gd name="T59" fmla="*/ 0 h 40"/>
                <a:gd name="T60" fmla="*/ 36 w 36"/>
                <a:gd name="T61" fmla="*/ 0 h 40"/>
                <a:gd name="T62" fmla="*/ 33 w 36"/>
                <a:gd name="T63" fmla="*/ 3 h 40"/>
                <a:gd name="T64" fmla="*/ 33 w 36"/>
                <a:gd name="T65" fmla="*/ 6 h 40"/>
                <a:gd name="T66" fmla="*/ 33 w 36"/>
                <a:gd name="T6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0">
                  <a:moveTo>
                    <a:pt x="33" y="9"/>
                  </a:moveTo>
                  <a:lnTo>
                    <a:pt x="30" y="13"/>
                  </a:lnTo>
                  <a:lnTo>
                    <a:pt x="27" y="16"/>
                  </a:lnTo>
                  <a:lnTo>
                    <a:pt x="23" y="20"/>
                  </a:lnTo>
                  <a:lnTo>
                    <a:pt x="23" y="24"/>
                  </a:lnTo>
                  <a:lnTo>
                    <a:pt x="23" y="27"/>
                  </a:lnTo>
                  <a:lnTo>
                    <a:pt x="23" y="30"/>
                  </a:lnTo>
                  <a:lnTo>
                    <a:pt x="20" y="30"/>
                  </a:lnTo>
                  <a:lnTo>
                    <a:pt x="17" y="33"/>
                  </a:lnTo>
                  <a:lnTo>
                    <a:pt x="17" y="36"/>
                  </a:lnTo>
                  <a:lnTo>
                    <a:pt x="14" y="40"/>
                  </a:lnTo>
                  <a:lnTo>
                    <a:pt x="10" y="40"/>
                  </a:lnTo>
                  <a:lnTo>
                    <a:pt x="3" y="40"/>
                  </a:lnTo>
                  <a:lnTo>
                    <a:pt x="0" y="40"/>
                  </a:lnTo>
                  <a:lnTo>
                    <a:pt x="0" y="36"/>
                  </a:lnTo>
                  <a:lnTo>
                    <a:pt x="0" y="33"/>
                  </a:lnTo>
                  <a:lnTo>
                    <a:pt x="3" y="33"/>
                  </a:lnTo>
                  <a:lnTo>
                    <a:pt x="3" y="30"/>
                  </a:lnTo>
                  <a:lnTo>
                    <a:pt x="6" y="27"/>
                  </a:lnTo>
                  <a:lnTo>
                    <a:pt x="10" y="24"/>
                  </a:lnTo>
                  <a:lnTo>
                    <a:pt x="10" y="20"/>
                  </a:lnTo>
                  <a:lnTo>
                    <a:pt x="14" y="16"/>
                  </a:lnTo>
                  <a:lnTo>
                    <a:pt x="14" y="13"/>
                  </a:lnTo>
                  <a:lnTo>
                    <a:pt x="17" y="13"/>
                  </a:lnTo>
                  <a:lnTo>
                    <a:pt x="20" y="9"/>
                  </a:lnTo>
                  <a:lnTo>
                    <a:pt x="23" y="6"/>
                  </a:lnTo>
                  <a:lnTo>
                    <a:pt x="23" y="3"/>
                  </a:lnTo>
                  <a:lnTo>
                    <a:pt x="27" y="0"/>
                  </a:lnTo>
                  <a:lnTo>
                    <a:pt x="30" y="0"/>
                  </a:lnTo>
                  <a:lnTo>
                    <a:pt x="33" y="0"/>
                  </a:lnTo>
                  <a:lnTo>
                    <a:pt x="36" y="0"/>
                  </a:lnTo>
                  <a:lnTo>
                    <a:pt x="33" y="3"/>
                  </a:lnTo>
                  <a:lnTo>
                    <a:pt x="33" y="6"/>
                  </a:lnTo>
                  <a:lnTo>
                    <a:pt x="33" y="9"/>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31" name="Freeform 30"/>
            <p:cNvSpPr>
              <a:spLocks/>
            </p:cNvSpPr>
            <p:nvPr/>
          </p:nvSpPr>
          <p:spPr bwMode="auto">
            <a:xfrm>
              <a:off x="1269526" y="4438328"/>
              <a:ext cx="35063" cy="46502"/>
            </a:xfrm>
            <a:custGeom>
              <a:avLst/>
              <a:gdLst>
                <a:gd name="T0" fmla="*/ 3 w 30"/>
                <a:gd name="T1" fmla="*/ 10 h 37"/>
                <a:gd name="T2" fmla="*/ 7 w 30"/>
                <a:gd name="T3" fmla="*/ 10 h 37"/>
                <a:gd name="T4" fmla="*/ 7 w 30"/>
                <a:gd name="T5" fmla="*/ 6 h 37"/>
                <a:gd name="T6" fmla="*/ 11 w 30"/>
                <a:gd name="T7" fmla="*/ 3 h 37"/>
                <a:gd name="T8" fmla="*/ 14 w 30"/>
                <a:gd name="T9" fmla="*/ 3 h 37"/>
                <a:gd name="T10" fmla="*/ 14 w 30"/>
                <a:gd name="T11" fmla="*/ 0 h 37"/>
                <a:gd name="T12" fmla="*/ 17 w 30"/>
                <a:gd name="T13" fmla="*/ 0 h 37"/>
                <a:gd name="T14" fmla="*/ 20 w 30"/>
                <a:gd name="T15" fmla="*/ 0 h 37"/>
                <a:gd name="T16" fmla="*/ 24 w 30"/>
                <a:gd name="T17" fmla="*/ 0 h 37"/>
                <a:gd name="T18" fmla="*/ 27 w 30"/>
                <a:gd name="T19" fmla="*/ 0 h 37"/>
                <a:gd name="T20" fmla="*/ 30 w 30"/>
                <a:gd name="T21" fmla="*/ 0 h 37"/>
                <a:gd name="T22" fmla="*/ 30 w 30"/>
                <a:gd name="T23" fmla="*/ 3 h 37"/>
                <a:gd name="T24" fmla="*/ 30 w 30"/>
                <a:gd name="T25" fmla="*/ 6 h 37"/>
                <a:gd name="T26" fmla="*/ 30 w 30"/>
                <a:gd name="T27" fmla="*/ 10 h 37"/>
                <a:gd name="T28" fmla="*/ 30 w 30"/>
                <a:gd name="T29" fmla="*/ 13 h 37"/>
                <a:gd name="T30" fmla="*/ 30 w 30"/>
                <a:gd name="T31" fmla="*/ 20 h 37"/>
                <a:gd name="T32" fmla="*/ 30 w 30"/>
                <a:gd name="T33" fmla="*/ 24 h 37"/>
                <a:gd name="T34" fmla="*/ 27 w 30"/>
                <a:gd name="T35" fmla="*/ 27 h 37"/>
                <a:gd name="T36" fmla="*/ 27 w 30"/>
                <a:gd name="T37" fmla="*/ 30 h 37"/>
                <a:gd name="T38" fmla="*/ 24 w 30"/>
                <a:gd name="T39" fmla="*/ 30 h 37"/>
                <a:gd name="T40" fmla="*/ 24 w 30"/>
                <a:gd name="T41" fmla="*/ 33 h 37"/>
                <a:gd name="T42" fmla="*/ 20 w 30"/>
                <a:gd name="T43" fmla="*/ 37 h 37"/>
                <a:gd name="T44" fmla="*/ 17 w 30"/>
                <a:gd name="T45" fmla="*/ 37 h 37"/>
                <a:gd name="T46" fmla="*/ 14 w 30"/>
                <a:gd name="T47" fmla="*/ 37 h 37"/>
                <a:gd name="T48" fmla="*/ 11 w 30"/>
                <a:gd name="T49" fmla="*/ 37 h 37"/>
                <a:gd name="T50" fmla="*/ 11 w 30"/>
                <a:gd name="T51" fmla="*/ 33 h 37"/>
                <a:gd name="T52" fmla="*/ 7 w 30"/>
                <a:gd name="T53" fmla="*/ 30 h 37"/>
                <a:gd name="T54" fmla="*/ 3 w 30"/>
                <a:gd name="T55" fmla="*/ 27 h 37"/>
                <a:gd name="T56" fmla="*/ 0 w 30"/>
                <a:gd name="T57" fmla="*/ 20 h 37"/>
                <a:gd name="T58" fmla="*/ 3 w 30"/>
                <a:gd name="T59"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37">
                  <a:moveTo>
                    <a:pt x="3" y="10"/>
                  </a:moveTo>
                  <a:lnTo>
                    <a:pt x="7" y="10"/>
                  </a:lnTo>
                  <a:lnTo>
                    <a:pt x="7" y="6"/>
                  </a:lnTo>
                  <a:lnTo>
                    <a:pt x="11" y="3"/>
                  </a:lnTo>
                  <a:lnTo>
                    <a:pt x="14" y="3"/>
                  </a:lnTo>
                  <a:lnTo>
                    <a:pt x="14" y="0"/>
                  </a:lnTo>
                  <a:lnTo>
                    <a:pt x="17" y="0"/>
                  </a:lnTo>
                  <a:lnTo>
                    <a:pt x="20" y="0"/>
                  </a:lnTo>
                  <a:lnTo>
                    <a:pt x="24" y="0"/>
                  </a:lnTo>
                  <a:lnTo>
                    <a:pt x="27" y="0"/>
                  </a:lnTo>
                  <a:lnTo>
                    <a:pt x="30" y="0"/>
                  </a:lnTo>
                  <a:lnTo>
                    <a:pt x="30" y="3"/>
                  </a:lnTo>
                  <a:lnTo>
                    <a:pt x="30" y="6"/>
                  </a:lnTo>
                  <a:lnTo>
                    <a:pt x="30" y="10"/>
                  </a:lnTo>
                  <a:lnTo>
                    <a:pt x="30" y="13"/>
                  </a:lnTo>
                  <a:lnTo>
                    <a:pt x="30" y="20"/>
                  </a:lnTo>
                  <a:lnTo>
                    <a:pt x="30" y="24"/>
                  </a:lnTo>
                  <a:lnTo>
                    <a:pt x="27" y="27"/>
                  </a:lnTo>
                  <a:lnTo>
                    <a:pt x="27" y="30"/>
                  </a:lnTo>
                  <a:lnTo>
                    <a:pt x="24" y="30"/>
                  </a:lnTo>
                  <a:lnTo>
                    <a:pt x="24" y="33"/>
                  </a:lnTo>
                  <a:lnTo>
                    <a:pt x="20" y="37"/>
                  </a:lnTo>
                  <a:lnTo>
                    <a:pt x="17" y="37"/>
                  </a:lnTo>
                  <a:lnTo>
                    <a:pt x="14" y="37"/>
                  </a:lnTo>
                  <a:lnTo>
                    <a:pt x="11" y="37"/>
                  </a:lnTo>
                  <a:lnTo>
                    <a:pt x="11" y="33"/>
                  </a:lnTo>
                  <a:lnTo>
                    <a:pt x="7" y="30"/>
                  </a:lnTo>
                  <a:lnTo>
                    <a:pt x="3" y="27"/>
                  </a:lnTo>
                  <a:lnTo>
                    <a:pt x="0" y="20"/>
                  </a:lnTo>
                  <a:lnTo>
                    <a:pt x="3" y="1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32" name="Freeform 31"/>
            <p:cNvSpPr>
              <a:spLocks/>
            </p:cNvSpPr>
            <p:nvPr/>
          </p:nvSpPr>
          <p:spPr bwMode="auto">
            <a:xfrm>
              <a:off x="1197555" y="4429028"/>
              <a:ext cx="64590" cy="109744"/>
            </a:xfrm>
            <a:custGeom>
              <a:avLst/>
              <a:gdLst>
                <a:gd name="T0" fmla="*/ 50 w 50"/>
                <a:gd name="T1" fmla="*/ 26 h 84"/>
                <a:gd name="T2" fmla="*/ 46 w 50"/>
                <a:gd name="T3" fmla="*/ 33 h 84"/>
                <a:gd name="T4" fmla="*/ 43 w 50"/>
                <a:gd name="T5" fmla="*/ 36 h 84"/>
                <a:gd name="T6" fmla="*/ 40 w 50"/>
                <a:gd name="T7" fmla="*/ 43 h 84"/>
                <a:gd name="T8" fmla="*/ 37 w 50"/>
                <a:gd name="T9" fmla="*/ 46 h 84"/>
                <a:gd name="T10" fmla="*/ 37 w 50"/>
                <a:gd name="T11" fmla="*/ 49 h 84"/>
                <a:gd name="T12" fmla="*/ 37 w 50"/>
                <a:gd name="T13" fmla="*/ 53 h 84"/>
                <a:gd name="T14" fmla="*/ 34 w 50"/>
                <a:gd name="T15" fmla="*/ 57 h 84"/>
                <a:gd name="T16" fmla="*/ 30 w 50"/>
                <a:gd name="T17" fmla="*/ 63 h 84"/>
                <a:gd name="T18" fmla="*/ 26 w 50"/>
                <a:gd name="T19" fmla="*/ 66 h 84"/>
                <a:gd name="T20" fmla="*/ 23 w 50"/>
                <a:gd name="T21" fmla="*/ 73 h 84"/>
                <a:gd name="T22" fmla="*/ 16 w 50"/>
                <a:gd name="T23" fmla="*/ 79 h 84"/>
                <a:gd name="T24" fmla="*/ 13 w 50"/>
                <a:gd name="T25" fmla="*/ 84 h 84"/>
                <a:gd name="T26" fmla="*/ 10 w 50"/>
                <a:gd name="T27" fmla="*/ 84 h 84"/>
                <a:gd name="T28" fmla="*/ 3 w 50"/>
                <a:gd name="T29" fmla="*/ 84 h 84"/>
                <a:gd name="T30" fmla="*/ 3 w 50"/>
                <a:gd name="T31" fmla="*/ 79 h 84"/>
                <a:gd name="T32" fmla="*/ 3 w 50"/>
                <a:gd name="T33" fmla="*/ 73 h 84"/>
                <a:gd name="T34" fmla="*/ 3 w 50"/>
                <a:gd name="T35" fmla="*/ 70 h 84"/>
                <a:gd name="T36" fmla="*/ 3 w 50"/>
                <a:gd name="T37" fmla="*/ 66 h 84"/>
                <a:gd name="T38" fmla="*/ 0 w 50"/>
                <a:gd name="T39" fmla="*/ 66 h 84"/>
                <a:gd name="T40" fmla="*/ 0 w 50"/>
                <a:gd name="T41" fmla="*/ 63 h 84"/>
                <a:gd name="T42" fmla="*/ 3 w 50"/>
                <a:gd name="T43" fmla="*/ 63 h 84"/>
                <a:gd name="T44" fmla="*/ 3 w 50"/>
                <a:gd name="T45" fmla="*/ 60 h 84"/>
                <a:gd name="T46" fmla="*/ 3 w 50"/>
                <a:gd name="T47" fmla="*/ 57 h 84"/>
                <a:gd name="T48" fmla="*/ 3 w 50"/>
                <a:gd name="T49" fmla="*/ 53 h 84"/>
                <a:gd name="T50" fmla="*/ 3 w 50"/>
                <a:gd name="T51" fmla="*/ 49 h 84"/>
                <a:gd name="T52" fmla="*/ 0 w 50"/>
                <a:gd name="T53" fmla="*/ 49 h 84"/>
                <a:gd name="T54" fmla="*/ 0 w 50"/>
                <a:gd name="T55" fmla="*/ 46 h 84"/>
                <a:gd name="T56" fmla="*/ 3 w 50"/>
                <a:gd name="T57" fmla="*/ 43 h 84"/>
                <a:gd name="T58" fmla="*/ 7 w 50"/>
                <a:gd name="T59" fmla="*/ 36 h 84"/>
                <a:gd name="T60" fmla="*/ 7 w 50"/>
                <a:gd name="T61" fmla="*/ 33 h 84"/>
                <a:gd name="T62" fmla="*/ 7 w 50"/>
                <a:gd name="T63" fmla="*/ 26 h 84"/>
                <a:gd name="T64" fmla="*/ 10 w 50"/>
                <a:gd name="T65" fmla="*/ 16 h 84"/>
                <a:gd name="T66" fmla="*/ 16 w 50"/>
                <a:gd name="T67" fmla="*/ 9 h 84"/>
                <a:gd name="T68" fmla="*/ 23 w 50"/>
                <a:gd name="T69" fmla="*/ 6 h 84"/>
                <a:gd name="T70" fmla="*/ 26 w 50"/>
                <a:gd name="T71" fmla="*/ 3 h 84"/>
                <a:gd name="T72" fmla="*/ 34 w 50"/>
                <a:gd name="T73" fmla="*/ 3 h 84"/>
                <a:gd name="T74" fmla="*/ 40 w 50"/>
                <a:gd name="T75" fmla="*/ 0 h 84"/>
                <a:gd name="T76" fmla="*/ 43 w 50"/>
                <a:gd name="T77" fmla="*/ 0 h 84"/>
                <a:gd name="T78" fmla="*/ 43 w 50"/>
                <a:gd name="T79" fmla="*/ 6 h 84"/>
                <a:gd name="T80" fmla="*/ 43 w 50"/>
                <a:gd name="T81" fmla="*/ 12 h 84"/>
                <a:gd name="T82" fmla="*/ 46 w 50"/>
                <a:gd name="T83" fmla="*/ 16 h 84"/>
                <a:gd name="T84" fmla="*/ 50 w 50"/>
                <a:gd name="T85" fmla="*/ 19 h 84"/>
                <a:gd name="T86" fmla="*/ 50 w 50"/>
                <a:gd name="T87"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84">
                  <a:moveTo>
                    <a:pt x="50" y="26"/>
                  </a:moveTo>
                  <a:lnTo>
                    <a:pt x="46" y="33"/>
                  </a:lnTo>
                  <a:lnTo>
                    <a:pt x="43" y="36"/>
                  </a:lnTo>
                  <a:lnTo>
                    <a:pt x="40" y="43"/>
                  </a:lnTo>
                  <a:lnTo>
                    <a:pt x="37" y="46"/>
                  </a:lnTo>
                  <a:lnTo>
                    <a:pt x="37" y="49"/>
                  </a:lnTo>
                  <a:lnTo>
                    <a:pt x="37" y="53"/>
                  </a:lnTo>
                  <a:lnTo>
                    <a:pt x="34" y="57"/>
                  </a:lnTo>
                  <a:lnTo>
                    <a:pt x="30" y="63"/>
                  </a:lnTo>
                  <a:lnTo>
                    <a:pt x="26" y="66"/>
                  </a:lnTo>
                  <a:lnTo>
                    <a:pt x="23" y="73"/>
                  </a:lnTo>
                  <a:lnTo>
                    <a:pt x="16" y="79"/>
                  </a:lnTo>
                  <a:lnTo>
                    <a:pt x="13" y="84"/>
                  </a:lnTo>
                  <a:lnTo>
                    <a:pt x="10" y="84"/>
                  </a:lnTo>
                  <a:lnTo>
                    <a:pt x="3" y="84"/>
                  </a:lnTo>
                  <a:lnTo>
                    <a:pt x="3" y="79"/>
                  </a:lnTo>
                  <a:lnTo>
                    <a:pt x="3" y="73"/>
                  </a:lnTo>
                  <a:lnTo>
                    <a:pt x="3" y="70"/>
                  </a:lnTo>
                  <a:lnTo>
                    <a:pt x="3" y="66"/>
                  </a:lnTo>
                  <a:lnTo>
                    <a:pt x="0" y="66"/>
                  </a:lnTo>
                  <a:lnTo>
                    <a:pt x="0" y="63"/>
                  </a:lnTo>
                  <a:lnTo>
                    <a:pt x="3" y="63"/>
                  </a:lnTo>
                  <a:lnTo>
                    <a:pt x="3" y="60"/>
                  </a:lnTo>
                  <a:lnTo>
                    <a:pt x="3" y="57"/>
                  </a:lnTo>
                  <a:lnTo>
                    <a:pt x="3" y="53"/>
                  </a:lnTo>
                  <a:lnTo>
                    <a:pt x="3" y="49"/>
                  </a:lnTo>
                  <a:lnTo>
                    <a:pt x="0" y="49"/>
                  </a:lnTo>
                  <a:lnTo>
                    <a:pt x="0" y="46"/>
                  </a:lnTo>
                  <a:lnTo>
                    <a:pt x="3" y="43"/>
                  </a:lnTo>
                  <a:lnTo>
                    <a:pt x="7" y="36"/>
                  </a:lnTo>
                  <a:lnTo>
                    <a:pt x="7" y="33"/>
                  </a:lnTo>
                  <a:lnTo>
                    <a:pt x="7" y="26"/>
                  </a:lnTo>
                  <a:lnTo>
                    <a:pt x="10" y="16"/>
                  </a:lnTo>
                  <a:lnTo>
                    <a:pt x="16" y="9"/>
                  </a:lnTo>
                  <a:lnTo>
                    <a:pt x="23" y="6"/>
                  </a:lnTo>
                  <a:lnTo>
                    <a:pt x="26" y="3"/>
                  </a:lnTo>
                  <a:lnTo>
                    <a:pt x="34" y="3"/>
                  </a:lnTo>
                  <a:lnTo>
                    <a:pt x="40" y="0"/>
                  </a:lnTo>
                  <a:lnTo>
                    <a:pt x="43" y="0"/>
                  </a:lnTo>
                  <a:lnTo>
                    <a:pt x="43" y="6"/>
                  </a:lnTo>
                  <a:lnTo>
                    <a:pt x="43" y="12"/>
                  </a:lnTo>
                  <a:lnTo>
                    <a:pt x="46" y="16"/>
                  </a:lnTo>
                  <a:lnTo>
                    <a:pt x="50" y="19"/>
                  </a:lnTo>
                  <a:lnTo>
                    <a:pt x="50" y="26"/>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33" name="Freeform 32"/>
            <p:cNvSpPr>
              <a:spLocks/>
            </p:cNvSpPr>
            <p:nvPr/>
          </p:nvSpPr>
          <p:spPr bwMode="auto">
            <a:xfrm>
              <a:off x="1001939" y="4231861"/>
              <a:ext cx="44290" cy="98583"/>
            </a:xfrm>
            <a:custGeom>
              <a:avLst/>
              <a:gdLst>
                <a:gd name="T0" fmla="*/ 11 w 34"/>
                <a:gd name="T1" fmla="*/ 79 h 79"/>
                <a:gd name="T2" fmla="*/ 7 w 34"/>
                <a:gd name="T3" fmla="*/ 79 h 79"/>
                <a:gd name="T4" fmla="*/ 4 w 34"/>
                <a:gd name="T5" fmla="*/ 79 h 79"/>
                <a:gd name="T6" fmla="*/ 4 w 34"/>
                <a:gd name="T7" fmla="*/ 73 h 79"/>
                <a:gd name="T8" fmla="*/ 4 w 34"/>
                <a:gd name="T9" fmla="*/ 70 h 79"/>
                <a:gd name="T10" fmla="*/ 4 w 34"/>
                <a:gd name="T11" fmla="*/ 63 h 79"/>
                <a:gd name="T12" fmla="*/ 4 w 34"/>
                <a:gd name="T13" fmla="*/ 60 h 79"/>
                <a:gd name="T14" fmla="*/ 4 w 34"/>
                <a:gd name="T15" fmla="*/ 57 h 79"/>
                <a:gd name="T16" fmla="*/ 0 w 34"/>
                <a:gd name="T17" fmla="*/ 54 h 79"/>
                <a:gd name="T18" fmla="*/ 0 w 34"/>
                <a:gd name="T19" fmla="*/ 49 h 79"/>
                <a:gd name="T20" fmla="*/ 0 w 34"/>
                <a:gd name="T21" fmla="*/ 46 h 79"/>
                <a:gd name="T22" fmla="*/ 4 w 34"/>
                <a:gd name="T23" fmla="*/ 46 h 79"/>
                <a:gd name="T24" fmla="*/ 0 w 34"/>
                <a:gd name="T25" fmla="*/ 43 h 79"/>
                <a:gd name="T26" fmla="*/ 0 w 34"/>
                <a:gd name="T27" fmla="*/ 40 h 79"/>
                <a:gd name="T28" fmla="*/ 4 w 34"/>
                <a:gd name="T29" fmla="*/ 40 h 79"/>
                <a:gd name="T30" fmla="*/ 4 w 34"/>
                <a:gd name="T31" fmla="*/ 36 h 79"/>
                <a:gd name="T32" fmla="*/ 4 w 34"/>
                <a:gd name="T33" fmla="*/ 33 h 79"/>
                <a:gd name="T34" fmla="*/ 7 w 34"/>
                <a:gd name="T35" fmla="*/ 33 h 79"/>
                <a:gd name="T36" fmla="*/ 7 w 34"/>
                <a:gd name="T37" fmla="*/ 30 h 79"/>
                <a:gd name="T38" fmla="*/ 11 w 34"/>
                <a:gd name="T39" fmla="*/ 30 h 79"/>
                <a:gd name="T40" fmla="*/ 11 w 34"/>
                <a:gd name="T41" fmla="*/ 33 h 79"/>
                <a:gd name="T42" fmla="*/ 14 w 34"/>
                <a:gd name="T43" fmla="*/ 33 h 79"/>
                <a:gd name="T44" fmla="*/ 14 w 34"/>
                <a:gd name="T45" fmla="*/ 30 h 79"/>
                <a:gd name="T46" fmla="*/ 14 w 34"/>
                <a:gd name="T47" fmla="*/ 27 h 79"/>
                <a:gd name="T48" fmla="*/ 14 w 34"/>
                <a:gd name="T49" fmla="*/ 23 h 79"/>
                <a:gd name="T50" fmla="*/ 17 w 34"/>
                <a:gd name="T51" fmla="*/ 19 h 79"/>
                <a:gd name="T52" fmla="*/ 17 w 34"/>
                <a:gd name="T53" fmla="*/ 13 h 79"/>
                <a:gd name="T54" fmla="*/ 17 w 34"/>
                <a:gd name="T55" fmla="*/ 3 h 79"/>
                <a:gd name="T56" fmla="*/ 17 w 34"/>
                <a:gd name="T57" fmla="*/ 0 h 79"/>
                <a:gd name="T58" fmla="*/ 20 w 34"/>
                <a:gd name="T59" fmla="*/ 0 h 79"/>
                <a:gd name="T60" fmla="*/ 20 w 34"/>
                <a:gd name="T61" fmla="*/ 3 h 79"/>
                <a:gd name="T62" fmla="*/ 20 w 34"/>
                <a:gd name="T63" fmla="*/ 9 h 79"/>
                <a:gd name="T64" fmla="*/ 23 w 34"/>
                <a:gd name="T65" fmla="*/ 16 h 79"/>
                <a:gd name="T66" fmla="*/ 23 w 34"/>
                <a:gd name="T67" fmla="*/ 19 h 79"/>
                <a:gd name="T68" fmla="*/ 23 w 34"/>
                <a:gd name="T69" fmla="*/ 23 h 79"/>
                <a:gd name="T70" fmla="*/ 20 w 34"/>
                <a:gd name="T71" fmla="*/ 30 h 79"/>
                <a:gd name="T72" fmla="*/ 20 w 34"/>
                <a:gd name="T73" fmla="*/ 36 h 79"/>
                <a:gd name="T74" fmla="*/ 17 w 34"/>
                <a:gd name="T75" fmla="*/ 43 h 79"/>
                <a:gd name="T76" fmla="*/ 17 w 34"/>
                <a:gd name="T77" fmla="*/ 46 h 79"/>
                <a:gd name="T78" fmla="*/ 20 w 34"/>
                <a:gd name="T79" fmla="*/ 46 h 79"/>
                <a:gd name="T80" fmla="*/ 23 w 34"/>
                <a:gd name="T81" fmla="*/ 46 h 79"/>
                <a:gd name="T82" fmla="*/ 27 w 34"/>
                <a:gd name="T83" fmla="*/ 43 h 79"/>
                <a:gd name="T84" fmla="*/ 30 w 34"/>
                <a:gd name="T85" fmla="*/ 43 h 79"/>
                <a:gd name="T86" fmla="*/ 34 w 34"/>
                <a:gd name="T87" fmla="*/ 43 h 79"/>
                <a:gd name="T88" fmla="*/ 34 w 34"/>
                <a:gd name="T89" fmla="*/ 46 h 79"/>
                <a:gd name="T90" fmla="*/ 34 w 34"/>
                <a:gd name="T91" fmla="*/ 49 h 79"/>
                <a:gd name="T92" fmla="*/ 30 w 34"/>
                <a:gd name="T93" fmla="*/ 54 h 79"/>
                <a:gd name="T94" fmla="*/ 27 w 34"/>
                <a:gd name="T95" fmla="*/ 54 h 79"/>
                <a:gd name="T96" fmla="*/ 27 w 34"/>
                <a:gd name="T97" fmla="*/ 57 h 79"/>
                <a:gd name="T98" fmla="*/ 23 w 34"/>
                <a:gd name="T99" fmla="*/ 60 h 79"/>
                <a:gd name="T100" fmla="*/ 20 w 34"/>
                <a:gd name="T101" fmla="*/ 63 h 79"/>
                <a:gd name="T102" fmla="*/ 17 w 34"/>
                <a:gd name="T103" fmla="*/ 63 h 79"/>
                <a:gd name="T104" fmla="*/ 17 w 34"/>
                <a:gd name="T105" fmla="*/ 67 h 79"/>
                <a:gd name="T106" fmla="*/ 17 w 34"/>
                <a:gd name="T107" fmla="*/ 70 h 79"/>
                <a:gd name="T108" fmla="*/ 17 w 34"/>
                <a:gd name="T109" fmla="*/ 73 h 79"/>
                <a:gd name="T110" fmla="*/ 17 w 34"/>
                <a:gd name="T111" fmla="*/ 76 h 79"/>
                <a:gd name="T112" fmla="*/ 14 w 34"/>
                <a:gd name="T113" fmla="*/ 76 h 79"/>
                <a:gd name="T114" fmla="*/ 14 w 34"/>
                <a:gd name="T115" fmla="*/ 79 h 79"/>
                <a:gd name="T116" fmla="*/ 11 w 34"/>
                <a:gd name="T1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 h="79">
                  <a:moveTo>
                    <a:pt x="11" y="79"/>
                  </a:moveTo>
                  <a:lnTo>
                    <a:pt x="7" y="79"/>
                  </a:lnTo>
                  <a:lnTo>
                    <a:pt x="4" y="79"/>
                  </a:lnTo>
                  <a:lnTo>
                    <a:pt x="4" y="73"/>
                  </a:lnTo>
                  <a:lnTo>
                    <a:pt x="4" y="70"/>
                  </a:lnTo>
                  <a:lnTo>
                    <a:pt x="4" y="63"/>
                  </a:lnTo>
                  <a:lnTo>
                    <a:pt x="4" y="60"/>
                  </a:lnTo>
                  <a:lnTo>
                    <a:pt x="4" y="57"/>
                  </a:lnTo>
                  <a:lnTo>
                    <a:pt x="0" y="54"/>
                  </a:lnTo>
                  <a:lnTo>
                    <a:pt x="0" y="49"/>
                  </a:lnTo>
                  <a:lnTo>
                    <a:pt x="0" y="46"/>
                  </a:lnTo>
                  <a:lnTo>
                    <a:pt x="4" y="46"/>
                  </a:lnTo>
                  <a:lnTo>
                    <a:pt x="0" y="43"/>
                  </a:lnTo>
                  <a:lnTo>
                    <a:pt x="0" y="40"/>
                  </a:lnTo>
                  <a:lnTo>
                    <a:pt x="4" y="40"/>
                  </a:lnTo>
                  <a:lnTo>
                    <a:pt x="4" y="36"/>
                  </a:lnTo>
                  <a:lnTo>
                    <a:pt x="4" y="33"/>
                  </a:lnTo>
                  <a:lnTo>
                    <a:pt x="7" y="33"/>
                  </a:lnTo>
                  <a:lnTo>
                    <a:pt x="7" y="30"/>
                  </a:lnTo>
                  <a:lnTo>
                    <a:pt x="11" y="30"/>
                  </a:lnTo>
                  <a:lnTo>
                    <a:pt x="11" y="33"/>
                  </a:lnTo>
                  <a:lnTo>
                    <a:pt x="14" y="33"/>
                  </a:lnTo>
                  <a:lnTo>
                    <a:pt x="14" y="30"/>
                  </a:lnTo>
                  <a:lnTo>
                    <a:pt x="14" y="27"/>
                  </a:lnTo>
                  <a:lnTo>
                    <a:pt x="14" y="23"/>
                  </a:lnTo>
                  <a:lnTo>
                    <a:pt x="17" y="19"/>
                  </a:lnTo>
                  <a:lnTo>
                    <a:pt x="17" y="13"/>
                  </a:lnTo>
                  <a:lnTo>
                    <a:pt x="17" y="3"/>
                  </a:lnTo>
                  <a:lnTo>
                    <a:pt x="17" y="0"/>
                  </a:lnTo>
                  <a:lnTo>
                    <a:pt x="20" y="0"/>
                  </a:lnTo>
                  <a:lnTo>
                    <a:pt x="20" y="3"/>
                  </a:lnTo>
                  <a:lnTo>
                    <a:pt x="20" y="9"/>
                  </a:lnTo>
                  <a:lnTo>
                    <a:pt x="23" y="16"/>
                  </a:lnTo>
                  <a:lnTo>
                    <a:pt x="23" y="19"/>
                  </a:lnTo>
                  <a:lnTo>
                    <a:pt x="23" y="23"/>
                  </a:lnTo>
                  <a:lnTo>
                    <a:pt x="20" y="30"/>
                  </a:lnTo>
                  <a:lnTo>
                    <a:pt x="20" y="36"/>
                  </a:lnTo>
                  <a:lnTo>
                    <a:pt x="17" y="43"/>
                  </a:lnTo>
                  <a:lnTo>
                    <a:pt x="17" y="46"/>
                  </a:lnTo>
                  <a:lnTo>
                    <a:pt x="20" y="46"/>
                  </a:lnTo>
                  <a:lnTo>
                    <a:pt x="23" y="46"/>
                  </a:lnTo>
                  <a:lnTo>
                    <a:pt x="27" y="43"/>
                  </a:lnTo>
                  <a:lnTo>
                    <a:pt x="30" y="43"/>
                  </a:lnTo>
                  <a:lnTo>
                    <a:pt x="34" y="43"/>
                  </a:lnTo>
                  <a:lnTo>
                    <a:pt x="34" y="46"/>
                  </a:lnTo>
                  <a:lnTo>
                    <a:pt x="34" y="49"/>
                  </a:lnTo>
                  <a:lnTo>
                    <a:pt x="30" y="54"/>
                  </a:lnTo>
                  <a:lnTo>
                    <a:pt x="27" y="54"/>
                  </a:lnTo>
                  <a:lnTo>
                    <a:pt x="27" y="57"/>
                  </a:lnTo>
                  <a:lnTo>
                    <a:pt x="23" y="60"/>
                  </a:lnTo>
                  <a:lnTo>
                    <a:pt x="20" y="63"/>
                  </a:lnTo>
                  <a:lnTo>
                    <a:pt x="17" y="63"/>
                  </a:lnTo>
                  <a:lnTo>
                    <a:pt x="17" y="67"/>
                  </a:lnTo>
                  <a:lnTo>
                    <a:pt x="17" y="70"/>
                  </a:lnTo>
                  <a:lnTo>
                    <a:pt x="17" y="73"/>
                  </a:lnTo>
                  <a:lnTo>
                    <a:pt x="17" y="76"/>
                  </a:lnTo>
                  <a:lnTo>
                    <a:pt x="14" y="76"/>
                  </a:lnTo>
                  <a:lnTo>
                    <a:pt x="14" y="79"/>
                  </a:lnTo>
                  <a:lnTo>
                    <a:pt x="11" y="79"/>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34" name="Freeform 33"/>
            <p:cNvSpPr>
              <a:spLocks/>
            </p:cNvSpPr>
            <p:nvPr/>
          </p:nvSpPr>
          <p:spPr bwMode="auto">
            <a:xfrm>
              <a:off x="981640" y="4304404"/>
              <a:ext cx="11073" cy="26041"/>
            </a:xfrm>
            <a:custGeom>
              <a:avLst/>
              <a:gdLst>
                <a:gd name="T0" fmla="*/ 6 w 10"/>
                <a:gd name="T1" fmla="*/ 19 h 19"/>
                <a:gd name="T2" fmla="*/ 6 w 10"/>
                <a:gd name="T3" fmla="*/ 16 h 19"/>
                <a:gd name="T4" fmla="*/ 6 w 10"/>
                <a:gd name="T5" fmla="*/ 13 h 19"/>
                <a:gd name="T6" fmla="*/ 3 w 10"/>
                <a:gd name="T7" fmla="*/ 13 h 19"/>
                <a:gd name="T8" fmla="*/ 0 w 10"/>
                <a:gd name="T9" fmla="*/ 9 h 19"/>
                <a:gd name="T10" fmla="*/ 0 w 10"/>
                <a:gd name="T11" fmla="*/ 6 h 19"/>
                <a:gd name="T12" fmla="*/ 0 w 10"/>
                <a:gd name="T13" fmla="*/ 3 h 19"/>
                <a:gd name="T14" fmla="*/ 0 w 10"/>
                <a:gd name="T15" fmla="*/ 0 h 19"/>
                <a:gd name="T16" fmla="*/ 3 w 10"/>
                <a:gd name="T17" fmla="*/ 0 h 19"/>
                <a:gd name="T18" fmla="*/ 6 w 10"/>
                <a:gd name="T19" fmla="*/ 0 h 19"/>
                <a:gd name="T20" fmla="*/ 10 w 10"/>
                <a:gd name="T21" fmla="*/ 0 h 19"/>
                <a:gd name="T22" fmla="*/ 10 w 10"/>
                <a:gd name="T23" fmla="*/ 3 h 19"/>
                <a:gd name="T24" fmla="*/ 10 w 10"/>
                <a:gd name="T25" fmla="*/ 6 h 19"/>
                <a:gd name="T26" fmla="*/ 10 w 10"/>
                <a:gd name="T27" fmla="*/ 9 h 19"/>
                <a:gd name="T28" fmla="*/ 10 w 10"/>
                <a:gd name="T29" fmla="*/ 13 h 19"/>
                <a:gd name="T30" fmla="*/ 10 w 10"/>
                <a:gd name="T31" fmla="*/ 16 h 19"/>
                <a:gd name="T32" fmla="*/ 10 w 10"/>
                <a:gd name="T33" fmla="*/ 19 h 19"/>
                <a:gd name="T34" fmla="*/ 6 w 10"/>
                <a:gd name="T3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9">
                  <a:moveTo>
                    <a:pt x="6" y="19"/>
                  </a:moveTo>
                  <a:lnTo>
                    <a:pt x="6" y="16"/>
                  </a:lnTo>
                  <a:lnTo>
                    <a:pt x="6" y="13"/>
                  </a:lnTo>
                  <a:lnTo>
                    <a:pt x="3" y="13"/>
                  </a:lnTo>
                  <a:lnTo>
                    <a:pt x="0" y="9"/>
                  </a:lnTo>
                  <a:lnTo>
                    <a:pt x="0" y="6"/>
                  </a:lnTo>
                  <a:lnTo>
                    <a:pt x="0" y="3"/>
                  </a:lnTo>
                  <a:lnTo>
                    <a:pt x="0" y="0"/>
                  </a:lnTo>
                  <a:lnTo>
                    <a:pt x="3" y="0"/>
                  </a:lnTo>
                  <a:lnTo>
                    <a:pt x="6" y="0"/>
                  </a:lnTo>
                  <a:lnTo>
                    <a:pt x="10" y="0"/>
                  </a:lnTo>
                  <a:lnTo>
                    <a:pt x="10" y="3"/>
                  </a:lnTo>
                  <a:lnTo>
                    <a:pt x="10" y="6"/>
                  </a:lnTo>
                  <a:lnTo>
                    <a:pt x="10" y="9"/>
                  </a:lnTo>
                  <a:lnTo>
                    <a:pt x="10" y="13"/>
                  </a:lnTo>
                  <a:lnTo>
                    <a:pt x="10" y="16"/>
                  </a:lnTo>
                  <a:lnTo>
                    <a:pt x="10" y="19"/>
                  </a:lnTo>
                  <a:lnTo>
                    <a:pt x="6" y="19"/>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35" name="Freeform 34"/>
            <p:cNvSpPr>
              <a:spLocks/>
            </p:cNvSpPr>
            <p:nvPr/>
          </p:nvSpPr>
          <p:spPr bwMode="auto">
            <a:xfrm>
              <a:off x="965031" y="4330445"/>
              <a:ext cx="16609" cy="20461"/>
            </a:xfrm>
            <a:custGeom>
              <a:avLst/>
              <a:gdLst>
                <a:gd name="T0" fmla="*/ 10 w 17"/>
                <a:gd name="T1" fmla="*/ 0 h 17"/>
                <a:gd name="T2" fmla="*/ 14 w 17"/>
                <a:gd name="T3" fmla="*/ 3 h 17"/>
                <a:gd name="T4" fmla="*/ 17 w 17"/>
                <a:gd name="T5" fmla="*/ 3 h 17"/>
                <a:gd name="T6" fmla="*/ 17 w 17"/>
                <a:gd name="T7" fmla="*/ 6 h 17"/>
                <a:gd name="T8" fmla="*/ 14 w 17"/>
                <a:gd name="T9" fmla="*/ 11 h 17"/>
                <a:gd name="T10" fmla="*/ 14 w 17"/>
                <a:gd name="T11" fmla="*/ 14 h 17"/>
                <a:gd name="T12" fmla="*/ 10 w 17"/>
                <a:gd name="T13" fmla="*/ 17 h 17"/>
                <a:gd name="T14" fmla="*/ 7 w 17"/>
                <a:gd name="T15" fmla="*/ 17 h 17"/>
                <a:gd name="T16" fmla="*/ 4 w 17"/>
                <a:gd name="T17" fmla="*/ 14 h 17"/>
                <a:gd name="T18" fmla="*/ 0 w 17"/>
                <a:gd name="T19" fmla="*/ 11 h 17"/>
                <a:gd name="T20" fmla="*/ 0 w 17"/>
                <a:gd name="T21" fmla="*/ 6 h 17"/>
                <a:gd name="T22" fmla="*/ 0 w 17"/>
                <a:gd name="T23" fmla="*/ 3 h 17"/>
                <a:gd name="T24" fmla="*/ 0 w 17"/>
                <a:gd name="T25" fmla="*/ 0 h 17"/>
                <a:gd name="T26" fmla="*/ 4 w 17"/>
                <a:gd name="T27" fmla="*/ 0 h 17"/>
                <a:gd name="T28" fmla="*/ 7 w 17"/>
                <a:gd name="T29" fmla="*/ 0 h 17"/>
                <a:gd name="T30" fmla="*/ 10 w 17"/>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10" y="0"/>
                  </a:moveTo>
                  <a:lnTo>
                    <a:pt x="14" y="3"/>
                  </a:lnTo>
                  <a:lnTo>
                    <a:pt x="17" y="3"/>
                  </a:lnTo>
                  <a:lnTo>
                    <a:pt x="17" y="6"/>
                  </a:lnTo>
                  <a:lnTo>
                    <a:pt x="14" y="11"/>
                  </a:lnTo>
                  <a:lnTo>
                    <a:pt x="14" y="14"/>
                  </a:lnTo>
                  <a:lnTo>
                    <a:pt x="10" y="17"/>
                  </a:lnTo>
                  <a:lnTo>
                    <a:pt x="7" y="17"/>
                  </a:lnTo>
                  <a:lnTo>
                    <a:pt x="4" y="14"/>
                  </a:lnTo>
                  <a:lnTo>
                    <a:pt x="0" y="11"/>
                  </a:lnTo>
                  <a:lnTo>
                    <a:pt x="0" y="6"/>
                  </a:lnTo>
                  <a:lnTo>
                    <a:pt x="0" y="3"/>
                  </a:lnTo>
                  <a:lnTo>
                    <a:pt x="0" y="0"/>
                  </a:lnTo>
                  <a:lnTo>
                    <a:pt x="4" y="0"/>
                  </a:lnTo>
                  <a:lnTo>
                    <a:pt x="7" y="0"/>
                  </a:lnTo>
                  <a:lnTo>
                    <a:pt x="10" y="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36" name="Freeform 35"/>
            <p:cNvSpPr>
              <a:spLocks/>
            </p:cNvSpPr>
            <p:nvPr/>
          </p:nvSpPr>
          <p:spPr bwMode="auto">
            <a:xfrm>
              <a:off x="904132" y="4339745"/>
              <a:ext cx="71972" cy="63242"/>
            </a:xfrm>
            <a:custGeom>
              <a:avLst/>
              <a:gdLst>
                <a:gd name="T0" fmla="*/ 10 w 54"/>
                <a:gd name="T1" fmla="*/ 13 h 46"/>
                <a:gd name="T2" fmla="*/ 10 w 54"/>
                <a:gd name="T3" fmla="*/ 9 h 46"/>
                <a:gd name="T4" fmla="*/ 10 w 54"/>
                <a:gd name="T5" fmla="*/ 6 h 46"/>
                <a:gd name="T6" fmla="*/ 10 w 54"/>
                <a:gd name="T7" fmla="*/ 3 h 46"/>
                <a:gd name="T8" fmla="*/ 13 w 54"/>
                <a:gd name="T9" fmla="*/ 0 h 46"/>
                <a:gd name="T10" fmla="*/ 18 w 54"/>
                <a:gd name="T11" fmla="*/ 0 h 46"/>
                <a:gd name="T12" fmla="*/ 18 w 54"/>
                <a:gd name="T13" fmla="*/ 3 h 46"/>
                <a:gd name="T14" fmla="*/ 21 w 54"/>
                <a:gd name="T15" fmla="*/ 3 h 46"/>
                <a:gd name="T16" fmla="*/ 21 w 54"/>
                <a:gd name="T17" fmla="*/ 6 h 46"/>
                <a:gd name="T18" fmla="*/ 24 w 54"/>
                <a:gd name="T19" fmla="*/ 6 h 46"/>
                <a:gd name="T20" fmla="*/ 27 w 54"/>
                <a:gd name="T21" fmla="*/ 6 h 46"/>
                <a:gd name="T22" fmla="*/ 31 w 54"/>
                <a:gd name="T23" fmla="*/ 3 h 46"/>
                <a:gd name="T24" fmla="*/ 34 w 54"/>
                <a:gd name="T25" fmla="*/ 3 h 46"/>
                <a:gd name="T26" fmla="*/ 37 w 54"/>
                <a:gd name="T27" fmla="*/ 0 h 46"/>
                <a:gd name="T28" fmla="*/ 40 w 54"/>
                <a:gd name="T29" fmla="*/ 0 h 46"/>
                <a:gd name="T30" fmla="*/ 40 w 54"/>
                <a:gd name="T31" fmla="*/ 3 h 46"/>
                <a:gd name="T32" fmla="*/ 44 w 54"/>
                <a:gd name="T33" fmla="*/ 6 h 46"/>
                <a:gd name="T34" fmla="*/ 44 w 54"/>
                <a:gd name="T35" fmla="*/ 9 h 46"/>
                <a:gd name="T36" fmla="*/ 48 w 54"/>
                <a:gd name="T37" fmla="*/ 9 h 46"/>
                <a:gd name="T38" fmla="*/ 48 w 54"/>
                <a:gd name="T39" fmla="*/ 13 h 46"/>
                <a:gd name="T40" fmla="*/ 44 w 54"/>
                <a:gd name="T41" fmla="*/ 13 h 46"/>
                <a:gd name="T42" fmla="*/ 44 w 54"/>
                <a:gd name="T43" fmla="*/ 16 h 46"/>
                <a:gd name="T44" fmla="*/ 44 w 54"/>
                <a:gd name="T45" fmla="*/ 19 h 46"/>
                <a:gd name="T46" fmla="*/ 48 w 54"/>
                <a:gd name="T47" fmla="*/ 22 h 46"/>
                <a:gd name="T48" fmla="*/ 48 w 54"/>
                <a:gd name="T49" fmla="*/ 26 h 46"/>
                <a:gd name="T50" fmla="*/ 51 w 54"/>
                <a:gd name="T51" fmla="*/ 30 h 46"/>
                <a:gd name="T52" fmla="*/ 51 w 54"/>
                <a:gd name="T53" fmla="*/ 33 h 46"/>
                <a:gd name="T54" fmla="*/ 54 w 54"/>
                <a:gd name="T55" fmla="*/ 33 h 46"/>
                <a:gd name="T56" fmla="*/ 51 w 54"/>
                <a:gd name="T57" fmla="*/ 33 h 46"/>
                <a:gd name="T58" fmla="*/ 48 w 54"/>
                <a:gd name="T59" fmla="*/ 33 h 46"/>
                <a:gd name="T60" fmla="*/ 40 w 54"/>
                <a:gd name="T61" fmla="*/ 33 h 46"/>
                <a:gd name="T62" fmla="*/ 37 w 54"/>
                <a:gd name="T63" fmla="*/ 33 h 46"/>
                <a:gd name="T64" fmla="*/ 34 w 54"/>
                <a:gd name="T65" fmla="*/ 33 h 46"/>
                <a:gd name="T66" fmla="*/ 31 w 54"/>
                <a:gd name="T67" fmla="*/ 33 h 46"/>
                <a:gd name="T68" fmla="*/ 27 w 54"/>
                <a:gd name="T69" fmla="*/ 33 h 46"/>
                <a:gd name="T70" fmla="*/ 31 w 54"/>
                <a:gd name="T71" fmla="*/ 36 h 46"/>
                <a:gd name="T72" fmla="*/ 34 w 54"/>
                <a:gd name="T73" fmla="*/ 40 h 46"/>
                <a:gd name="T74" fmla="*/ 34 w 54"/>
                <a:gd name="T75" fmla="*/ 43 h 46"/>
                <a:gd name="T76" fmla="*/ 31 w 54"/>
                <a:gd name="T77" fmla="*/ 43 h 46"/>
                <a:gd name="T78" fmla="*/ 31 w 54"/>
                <a:gd name="T79" fmla="*/ 46 h 46"/>
                <a:gd name="T80" fmla="*/ 27 w 54"/>
                <a:gd name="T81" fmla="*/ 46 h 46"/>
                <a:gd name="T82" fmla="*/ 27 w 54"/>
                <a:gd name="T83" fmla="*/ 43 h 46"/>
                <a:gd name="T84" fmla="*/ 24 w 54"/>
                <a:gd name="T85" fmla="*/ 43 h 46"/>
                <a:gd name="T86" fmla="*/ 18 w 54"/>
                <a:gd name="T87" fmla="*/ 43 h 46"/>
                <a:gd name="T88" fmla="*/ 13 w 54"/>
                <a:gd name="T89" fmla="*/ 40 h 46"/>
                <a:gd name="T90" fmla="*/ 7 w 54"/>
                <a:gd name="T91" fmla="*/ 43 h 46"/>
                <a:gd name="T92" fmla="*/ 4 w 54"/>
                <a:gd name="T93" fmla="*/ 40 h 46"/>
                <a:gd name="T94" fmla="*/ 0 w 54"/>
                <a:gd name="T95" fmla="*/ 40 h 46"/>
                <a:gd name="T96" fmla="*/ 0 w 54"/>
                <a:gd name="T97" fmla="*/ 36 h 46"/>
                <a:gd name="T98" fmla="*/ 4 w 54"/>
                <a:gd name="T99" fmla="*/ 33 h 46"/>
                <a:gd name="T100" fmla="*/ 4 w 54"/>
                <a:gd name="T101" fmla="*/ 26 h 46"/>
                <a:gd name="T102" fmla="*/ 7 w 54"/>
                <a:gd name="T103" fmla="*/ 19 h 46"/>
                <a:gd name="T104" fmla="*/ 10 w 54"/>
                <a:gd name="T105" fmla="*/ 16 h 46"/>
                <a:gd name="T106" fmla="*/ 10 w 54"/>
                <a:gd name="T107"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46">
                  <a:moveTo>
                    <a:pt x="10" y="13"/>
                  </a:moveTo>
                  <a:lnTo>
                    <a:pt x="10" y="9"/>
                  </a:lnTo>
                  <a:lnTo>
                    <a:pt x="10" y="6"/>
                  </a:lnTo>
                  <a:lnTo>
                    <a:pt x="10" y="3"/>
                  </a:lnTo>
                  <a:lnTo>
                    <a:pt x="13" y="0"/>
                  </a:lnTo>
                  <a:lnTo>
                    <a:pt x="18" y="0"/>
                  </a:lnTo>
                  <a:lnTo>
                    <a:pt x="18" y="3"/>
                  </a:lnTo>
                  <a:lnTo>
                    <a:pt x="21" y="3"/>
                  </a:lnTo>
                  <a:lnTo>
                    <a:pt x="21" y="6"/>
                  </a:lnTo>
                  <a:lnTo>
                    <a:pt x="24" y="6"/>
                  </a:lnTo>
                  <a:lnTo>
                    <a:pt x="27" y="6"/>
                  </a:lnTo>
                  <a:lnTo>
                    <a:pt x="31" y="3"/>
                  </a:lnTo>
                  <a:lnTo>
                    <a:pt x="34" y="3"/>
                  </a:lnTo>
                  <a:lnTo>
                    <a:pt x="37" y="0"/>
                  </a:lnTo>
                  <a:lnTo>
                    <a:pt x="40" y="0"/>
                  </a:lnTo>
                  <a:lnTo>
                    <a:pt x="40" y="3"/>
                  </a:lnTo>
                  <a:lnTo>
                    <a:pt x="44" y="6"/>
                  </a:lnTo>
                  <a:lnTo>
                    <a:pt x="44" y="9"/>
                  </a:lnTo>
                  <a:lnTo>
                    <a:pt x="48" y="9"/>
                  </a:lnTo>
                  <a:lnTo>
                    <a:pt x="48" y="13"/>
                  </a:lnTo>
                  <a:lnTo>
                    <a:pt x="44" y="13"/>
                  </a:lnTo>
                  <a:lnTo>
                    <a:pt x="44" y="16"/>
                  </a:lnTo>
                  <a:lnTo>
                    <a:pt x="44" y="19"/>
                  </a:lnTo>
                  <a:lnTo>
                    <a:pt x="48" y="22"/>
                  </a:lnTo>
                  <a:lnTo>
                    <a:pt x="48" y="26"/>
                  </a:lnTo>
                  <a:lnTo>
                    <a:pt x="51" y="30"/>
                  </a:lnTo>
                  <a:lnTo>
                    <a:pt x="51" y="33"/>
                  </a:lnTo>
                  <a:lnTo>
                    <a:pt x="54" y="33"/>
                  </a:lnTo>
                  <a:lnTo>
                    <a:pt x="51" y="33"/>
                  </a:lnTo>
                  <a:lnTo>
                    <a:pt x="48" y="33"/>
                  </a:lnTo>
                  <a:lnTo>
                    <a:pt x="40" y="33"/>
                  </a:lnTo>
                  <a:lnTo>
                    <a:pt x="37" y="33"/>
                  </a:lnTo>
                  <a:lnTo>
                    <a:pt x="34" y="33"/>
                  </a:lnTo>
                  <a:lnTo>
                    <a:pt x="31" y="33"/>
                  </a:lnTo>
                  <a:lnTo>
                    <a:pt x="27" y="33"/>
                  </a:lnTo>
                  <a:lnTo>
                    <a:pt x="31" y="36"/>
                  </a:lnTo>
                  <a:lnTo>
                    <a:pt x="34" y="40"/>
                  </a:lnTo>
                  <a:lnTo>
                    <a:pt x="34" y="43"/>
                  </a:lnTo>
                  <a:lnTo>
                    <a:pt x="31" y="43"/>
                  </a:lnTo>
                  <a:lnTo>
                    <a:pt x="31" y="46"/>
                  </a:lnTo>
                  <a:lnTo>
                    <a:pt x="27" y="46"/>
                  </a:lnTo>
                  <a:lnTo>
                    <a:pt x="27" y="43"/>
                  </a:lnTo>
                  <a:lnTo>
                    <a:pt x="24" y="43"/>
                  </a:lnTo>
                  <a:lnTo>
                    <a:pt x="18" y="43"/>
                  </a:lnTo>
                  <a:lnTo>
                    <a:pt x="13" y="40"/>
                  </a:lnTo>
                  <a:lnTo>
                    <a:pt x="7" y="43"/>
                  </a:lnTo>
                  <a:lnTo>
                    <a:pt x="4" y="40"/>
                  </a:lnTo>
                  <a:lnTo>
                    <a:pt x="0" y="40"/>
                  </a:lnTo>
                  <a:lnTo>
                    <a:pt x="0" y="36"/>
                  </a:lnTo>
                  <a:lnTo>
                    <a:pt x="4" y="33"/>
                  </a:lnTo>
                  <a:lnTo>
                    <a:pt x="4" y="26"/>
                  </a:lnTo>
                  <a:lnTo>
                    <a:pt x="7" y="19"/>
                  </a:lnTo>
                  <a:lnTo>
                    <a:pt x="10" y="16"/>
                  </a:lnTo>
                  <a:lnTo>
                    <a:pt x="10" y="13"/>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37" name="Freeform 36"/>
            <p:cNvSpPr>
              <a:spLocks/>
            </p:cNvSpPr>
            <p:nvPr/>
          </p:nvSpPr>
          <p:spPr bwMode="auto">
            <a:xfrm>
              <a:off x="3303188" y="3824508"/>
              <a:ext cx="25836" cy="37201"/>
            </a:xfrm>
            <a:custGeom>
              <a:avLst/>
              <a:gdLst>
                <a:gd name="T0" fmla="*/ 3 w 21"/>
                <a:gd name="T1" fmla="*/ 18 h 24"/>
                <a:gd name="T2" fmla="*/ 0 w 21"/>
                <a:gd name="T3" fmla="*/ 11 h 24"/>
                <a:gd name="T4" fmla="*/ 3 w 21"/>
                <a:gd name="T5" fmla="*/ 4 h 24"/>
                <a:gd name="T6" fmla="*/ 7 w 21"/>
                <a:gd name="T7" fmla="*/ 0 h 24"/>
                <a:gd name="T8" fmla="*/ 14 w 21"/>
                <a:gd name="T9" fmla="*/ 4 h 24"/>
                <a:gd name="T10" fmla="*/ 17 w 21"/>
                <a:gd name="T11" fmla="*/ 4 h 24"/>
                <a:gd name="T12" fmla="*/ 17 w 21"/>
                <a:gd name="T13" fmla="*/ 8 h 24"/>
                <a:gd name="T14" fmla="*/ 21 w 21"/>
                <a:gd name="T15" fmla="*/ 11 h 24"/>
                <a:gd name="T16" fmla="*/ 21 w 21"/>
                <a:gd name="T17" fmla="*/ 14 h 24"/>
                <a:gd name="T18" fmla="*/ 21 w 21"/>
                <a:gd name="T19" fmla="*/ 18 h 24"/>
                <a:gd name="T20" fmla="*/ 21 w 21"/>
                <a:gd name="T21" fmla="*/ 21 h 24"/>
                <a:gd name="T22" fmla="*/ 17 w 21"/>
                <a:gd name="T23" fmla="*/ 24 h 24"/>
                <a:gd name="T24" fmla="*/ 14 w 21"/>
                <a:gd name="T25" fmla="*/ 24 h 24"/>
                <a:gd name="T26" fmla="*/ 11 w 21"/>
                <a:gd name="T27" fmla="*/ 24 h 24"/>
                <a:gd name="T28" fmla="*/ 7 w 21"/>
                <a:gd name="T29" fmla="*/ 24 h 24"/>
                <a:gd name="T30" fmla="*/ 3 w 21"/>
                <a:gd name="T31" fmla="*/ 21 h 24"/>
                <a:gd name="T32" fmla="*/ 3 w 21"/>
                <a:gd name="T33"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4">
                  <a:moveTo>
                    <a:pt x="3" y="18"/>
                  </a:moveTo>
                  <a:lnTo>
                    <a:pt x="0" y="11"/>
                  </a:lnTo>
                  <a:lnTo>
                    <a:pt x="3" y="4"/>
                  </a:lnTo>
                  <a:lnTo>
                    <a:pt x="7" y="0"/>
                  </a:lnTo>
                  <a:lnTo>
                    <a:pt x="14" y="4"/>
                  </a:lnTo>
                  <a:lnTo>
                    <a:pt x="17" y="4"/>
                  </a:lnTo>
                  <a:lnTo>
                    <a:pt x="17" y="8"/>
                  </a:lnTo>
                  <a:lnTo>
                    <a:pt x="21" y="11"/>
                  </a:lnTo>
                  <a:lnTo>
                    <a:pt x="21" y="14"/>
                  </a:lnTo>
                  <a:lnTo>
                    <a:pt x="21" y="18"/>
                  </a:lnTo>
                  <a:lnTo>
                    <a:pt x="21" y="21"/>
                  </a:lnTo>
                  <a:lnTo>
                    <a:pt x="17" y="24"/>
                  </a:lnTo>
                  <a:lnTo>
                    <a:pt x="14" y="24"/>
                  </a:lnTo>
                  <a:lnTo>
                    <a:pt x="11" y="24"/>
                  </a:lnTo>
                  <a:lnTo>
                    <a:pt x="7" y="24"/>
                  </a:lnTo>
                  <a:lnTo>
                    <a:pt x="3" y="21"/>
                  </a:lnTo>
                  <a:lnTo>
                    <a:pt x="3" y="18"/>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38" name="Freeform 37"/>
            <p:cNvSpPr>
              <a:spLocks/>
            </p:cNvSpPr>
            <p:nvPr/>
          </p:nvSpPr>
          <p:spPr bwMode="auto">
            <a:xfrm>
              <a:off x="3286579" y="3932391"/>
              <a:ext cx="16609" cy="20461"/>
            </a:xfrm>
            <a:custGeom>
              <a:avLst/>
              <a:gdLst>
                <a:gd name="T0" fmla="*/ 7 w 10"/>
                <a:gd name="T1" fmla="*/ 20 h 20"/>
                <a:gd name="T2" fmla="*/ 4 w 10"/>
                <a:gd name="T3" fmla="*/ 20 h 20"/>
                <a:gd name="T4" fmla="*/ 0 w 10"/>
                <a:gd name="T5" fmla="*/ 16 h 20"/>
                <a:gd name="T6" fmla="*/ 0 w 10"/>
                <a:gd name="T7" fmla="*/ 13 h 20"/>
                <a:gd name="T8" fmla="*/ 0 w 10"/>
                <a:gd name="T9" fmla="*/ 10 h 20"/>
                <a:gd name="T10" fmla="*/ 4 w 10"/>
                <a:gd name="T11" fmla="*/ 6 h 20"/>
                <a:gd name="T12" fmla="*/ 4 w 10"/>
                <a:gd name="T13" fmla="*/ 3 h 20"/>
                <a:gd name="T14" fmla="*/ 7 w 10"/>
                <a:gd name="T15" fmla="*/ 3 h 20"/>
                <a:gd name="T16" fmla="*/ 7 w 10"/>
                <a:gd name="T17" fmla="*/ 0 h 20"/>
                <a:gd name="T18" fmla="*/ 7 w 10"/>
                <a:gd name="T19" fmla="*/ 3 h 20"/>
                <a:gd name="T20" fmla="*/ 7 w 10"/>
                <a:gd name="T21" fmla="*/ 6 h 20"/>
                <a:gd name="T22" fmla="*/ 7 w 10"/>
                <a:gd name="T23" fmla="*/ 10 h 20"/>
                <a:gd name="T24" fmla="*/ 7 w 10"/>
                <a:gd name="T25" fmla="*/ 13 h 20"/>
                <a:gd name="T26" fmla="*/ 10 w 10"/>
                <a:gd name="T27" fmla="*/ 13 h 20"/>
                <a:gd name="T28" fmla="*/ 10 w 10"/>
                <a:gd name="T29" fmla="*/ 16 h 20"/>
                <a:gd name="T30" fmla="*/ 7 w 10"/>
                <a:gd name="T31" fmla="*/ 16 h 20"/>
                <a:gd name="T32" fmla="*/ 7 w 10"/>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20">
                  <a:moveTo>
                    <a:pt x="7" y="20"/>
                  </a:moveTo>
                  <a:lnTo>
                    <a:pt x="4" y="20"/>
                  </a:lnTo>
                  <a:lnTo>
                    <a:pt x="0" y="16"/>
                  </a:lnTo>
                  <a:lnTo>
                    <a:pt x="0" y="13"/>
                  </a:lnTo>
                  <a:lnTo>
                    <a:pt x="0" y="10"/>
                  </a:lnTo>
                  <a:lnTo>
                    <a:pt x="4" y="6"/>
                  </a:lnTo>
                  <a:lnTo>
                    <a:pt x="4" y="3"/>
                  </a:lnTo>
                  <a:lnTo>
                    <a:pt x="7" y="3"/>
                  </a:lnTo>
                  <a:lnTo>
                    <a:pt x="7" y="0"/>
                  </a:lnTo>
                  <a:lnTo>
                    <a:pt x="7" y="3"/>
                  </a:lnTo>
                  <a:lnTo>
                    <a:pt x="7" y="6"/>
                  </a:lnTo>
                  <a:lnTo>
                    <a:pt x="7" y="10"/>
                  </a:lnTo>
                  <a:lnTo>
                    <a:pt x="7" y="13"/>
                  </a:lnTo>
                  <a:lnTo>
                    <a:pt x="10" y="13"/>
                  </a:lnTo>
                  <a:lnTo>
                    <a:pt x="10" y="16"/>
                  </a:lnTo>
                  <a:lnTo>
                    <a:pt x="7" y="16"/>
                  </a:lnTo>
                  <a:lnTo>
                    <a:pt x="7" y="2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39" name="Freeform 38"/>
            <p:cNvSpPr>
              <a:spLocks/>
            </p:cNvSpPr>
            <p:nvPr/>
          </p:nvSpPr>
          <p:spPr bwMode="auto">
            <a:xfrm>
              <a:off x="3268124" y="3978893"/>
              <a:ext cx="18454" cy="18601"/>
            </a:xfrm>
            <a:custGeom>
              <a:avLst/>
              <a:gdLst>
                <a:gd name="T0" fmla="*/ 3 w 11"/>
                <a:gd name="T1" fmla="*/ 0 h 14"/>
                <a:gd name="T2" fmla="*/ 8 w 11"/>
                <a:gd name="T3" fmla="*/ 0 h 14"/>
                <a:gd name="T4" fmla="*/ 8 w 11"/>
                <a:gd name="T5" fmla="*/ 3 h 14"/>
                <a:gd name="T6" fmla="*/ 11 w 11"/>
                <a:gd name="T7" fmla="*/ 3 h 14"/>
                <a:gd name="T8" fmla="*/ 11 w 11"/>
                <a:gd name="T9" fmla="*/ 6 h 14"/>
                <a:gd name="T10" fmla="*/ 8 w 11"/>
                <a:gd name="T11" fmla="*/ 6 h 14"/>
                <a:gd name="T12" fmla="*/ 8 w 11"/>
                <a:gd name="T13" fmla="*/ 11 h 14"/>
                <a:gd name="T14" fmla="*/ 3 w 11"/>
                <a:gd name="T15" fmla="*/ 14 h 14"/>
                <a:gd name="T16" fmla="*/ 0 w 11"/>
                <a:gd name="T17" fmla="*/ 14 h 14"/>
                <a:gd name="T18" fmla="*/ 0 w 11"/>
                <a:gd name="T19" fmla="*/ 11 h 14"/>
                <a:gd name="T20" fmla="*/ 0 w 11"/>
                <a:gd name="T21" fmla="*/ 6 h 14"/>
                <a:gd name="T22" fmla="*/ 0 w 11"/>
                <a:gd name="T23" fmla="*/ 3 h 14"/>
                <a:gd name="T24" fmla="*/ 0 w 11"/>
                <a:gd name="T25" fmla="*/ 0 h 14"/>
                <a:gd name="T26" fmla="*/ 3 w 11"/>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4">
                  <a:moveTo>
                    <a:pt x="3" y="0"/>
                  </a:moveTo>
                  <a:lnTo>
                    <a:pt x="8" y="0"/>
                  </a:lnTo>
                  <a:lnTo>
                    <a:pt x="8" y="3"/>
                  </a:lnTo>
                  <a:lnTo>
                    <a:pt x="11" y="3"/>
                  </a:lnTo>
                  <a:lnTo>
                    <a:pt x="11" y="6"/>
                  </a:lnTo>
                  <a:lnTo>
                    <a:pt x="8" y="6"/>
                  </a:lnTo>
                  <a:lnTo>
                    <a:pt x="8" y="11"/>
                  </a:lnTo>
                  <a:lnTo>
                    <a:pt x="3" y="14"/>
                  </a:lnTo>
                  <a:lnTo>
                    <a:pt x="0" y="14"/>
                  </a:lnTo>
                  <a:lnTo>
                    <a:pt x="0" y="11"/>
                  </a:lnTo>
                  <a:lnTo>
                    <a:pt x="0" y="6"/>
                  </a:lnTo>
                  <a:lnTo>
                    <a:pt x="0" y="3"/>
                  </a:lnTo>
                  <a:lnTo>
                    <a:pt x="0" y="0"/>
                  </a:lnTo>
                  <a:lnTo>
                    <a:pt x="3" y="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40" name="Freeform 39"/>
            <p:cNvSpPr>
              <a:spLocks/>
            </p:cNvSpPr>
            <p:nvPr/>
          </p:nvSpPr>
          <p:spPr bwMode="auto">
            <a:xfrm>
              <a:off x="3349323" y="4004934"/>
              <a:ext cx="16609" cy="20461"/>
            </a:xfrm>
            <a:custGeom>
              <a:avLst/>
              <a:gdLst>
                <a:gd name="T0" fmla="*/ 0 w 14"/>
                <a:gd name="T1" fmla="*/ 3 h 16"/>
                <a:gd name="T2" fmla="*/ 4 w 14"/>
                <a:gd name="T3" fmla="*/ 0 h 16"/>
                <a:gd name="T4" fmla="*/ 7 w 14"/>
                <a:gd name="T5" fmla="*/ 0 h 16"/>
                <a:gd name="T6" fmla="*/ 11 w 14"/>
                <a:gd name="T7" fmla="*/ 0 h 16"/>
                <a:gd name="T8" fmla="*/ 14 w 14"/>
                <a:gd name="T9" fmla="*/ 3 h 16"/>
                <a:gd name="T10" fmla="*/ 14 w 14"/>
                <a:gd name="T11" fmla="*/ 7 h 16"/>
                <a:gd name="T12" fmla="*/ 14 w 14"/>
                <a:gd name="T13" fmla="*/ 10 h 16"/>
                <a:gd name="T14" fmla="*/ 14 w 14"/>
                <a:gd name="T15" fmla="*/ 13 h 16"/>
                <a:gd name="T16" fmla="*/ 11 w 14"/>
                <a:gd name="T17" fmla="*/ 13 h 16"/>
                <a:gd name="T18" fmla="*/ 7 w 14"/>
                <a:gd name="T19" fmla="*/ 16 h 16"/>
                <a:gd name="T20" fmla="*/ 4 w 14"/>
                <a:gd name="T21" fmla="*/ 16 h 16"/>
                <a:gd name="T22" fmla="*/ 0 w 14"/>
                <a:gd name="T23" fmla="*/ 16 h 16"/>
                <a:gd name="T24" fmla="*/ 0 w 14"/>
                <a:gd name="T25" fmla="*/ 13 h 16"/>
                <a:gd name="T26" fmla="*/ 0 w 14"/>
                <a:gd name="T27" fmla="*/ 10 h 16"/>
                <a:gd name="T28" fmla="*/ 0 w 14"/>
                <a:gd name="T29" fmla="*/ 7 h 16"/>
                <a:gd name="T30" fmla="*/ 0 w 14"/>
                <a:gd name="T31"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6">
                  <a:moveTo>
                    <a:pt x="0" y="3"/>
                  </a:moveTo>
                  <a:lnTo>
                    <a:pt x="4" y="0"/>
                  </a:lnTo>
                  <a:lnTo>
                    <a:pt x="7" y="0"/>
                  </a:lnTo>
                  <a:lnTo>
                    <a:pt x="11" y="0"/>
                  </a:lnTo>
                  <a:lnTo>
                    <a:pt x="14" y="3"/>
                  </a:lnTo>
                  <a:lnTo>
                    <a:pt x="14" y="7"/>
                  </a:lnTo>
                  <a:lnTo>
                    <a:pt x="14" y="10"/>
                  </a:lnTo>
                  <a:lnTo>
                    <a:pt x="14" y="13"/>
                  </a:lnTo>
                  <a:lnTo>
                    <a:pt x="11" y="13"/>
                  </a:lnTo>
                  <a:lnTo>
                    <a:pt x="7" y="16"/>
                  </a:lnTo>
                  <a:lnTo>
                    <a:pt x="4" y="16"/>
                  </a:lnTo>
                  <a:lnTo>
                    <a:pt x="0" y="16"/>
                  </a:lnTo>
                  <a:lnTo>
                    <a:pt x="0" y="13"/>
                  </a:lnTo>
                  <a:lnTo>
                    <a:pt x="0" y="10"/>
                  </a:lnTo>
                  <a:lnTo>
                    <a:pt x="0" y="7"/>
                  </a:lnTo>
                  <a:lnTo>
                    <a:pt x="0" y="3"/>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41" name="Freeform 40"/>
            <p:cNvSpPr>
              <a:spLocks/>
            </p:cNvSpPr>
            <p:nvPr/>
          </p:nvSpPr>
          <p:spPr bwMode="auto">
            <a:xfrm>
              <a:off x="1708738" y="4086776"/>
              <a:ext cx="46136" cy="27901"/>
            </a:xfrm>
            <a:custGeom>
              <a:avLst/>
              <a:gdLst>
                <a:gd name="T0" fmla="*/ 10 w 40"/>
                <a:gd name="T1" fmla="*/ 0 h 20"/>
                <a:gd name="T2" fmla="*/ 13 w 40"/>
                <a:gd name="T3" fmla="*/ 3 h 20"/>
                <a:gd name="T4" fmla="*/ 16 w 40"/>
                <a:gd name="T5" fmla="*/ 9 h 20"/>
                <a:gd name="T6" fmla="*/ 19 w 40"/>
                <a:gd name="T7" fmla="*/ 14 h 20"/>
                <a:gd name="T8" fmla="*/ 27 w 40"/>
                <a:gd name="T9" fmla="*/ 14 h 20"/>
                <a:gd name="T10" fmla="*/ 33 w 40"/>
                <a:gd name="T11" fmla="*/ 14 h 20"/>
                <a:gd name="T12" fmla="*/ 37 w 40"/>
                <a:gd name="T13" fmla="*/ 14 h 20"/>
                <a:gd name="T14" fmla="*/ 40 w 40"/>
                <a:gd name="T15" fmla="*/ 14 h 20"/>
                <a:gd name="T16" fmla="*/ 37 w 40"/>
                <a:gd name="T17" fmla="*/ 14 h 20"/>
                <a:gd name="T18" fmla="*/ 30 w 40"/>
                <a:gd name="T19" fmla="*/ 14 h 20"/>
                <a:gd name="T20" fmla="*/ 19 w 40"/>
                <a:gd name="T21" fmla="*/ 17 h 20"/>
                <a:gd name="T22" fmla="*/ 16 w 40"/>
                <a:gd name="T23" fmla="*/ 17 h 20"/>
                <a:gd name="T24" fmla="*/ 13 w 40"/>
                <a:gd name="T25" fmla="*/ 17 h 20"/>
                <a:gd name="T26" fmla="*/ 10 w 40"/>
                <a:gd name="T27" fmla="*/ 17 h 20"/>
                <a:gd name="T28" fmla="*/ 6 w 40"/>
                <a:gd name="T29" fmla="*/ 20 h 20"/>
                <a:gd name="T30" fmla="*/ 3 w 40"/>
                <a:gd name="T31" fmla="*/ 20 h 20"/>
                <a:gd name="T32" fmla="*/ 0 w 40"/>
                <a:gd name="T33" fmla="*/ 17 h 20"/>
                <a:gd name="T34" fmla="*/ 0 w 40"/>
                <a:gd name="T35" fmla="*/ 14 h 20"/>
                <a:gd name="T36" fmla="*/ 0 w 40"/>
                <a:gd name="T37" fmla="*/ 9 h 20"/>
                <a:gd name="T38" fmla="*/ 0 w 40"/>
                <a:gd name="T39" fmla="*/ 6 h 20"/>
                <a:gd name="T40" fmla="*/ 3 w 40"/>
                <a:gd name="T41" fmla="*/ 3 h 20"/>
                <a:gd name="T42" fmla="*/ 10 w 40"/>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0">
                  <a:moveTo>
                    <a:pt x="10" y="0"/>
                  </a:moveTo>
                  <a:lnTo>
                    <a:pt x="13" y="3"/>
                  </a:lnTo>
                  <a:lnTo>
                    <a:pt x="16" y="9"/>
                  </a:lnTo>
                  <a:lnTo>
                    <a:pt x="19" y="14"/>
                  </a:lnTo>
                  <a:lnTo>
                    <a:pt x="27" y="14"/>
                  </a:lnTo>
                  <a:lnTo>
                    <a:pt x="33" y="14"/>
                  </a:lnTo>
                  <a:lnTo>
                    <a:pt x="37" y="14"/>
                  </a:lnTo>
                  <a:lnTo>
                    <a:pt x="40" y="14"/>
                  </a:lnTo>
                  <a:lnTo>
                    <a:pt x="37" y="14"/>
                  </a:lnTo>
                  <a:lnTo>
                    <a:pt x="30" y="14"/>
                  </a:lnTo>
                  <a:lnTo>
                    <a:pt x="19" y="17"/>
                  </a:lnTo>
                  <a:lnTo>
                    <a:pt x="16" y="17"/>
                  </a:lnTo>
                  <a:lnTo>
                    <a:pt x="13" y="17"/>
                  </a:lnTo>
                  <a:lnTo>
                    <a:pt x="10" y="17"/>
                  </a:lnTo>
                  <a:lnTo>
                    <a:pt x="6" y="20"/>
                  </a:lnTo>
                  <a:lnTo>
                    <a:pt x="3" y="20"/>
                  </a:lnTo>
                  <a:lnTo>
                    <a:pt x="0" y="17"/>
                  </a:lnTo>
                  <a:lnTo>
                    <a:pt x="0" y="14"/>
                  </a:lnTo>
                  <a:lnTo>
                    <a:pt x="0" y="9"/>
                  </a:lnTo>
                  <a:lnTo>
                    <a:pt x="0" y="6"/>
                  </a:lnTo>
                  <a:lnTo>
                    <a:pt x="3" y="3"/>
                  </a:lnTo>
                  <a:lnTo>
                    <a:pt x="10" y="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42" name="Freeform 41"/>
            <p:cNvSpPr>
              <a:spLocks/>
            </p:cNvSpPr>
            <p:nvPr/>
          </p:nvSpPr>
          <p:spPr bwMode="auto">
            <a:xfrm>
              <a:off x="1762255" y="3978893"/>
              <a:ext cx="27681" cy="46502"/>
            </a:xfrm>
            <a:custGeom>
              <a:avLst/>
              <a:gdLst>
                <a:gd name="T0" fmla="*/ 3 w 24"/>
                <a:gd name="T1" fmla="*/ 17 h 36"/>
                <a:gd name="T2" fmla="*/ 3 w 24"/>
                <a:gd name="T3" fmla="*/ 14 h 36"/>
                <a:gd name="T4" fmla="*/ 0 w 24"/>
                <a:gd name="T5" fmla="*/ 9 h 36"/>
                <a:gd name="T6" fmla="*/ 3 w 24"/>
                <a:gd name="T7" fmla="*/ 9 h 36"/>
                <a:gd name="T8" fmla="*/ 7 w 24"/>
                <a:gd name="T9" fmla="*/ 9 h 36"/>
                <a:gd name="T10" fmla="*/ 11 w 24"/>
                <a:gd name="T11" fmla="*/ 9 h 36"/>
                <a:gd name="T12" fmla="*/ 14 w 24"/>
                <a:gd name="T13" fmla="*/ 14 h 36"/>
                <a:gd name="T14" fmla="*/ 14 w 24"/>
                <a:gd name="T15" fmla="*/ 17 h 36"/>
                <a:gd name="T16" fmla="*/ 14 w 24"/>
                <a:gd name="T17" fmla="*/ 20 h 36"/>
                <a:gd name="T18" fmla="*/ 17 w 24"/>
                <a:gd name="T19" fmla="*/ 20 h 36"/>
                <a:gd name="T20" fmla="*/ 17 w 24"/>
                <a:gd name="T21" fmla="*/ 17 h 36"/>
                <a:gd name="T22" fmla="*/ 17 w 24"/>
                <a:gd name="T23" fmla="*/ 14 h 36"/>
                <a:gd name="T24" fmla="*/ 14 w 24"/>
                <a:gd name="T25" fmla="*/ 14 h 36"/>
                <a:gd name="T26" fmla="*/ 14 w 24"/>
                <a:gd name="T27" fmla="*/ 9 h 36"/>
                <a:gd name="T28" fmla="*/ 14 w 24"/>
                <a:gd name="T29" fmla="*/ 6 h 36"/>
                <a:gd name="T30" fmla="*/ 14 w 24"/>
                <a:gd name="T31" fmla="*/ 3 h 36"/>
                <a:gd name="T32" fmla="*/ 14 w 24"/>
                <a:gd name="T33" fmla="*/ 0 h 36"/>
                <a:gd name="T34" fmla="*/ 17 w 24"/>
                <a:gd name="T35" fmla="*/ 0 h 36"/>
                <a:gd name="T36" fmla="*/ 17 w 24"/>
                <a:gd name="T37" fmla="*/ 3 h 36"/>
                <a:gd name="T38" fmla="*/ 21 w 24"/>
                <a:gd name="T39" fmla="*/ 3 h 36"/>
                <a:gd name="T40" fmla="*/ 24 w 24"/>
                <a:gd name="T41" fmla="*/ 3 h 36"/>
                <a:gd name="T42" fmla="*/ 24 w 24"/>
                <a:gd name="T43" fmla="*/ 6 h 36"/>
                <a:gd name="T44" fmla="*/ 24 w 24"/>
                <a:gd name="T45" fmla="*/ 9 h 36"/>
                <a:gd name="T46" fmla="*/ 24 w 24"/>
                <a:gd name="T47" fmla="*/ 14 h 36"/>
                <a:gd name="T48" fmla="*/ 24 w 24"/>
                <a:gd name="T49" fmla="*/ 17 h 36"/>
                <a:gd name="T50" fmla="*/ 24 w 24"/>
                <a:gd name="T51" fmla="*/ 20 h 36"/>
                <a:gd name="T52" fmla="*/ 21 w 24"/>
                <a:gd name="T53" fmla="*/ 20 h 36"/>
                <a:gd name="T54" fmla="*/ 21 w 24"/>
                <a:gd name="T55" fmla="*/ 23 h 36"/>
                <a:gd name="T56" fmla="*/ 21 w 24"/>
                <a:gd name="T57" fmla="*/ 26 h 36"/>
                <a:gd name="T58" fmla="*/ 21 w 24"/>
                <a:gd name="T59" fmla="*/ 30 h 36"/>
                <a:gd name="T60" fmla="*/ 21 w 24"/>
                <a:gd name="T61" fmla="*/ 33 h 36"/>
                <a:gd name="T62" fmla="*/ 21 w 24"/>
                <a:gd name="T63" fmla="*/ 36 h 36"/>
                <a:gd name="T64" fmla="*/ 17 w 24"/>
                <a:gd name="T65" fmla="*/ 36 h 36"/>
                <a:gd name="T66" fmla="*/ 14 w 24"/>
                <a:gd name="T67" fmla="*/ 36 h 36"/>
                <a:gd name="T68" fmla="*/ 14 w 24"/>
                <a:gd name="T69" fmla="*/ 33 h 36"/>
                <a:gd name="T70" fmla="*/ 17 w 24"/>
                <a:gd name="T71" fmla="*/ 30 h 36"/>
                <a:gd name="T72" fmla="*/ 17 w 24"/>
                <a:gd name="T73" fmla="*/ 26 h 36"/>
                <a:gd name="T74" fmla="*/ 14 w 24"/>
                <a:gd name="T75" fmla="*/ 26 h 36"/>
                <a:gd name="T76" fmla="*/ 11 w 24"/>
                <a:gd name="T77" fmla="*/ 23 h 36"/>
                <a:gd name="T78" fmla="*/ 7 w 24"/>
                <a:gd name="T79" fmla="*/ 20 h 36"/>
                <a:gd name="T80" fmla="*/ 3 w 24"/>
                <a:gd name="T81" fmla="*/ 20 h 36"/>
                <a:gd name="T82" fmla="*/ 3 w 24"/>
                <a:gd name="T83"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36">
                  <a:moveTo>
                    <a:pt x="3" y="17"/>
                  </a:moveTo>
                  <a:lnTo>
                    <a:pt x="3" y="14"/>
                  </a:lnTo>
                  <a:lnTo>
                    <a:pt x="0" y="9"/>
                  </a:lnTo>
                  <a:lnTo>
                    <a:pt x="3" y="9"/>
                  </a:lnTo>
                  <a:lnTo>
                    <a:pt x="7" y="9"/>
                  </a:lnTo>
                  <a:lnTo>
                    <a:pt x="11" y="9"/>
                  </a:lnTo>
                  <a:lnTo>
                    <a:pt x="14" y="14"/>
                  </a:lnTo>
                  <a:lnTo>
                    <a:pt x="14" y="17"/>
                  </a:lnTo>
                  <a:lnTo>
                    <a:pt x="14" y="20"/>
                  </a:lnTo>
                  <a:lnTo>
                    <a:pt x="17" y="20"/>
                  </a:lnTo>
                  <a:lnTo>
                    <a:pt x="17" y="17"/>
                  </a:lnTo>
                  <a:lnTo>
                    <a:pt x="17" y="14"/>
                  </a:lnTo>
                  <a:lnTo>
                    <a:pt x="14" y="14"/>
                  </a:lnTo>
                  <a:lnTo>
                    <a:pt x="14" y="9"/>
                  </a:lnTo>
                  <a:lnTo>
                    <a:pt x="14" y="6"/>
                  </a:lnTo>
                  <a:lnTo>
                    <a:pt x="14" y="3"/>
                  </a:lnTo>
                  <a:lnTo>
                    <a:pt x="14" y="0"/>
                  </a:lnTo>
                  <a:lnTo>
                    <a:pt x="17" y="0"/>
                  </a:lnTo>
                  <a:lnTo>
                    <a:pt x="17" y="3"/>
                  </a:lnTo>
                  <a:lnTo>
                    <a:pt x="21" y="3"/>
                  </a:lnTo>
                  <a:lnTo>
                    <a:pt x="24" y="3"/>
                  </a:lnTo>
                  <a:lnTo>
                    <a:pt x="24" y="6"/>
                  </a:lnTo>
                  <a:lnTo>
                    <a:pt x="24" y="9"/>
                  </a:lnTo>
                  <a:lnTo>
                    <a:pt x="24" y="14"/>
                  </a:lnTo>
                  <a:lnTo>
                    <a:pt x="24" y="17"/>
                  </a:lnTo>
                  <a:lnTo>
                    <a:pt x="24" y="20"/>
                  </a:lnTo>
                  <a:lnTo>
                    <a:pt x="21" y="20"/>
                  </a:lnTo>
                  <a:lnTo>
                    <a:pt x="21" y="23"/>
                  </a:lnTo>
                  <a:lnTo>
                    <a:pt x="21" y="26"/>
                  </a:lnTo>
                  <a:lnTo>
                    <a:pt x="21" y="30"/>
                  </a:lnTo>
                  <a:lnTo>
                    <a:pt x="21" y="33"/>
                  </a:lnTo>
                  <a:lnTo>
                    <a:pt x="21" y="36"/>
                  </a:lnTo>
                  <a:lnTo>
                    <a:pt x="17" y="36"/>
                  </a:lnTo>
                  <a:lnTo>
                    <a:pt x="14" y="36"/>
                  </a:lnTo>
                  <a:lnTo>
                    <a:pt x="14" y="33"/>
                  </a:lnTo>
                  <a:lnTo>
                    <a:pt x="17" y="30"/>
                  </a:lnTo>
                  <a:lnTo>
                    <a:pt x="17" y="26"/>
                  </a:lnTo>
                  <a:lnTo>
                    <a:pt x="14" y="26"/>
                  </a:lnTo>
                  <a:lnTo>
                    <a:pt x="11" y="23"/>
                  </a:lnTo>
                  <a:lnTo>
                    <a:pt x="7" y="20"/>
                  </a:lnTo>
                  <a:lnTo>
                    <a:pt x="3" y="20"/>
                  </a:lnTo>
                  <a:lnTo>
                    <a:pt x="3" y="17"/>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43" name="Freeform 42"/>
            <p:cNvSpPr>
              <a:spLocks/>
            </p:cNvSpPr>
            <p:nvPr/>
          </p:nvSpPr>
          <p:spPr bwMode="auto">
            <a:xfrm>
              <a:off x="1780710" y="4004934"/>
              <a:ext cx="36909" cy="37201"/>
            </a:xfrm>
            <a:custGeom>
              <a:avLst/>
              <a:gdLst>
                <a:gd name="T0" fmla="*/ 23 w 27"/>
                <a:gd name="T1" fmla="*/ 3 h 30"/>
                <a:gd name="T2" fmla="*/ 20 w 27"/>
                <a:gd name="T3" fmla="*/ 7 h 30"/>
                <a:gd name="T4" fmla="*/ 16 w 27"/>
                <a:gd name="T5" fmla="*/ 7 h 30"/>
                <a:gd name="T6" fmla="*/ 16 w 27"/>
                <a:gd name="T7" fmla="*/ 10 h 30"/>
                <a:gd name="T8" fmla="*/ 16 w 27"/>
                <a:gd name="T9" fmla="*/ 13 h 30"/>
                <a:gd name="T10" fmla="*/ 16 w 27"/>
                <a:gd name="T11" fmla="*/ 16 h 30"/>
                <a:gd name="T12" fmla="*/ 20 w 27"/>
                <a:gd name="T13" fmla="*/ 16 h 30"/>
                <a:gd name="T14" fmla="*/ 23 w 27"/>
                <a:gd name="T15" fmla="*/ 16 h 30"/>
                <a:gd name="T16" fmla="*/ 27 w 27"/>
                <a:gd name="T17" fmla="*/ 16 h 30"/>
                <a:gd name="T18" fmla="*/ 27 w 27"/>
                <a:gd name="T19" fmla="*/ 21 h 30"/>
                <a:gd name="T20" fmla="*/ 23 w 27"/>
                <a:gd name="T21" fmla="*/ 21 h 30"/>
                <a:gd name="T22" fmla="*/ 20 w 27"/>
                <a:gd name="T23" fmla="*/ 24 h 30"/>
                <a:gd name="T24" fmla="*/ 16 w 27"/>
                <a:gd name="T25" fmla="*/ 24 h 30"/>
                <a:gd name="T26" fmla="*/ 16 w 27"/>
                <a:gd name="T27" fmla="*/ 27 h 30"/>
                <a:gd name="T28" fmla="*/ 13 w 27"/>
                <a:gd name="T29" fmla="*/ 30 h 30"/>
                <a:gd name="T30" fmla="*/ 10 w 27"/>
                <a:gd name="T31" fmla="*/ 30 h 30"/>
                <a:gd name="T32" fmla="*/ 10 w 27"/>
                <a:gd name="T33" fmla="*/ 27 h 30"/>
                <a:gd name="T34" fmla="*/ 10 w 27"/>
                <a:gd name="T35" fmla="*/ 24 h 30"/>
                <a:gd name="T36" fmla="*/ 13 w 27"/>
                <a:gd name="T37" fmla="*/ 24 h 30"/>
                <a:gd name="T38" fmla="*/ 13 w 27"/>
                <a:gd name="T39" fmla="*/ 21 h 30"/>
                <a:gd name="T40" fmla="*/ 10 w 27"/>
                <a:gd name="T41" fmla="*/ 24 h 30"/>
                <a:gd name="T42" fmla="*/ 7 w 27"/>
                <a:gd name="T43" fmla="*/ 24 h 30"/>
                <a:gd name="T44" fmla="*/ 3 w 27"/>
                <a:gd name="T45" fmla="*/ 24 h 30"/>
                <a:gd name="T46" fmla="*/ 0 w 27"/>
                <a:gd name="T47" fmla="*/ 24 h 30"/>
                <a:gd name="T48" fmla="*/ 0 w 27"/>
                <a:gd name="T49" fmla="*/ 16 h 30"/>
                <a:gd name="T50" fmla="*/ 3 w 27"/>
                <a:gd name="T51" fmla="*/ 16 h 30"/>
                <a:gd name="T52" fmla="*/ 7 w 27"/>
                <a:gd name="T53" fmla="*/ 13 h 30"/>
                <a:gd name="T54" fmla="*/ 10 w 27"/>
                <a:gd name="T55" fmla="*/ 13 h 30"/>
                <a:gd name="T56" fmla="*/ 10 w 27"/>
                <a:gd name="T57" fmla="*/ 10 h 30"/>
                <a:gd name="T58" fmla="*/ 10 w 27"/>
                <a:gd name="T59" fmla="*/ 7 h 30"/>
                <a:gd name="T60" fmla="*/ 13 w 27"/>
                <a:gd name="T61" fmla="*/ 3 h 30"/>
                <a:gd name="T62" fmla="*/ 13 w 27"/>
                <a:gd name="T63" fmla="*/ 0 h 30"/>
                <a:gd name="T64" fmla="*/ 16 w 27"/>
                <a:gd name="T65" fmla="*/ 0 h 30"/>
                <a:gd name="T66" fmla="*/ 20 w 27"/>
                <a:gd name="T67" fmla="*/ 3 h 30"/>
                <a:gd name="T68" fmla="*/ 23 w 27"/>
                <a:gd name="T6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0">
                  <a:moveTo>
                    <a:pt x="23" y="3"/>
                  </a:moveTo>
                  <a:lnTo>
                    <a:pt x="20" y="7"/>
                  </a:lnTo>
                  <a:lnTo>
                    <a:pt x="16" y="7"/>
                  </a:lnTo>
                  <a:lnTo>
                    <a:pt x="16" y="10"/>
                  </a:lnTo>
                  <a:lnTo>
                    <a:pt x="16" y="13"/>
                  </a:lnTo>
                  <a:lnTo>
                    <a:pt x="16" y="16"/>
                  </a:lnTo>
                  <a:lnTo>
                    <a:pt x="20" y="16"/>
                  </a:lnTo>
                  <a:lnTo>
                    <a:pt x="23" y="16"/>
                  </a:lnTo>
                  <a:lnTo>
                    <a:pt x="27" y="16"/>
                  </a:lnTo>
                  <a:lnTo>
                    <a:pt x="27" y="21"/>
                  </a:lnTo>
                  <a:lnTo>
                    <a:pt x="23" y="21"/>
                  </a:lnTo>
                  <a:lnTo>
                    <a:pt x="20" y="24"/>
                  </a:lnTo>
                  <a:lnTo>
                    <a:pt x="16" y="24"/>
                  </a:lnTo>
                  <a:lnTo>
                    <a:pt x="16" y="27"/>
                  </a:lnTo>
                  <a:lnTo>
                    <a:pt x="13" y="30"/>
                  </a:lnTo>
                  <a:lnTo>
                    <a:pt x="10" y="30"/>
                  </a:lnTo>
                  <a:lnTo>
                    <a:pt x="10" y="27"/>
                  </a:lnTo>
                  <a:lnTo>
                    <a:pt x="10" y="24"/>
                  </a:lnTo>
                  <a:lnTo>
                    <a:pt x="13" y="24"/>
                  </a:lnTo>
                  <a:lnTo>
                    <a:pt x="13" y="21"/>
                  </a:lnTo>
                  <a:lnTo>
                    <a:pt x="10" y="24"/>
                  </a:lnTo>
                  <a:lnTo>
                    <a:pt x="7" y="24"/>
                  </a:lnTo>
                  <a:lnTo>
                    <a:pt x="3" y="24"/>
                  </a:lnTo>
                  <a:lnTo>
                    <a:pt x="0" y="24"/>
                  </a:lnTo>
                  <a:lnTo>
                    <a:pt x="0" y="16"/>
                  </a:lnTo>
                  <a:lnTo>
                    <a:pt x="3" y="16"/>
                  </a:lnTo>
                  <a:lnTo>
                    <a:pt x="7" y="13"/>
                  </a:lnTo>
                  <a:lnTo>
                    <a:pt x="10" y="13"/>
                  </a:lnTo>
                  <a:lnTo>
                    <a:pt x="10" y="10"/>
                  </a:lnTo>
                  <a:lnTo>
                    <a:pt x="10" y="7"/>
                  </a:lnTo>
                  <a:lnTo>
                    <a:pt x="13" y="3"/>
                  </a:lnTo>
                  <a:lnTo>
                    <a:pt x="13" y="0"/>
                  </a:lnTo>
                  <a:lnTo>
                    <a:pt x="16" y="0"/>
                  </a:lnTo>
                  <a:lnTo>
                    <a:pt x="20" y="3"/>
                  </a:lnTo>
                  <a:lnTo>
                    <a:pt x="23" y="3"/>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44" name="Freeform 43"/>
            <p:cNvSpPr>
              <a:spLocks/>
            </p:cNvSpPr>
            <p:nvPr/>
          </p:nvSpPr>
          <p:spPr bwMode="auto">
            <a:xfrm>
              <a:off x="1878517" y="3978893"/>
              <a:ext cx="25836" cy="26041"/>
            </a:xfrm>
            <a:custGeom>
              <a:avLst/>
              <a:gdLst>
                <a:gd name="T0" fmla="*/ 17 w 20"/>
                <a:gd name="T1" fmla="*/ 0 h 20"/>
                <a:gd name="T2" fmla="*/ 20 w 20"/>
                <a:gd name="T3" fmla="*/ 0 h 20"/>
                <a:gd name="T4" fmla="*/ 20 w 20"/>
                <a:gd name="T5" fmla="*/ 3 h 20"/>
                <a:gd name="T6" fmla="*/ 17 w 20"/>
                <a:gd name="T7" fmla="*/ 6 h 20"/>
                <a:gd name="T8" fmla="*/ 17 w 20"/>
                <a:gd name="T9" fmla="*/ 9 h 20"/>
                <a:gd name="T10" fmla="*/ 14 w 20"/>
                <a:gd name="T11" fmla="*/ 14 h 20"/>
                <a:gd name="T12" fmla="*/ 14 w 20"/>
                <a:gd name="T13" fmla="*/ 17 h 20"/>
                <a:gd name="T14" fmla="*/ 14 w 20"/>
                <a:gd name="T15" fmla="*/ 20 h 20"/>
                <a:gd name="T16" fmla="*/ 11 w 20"/>
                <a:gd name="T17" fmla="*/ 20 h 20"/>
                <a:gd name="T18" fmla="*/ 6 w 20"/>
                <a:gd name="T19" fmla="*/ 20 h 20"/>
                <a:gd name="T20" fmla="*/ 3 w 20"/>
                <a:gd name="T21" fmla="*/ 17 h 20"/>
                <a:gd name="T22" fmla="*/ 0 w 20"/>
                <a:gd name="T23" fmla="*/ 17 h 20"/>
                <a:gd name="T24" fmla="*/ 0 w 20"/>
                <a:gd name="T25" fmla="*/ 14 h 20"/>
                <a:gd name="T26" fmla="*/ 0 w 20"/>
                <a:gd name="T27" fmla="*/ 9 h 20"/>
                <a:gd name="T28" fmla="*/ 3 w 20"/>
                <a:gd name="T29" fmla="*/ 6 h 20"/>
                <a:gd name="T30" fmla="*/ 6 w 20"/>
                <a:gd name="T31" fmla="*/ 6 h 20"/>
                <a:gd name="T32" fmla="*/ 11 w 20"/>
                <a:gd name="T33" fmla="*/ 3 h 20"/>
                <a:gd name="T34" fmla="*/ 14 w 20"/>
                <a:gd name="T35" fmla="*/ 0 h 20"/>
                <a:gd name="T36" fmla="*/ 17 w 20"/>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20">
                  <a:moveTo>
                    <a:pt x="17" y="0"/>
                  </a:moveTo>
                  <a:lnTo>
                    <a:pt x="20" y="0"/>
                  </a:lnTo>
                  <a:lnTo>
                    <a:pt x="20" y="3"/>
                  </a:lnTo>
                  <a:lnTo>
                    <a:pt x="17" y="6"/>
                  </a:lnTo>
                  <a:lnTo>
                    <a:pt x="17" y="9"/>
                  </a:lnTo>
                  <a:lnTo>
                    <a:pt x="14" y="14"/>
                  </a:lnTo>
                  <a:lnTo>
                    <a:pt x="14" y="17"/>
                  </a:lnTo>
                  <a:lnTo>
                    <a:pt x="14" y="20"/>
                  </a:lnTo>
                  <a:lnTo>
                    <a:pt x="11" y="20"/>
                  </a:lnTo>
                  <a:lnTo>
                    <a:pt x="6" y="20"/>
                  </a:lnTo>
                  <a:lnTo>
                    <a:pt x="3" y="17"/>
                  </a:lnTo>
                  <a:lnTo>
                    <a:pt x="0" y="17"/>
                  </a:lnTo>
                  <a:lnTo>
                    <a:pt x="0" y="14"/>
                  </a:lnTo>
                  <a:lnTo>
                    <a:pt x="0" y="9"/>
                  </a:lnTo>
                  <a:lnTo>
                    <a:pt x="3" y="6"/>
                  </a:lnTo>
                  <a:lnTo>
                    <a:pt x="6" y="6"/>
                  </a:lnTo>
                  <a:lnTo>
                    <a:pt x="11" y="3"/>
                  </a:lnTo>
                  <a:lnTo>
                    <a:pt x="14" y="0"/>
                  </a:lnTo>
                  <a:lnTo>
                    <a:pt x="17" y="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45" name="Freeform 44"/>
            <p:cNvSpPr>
              <a:spLocks/>
            </p:cNvSpPr>
            <p:nvPr/>
          </p:nvSpPr>
          <p:spPr bwMode="auto">
            <a:xfrm>
              <a:off x="1904353" y="3969592"/>
              <a:ext cx="29527" cy="37201"/>
            </a:xfrm>
            <a:custGeom>
              <a:avLst/>
              <a:gdLst>
                <a:gd name="T0" fmla="*/ 10 w 18"/>
                <a:gd name="T1" fmla="*/ 0 h 24"/>
                <a:gd name="T2" fmla="*/ 13 w 18"/>
                <a:gd name="T3" fmla="*/ 0 h 24"/>
                <a:gd name="T4" fmla="*/ 13 w 18"/>
                <a:gd name="T5" fmla="*/ 4 h 24"/>
                <a:gd name="T6" fmla="*/ 18 w 18"/>
                <a:gd name="T7" fmla="*/ 4 h 24"/>
                <a:gd name="T8" fmla="*/ 18 w 18"/>
                <a:gd name="T9" fmla="*/ 7 h 24"/>
                <a:gd name="T10" fmla="*/ 18 w 18"/>
                <a:gd name="T11" fmla="*/ 10 h 24"/>
                <a:gd name="T12" fmla="*/ 18 w 18"/>
                <a:gd name="T13" fmla="*/ 13 h 24"/>
                <a:gd name="T14" fmla="*/ 18 w 18"/>
                <a:gd name="T15" fmla="*/ 18 h 24"/>
                <a:gd name="T16" fmla="*/ 13 w 18"/>
                <a:gd name="T17" fmla="*/ 18 h 24"/>
                <a:gd name="T18" fmla="*/ 10 w 18"/>
                <a:gd name="T19" fmla="*/ 21 h 24"/>
                <a:gd name="T20" fmla="*/ 7 w 18"/>
                <a:gd name="T21" fmla="*/ 21 h 24"/>
                <a:gd name="T22" fmla="*/ 4 w 18"/>
                <a:gd name="T23" fmla="*/ 24 h 24"/>
                <a:gd name="T24" fmla="*/ 4 w 18"/>
                <a:gd name="T25" fmla="*/ 21 h 24"/>
                <a:gd name="T26" fmla="*/ 0 w 18"/>
                <a:gd name="T27" fmla="*/ 18 h 24"/>
                <a:gd name="T28" fmla="*/ 4 w 18"/>
                <a:gd name="T29" fmla="*/ 13 h 24"/>
                <a:gd name="T30" fmla="*/ 7 w 18"/>
                <a:gd name="T31" fmla="*/ 13 h 24"/>
                <a:gd name="T32" fmla="*/ 7 w 18"/>
                <a:gd name="T33" fmla="*/ 10 h 24"/>
                <a:gd name="T34" fmla="*/ 4 w 18"/>
                <a:gd name="T35" fmla="*/ 10 h 24"/>
                <a:gd name="T36" fmla="*/ 4 w 18"/>
                <a:gd name="T37" fmla="*/ 7 h 24"/>
                <a:gd name="T38" fmla="*/ 4 w 18"/>
                <a:gd name="T39" fmla="*/ 4 h 24"/>
                <a:gd name="T40" fmla="*/ 4 w 18"/>
                <a:gd name="T41" fmla="*/ 0 h 24"/>
                <a:gd name="T42" fmla="*/ 7 w 18"/>
                <a:gd name="T43" fmla="*/ 0 h 24"/>
                <a:gd name="T44" fmla="*/ 10 w 18"/>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24">
                  <a:moveTo>
                    <a:pt x="10" y="0"/>
                  </a:moveTo>
                  <a:lnTo>
                    <a:pt x="13" y="0"/>
                  </a:lnTo>
                  <a:lnTo>
                    <a:pt x="13" y="4"/>
                  </a:lnTo>
                  <a:lnTo>
                    <a:pt x="18" y="4"/>
                  </a:lnTo>
                  <a:lnTo>
                    <a:pt x="18" y="7"/>
                  </a:lnTo>
                  <a:lnTo>
                    <a:pt x="18" y="10"/>
                  </a:lnTo>
                  <a:lnTo>
                    <a:pt x="18" y="13"/>
                  </a:lnTo>
                  <a:lnTo>
                    <a:pt x="18" y="18"/>
                  </a:lnTo>
                  <a:lnTo>
                    <a:pt x="13" y="18"/>
                  </a:lnTo>
                  <a:lnTo>
                    <a:pt x="10" y="21"/>
                  </a:lnTo>
                  <a:lnTo>
                    <a:pt x="7" y="21"/>
                  </a:lnTo>
                  <a:lnTo>
                    <a:pt x="4" y="24"/>
                  </a:lnTo>
                  <a:lnTo>
                    <a:pt x="4" y="21"/>
                  </a:lnTo>
                  <a:lnTo>
                    <a:pt x="0" y="18"/>
                  </a:lnTo>
                  <a:lnTo>
                    <a:pt x="4" y="13"/>
                  </a:lnTo>
                  <a:lnTo>
                    <a:pt x="7" y="13"/>
                  </a:lnTo>
                  <a:lnTo>
                    <a:pt x="7" y="10"/>
                  </a:lnTo>
                  <a:lnTo>
                    <a:pt x="4" y="10"/>
                  </a:lnTo>
                  <a:lnTo>
                    <a:pt x="4" y="7"/>
                  </a:lnTo>
                  <a:lnTo>
                    <a:pt x="4" y="4"/>
                  </a:lnTo>
                  <a:lnTo>
                    <a:pt x="4" y="0"/>
                  </a:lnTo>
                  <a:lnTo>
                    <a:pt x="7" y="0"/>
                  </a:lnTo>
                  <a:lnTo>
                    <a:pt x="10" y="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46" name="Freeform 45"/>
            <p:cNvSpPr>
              <a:spLocks/>
            </p:cNvSpPr>
            <p:nvPr/>
          </p:nvSpPr>
          <p:spPr bwMode="auto">
            <a:xfrm>
              <a:off x="1904353" y="4004934"/>
              <a:ext cx="20300" cy="20461"/>
            </a:xfrm>
            <a:custGeom>
              <a:avLst/>
              <a:gdLst>
                <a:gd name="T0" fmla="*/ 3 w 16"/>
                <a:gd name="T1" fmla="*/ 7 h 16"/>
                <a:gd name="T2" fmla="*/ 3 w 16"/>
                <a:gd name="T3" fmla="*/ 3 h 16"/>
                <a:gd name="T4" fmla="*/ 3 w 16"/>
                <a:gd name="T5" fmla="*/ 0 h 16"/>
                <a:gd name="T6" fmla="*/ 7 w 16"/>
                <a:gd name="T7" fmla="*/ 0 h 16"/>
                <a:gd name="T8" fmla="*/ 10 w 16"/>
                <a:gd name="T9" fmla="*/ 0 h 16"/>
                <a:gd name="T10" fmla="*/ 10 w 16"/>
                <a:gd name="T11" fmla="*/ 3 h 16"/>
                <a:gd name="T12" fmla="*/ 13 w 16"/>
                <a:gd name="T13" fmla="*/ 3 h 16"/>
                <a:gd name="T14" fmla="*/ 16 w 16"/>
                <a:gd name="T15" fmla="*/ 3 h 16"/>
                <a:gd name="T16" fmla="*/ 16 w 16"/>
                <a:gd name="T17" fmla="*/ 7 h 16"/>
                <a:gd name="T18" fmla="*/ 13 w 16"/>
                <a:gd name="T19" fmla="*/ 10 h 16"/>
                <a:gd name="T20" fmla="*/ 10 w 16"/>
                <a:gd name="T21" fmla="*/ 13 h 16"/>
                <a:gd name="T22" fmla="*/ 7 w 16"/>
                <a:gd name="T23" fmla="*/ 16 h 16"/>
                <a:gd name="T24" fmla="*/ 3 w 16"/>
                <a:gd name="T25" fmla="*/ 16 h 16"/>
                <a:gd name="T26" fmla="*/ 0 w 16"/>
                <a:gd name="T27" fmla="*/ 16 h 16"/>
                <a:gd name="T28" fmla="*/ 0 w 16"/>
                <a:gd name="T29" fmla="*/ 13 h 16"/>
                <a:gd name="T30" fmla="*/ 0 w 16"/>
                <a:gd name="T31" fmla="*/ 10 h 16"/>
                <a:gd name="T32" fmla="*/ 3 w 16"/>
                <a:gd name="T33" fmla="*/ 10 h 16"/>
                <a:gd name="T34" fmla="*/ 7 w 16"/>
                <a:gd name="T35" fmla="*/ 10 h 16"/>
                <a:gd name="T36" fmla="*/ 7 w 16"/>
                <a:gd name="T37" fmla="*/ 7 h 16"/>
                <a:gd name="T38" fmla="*/ 3 w 16"/>
                <a:gd name="T3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6">
                  <a:moveTo>
                    <a:pt x="3" y="7"/>
                  </a:moveTo>
                  <a:lnTo>
                    <a:pt x="3" y="3"/>
                  </a:lnTo>
                  <a:lnTo>
                    <a:pt x="3" y="0"/>
                  </a:lnTo>
                  <a:lnTo>
                    <a:pt x="7" y="0"/>
                  </a:lnTo>
                  <a:lnTo>
                    <a:pt x="10" y="0"/>
                  </a:lnTo>
                  <a:lnTo>
                    <a:pt x="10" y="3"/>
                  </a:lnTo>
                  <a:lnTo>
                    <a:pt x="13" y="3"/>
                  </a:lnTo>
                  <a:lnTo>
                    <a:pt x="16" y="3"/>
                  </a:lnTo>
                  <a:lnTo>
                    <a:pt x="16" y="7"/>
                  </a:lnTo>
                  <a:lnTo>
                    <a:pt x="13" y="10"/>
                  </a:lnTo>
                  <a:lnTo>
                    <a:pt x="10" y="13"/>
                  </a:lnTo>
                  <a:lnTo>
                    <a:pt x="7" y="16"/>
                  </a:lnTo>
                  <a:lnTo>
                    <a:pt x="3" y="16"/>
                  </a:lnTo>
                  <a:lnTo>
                    <a:pt x="0" y="16"/>
                  </a:lnTo>
                  <a:lnTo>
                    <a:pt x="0" y="13"/>
                  </a:lnTo>
                  <a:lnTo>
                    <a:pt x="0" y="10"/>
                  </a:lnTo>
                  <a:lnTo>
                    <a:pt x="3" y="10"/>
                  </a:lnTo>
                  <a:lnTo>
                    <a:pt x="7" y="10"/>
                  </a:lnTo>
                  <a:lnTo>
                    <a:pt x="7" y="7"/>
                  </a:lnTo>
                  <a:lnTo>
                    <a:pt x="3" y="7"/>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47" name="Freeform 46"/>
            <p:cNvSpPr>
              <a:spLocks/>
            </p:cNvSpPr>
            <p:nvPr/>
          </p:nvSpPr>
          <p:spPr bwMode="auto">
            <a:xfrm>
              <a:off x="1933880" y="3988193"/>
              <a:ext cx="16609" cy="16741"/>
            </a:xfrm>
            <a:custGeom>
              <a:avLst/>
              <a:gdLst>
                <a:gd name="T0" fmla="*/ 6 w 16"/>
                <a:gd name="T1" fmla="*/ 0 h 11"/>
                <a:gd name="T2" fmla="*/ 9 w 16"/>
                <a:gd name="T3" fmla="*/ 0 h 11"/>
                <a:gd name="T4" fmla="*/ 9 w 16"/>
                <a:gd name="T5" fmla="*/ 5 h 11"/>
                <a:gd name="T6" fmla="*/ 13 w 16"/>
                <a:gd name="T7" fmla="*/ 5 h 11"/>
                <a:gd name="T8" fmla="*/ 16 w 16"/>
                <a:gd name="T9" fmla="*/ 5 h 11"/>
                <a:gd name="T10" fmla="*/ 16 w 16"/>
                <a:gd name="T11" fmla="*/ 8 h 11"/>
                <a:gd name="T12" fmla="*/ 13 w 16"/>
                <a:gd name="T13" fmla="*/ 8 h 11"/>
                <a:gd name="T14" fmla="*/ 13 w 16"/>
                <a:gd name="T15" fmla="*/ 11 h 11"/>
                <a:gd name="T16" fmla="*/ 9 w 16"/>
                <a:gd name="T17" fmla="*/ 11 h 11"/>
                <a:gd name="T18" fmla="*/ 6 w 16"/>
                <a:gd name="T19" fmla="*/ 11 h 11"/>
                <a:gd name="T20" fmla="*/ 3 w 16"/>
                <a:gd name="T21" fmla="*/ 11 h 11"/>
                <a:gd name="T22" fmla="*/ 3 w 16"/>
                <a:gd name="T23" fmla="*/ 8 h 11"/>
                <a:gd name="T24" fmla="*/ 0 w 16"/>
                <a:gd name="T25" fmla="*/ 5 h 11"/>
                <a:gd name="T26" fmla="*/ 3 w 16"/>
                <a:gd name="T27" fmla="*/ 5 h 11"/>
                <a:gd name="T28" fmla="*/ 6 w 1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1">
                  <a:moveTo>
                    <a:pt x="6" y="0"/>
                  </a:moveTo>
                  <a:lnTo>
                    <a:pt x="9" y="0"/>
                  </a:lnTo>
                  <a:lnTo>
                    <a:pt x="9" y="5"/>
                  </a:lnTo>
                  <a:lnTo>
                    <a:pt x="13" y="5"/>
                  </a:lnTo>
                  <a:lnTo>
                    <a:pt x="16" y="5"/>
                  </a:lnTo>
                  <a:lnTo>
                    <a:pt x="16" y="8"/>
                  </a:lnTo>
                  <a:lnTo>
                    <a:pt x="13" y="8"/>
                  </a:lnTo>
                  <a:lnTo>
                    <a:pt x="13" y="11"/>
                  </a:lnTo>
                  <a:lnTo>
                    <a:pt x="9" y="11"/>
                  </a:lnTo>
                  <a:lnTo>
                    <a:pt x="6" y="11"/>
                  </a:lnTo>
                  <a:lnTo>
                    <a:pt x="3" y="11"/>
                  </a:lnTo>
                  <a:lnTo>
                    <a:pt x="3" y="8"/>
                  </a:lnTo>
                  <a:lnTo>
                    <a:pt x="0" y="5"/>
                  </a:lnTo>
                  <a:lnTo>
                    <a:pt x="3" y="5"/>
                  </a:lnTo>
                  <a:lnTo>
                    <a:pt x="6" y="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48" name="Freeform 47"/>
            <p:cNvSpPr>
              <a:spLocks/>
            </p:cNvSpPr>
            <p:nvPr/>
          </p:nvSpPr>
          <p:spPr bwMode="auto">
            <a:xfrm>
              <a:off x="1933880" y="3978893"/>
              <a:ext cx="7382" cy="9300"/>
            </a:xfrm>
            <a:custGeom>
              <a:avLst/>
              <a:gdLst>
                <a:gd name="T0" fmla="*/ 10 w 10"/>
                <a:gd name="T1" fmla="*/ 0 h 6"/>
                <a:gd name="T2" fmla="*/ 10 w 10"/>
                <a:gd name="T3" fmla="*/ 3 h 6"/>
                <a:gd name="T4" fmla="*/ 6 w 10"/>
                <a:gd name="T5" fmla="*/ 6 h 6"/>
                <a:gd name="T6" fmla="*/ 3 w 10"/>
                <a:gd name="T7" fmla="*/ 6 h 6"/>
                <a:gd name="T8" fmla="*/ 0 w 10"/>
                <a:gd name="T9" fmla="*/ 3 h 6"/>
                <a:gd name="T10" fmla="*/ 3 w 10"/>
                <a:gd name="T11" fmla="*/ 0 h 6"/>
                <a:gd name="T12" fmla="*/ 6 w 10"/>
                <a:gd name="T13" fmla="*/ 0 h 6"/>
                <a:gd name="T14" fmla="*/ 10 w 10"/>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10" y="0"/>
                  </a:moveTo>
                  <a:lnTo>
                    <a:pt x="10" y="3"/>
                  </a:lnTo>
                  <a:lnTo>
                    <a:pt x="6" y="6"/>
                  </a:lnTo>
                  <a:lnTo>
                    <a:pt x="3" y="6"/>
                  </a:lnTo>
                  <a:lnTo>
                    <a:pt x="0" y="3"/>
                  </a:lnTo>
                  <a:lnTo>
                    <a:pt x="3" y="0"/>
                  </a:lnTo>
                  <a:lnTo>
                    <a:pt x="6" y="0"/>
                  </a:lnTo>
                  <a:lnTo>
                    <a:pt x="10" y="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49" name="Freeform 48"/>
            <p:cNvSpPr>
              <a:spLocks/>
            </p:cNvSpPr>
            <p:nvPr/>
          </p:nvSpPr>
          <p:spPr bwMode="auto">
            <a:xfrm>
              <a:off x="1941262" y="3969592"/>
              <a:ext cx="18454" cy="18601"/>
            </a:xfrm>
            <a:custGeom>
              <a:avLst/>
              <a:gdLst>
                <a:gd name="T0" fmla="*/ 6 w 9"/>
                <a:gd name="T1" fmla="*/ 16 h 16"/>
                <a:gd name="T2" fmla="*/ 3 w 9"/>
                <a:gd name="T3" fmla="*/ 13 h 16"/>
                <a:gd name="T4" fmla="*/ 3 w 9"/>
                <a:gd name="T5" fmla="*/ 10 h 16"/>
                <a:gd name="T6" fmla="*/ 3 w 9"/>
                <a:gd name="T7" fmla="*/ 7 h 16"/>
                <a:gd name="T8" fmla="*/ 0 w 9"/>
                <a:gd name="T9" fmla="*/ 7 h 16"/>
                <a:gd name="T10" fmla="*/ 0 w 9"/>
                <a:gd name="T11" fmla="*/ 3 h 16"/>
                <a:gd name="T12" fmla="*/ 3 w 9"/>
                <a:gd name="T13" fmla="*/ 0 h 16"/>
                <a:gd name="T14" fmla="*/ 3 w 9"/>
                <a:gd name="T15" fmla="*/ 3 h 16"/>
                <a:gd name="T16" fmla="*/ 6 w 9"/>
                <a:gd name="T17" fmla="*/ 3 h 16"/>
                <a:gd name="T18" fmla="*/ 6 w 9"/>
                <a:gd name="T19" fmla="*/ 7 h 16"/>
                <a:gd name="T20" fmla="*/ 9 w 9"/>
                <a:gd name="T21" fmla="*/ 7 h 16"/>
                <a:gd name="T22" fmla="*/ 9 w 9"/>
                <a:gd name="T23" fmla="*/ 10 h 16"/>
                <a:gd name="T24" fmla="*/ 6 w 9"/>
                <a:gd name="T25" fmla="*/ 13 h 16"/>
                <a:gd name="T26" fmla="*/ 6 w 9"/>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6" y="16"/>
                  </a:moveTo>
                  <a:lnTo>
                    <a:pt x="3" y="13"/>
                  </a:lnTo>
                  <a:lnTo>
                    <a:pt x="3" y="10"/>
                  </a:lnTo>
                  <a:lnTo>
                    <a:pt x="3" y="7"/>
                  </a:lnTo>
                  <a:lnTo>
                    <a:pt x="0" y="7"/>
                  </a:lnTo>
                  <a:lnTo>
                    <a:pt x="0" y="3"/>
                  </a:lnTo>
                  <a:lnTo>
                    <a:pt x="3" y="0"/>
                  </a:lnTo>
                  <a:lnTo>
                    <a:pt x="3" y="3"/>
                  </a:lnTo>
                  <a:lnTo>
                    <a:pt x="6" y="3"/>
                  </a:lnTo>
                  <a:lnTo>
                    <a:pt x="6" y="7"/>
                  </a:lnTo>
                  <a:lnTo>
                    <a:pt x="9" y="7"/>
                  </a:lnTo>
                  <a:lnTo>
                    <a:pt x="9" y="10"/>
                  </a:lnTo>
                  <a:lnTo>
                    <a:pt x="6" y="13"/>
                  </a:lnTo>
                  <a:lnTo>
                    <a:pt x="6" y="16"/>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50" name="Freeform 49"/>
            <p:cNvSpPr>
              <a:spLocks/>
            </p:cNvSpPr>
            <p:nvPr/>
          </p:nvSpPr>
          <p:spPr bwMode="auto">
            <a:xfrm>
              <a:off x="4513788" y="1385965"/>
              <a:ext cx="9227" cy="9300"/>
            </a:xfrm>
            <a:custGeom>
              <a:avLst/>
              <a:gdLst>
                <a:gd name="T0" fmla="*/ 0 w 7"/>
                <a:gd name="T1" fmla="*/ 3 h 3"/>
                <a:gd name="T2" fmla="*/ 0 w 7"/>
                <a:gd name="T3" fmla="*/ 0 h 3"/>
                <a:gd name="T4" fmla="*/ 3 w 7"/>
                <a:gd name="T5" fmla="*/ 0 h 3"/>
                <a:gd name="T6" fmla="*/ 7 w 7"/>
                <a:gd name="T7" fmla="*/ 0 h 3"/>
                <a:gd name="T8" fmla="*/ 3 w 7"/>
                <a:gd name="T9" fmla="*/ 3 h 3"/>
                <a:gd name="T10" fmla="*/ 0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0" y="3"/>
                  </a:moveTo>
                  <a:lnTo>
                    <a:pt x="0" y="0"/>
                  </a:lnTo>
                  <a:lnTo>
                    <a:pt x="3" y="0"/>
                  </a:lnTo>
                  <a:lnTo>
                    <a:pt x="7" y="0"/>
                  </a:lnTo>
                  <a:lnTo>
                    <a:pt x="3" y="3"/>
                  </a:lnTo>
                  <a:lnTo>
                    <a:pt x="0" y="3"/>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51" name="Freeform 50"/>
            <p:cNvSpPr>
              <a:spLocks/>
            </p:cNvSpPr>
            <p:nvPr/>
          </p:nvSpPr>
          <p:spPr bwMode="auto">
            <a:xfrm>
              <a:off x="1933880" y="3482256"/>
              <a:ext cx="16609" cy="16741"/>
            </a:xfrm>
            <a:custGeom>
              <a:avLst/>
              <a:gdLst>
                <a:gd name="T0" fmla="*/ 6 w 16"/>
                <a:gd name="T1" fmla="*/ 0 h 14"/>
                <a:gd name="T2" fmla="*/ 9 w 16"/>
                <a:gd name="T3" fmla="*/ 0 h 14"/>
                <a:gd name="T4" fmla="*/ 13 w 16"/>
                <a:gd name="T5" fmla="*/ 0 h 14"/>
                <a:gd name="T6" fmla="*/ 16 w 16"/>
                <a:gd name="T7" fmla="*/ 0 h 14"/>
                <a:gd name="T8" fmla="*/ 16 w 16"/>
                <a:gd name="T9" fmla="*/ 3 h 14"/>
                <a:gd name="T10" fmla="*/ 16 w 16"/>
                <a:gd name="T11" fmla="*/ 7 h 14"/>
                <a:gd name="T12" fmla="*/ 13 w 16"/>
                <a:gd name="T13" fmla="*/ 11 h 14"/>
                <a:gd name="T14" fmla="*/ 9 w 16"/>
                <a:gd name="T15" fmla="*/ 11 h 14"/>
                <a:gd name="T16" fmla="*/ 6 w 16"/>
                <a:gd name="T17" fmla="*/ 14 h 14"/>
                <a:gd name="T18" fmla="*/ 3 w 16"/>
                <a:gd name="T19" fmla="*/ 14 h 14"/>
                <a:gd name="T20" fmla="*/ 3 w 16"/>
                <a:gd name="T21" fmla="*/ 11 h 14"/>
                <a:gd name="T22" fmla="*/ 0 w 16"/>
                <a:gd name="T23" fmla="*/ 11 h 14"/>
                <a:gd name="T24" fmla="*/ 0 w 16"/>
                <a:gd name="T25" fmla="*/ 7 h 14"/>
                <a:gd name="T26" fmla="*/ 3 w 16"/>
                <a:gd name="T27" fmla="*/ 3 h 14"/>
                <a:gd name="T28" fmla="*/ 6 w 16"/>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4">
                  <a:moveTo>
                    <a:pt x="6" y="0"/>
                  </a:moveTo>
                  <a:lnTo>
                    <a:pt x="9" y="0"/>
                  </a:lnTo>
                  <a:lnTo>
                    <a:pt x="13" y="0"/>
                  </a:lnTo>
                  <a:lnTo>
                    <a:pt x="16" y="0"/>
                  </a:lnTo>
                  <a:lnTo>
                    <a:pt x="16" y="3"/>
                  </a:lnTo>
                  <a:lnTo>
                    <a:pt x="16" y="7"/>
                  </a:lnTo>
                  <a:lnTo>
                    <a:pt x="13" y="11"/>
                  </a:lnTo>
                  <a:lnTo>
                    <a:pt x="9" y="11"/>
                  </a:lnTo>
                  <a:lnTo>
                    <a:pt x="6" y="14"/>
                  </a:lnTo>
                  <a:lnTo>
                    <a:pt x="3" y="14"/>
                  </a:lnTo>
                  <a:lnTo>
                    <a:pt x="3" y="11"/>
                  </a:lnTo>
                  <a:lnTo>
                    <a:pt x="0" y="11"/>
                  </a:lnTo>
                  <a:lnTo>
                    <a:pt x="0" y="7"/>
                  </a:lnTo>
                  <a:lnTo>
                    <a:pt x="3" y="3"/>
                  </a:lnTo>
                  <a:lnTo>
                    <a:pt x="6" y="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52" name="Freeform 60"/>
            <p:cNvSpPr>
              <a:spLocks/>
            </p:cNvSpPr>
            <p:nvPr/>
          </p:nvSpPr>
          <p:spPr bwMode="auto">
            <a:xfrm>
              <a:off x="1108974" y="4620614"/>
              <a:ext cx="71972" cy="53942"/>
            </a:xfrm>
            <a:custGeom>
              <a:avLst/>
              <a:gdLst>
                <a:gd name="T0" fmla="*/ 48 w 51"/>
                <a:gd name="T1" fmla="*/ 3 h 43"/>
                <a:gd name="T2" fmla="*/ 48 w 51"/>
                <a:gd name="T3" fmla="*/ 7 h 43"/>
                <a:gd name="T4" fmla="*/ 44 w 51"/>
                <a:gd name="T5" fmla="*/ 10 h 43"/>
                <a:gd name="T6" fmla="*/ 41 w 51"/>
                <a:gd name="T7" fmla="*/ 13 h 43"/>
                <a:gd name="T8" fmla="*/ 38 w 51"/>
                <a:gd name="T9" fmla="*/ 20 h 43"/>
                <a:gd name="T10" fmla="*/ 38 w 51"/>
                <a:gd name="T11" fmla="*/ 23 h 43"/>
                <a:gd name="T12" fmla="*/ 34 w 51"/>
                <a:gd name="T13" fmla="*/ 27 h 43"/>
                <a:gd name="T14" fmla="*/ 30 w 51"/>
                <a:gd name="T15" fmla="*/ 30 h 43"/>
                <a:gd name="T16" fmla="*/ 30 w 51"/>
                <a:gd name="T17" fmla="*/ 37 h 43"/>
                <a:gd name="T18" fmla="*/ 27 w 51"/>
                <a:gd name="T19" fmla="*/ 40 h 43"/>
                <a:gd name="T20" fmla="*/ 24 w 51"/>
                <a:gd name="T21" fmla="*/ 43 h 43"/>
                <a:gd name="T22" fmla="*/ 21 w 51"/>
                <a:gd name="T23" fmla="*/ 43 h 43"/>
                <a:gd name="T24" fmla="*/ 17 w 51"/>
                <a:gd name="T25" fmla="*/ 43 h 43"/>
                <a:gd name="T26" fmla="*/ 14 w 51"/>
                <a:gd name="T27" fmla="*/ 40 h 43"/>
                <a:gd name="T28" fmla="*/ 11 w 51"/>
                <a:gd name="T29" fmla="*/ 40 h 43"/>
                <a:gd name="T30" fmla="*/ 8 w 51"/>
                <a:gd name="T31" fmla="*/ 40 h 43"/>
                <a:gd name="T32" fmla="*/ 3 w 51"/>
                <a:gd name="T33" fmla="*/ 40 h 43"/>
                <a:gd name="T34" fmla="*/ 0 w 51"/>
                <a:gd name="T35" fmla="*/ 37 h 43"/>
                <a:gd name="T36" fmla="*/ 0 w 51"/>
                <a:gd name="T37" fmla="*/ 34 h 43"/>
                <a:gd name="T38" fmla="*/ 8 w 51"/>
                <a:gd name="T39" fmla="*/ 30 h 43"/>
                <a:gd name="T40" fmla="*/ 17 w 51"/>
                <a:gd name="T41" fmla="*/ 20 h 43"/>
                <a:gd name="T42" fmla="*/ 27 w 51"/>
                <a:gd name="T43" fmla="*/ 13 h 43"/>
                <a:gd name="T44" fmla="*/ 30 w 51"/>
                <a:gd name="T45" fmla="*/ 10 h 43"/>
                <a:gd name="T46" fmla="*/ 34 w 51"/>
                <a:gd name="T47" fmla="*/ 10 h 43"/>
                <a:gd name="T48" fmla="*/ 34 w 51"/>
                <a:gd name="T49" fmla="*/ 7 h 43"/>
                <a:gd name="T50" fmla="*/ 38 w 51"/>
                <a:gd name="T51" fmla="*/ 7 h 43"/>
                <a:gd name="T52" fmla="*/ 41 w 51"/>
                <a:gd name="T53" fmla="*/ 3 h 43"/>
                <a:gd name="T54" fmla="*/ 44 w 51"/>
                <a:gd name="T55" fmla="*/ 0 h 43"/>
                <a:gd name="T56" fmla="*/ 48 w 51"/>
                <a:gd name="T57" fmla="*/ 0 h 43"/>
                <a:gd name="T58" fmla="*/ 51 w 51"/>
                <a:gd name="T59" fmla="*/ 0 h 43"/>
                <a:gd name="T60" fmla="*/ 51 w 51"/>
                <a:gd name="T61" fmla="*/ 3 h 43"/>
                <a:gd name="T62" fmla="*/ 48 w 51"/>
                <a:gd name="T63"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43">
                  <a:moveTo>
                    <a:pt x="48" y="3"/>
                  </a:moveTo>
                  <a:lnTo>
                    <a:pt x="48" y="7"/>
                  </a:lnTo>
                  <a:lnTo>
                    <a:pt x="44" y="10"/>
                  </a:lnTo>
                  <a:lnTo>
                    <a:pt x="41" y="13"/>
                  </a:lnTo>
                  <a:lnTo>
                    <a:pt x="38" y="20"/>
                  </a:lnTo>
                  <a:lnTo>
                    <a:pt x="38" y="23"/>
                  </a:lnTo>
                  <a:lnTo>
                    <a:pt x="34" y="27"/>
                  </a:lnTo>
                  <a:lnTo>
                    <a:pt x="30" y="30"/>
                  </a:lnTo>
                  <a:lnTo>
                    <a:pt x="30" y="37"/>
                  </a:lnTo>
                  <a:lnTo>
                    <a:pt x="27" y="40"/>
                  </a:lnTo>
                  <a:lnTo>
                    <a:pt x="24" y="43"/>
                  </a:lnTo>
                  <a:lnTo>
                    <a:pt x="21" y="43"/>
                  </a:lnTo>
                  <a:lnTo>
                    <a:pt x="17" y="43"/>
                  </a:lnTo>
                  <a:lnTo>
                    <a:pt x="14" y="40"/>
                  </a:lnTo>
                  <a:lnTo>
                    <a:pt x="11" y="40"/>
                  </a:lnTo>
                  <a:lnTo>
                    <a:pt x="8" y="40"/>
                  </a:lnTo>
                  <a:lnTo>
                    <a:pt x="3" y="40"/>
                  </a:lnTo>
                  <a:lnTo>
                    <a:pt x="0" y="37"/>
                  </a:lnTo>
                  <a:lnTo>
                    <a:pt x="0" y="34"/>
                  </a:lnTo>
                  <a:lnTo>
                    <a:pt x="8" y="30"/>
                  </a:lnTo>
                  <a:lnTo>
                    <a:pt x="17" y="20"/>
                  </a:lnTo>
                  <a:lnTo>
                    <a:pt x="27" y="13"/>
                  </a:lnTo>
                  <a:lnTo>
                    <a:pt x="30" y="10"/>
                  </a:lnTo>
                  <a:lnTo>
                    <a:pt x="34" y="10"/>
                  </a:lnTo>
                  <a:lnTo>
                    <a:pt x="34" y="7"/>
                  </a:lnTo>
                  <a:lnTo>
                    <a:pt x="38" y="7"/>
                  </a:lnTo>
                  <a:lnTo>
                    <a:pt x="41" y="3"/>
                  </a:lnTo>
                  <a:lnTo>
                    <a:pt x="44" y="0"/>
                  </a:lnTo>
                  <a:lnTo>
                    <a:pt x="48" y="0"/>
                  </a:lnTo>
                  <a:lnTo>
                    <a:pt x="51" y="0"/>
                  </a:lnTo>
                  <a:lnTo>
                    <a:pt x="51" y="3"/>
                  </a:lnTo>
                  <a:lnTo>
                    <a:pt x="48" y="3"/>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53" name="Freeform 61"/>
            <p:cNvSpPr>
              <a:spLocks/>
            </p:cNvSpPr>
            <p:nvPr/>
          </p:nvSpPr>
          <p:spPr bwMode="auto">
            <a:xfrm>
              <a:off x="4648504" y="764704"/>
              <a:ext cx="304496" cy="325511"/>
            </a:xfrm>
            <a:custGeom>
              <a:avLst/>
              <a:gdLst>
                <a:gd name="T0" fmla="*/ 6 w 241"/>
                <a:gd name="T1" fmla="*/ 252 h 252"/>
                <a:gd name="T2" fmla="*/ 0 w 241"/>
                <a:gd name="T3" fmla="*/ 241 h 252"/>
                <a:gd name="T4" fmla="*/ 3 w 241"/>
                <a:gd name="T5" fmla="*/ 217 h 252"/>
                <a:gd name="T6" fmla="*/ 9 w 241"/>
                <a:gd name="T7" fmla="*/ 214 h 252"/>
                <a:gd name="T8" fmla="*/ 14 w 241"/>
                <a:gd name="T9" fmla="*/ 208 h 252"/>
                <a:gd name="T10" fmla="*/ 23 w 241"/>
                <a:gd name="T11" fmla="*/ 204 h 252"/>
                <a:gd name="T12" fmla="*/ 44 w 241"/>
                <a:gd name="T13" fmla="*/ 184 h 252"/>
                <a:gd name="T14" fmla="*/ 36 w 241"/>
                <a:gd name="T15" fmla="*/ 174 h 252"/>
                <a:gd name="T16" fmla="*/ 36 w 241"/>
                <a:gd name="T17" fmla="*/ 165 h 252"/>
                <a:gd name="T18" fmla="*/ 50 w 241"/>
                <a:gd name="T19" fmla="*/ 157 h 252"/>
                <a:gd name="T20" fmla="*/ 60 w 241"/>
                <a:gd name="T21" fmla="*/ 144 h 252"/>
                <a:gd name="T22" fmla="*/ 74 w 241"/>
                <a:gd name="T23" fmla="*/ 120 h 252"/>
                <a:gd name="T24" fmla="*/ 87 w 241"/>
                <a:gd name="T25" fmla="*/ 111 h 252"/>
                <a:gd name="T26" fmla="*/ 97 w 241"/>
                <a:gd name="T27" fmla="*/ 104 h 252"/>
                <a:gd name="T28" fmla="*/ 100 w 241"/>
                <a:gd name="T29" fmla="*/ 93 h 252"/>
                <a:gd name="T30" fmla="*/ 117 w 241"/>
                <a:gd name="T31" fmla="*/ 80 h 252"/>
                <a:gd name="T32" fmla="*/ 121 w 241"/>
                <a:gd name="T33" fmla="*/ 57 h 252"/>
                <a:gd name="T34" fmla="*/ 124 w 241"/>
                <a:gd name="T35" fmla="*/ 36 h 252"/>
                <a:gd name="T36" fmla="*/ 130 w 241"/>
                <a:gd name="T37" fmla="*/ 27 h 252"/>
                <a:gd name="T38" fmla="*/ 144 w 241"/>
                <a:gd name="T39" fmla="*/ 50 h 252"/>
                <a:gd name="T40" fmla="*/ 154 w 241"/>
                <a:gd name="T41" fmla="*/ 60 h 252"/>
                <a:gd name="T42" fmla="*/ 165 w 241"/>
                <a:gd name="T43" fmla="*/ 60 h 252"/>
                <a:gd name="T44" fmla="*/ 181 w 241"/>
                <a:gd name="T45" fmla="*/ 50 h 252"/>
                <a:gd name="T46" fmla="*/ 191 w 241"/>
                <a:gd name="T47" fmla="*/ 41 h 252"/>
                <a:gd name="T48" fmla="*/ 211 w 241"/>
                <a:gd name="T49" fmla="*/ 14 h 252"/>
                <a:gd name="T50" fmla="*/ 232 w 241"/>
                <a:gd name="T51" fmla="*/ 0 h 252"/>
                <a:gd name="T52" fmla="*/ 235 w 241"/>
                <a:gd name="T53" fmla="*/ 20 h 252"/>
                <a:gd name="T54" fmla="*/ 238 w 241"/>
                <a:gd name="T55" fmla="*/ 36 h 252"/>
                <a:gd name="T56" fmla="*/ 221 w 241"/>
                <a:gd name="T57" fmla="*/ 47 h 252"/>
                <a:gd name="T58" fmla="*/ 205 w 241"/>
                <a:gd name="T59" fmla="*/ 54 h 252"/>
                <a:gd name="T60" fmla="*/ 191 w 241"/>
                <a:gd name="T61" fmla="*/ 60 h 252"/>
                <a:gd name="T62" fmla="*/ 175 w 241"/>
                <a:gd name="T63" fmla="*/ 66 h 252"/>
                <a:gd name="T64" fmla="*/ 160 w 241"/>
                <a:gd name="T65" fmla="*/ 87 h 252"/>
                <a:gd name="T66" fmla="*/ 151 w 241"/>
                <a:gd name="T67" fmla="*/ 107 h 252"/>
                <a:gd name="T68" fmla="*/ 141 w 241"/>
                <a:gd name="T69" fmla="*/ 124 h 252"/>
                <a:gd name="T70" fmla="*/ 130 w 241"/>
                <a:gd name="T71" fmla="*/ 134 h 252"/>
                <a:gd name="T72" fmla="*/ 121 w 241"/>
                <a:gd name="T73" fmla="*/ 134 h 252"/>
                <a:gd name="T74" fmla="*/ 111 w 241"/>
                <a:gd name="T75" fmla="*/ 131 h 252"/>
                <a:gd name="T76" fmla="*/ 100 w 241"/>
                <a:gd name="T77" fmla="*/ 127 h 252"/>
                <a:gd name="T78" fmla="*/ 90 w 241"/>
                <a:gd name="T79" fmla="*/ 138 h 252"/>
                <a:gd name="T80" fmla="*/ 94 w 241"/>
                <a:gd name="T81" fmla="*/ 147 h 252"/>
                <a:gd name="T82" fmla="*/ 87 w 241"/>
                <a:gd name="T83" fmla="*/ 165 h 252"/>
                <a:gd name="T84" fmla="*/ 63 w 241"/>
                <a:gd name="T85" fmla="*/ 181 h 252"/>
                <a:gd name="T86" fmla="*/ 57 w 241"/>
                <a:gd name="T87" fmla="*/ 191 h 252"/>
                <a:gd name="T88" fmla="*/ 54 w 241"/>
                <a:gd name="T89" fmla="*/ 201 h 252"/>
                <a:gd name="T90" fmla="*/ 50 w 241"/>
                <a:gd name="T91" fmla="*/ 211 h 252"/>
                <a:gd name="T92" fmla="*/ 33 w 241"/>
                <a:gd name="T93" fmla="*/ 217 h 252"/>
                <a:gd name="T94" fmla="*/ 23 w 241"/>
                <a:gd name="T95" fmla="*/ 235 h 252"/>
                <a:gd name="T96" fmla="*/ 17 w 241"/>
                <a:gd name="T97" fmla="*/ 24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 h="252">
                  <a:moveTo>
                    <a:pt x="14" y="252"/>
                  </a:moveTo>
                  <a:lnTo>
                    <a:pt x="9" y="252"/>
                  </a:lnTo>
                  <a:lnTo>
                    <a:pt x="6" y="252"/>
                  </a:lnTo>
                  <a:lnTo>
                    <a:pt x="3" y="247"/>
                  </a:lnTo>
                  <a:lnTo>
                    <a:pt x="0" y="244"/>
                  </a:lnTo>
                  <a:lnTo>
                    <a:pt x="0" y="241"/>
                  </a:lnTo>
                  <a:lnTo>
                    <a:pt x="3" y="231"/>
                  </a:lnTo>
                  <a:lnTo>
                    <a:pt x="3" y="225"/>
                  </a:lnTo>
                  <a:lnTo>
                    <a:pt x="3" y="217"/>
                  </a:lnTo>
                  <a:lnTo>
                    <a:pt x="6" y="217"/>
                  </a:lnTo>
                  <a:lnTo>
                    <a:pt x="9" y="217"/>
                  </a:lnTo>
                  <a:lnTo>
                    <a:pt x="9" y="214"/>
                  </a:lnTo>
                  <a:lnTo>
                    <a:pt x="9" y="211"/>
                  </a:lnTo>
                  <a:lnTo>
                    <a:pt x="9" y="208"/>
                  </a:lnTo>
                  <a:lnTo>
                    <a:pt x="14" y="208"/>
                  </a:lnTo>
                  <a:lnTo>
                    <a:pt x="20" y="208"/>
                  </a:lnTo>
                  <a:lnTo>
                    <a:pt x="20" y="204"/>
                  </a:lnTo>
                  <a:lnTo>
                    <a:pt x="23" y="204"/>
                  </a:lnTo>
                  <a:lnTo>
                    <a:pt x="30" y="198"/>
                  </a:lnTo>
                  <a:lnTo>
                    <a:pt x="36" y="191"/>
                  </a:lnTo>
                  <a:lnTo>
                    <a:pt x="44" y="184"/>
                  </a:lnTo>
                  <a:lnTo>
                    <a:pt x="44" y="177"/>
                  </a:lnTo>
                  <a:lnTo>
                    <a:pt x="40" y="174"/>
                  </a:lnTo>
                  <a:lnTo>
                    <a:pt x="36" y="174"/>
                  </a:lnTo>
                  <a:lnTo>
                    <a:pt x="33" y="174"/>
                  </a:lnTo>
                  <a:lnTo>
                    <a:pt x="33" y="171"/>
                  </a:lnTo>
                  <a:lnTo>
                    <a:pt x="36" y="165"/>
                  </a:lnTo>
                  <a:lnTo>
                    <a:pt x="40" y="165"/>
                  </a:lnTo>
                  <a:lnTo>
                    <a:pt x="47" y="165"/>
                  </a:lnTo>
                  <a:lnTo>
                    <a:pt x="50" y="157"/>
                  </a:lnTo>
                  <a:lnTo>
                    <a:pt x="54" y="154"/>
                  </a:lnTo>
                  <a:lnTo>
                    <a:pt x="57" y="151"/>
                  </a:lnTo>
                  <a:lnTo>
                    <a:pt x="60" y="144"/>
                  </a:lnTo>
                  <a:lnTo>
                    <a:pt x="67" y="134"/>
                  </a:lnTo>
                  <a:lnTo>
                    <a:pt x="70" y="127"/>
                  </a:lnTo>
                  <a:lnTo>
                    <a:pt x="74" y="120"/>
                  </a:lnTo>
                  <a:lnTo>
                    <a:pt x="74" y="114"/>
                  </a:lnTo>
                  <a:lnTo>
                    <a:pt x="81" y="114"/>
                  </a:lnTo>
                  <a:lnTo>
                    <a:pt x="87" y="111"/>
                  </a:lnTo>
                  <a:lnTo>
                    <a:pt x="90" y="111"/>
                  </a:lnTo>
                  <a:lnTo>
                    <a:pt x="97" y="107"/>
                  </a:lnTo>
                  <a:lnTo>
                    <a:pt x="97" y="104"/>
                  </a:lnTo>
                  <a:lnTo>
                    <a:pt x="100" y="101"/>
                  </a:lnTo>
                  <a:lnTo>
                    <a:pt x="100" y="97"/>
                  </a:lnTo>
                  <a:lnTo>
                    <a:pt x="100" y="93"/>
                  </a:lnTo>
                  <a:lnTo>
                    <a:pt x="108" y="87"/>
                  </a:lnTo>
                  <a:lnTo>
                    <a:pt x="114" y="84"/>
                  </a:lnTo>
                  <a:lnTo>
                    <a:pt x="117" y="80"/>
                  </a:lnTo>
                  <a:lnTo>
                    <a:pt x="121" y="74"/>
                  </a:lnTo>
                  <a:lnTo>
                    <a:pt x="121" y="66"/>
                  </a:lnTo>
                  <a:lnTo>
                    <a:pt x="121" y="57"/>
                  </a:lnTo>
                  <a:lnTo>
                    <a:pt x="121" y="50"/>
                  </a:lnTo>
                  <a:lnTo>
                    <a:pt x="121" y="41"/>
                  </a:lnTo>
                  <a:lnTo>
                    <a:pt x="124" y="36"/>
                  </a:lnTo>
                  <a:lnTo>
                    <a:pt x="124" y="30"/>
                  </a:lnTo>
                  <a:lnTo>
                    <a:pt x="127" y="27"/>
                  </a:lnTo>
                  <a:lnTo>
                    <a:pt x="130" y="27"/>
                  </a:lnTo>
                  <a:lnTo>
                    <a:pt x="135" y="33"/>
                  </a:lnTo>
                  <a:lnTo>
                    <a:pt x="141" y="41"/>
                  </a:lnTo>
                  <a:lnTo>
                    <a:pt x="144" y="50"/>
                  </a:lnTo>
                  <a:lnTo>
                    <a:pt x="148" y="54"/>
                  </a:lnTo>
                  <a:lnTo>
                    <a:pt x="151" y="57"/>
                  </a:lnTo>
                  <a:lnTo>
                    <a:pt x="154" y="60"/>
                  </a:lnTo>
                  <a:lnTo>
                    <a:pt x="157" y="63"/>
                  </a:lnTo>
                  <a:lnTo>
                    <a:pt x="160" y="63"/>
                  </a:lnTo>
                  <a:lnTo>
                    <a:pt x="165" y="60"/>
                  </a:lnTo>
                  <a:lnTo>
                    <a:pt x="171" y="57"/>
                  </a:lnTo>
                  <a:lnTo>
                    <a:pt x="175" y="54"/>
                  </a:lnTo>
                  <a:lnTo>
                    <a:pt x="181" y="50"/>
                  </a:lnTo>
                  <a:lnTo>
                    <a:pt x="184" y="44"/>
                  </a:lnTo>
                  <a:lnTo>
                    <a:pt x="191" y="44"/>
                  </a:lnTo>
                  <a:lnTo>
                    <a:pt x="191" y="41"/>
                  </a:lnTo>
                  <a:lnTo>
                    <a:pt x="201" y="30"/>
                  </a:lnTo>
                  <a:lnTo>
                    <a:pt x="208" y="23"/>
                  </a:lnTo>
                  <a:lnTo>
                    <a:pt x="211" y="14"/>
                  </a:lnTo>
                  <a:lnTo>
                    <a:pt x="221" y="3"/>
                  </a:lnTo>
                  <a:lnTo>
                    <a:pt x="225" y="0"/>
                  </a:lnTo>
                  <a:lnTo>
                    <a:pt x="232" y="0"/>
                  </a:lnTo>
                  <a:lnTo>
                    <a:pt x="238" y="3"/>
                  </a:lnTo>
                  <a:lnTo>
                    <a:pt x="235" y="14"/>
                  </a:lnTo>
                  <a:lnTo>
                    <a:pt x="235" y="20"/>
                  </a:lnTo>
                  <a:lnTo>
                    <a:pt x="235" y="27"/>
                  </a:lnTo>
                  <a:lnTo>
                    <a:pt x="241" y="33"/>
                  </a:lnTo>
                  <a:lnTo>
                    <a:pt x="238" y="36"/>
                  </a:lnTo>
                  <a:lnTo>
                    <a:pt x="235" y="41"/>
                  </a:lnTo>
                  <a:lnTo>
                    <a:pt x="228" y="44"/>
                  </a:lnTo>
                  <a:lnTo>
                    <a:pt x="221" y="47"/>
                  </a:lnTo>
                  <a:lnTo>
                    <a:pt x="214" y="47"/>
                  </a:lnTo>
                  <a:lnTo>
                    <a:pt x="211" y="50"/>
                  </a:lnTo>
                  <a:lnTo>
                    <a:pt x="205" y="54"/>
                  </a:lnTo>
                  <a:lnTo>
                    <a:pt x="201" y="54"/>
                  </a:lnTo>
                  <a:lnTo>
                    <a:pt x="195" y="57"/>
                  </a:lnTo>
                  <a:lnTo>
                    <a:pt x="191" y="60"/>
                  </a:lnTo>
                  <a:lnTo>
                    <a:pt x="187" y="60"/>
                  </a:lnTo>
                  <a:lnTo>
                    <a:pt x="181" y="63"/>
                  </a:lnTo>
                  <a:lnTo>
                    <a:pt x="175" y="66"/>
                  </a:lnTo>
                  <a:lnTo>
                    <a:pt x="171" y="74"/>
                  </a:lnTo>
                  <a:lnTo>
                    <a:pt x="165" y="80"/>
                  </a:lnTo>
                  <a:lnTo>
                    <a:pt x="160" y="87"/>
                  </a:lnTo>
                  <a:lnTo>
                    <a:pt x="160" y="93"/>
                  </a:lnTo>
                  <a:lnTo>
                    <a:pt x="154" y="101"/>
                  </a:lnTo>
                  <a:lnTo>
                    <a:pt x="151" y="107"/>
                  </a:lnTo>
                  <a:lnTo>
                    <a:pt x="148" y="114"/>
                  </a:lnTo>
                  <a:lnTo>
                    <a:pt x="141" y="120"/>
                  </a:lnTo>
                  <a:lnTo>
                    <a:pt x="141" y="124"/>
                  </a:lnTo>
                  <a:lnTo>
                    <a:pt x="138" y="131"/>
                  </a:lnTo>
                  <a:lnTo>
                    <a:pt x="135" y="134"/>
                  </a:lnTo>
                  <a:lnTo>
                    <a:pt x="130" y="134"/>
                  </a:lnTo>
                  <a:lnTo>
                    <a:pt x="127" y="134"/>
                  </a:lnTo>
                  <a:lnTo>
                    <a:pt x="124" y="134"/>
                  </a:lnTo>
                  <a:lnTo>
                    <a:pt x="121" y="134"/>
                  </a:lnTo>
                  <a:lnTo>
                    <a:pt x="117" y="134"/>
                  </a:lnTo>
                  <a:lnTo>
                    <a:pt x="114" y="134"/>
                  </a:lnTo>
                  <a:lnTo>
                    <a:pt x="111" y="131"/>
                  </a:lnTo>
                  <a:lnTo>
                    <a:pt x="108" y="131"/>
                  </a:lnTo>
                  <a:lnTo>
                    <a:pt x="104" y="131"/>
                  </a:lnTo>
                  <a:lnTo>
                    <a:pt x="100" y="127"/>
                  </a:lnTo>
                  <a:lnTo>
                    <a:pt x="97" y="131"/>
                  </a:lnTo>
                  <a:lnTo>
                    <a:pt x="94" y="134"/>
                  </a:lnTo>
                  <a:lnTo>
                    <a:pt x="90" y="138"/>
                  </a:lnTo>
                  <a:lnTo>
                    <a:pt x="90" y="141"/>
                  </a:lnTo>
                  <a:lnTo>
                    <a:pt x="94" y="144"/>
                  </a:lnTo>
                  <a:lnTo>
                    <a:pt x="94" y="147"/>
                  </a:lnTo>
                  <a:lnTo>
                    <a:pt x="94" y="151"/>
                  </a:lnTo>
                  <a:lnTo>
                    <a:pt x="94" y="154"/>
                  </a:lnTo>
                  <a:lnTo>
                    <a:pt x="87" y="165"/>
                  </a:lnTo>
                  <a:lnTo>
                    <a:pt x="81" y="168"/>
                  </a:lnTo>
                  <a:lnTo>
                    <a:pt x="74" y="174"/>
                  </a:lnTo>
                  <a:lnTo>
                    <a:pt x="63" y="181"/>
                  </a:lnTo>
                  <a:lnTo>
                    <a:pt x="63" y="184"/>
                  </a:lnTo>
                  <a:lnTo>
                    <a:pt x="60" y="187"/>
                  </a:lnTo>
                  <a:lnTo>
                    <a:pt x="57" y="191"/>
                  </a:lnTo>
                  <a:lnTo>
                    <a:pt x="54" y="195"/>
                  </a:lnTo>
                  <a:lnTo>
                    <a:pt x="54" y="198"/>
                  </a:lnTo>
                  <a:lnTo>
                    <a:pt x="54" y="201"/>
                  </a:lnTo>
                  <a:lnTo>
                    <a:pt x="54" y="204"/>
                  </a:lnTo>
                  <a:lnTo>
                    <a:pt x="54" y="208"/>
                  </a:lnTo>
                  <a:lnTo>
                    <a:pt x="50" y="211"/>
                  </a:lnTo>
                  <a:lnTo>
                    <a:pt x="44" y="214"/>
                  </a:lnTo>
                  <a:lnTo>
                    <a:pt x="40" y="214"/>
                  </a:lnTo>
                  <a:lnTo>
                    <a:pt x="33" y="217"/>
                  </a:lnTo>
                  <a:lnTo>
                    <a:pt x="30" y="222"/>
                  </a:lnTo>
                  <a:lnTo>
                    <a:pt x="27" y="228"/>
                  </a:lnTo>
                  <a:lnTo>
                    <a:pt x="23" y="235"/>
                  </a:lnTo>
                  <a:lnTo>
                    <a:pt x="20" y="241"/>
                  </a:lnTo>
                  <a:lnTo>
                    <a:pt x="20" y="244"/>
                  </a:lnTo>
                  <a:lnTo>
                    <a:pt x="17" y="247"/>
                  </a:lnTo>
                  <a:lnTo>
                    <a:pt x="14" y="252"/>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54" name="Freeform 62"/>
            <p:cNvSpPr>
              <a:spLocks/>
            </p:cNvSpPr>
            <p:nvPr/>
          </p:nvSpPr>
          <p:spPr bwMode="auto">
            <a:xfrm>
              <a:off x="2766168" y="3184646"/>
              <a:ext cx="27681" cy="18601"/>
            </a:xfrm>
            <a:custGeom>
              <a:avLst/>
              <a:gdLst>
                <a:gd name="T0" fmla="*/ 17 w 20"/>
                <a:gd name="T1" fmla="*/ 0 h 13"/>
                <a:gd name="T2" fmla="*/ 20 w 20"/>
                <a:gd name="T3" fmla="*/ 0 h 13"/>
                <a:gd name="T4" fmla="*/ 20 w 20"/>
                <a:gd name="T5" fmla="*/ 4 h 13"/>
                <a:gd name="T6" fmla="*/ 20 w 20"/>
                <a:gd name="T7" fmla="*/ 7 h 13"/>
                <a:gd name="T8" fmla="*/ 17 w 20"/>
                <a:gd name="T9" fmla="*/ 10 h 13"/>
                <a:gd name="T10" fmla="*/ 10 w 20"/>
                <a:gd name="T11" fmla="*/ 13 h 13"/>
                <a:gd name="T12" fmla="*/ 7 w 20"/>
                <a:gd name="T13" fmla="*/ 13 h 13"/>
                <a:gd name="T14" fmla="*/ 3 w 20"/>
                <a:gd name="T15" fmla="*/ 10 h 13"/>
                <a:gd name="T16" fmla="*/ 3 w 20"/>
                <a:gd name="T17" fmla="*/ 7 h 13"/>
                <a:gd name="T18" fmla="*/ 0 w 20"/>
                <a:gd name="T19" fmla="*/ 7 h 13"/>
                <a:gd name="T20" fmla="*/ 3 w 20"/>
                <a:gd name="T21" fmla="*/ 7 h 13"/>
                <a:gd name="T22" fmla="*/ 7 w 20"/>
                <a:gd name="T23" fmla="*/ 7 h 13"/>
                <a:gd name="T24" fmla="*/ 7 w 20"/>
                <a:gd name="T25" fmla="*/ 4 h 13"/>
                <a:gd name="T26" fmla="*/ 10 w 20"/>
                <a:gd name="T27" fmla="*/ 4 h 13"/>
                <a:gd name="T28" fmla="*/ 14 w 20"/>
                <a:gd name="T29" fmla="*/ 4 h 13"/>
                <a:gd name="T30" fmla="*/ 17 w 20"/>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3">
                  <a:moveTo>
                    <a:pt x="17" y="0"/>
                  </a:moveTo>
                  <a:lnTo>
                    <a:pt x="20" y="0"/>
                  </a:lnTo>
                  <a:lnTo>
                    <a:pt x="20" y="4"/>
                  </a:lnTo>
                  <a:lnTo>
                    <a:pt x="20" y="7"/>
                  </a:lnTo>
                  <a:lnTo>
                    <a:pt x="17" y="10"/>
                  </a:lnTo>
                  <a:lnTo>
                    <a:pt x="10" y="13"/>
                  </a:lnTo>
                  <a:lnTo>
                    <a:pt x="7" y="13"/>
                  </a:lnTo>
                  <a:lnTo>
                    <a:pt x="3" y="10"/>
                  </a:lnTo>
                  <a:lnTo>
                    <a:pt x="3" y="7"/>
                  </a:lnTo>
                  <a:lnTo>
                    <a:pt x="0" y="7"/>
                  </a:lnTo>
                  <a:lnTo>
                    <a:pt x="3" y="7"/>
                  </a:lnTo>
                  <a:lnTo>
                    <a:pt x="7" y="7"/>
                  </a:lnTo>
                  <a:lnTo>
                    <a:pt x="7" y="4"/>
                  </a:lnTo>
                  <a:lnTo>
                    <a:pt x="10" y="4"/>
                  </a:lnTo>
                  <a:lnTo>
                    <a:pt x="14" y="4"/>
                  </a:lnTo>
                  <a:lnTo>
                    <a:pt x="17" y="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55" name="Freeform 63"/>
            <p:cNvSpPr>
              <a:spLocks/>
            </p:cNvSpPr>
            <p:nvPr/>
          </p:nvSpPr>
          <p:spPr bwMode="auto">
            <a:xfrm>
              <a:off x="1673675" y="3962152"/>
              <a:ext cx="618218" cy="459436"/>
            </a:xfrm>
            <a:custGeom>
              <a:avLst/>
              <a:gdLst>
                <a:gd name="T0" fmla="*/ 302 w 483"/>
                <a:gd name="T1" fmla="*/ 24 h 355"/>
                <a:gd name="T2" fmla="*/ 336 w 483"/>
                <a:gd name="T3" fmla="*/ 3 h 355"/>
                <a:gd name="T4" fmla="*/ 366 w 483"/>
                <a:gd name="T5" fmla="*/ 6 h 355"/>
                <a:gd name="T6" fmla="*/ 379 w 483"/>
                <a:gd name="T7" fmla="*/ 10 h 355"/>
                <a:gd name="T8" fmla="*/ 399 w 483"/>
                <a:gd name="T9" fmla="*/ 16 h 355"/>
                <a:gd name="T10" fmla="*/ 416 w 483"/>
                <a:gd name="T11" fmla="*/ 24 h 355"/>
                <a:gd name="T12" fmla="*/ 436 w 483"/>
                <a:gd name="T13" fmla="*/ 30 h 355"/>
                <a:gd name="T14" fmla="*/ 450 w 483"/>
                <a:gd name="T15" fmla="*/ 43 h 355"/>
                <a:gd name="T16" fmla="*/ 460 w 483"/>
                <a:gd name="T17" fmla="*/ 60 h 355"/>
                <a:gd name="T18" fmla="*/ 450 w 483"/>
                <a:gd name="T19" fmla="*/ 76 h 355"/>
                <a:gd name="T20" fmla="*/ 460 w 483"/>
                <a:gd name="T21" fmla="*/ 94 h 355"/>
                <a:gd name="T22" fmla="*/ 474 w 483"/>
                <a:gd name="T23" fmla="*/ 100 h 355"/>
                <a:gd name="T24" fmla="*/ 474 w 483"/>
                <a:gd name="T25" fmla="*/ 120 h 355"/>
                <a:gd name="T26" fmla="*/ 469 w 483"/>
                <a:gd name="T27" fmla="*/ 127 h 355"/>
                <a:gd name="T28" fmla="*/ 447 w 483"/>
                <a:gd name="T29" fmla="*/ 144 h 355"/>
                <a:gd name="T30" fmla="*/ 423 w 483"/>
                <a:gd name="T31" fmla="*/ 157 h 355"/>
                <a:gd name="T32" fmla="*/ 402 w 483"/>
                <a:gd name="T33" fmla="*/ 184 h 355"/>
                <a:gd name="T34" fmla="*/ 386 w 483"/>
                <a:gd name="T35" fmla="*/ 221 h 355"/>
                <a:gd name="T36" fmla="*/ 375 w 483"/>
                <a:gd name="T37" fmla="*/ 244 h 355"/>
                <a:gd name="T38" fmla="*/ 348 w 483"/>
                <a:gd name="T39" fmla="*/ 214 h 355"/>
                <a:gd name="T40" fmla="*/ 312 w 483"/>
                <a:gd name="T41" fmla="*/ 190 h 355"/>
                <a:gd name="T42" fmla="*/ 288 w 483"/>
                <a:gd name="T43" fmla="*/ 187 h 355"/>
                <a:gd name="T44" fmla="*/ 262 w 483"/>
                <a:gd name="T45" fmla="*/ 194 h 355"/>
                <a:gd name="T46" fmla="*/ 255 w 483"/>
                <a:gd name="T47" fmla="*/ 205 h 355"/>
                <a:gd name="T48" fmla="*/ 232 w 483"/>
                <a:gd name="T49" fmla="*/ 211 h 355"/>
                <a:gd name="T50" fmla="*/ 218 w 483"/>
                <a:gd name="T51" fmla="*/ 238 h 355"/>
                <a:gd name="T52" fmla="*/ 208 w 483"/>
                <a:gd name="T53" fmla="*/ 262 h 355"/>
                <a:gd name="T54" fmla="*/ 194 w 483"/>
                <a:gd name="T55" fmla="*/ 275 h 355"/>
                <a:gd name="T56" fmla="*/ 178 w 483"/>
                <a:gd name="T57" fmla="*/ 284 h 355"/>
                <a:gd name="T58" fmla="*/ 167 w 483"/>
                <a:gd name="T59" fmla="*/ 308 h 355"/>
                <a:gd name="T60" fmla="*/ 167 w 483"/>
                <a:gd name="T61" fmla="*/ 328 h 355"/>
                <a:gd name="T62" fmla="*/ 175 w 483"/>
                <a:gd name="T63" fmla="*/ 352 h 355"/>
                <a:gd name="T64" fmla="*/ 158 w 483"/>
                <a:gd name="T65" fmla="*/ 345 h 355"/>
                <a:gd name="T66" fmla="*/ 137 w 483"/>
                <a:gd name="T67" fmla="*/ 345 h 355"/>
                <a:gd name="T68" fmla="*/ 121 w 483"/>
                <a:gd name="T69" fmla="*/ 341 h 355"/>
                <a:gd name="T70" fmla="*/ 97 w 483"/>
                <a:gd name="T71" fmla="*/ 338 h 355"/>
                <a:gd name="T72" fmla="*/ 107 w 483"/>
                <a:gd name="T73" fmla="*/ 311 h 355"/>
                <a:gd name="T74" fmla="*/ 87 w 483"/>
                <a:gd name="T75" fmla="*/ 311 h 355"/>
                <a:gd name="T76" fmla="*/ 73 w 483"/>
                <a:gd name="T77" fmla="*/ 301 h 355"/>
                <a:gd name="T78" fmla="*/ 64 w 483"/>
                <a:gd name="T79" fmla="*/ 284 h 355"/>
                <a:gd name="T80" fmla="*/ 64 w 483"/>
                <a:gd name="T81" fmla="*/ 271 h 355"/>
                <a:gd name="T82" fmla="*/ 67 w 483"/>
                <a:gd name="T83" fmla="*/ 251 h 355"/>
                <a:gd name="T84" fmla="*/ 67 w 483"/>
                <a:gd name="T85" fmla="*/ 241 h 355"/>
                <a:gd name="T86" fmla="*/ 84 w 483"/>
                <a:gd name="T87" fmla="*/ 238 h 355"/>
                <a:gd name="T88" fmla="*/ 70 w 483"/>
                <a:gd name="T89" fmla="*/ 221 h 355"/>
                <a:gd name="T90" fmla="*/ 57 w 483"/>
                <a:gd name="T91" fmla="*/ 211 h 355"/>
                <a:gd name="T92" fmla="*/ 60 w 483"/>
                <a:gd name="T93" fmla="*/ 190 h 355"/>
                <a:gd name="T94" fmla="*/ 37 w 483"/>
                <a:gd name="T95" fmla="*/ 197 h 355"/>
                <a:gd name="T96" fmla="*/ 6 w 483"/>
                <a:gd name="T97" fmla="*/ 208 h 355"/>
                <a:gd name="T98" fmla="*/ 16 w 483"/>
                <a:gd name="T99" fmla="*/ 194 h 355"/>
                <a:gd name="T100" fmla="*/ 43 w 483"/>
                <a:gd name="T101" fmla="*/ 181 h 355"/>
                <a:gd name="T102" fmla="*/ 77 w 483"/>
                <a:gd name="T103" fmla="*/ 157 h 355"/>
                <a:gd name="T104" fmla="*/ 104 w 483"/>
                <a:gd name="T105" fmla="*/ 137 h 355"/>
                <a:gd name="T106" fmla="*/ 124 w 483"/>
                <a:gd name="T107" fmla="*/ 94 h 355"/>
                <a:gd name="T108" fmla="*/ 154 w 483"/>
                <a:gd name="T109" fmla="*/ 60 h 355"/>
                <a:gd name="T110" fmla="*/ 167 w 483"/>
                <a:gd name="T111" fmla="*/ 49 h 355"/>
                <a:gd name="T112" fmla="*/ 188 w 483"/>
                <a:gd name="T113" fmla="*/ 76 h 355"/>
                <a:gd name="T114" fmla="*/ 208 w 483"/>
                <a:gd name="T115" fmla="*/ 90 h 355"/>
                <a:gd name="T116" fmla="*/ 232 w 483"/>
                <a:gd name="T117" fmla="*/ 76 h 355"/>
                <a:gd name="T118" fmla="*/ 258 w 483"/>
                <a:gd name="T119" fmla="*/ 76 h 355"/>
                <a:gd name="T120" fmla="*/ 282 w 483"/>
                <a:gd name="T121" fmla="*/ 63 h 355"/>
                <a:gd name="T122" fmla="*/ 278 w 483"/>
                <a:gd name="T123" fmla="*/ 30 h 355"/>
                <a:gd name="T124" fmla="*/ 282 w 483"/>
                <a:gd name="T125" fmla="*/ 2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3" h="355">
                  <a:moveTo>
                    <a:pt x="282" y="27"/>
                  </a:moveTo>
                  <a:lnTo>
                    <a:pt x="285" y="27"/>
                  </a:lnTo>
                  <a:lnTo>
                    <a:pt x="288" y="27"/>
                  </a:lnTo>
                  <a:lnTo>
                    <a:pt x="292" y="27"/>
                  </a:lnTo>
                  <a:lnTo>
                    <a:pt x="299" y="24"/>
                  </a:lnTo>
                  <a:lnTo>
                    <a:pt x="302" y="24"/>
                  </a:lnTo>
                  <a:lnTo>
                    <a:pt x="309" y="19"/>
                  </a:lnTo>
                  <a:lnTo>
                    <a:pt x="312" y="13"/>
                  </a:lnTo>
                  <a:lnTo>
                    <a:pt x="318" y="10"/>
                  </a:lnTo>
                  <a:lnTo>
                    <a:pt x="323" y="10"/>
                  </a:lnTo>
                  <a:lnTo>
                    <a:pt x="329" y="6"/>
                  </a:lnTo>
                  <a:lnTo>
                    <a:pt x="336" y="3"/>
                  </a:lnTo>
                  <a:lnTo>
                    <a:pt x="342" y="3"/>
                  </a:lnTo>
                  <a:lnTo>
                    <a:pt x="345" y="3"/>
                  </a:lnTo>
                  <a:lnTo>
                    <a:pt x="348" y="3"/>
                  </a:lnTo>
                  <a:lnTo>
                    <a:pt x="356" y="6"/>
                  </a:lnTo>
                  <a:lnTo>
                    <a:pt x="359" y="6"/>
                  </a:lnTo>
                  <a:lnTo>
                    <a:pt x="366" y="6"/>
                  </a:lnTo>
                  <a:lnTo>
                    <a:pt x="369" y="3"/>
                  </a:lnTo>
                  <a:lnTo>
                    <a:pt x="372" y="0"/>
                  </a:lnTo>
                  <a:lnTo>
                    <a:pt x="375" y="0"/>
                  </a:lnTo>
                  <a:lnTo>
                    <a:pt x="379" y="3"/>
                  </a:lnTo>
                  <a:lnTo>
                    <a:pt x="379" y="6"/>
                  </a:lnTo>
                  <a:lnTo>
                    <a:pt x="379" y="10"/>
                  </a:lnTo>
                  <a:lnTo>
                    <a:pt x="379" y="13"/>
                  </a:lnTo>
                  <a:lnTo>
                    <a:pt x="386" y="10"/>
                  </a:lnTo>
                  <a:lnTo>
                    <a:pt x="389" y="10"/>
                  </a:lnTo>
                  <a:lnTo>
                    <a:pt x="393" y="10"/>
                  </a:lnTo>
                  <a:lnTo>
                    <a:pt x="396" y="16"/>
                  </a:lnTo>
                  <a:lnTo>
                    <a:pt x="399" y="16"/>
                  </a:lnTo>
                  <a:lnTo>
                    <a:pt x="399" y="19"/>
                  </a:lnTo>
                  <a:lnTo>
                    <a:pt x="402" y="19"/>
                  </a:lnTo>
                  <a:lnTo>
                    <a:pt x="406" y="19"/>
                  </a:lnTo>
                  <a:lnTo>
                    <a:pt x="413" y="19"/>
                  </a:lnTo>
                  <a:lnTo>
                    <a:pt x="416" y="19"/>
                  </a:lnTo>
                  <a:lnTo>
                    <a:pt x="416" y="24"/>
                  </a:lnTo>
                  <a:lnTo>
                    <a:pt x="420" y="27"/>
                  </a:lnTo>
                  <a:lnTo>
                    <a:pt x="423" y="30"/>
                  </a:lnTo>
                  <a:lnTo>
                    <a:pt x="426" y="33"/>
                  </a:lnTo>
                  <a:lnTo>
                    <a:pt x="429" y="33"/>
                  </a:lnTo>
                  <a:lnTo>
                    <a:pt x="433" y="33"/>
                  </a:lnTo>
                  <a:lnTo>
                    <a:pt x="436" y="30"/>
                  </a:lnTo>
                  <a:lnTo>
                    <a:pt x="439" y="30"/>
                  </a:lnTo>
                  <a:lnTo>
                    <a:pt x="443" y="30"/>
                  </a:lnTo>
                  <a:lnTo>
                    <a:pt x="447" y="33"/>
                  </a:lnTo>
                  <a:lnTo>
                    <a:pt x="450" y="36"/>
                  </a:lnTo>
                  <a:lnTo>
                    <a:pt x="450" y="40"/>
                  </a:lnTo>
                  <a:lnTo>
                    <a:pt x="450" y="43"/>
                  </a:lnTo>
                  <a:lnTo>
                    <a:pt x="450" y="49"/>
                  </a:lnTo>
                  <a:lnTo>
                    <a:pt x="453" y="49"/>
                  </a:lnTo>
                  <a:lnTo>
                    <a:pt x="460" y="54"/>
                  </a:lnTo>
                  <a:lnTo>
                    <a:pt x="463" y="54"/>
                  </a:lnTo>
                  <a:lnTo>
                    <a:pt x="463" y="57"/>
                  </a:lnTo>
                  <a:lnTo>
                    <a:pt x="460" y="60"/>
                  </a:lnTo>
                  <a:lnTo>
                    <a:pt x="460" y="67"/>
                  </a:lnTo>
                  <a:lnTo>
                    <a:pt x="456" y="70"/>
                  </a:lnTo>
                  <a:lnTo>
                    <a:pt x="453" y="70"/>
                  </a:lnTo>
                  <a:lnTo>
                    <a:pt x="450" y="70"/>
                  </a:lnTo>
                  <a:lnTo>
                    <a:pt x="450" y="73"/>
                  </a:lnTo>
                  <a:lnTo>
                    <a:pt x="450" y="76"/>
                  </a:lnTo>
                  <a:lnTo>
                    <a:pt x="450" y="84"/>
                  </a:lnTo>
                  <a:lnTo>
                    <a:pt x="450" y="87"/>
                  </a:lnTo>
                  <a:lnTo>
                    <a:pt x="450" y="90"/>
                  </a:lnTo>
                  <a:lnTo>
                    <a:pt x="453" y="94"/>
                  </a:lnTo>
                  <a:lnTo>
                    <a:pt x="456" y="94"/>
                  </a:lnTo>
                  <a:lnTo>
                    <a:pt x="460" y="94"/>
                  </a:lnTo>
                  <a:lnTo>
                    <a:pt x="463" y="97"/>
                  </a:lnTo>
                  <a:lnTo>
                    <a:pt x="469" y="97"/>
                  </a:lnTo>
                  <a:lnTo>
                    <a:pt x="474" y="97"/>
                  </a:lnTo>
                  <a:lnTo>
                    <a:pt x="477" y="97"/>
                  </a:lnTo>
                  <a:lnTo>
                    <a:pt x="477" y="100"/>
                  </a:lnTo>
                  <a:lnTo>
                    <a:pt x="474" y="100"/>
                  </a:lnTo>
                  <a:lnTo>
                    <a:pt x="469" y="103"/>
                  </a:lnTo>
                  <a:lnTo>
                    <a:pt x="466" y="111"/>
                  </a:lnTo>
                  <a:lnTo>
                    <a:pt x="466" y="114"/>
                  </a:lnTo>
                  <a:lnTo>
                    <a:pt x="466" y="117"/>
                  </a:lnTo>
                  <a:lnTo>
                    <a:pt x="466" y="120"/>
                  </a:lnTo>
                  <a:lnTo>
                    <a:pt x="474" y="120"/>
                  </a:lnTo>
                  <a:lnTo>
                    <a:pt x="477" y="117"/>
                  </a:lnTo>
                  <a:lnTo>
                    <a:pt x="480" y="117"/>
                  </a:lnTo>
                  <a:lnTo>
                    <a:pt x="483" y="120"/>
                  </a:lnTo>
                  <a:lnTo>
                    <a:pt x="480" y="124"/>
                  </a:lnTo>
                  <a:lnTo>
                    <a:pt x="474" y="124"/>
                  </a:lnTo>
                  <a:lnTo>
                    <a:pt x="469" y="127"/>
                  </a:lnTo>
                  <a:lnTo>
                    <a:pt x="463" y="130"/>
                  </a:lnTo>
                  <a:lnTo>
                    <a:pt x="460" y="130"/>
                  </a:lnTo>
                  <a:lnTo>
                    <a:pt x="453" y="133"/>
                  </a:lnTo>
                  <a:lnTo>
                    <a:pt x="450" y="141"/>
                  </a:lnTo>
                  <a:lnTo>
                    <a:pt x="447" y="141"/>
                  </a:lnTo>
                  <a:lnTo>
                    <a:pt x="447" y="144"/>
                  </a:lnTo>
                  <a:lnTo>
                    <a:pt x="443" y="147"/>
                  </a:lnTo>
                  <a:lnTo>
                    <a:pt x="439" y="151"/>
                  </a:lnTo>
                  <a:lnTo>
                    <a:pt x="433" y="151"/>
                  </a:lnTo>
                  <a:lnTo>
                    <a:pt x="429" y="151"/>
                  </a:lnTo>
                  <a:lnTo>
                    <a:pt x="426" y="154"/>
                  </a:lnTo>
                  <a:lnTo>
                    <a:pt x="423" y="157"/>
                  </a:lnTo>
                  <a:lnTo>
                    <a:pt x="420" y="160"/>
                  </a:lnTo>
                  <a:lnTo>
                    <a:pt x="416" y="167"/>
                  </a:lnTo>
                  <a:lnTo>
                    <a:pt x="409" y="171"/>
                  </a:lnTo>
                  <a:lnTo>
                    <a:pt x="406" y="178"/>
                  </a:lnTo>
                  <a:lnTo>
                    <a:pt x="402" y="181"/>
                  </a:lnTo>
                  <a:lnTo>
                    <a:pt x="402" y="184"/>
                  </a:lnTo>
                  <a:lnTo>
                    <a:pt x="399" y="190"/>
                  </a:lnTo>
                  <a:lnTo>
                    <a:pt x="399" y="194"/>
                  </a:lnTo>
                  <a:lnTo>
                    <a:pt x="393" y="201"/>
                  </a:lnTo>
                  <a:lnTo>
                    <a:pt x="389" y="208"/>
                  </a:lnTo>
                  <a:lnTo>
                    <a:pt x="386" y="214"/>
                  </a:lnTo>
                  <a:lnTo>
                    <a:pt x="386" y="221"/>
                  </a:lnTo>
                  <a:lnTo>
                    <a:pt x="386" y="227"/>
                  </a:lnTo>
                  <a:lnTo>
                    <a:pt x="383" y="235"/>
                  </a:lnTo>
                  <a:lnTo>
                    <a:pt x="383" y="241"/>
                  </a:lnTo>
                  <a:lnTo>
                    <a:pt x="379" y="251"/>
                  </a:lnTo>
                  <a:lnTo>
                    <a:pt x="375" y="248"/>
                  </a:lnTo>
                  <a:lnTo>
                    <a:pt x="375" y="244"/>
                  </a:lnTo>
                  <a:lnTo>
                    <a:pt x="372" y="244"/>
                  </a:lnTo>
                  <a:lnTo>
                    <a:pt x="369" y="238"/>
                  </a:lnTo>
                  <a:lnTo>
                    <a:pt x="366" y="231"/>
                  </a:lnTo>
                  <a:lnTo>
                    <a:pt x="359" y="224"/>
                  </a:lnTo>
                  <a:lnTo>
                    <a:pt x="353" y="217"/>
                  </a:lnTo>
                  <a:lnTo>
                    <a:pt x="348" y="214"/>
                  </a:lnTo>
                  <a:lnTo>
                    <a:pt x="339" y="208"/>
                  </a:lnTo>
                  <a:lnTo>
                    <a:pt x="332" y="197"/>
                  </a:lnTo>
                  <a:lnTo>
                    <a:pt x="329" y="194"/>
                  </a:lnTo>
                  <a:lnTo>
                    <a:pt x="323" y="190"/>
                  </a:lnTo>
                  <a:lnTo>
                    <a:pt x="318" y="190"/>
                  </a:lnTo>
                  <a:lnTo>
                    <a:pt x="312" y="190"/>
                  </a:lnTo>
                  <a:lnTo>
                    <a:pt x="309" y="190"/>
                  </a:lnTo>
                  <a:lnTo>
                    <a:pt x="309" y="187"/>
                  </a:lnTo>
                  <a:lnTo>
                    <a:pt x="302" y="187"/>
                  </a:lnTo>
                  <a:lnTo>
                    <a:pt x="299" y="184"/>
                  </a:lnTo>
                  <a:lnTo>
                    <a:pt x="292" y="184"/>
                  </a:lnTo>
                  <a:lnTo>
                    <a:pt x="288" y="187"/>
                  </a:lnTo>
                  <a:lnTo>
                    <a:pt x="282" y="187"/>
                  </a:lnTo>
                  <a:lnTo>
                    <a:pt x="278" y="187"/>
                  </a:lnTo>
                  <a:lnTo>
                    <a:pt x="272" y="187"/>
                  </a:lnTo>
                  <a:lnTo>
                    <a:pt x="269" y="190"/>
                  </a:lnTo>
                  <a:lnTo>
                    <a:pt x="265" y="194"/>
                  </a:lnTo>
                  <a:lnTo>
                    <a:pt x="262" y="194"/>
                  </a:lnTo>
                  <a:lnTo>
                    <a:pt x="255" y="197"/>
                  </a:lnTo>
                  <a:lnTo>
                    <a:pt x="251" y="201"/>
                  </a:lnTo>
                  <a:lnTo>
                    <a:pt x="248" y="201"/>
                  </a:lnTo>
                  <a:lnTo>
                    <a:pt x="255" y="201"/>
                  </a:lnTo>
                  <a:lnTo>
                    <a:pt x="258" y="205"/>
                  </a:lnTo>
                  <a:lnTo>
                    <a:pt x="255" y="205"/>
                  </a:lnTo>
                  <a:lnTo>
                    <a:pt x="251" y="208"/>
                  </a:lnTo>
                  <a:lnTo>
                    <a:pt x="248" y="208"/>
                  </a:lnTo>
                  <a:lnTo>
                    <a:pt x="245" y="208"/>
                  </a:lnTo>
                  <a:lnTo>
                    <a:pt x="238" y="211"/>
                  </a:lnTo>
                  <a:lnTo>
                    <a:pt x="235" y="211"/>
                  </a:lnTo>
                  <a:lnTo>
                    <a:pt x="232" y="211"/>
                  </a:lnTo>
                  <a:lnTo>
                    <a:pt x="228" y="214"/>
                  </a:lnTo>
                  <a:lnTo>
                    <a:pt x="224" y="214"/>
                  </a:lnTo>
                  <a:lnTo>
                    <a:pt x="221" y="221"/>
                  </a:lnTo>
                  <a:lnTo>
                    <a:pt x="218" y="227"/>
                  </a:lnTo>
                  <a:lnTo>
                    <a:pt x="218" y="235"/>
                  </a:lnTo>
                  <a:lnTo>
                    <a:pt x="218" y="238"/>
                  </a:lnTo>
                  <a:lnTo>
                    <a:pt x="218" y="241"/>
                  </a:lnTo>
                  <a:lnTo>
                    <a:pt x="218" y="248"/>
                  </a:lnTo>
                  <a:lnTo>
                    <a:pt x="211" y="254"/>
                  </a:lnTo>
                  <a:lnTo>
                    <a:pt x="208" y="262"/>
                  </a:lnTo>
                  <a:lnTo>
                    <a:pt x="208" y="265"/>
                  </a:lnTo>
                  <a:lnTo>
                    <a:pt x="208" y="262"/>
                  </a:lnTo>
                  <a:lnTo>
                    <a:pt x="205" y="262"/>
                  </a:lnTo>
                  <a:lnTo>
                    <a:pt x="202" y="262"/>
                  </a:lnTo>
                  <a:lnTo>
                    <a:pt x="197" y="262"/>
                  </a:lnTo>
                  <a:lnTo>
                    <a:pt x="194" y="268"/>
                  </a:lnTo>
                  <a:lnTo>
                    <a:pt x="194" y="271"/>
                  </a:lnTo>
                  <a:lnTo>
                    <a:pt x="194" y="275"/>
                  </a:lnTo>
                  <a:lnTo>
                    <a:pt x="191" y="278"/>
                  </a:lnTo>
                  <a:lnTo>
                    <a:pt x="188" y="284"/>
                  </a:lnTo>
                  <a:lnTo>
                    <a:pt x="184" y="287"/>
                  </a:lnTo>
                  <a:lnTo>
                    <a:pt x="181" y="287"/>
                  </a:lnTo>
                  <a:lnTo>
                    <a:pt x="181" y="284"/>
                  </a:lnTo>
                  <a:lnTo>
                    <a:pt x="178" y="284"/>
                  </a:lnTo>
                  <a:lnTo>
                    <a:pt x="178" y="287"/>
                  </a:lnTo>
                  <a:lnTo>
                    <a:pt x="175" y="292"/>
                  </a:lnTo>
                  <a:lnTo>
                    <a:pt x="175" y="295"/>
                  </a:lnTo>
                  <a:lnTo>
                    <a:pt x="172" y="295"/>
                  </a:lnTo>
                  <a:lnTo>
                    <a:pt x="167" y="301"/>
                  </a:lnTo>
                  <a:lnTo>
                    <a:pt x="167" y="308"/>
                  </a:lnTo>
                  <a:lnTo>
                    <a:pt x="172" y="308"/>
                  </a:lnTo>
                  <a:lnTo>
                    <a:pt x="167" y="311"/>
                  </a:lnTo>
                  <a:lnTo>
                    <a:pt x="164" y="314"/>
                  </a:lnTo>
                  <a:lnTo>
                    <a:pt x="164" y="322"/>
                  </a:lnTo>
                  <a:lnTo>
                    <a:pt x="164" y="325"/>
                  </a:lnTo>
                  <a:lnTo>
                    <a:pt x="167" y="328"/>
                  </a:lnTo>
                  <a:lnTo>
                    <a:pt x="167" y="332"/>
                  </a:lnTo>
                  <a:lnTo>
                    <a:pt x="167" y="335"/>
                  </a:lnTo>
                  <a:lnTo>
                    <a:pt x="172" y="338"/>
                  </a:lnTo>
                  <a:lnTo>
                    <a:pt x="172" y="341"/>
                  </a:lnTo>
                  <a:lnTo>
                    <a:pt x="175" y="345"/>
                  </a:lnTo>
                  <a:lnTo>
                    <a:pt x="175" y="352"/>
                  </a:lnTo>
                  <a:lnTo>
                    <a:pt x="172" y="355"/>
                  </a:lnTo>
                  <a:lnTo>
                    <a:pt x="167" y="355"/>
                  </a:lnTo>
                  <a:lnTo>
                    <a:pt x="164" y="355"/>
                  </a:lnTo>
                  <a:lnTo>
                    <a:pt x="164" y="352"/>
                  </a:lnTo>
                  <a:lnTo>
                    <a:pt x="161" y="348"/>
                  </a:lnTo>
                  <a:lnTo>
                    <a:pt x="158" y="345"/>
                  </a:lnTo>
                  <a:lnTo>
                    <a:pt x="154" y="341"/>
                  </a:lnTo>
                  <a:lnTo>
                    <a:pt x="148" y="338"/>
                  </a:lnTo>
                  <a:lnTo>
                    <a:pt x="145" y="338"/>
                  </a:lnTo>
                  <a:lnTo>
                    <a:pt x="145" y="341"/>
                  </a:lnTo>
                  <a:lnTo>
                    <a:pt x="141" y="345"/>
                  </a:lnTo>
                  <a:lnTo>
                    <a:pt x="137" y="345"/>
                  </a:lnTo>
                  <a:lnTo>
                    <a:pt x="134" y="341"/>
                  </a:lnTo>
                  <a:lnTo>
                    <a:pt x="131" y="345"/>
                  </a:lnTo>
                  <a:lnTo>
                    <a:pt x="127" y="345"/>
                  </a:lnTo>
                  <a:lnTo>
                    <a:pt x="124" y="345"/>
                  </a:lnTo>
                  <a:lnTo>
                    <a:pt x="121" y="345"/>
                  </a:lnTo>
                  <a:lnTo>
                    <a:pt x="121" y="341"/>
                  </a:lnTo>
                  <a:lnTo>
                    <a:pt x="118" y="338"/>
                  </a:lnTo>
                  <a:lnTo>
                    <a:pt x="114" y="338"/>
                  </a:lnTo>
                  <a:lnTo>
                    <a:pt x="111" y="338"/>
                  </a:lnTo>
                  <a:lnTo>
                    <a:pt x="107" y="338"/>
                  </a:lnTo>
                  <a:lnTo>
                    <a:pt x="100" y="338"/>
                  </a:lnTo>
                  <a:lnTo>
                    <a:pt x="97" y="338"/>
                  </a:lnTo>
                  <a:lnTo>
                    <a:pt x="97" y="335"/>
                  </a:lnTo>
                  <a:lnTo>
                    <a:pt x="100" y="328"/>
                  </a:lnTo>
                  <a:lnTo>
                    <a:pt x="100" y="325"/>
                  </a:lnTo>
                  <a:lnTo>
                    <a:pt x="104" y="325"/>
                  </a:lnTo>
                  <a:lnTo>
                    <a:pt x="107" y="318"/>
                  </a:lnTo>
                  <a:lnTo>
                    <a:pt x="107" y="311"/>
                  </a:lnTo>
                  <a:lnTo>
                    <a:pt x="100" y="308"/>
                  </a:lnTo>
                  <a:lnTo>
                    <a:pt x="97" y="308"/>
                  </a:lnTo>
                  <a:lnTo>
                    <a:pt x="94" y="308"/>
                  </a:lnTo>
                  <a:lnTo>
                    <a:pt x="94" y="311"/>
                  </a:lnTo>
                  <a:lnTo>
                    <a:pt x="91" y="311"/>
                  </a:lnTo>
                  <a:lnTo>
                    <a:pt x="87" y="311"/>
                  </a:lnTo>
                  <a:lnTo>
                    <a:pt x="84" y="311"/>
                  </a:lnTo>
                  <a:lnTo>
                    <a:pt x="81" y="311"/>
                  </a:lnTo>
                  <a:lnTo>
                    <a:pt x="77" y="311"/>
                  </a:lnTo>
                  <a:lnTo>
                    <a:pt x="73" y="311"/>
                  </a:lnTo>
                  <a:lnTo>
                    <a:pt x="73" y="308"/>
                  </a:lnTo>
                  <a:lnTo>
                    <a:pt x="73" y="301"/>
                  </a:lnTo>
                  <a:lnTo>
                    <a:pt x="77" y="295"/>
                  </a:lnTo>
                  <a:lnTo>
                    <a:pt x="77" y="287"/>
                  </a:lnTo>
                  <a:lnTo>
                    <a:pt x="73" y="281"/>
                  </a:lnTo>
                  <a:lnTo>
                    <a:pt x="70" y="281"/>
                  </a:lnTo>
                  <a:lnTo>
                    <a:pt x="67" y="281"/>
                  </a:lnTo>
                  <a:lnTo>
                    <a:pt x="64" y="284"/>
                  </a:lnTo>
                  <a:lnTo>
                    <a:pt x="64" y="287"/>
                  </a:lnTo>
                  <a:lnTo>
                    <a:pt x="60" y="284"/>
                  </a:lnTo>
                  <a:lnTo>
                    <a:pt x="60" y="281"/>
                  </a:lnTo>
                  <a:lnTo>
                    <a:pt x="60" y="278"/>
                  </a:lnTo>
                  <a:lnTo>
                    <a:pt x="60" y="275"/>
                  </a:lnTo>
                  <a:lnTo>
                    <a:pt x="64" y="271"/>
                  </a:lnTo>
                  <a:lnTo>
                    <a:pt x="67" y="271"/>
                  </a:lnTo>
                  <a:lnTo>
                    <a:pt x="70" y="271"/>
                  </a:lnTo>
                  <a:lnTo>
                    <a:pt x="70" y="268"/>
                  </a:lnTo>
                  <a:lnTo>
                    <a:pt x="67" y="265"/>
                  </a:lnTo>
                  <a:lnTo>
                    <a:pt x="67" y="257"/>
                  </a:lnTo>
                  <a:lnTo>
                    <a:pt x="67" y="251"/>
                  </a:lnTo>
                  <a:lnTo>
                    <a:pt x="64" y="248"/>
                  </a:lnTo>
                  <a:lnTo>
                    <a:pt x="60" y="244"/>
                  </a:lnTo>
                  <a:lnTo>
                    <a:pt x="57" y="241"/>
                  </a:lnTo>
                  <a:lnTo>
                    <a:pt x="57" y="238"/>
                  </a:lnTo>
                  <a:lnTo>
                    <a:pt x="64" y="241"/>
                  </a:lnTo>
                  <a:lnTo>
                    <a:pt x="67" y="241"/>
                  </a:lnTo>
                  <a:lnTo>
                    <a:pt x="70" y="244"/>
                  </a:lnTo>
                  <a:lnTo>
                    <a:pt x="73" y="244"/>
                  </a:lnTo>
                  <a:lnTo>
                    <a:pt x="77" y="244"/>
                  </a:lnTo>
                  <a:lnTo>
                    <a:pt x="81" y="241"/>
                  </a:lnTo>
                  <a:lnTo>
                    <a:pt x="84" y="241"/>
                  </a:lnTo>
                  <a:lnTo>
                    <a:pt x="84" y="238"/>
                  </a:lnTo>
                  <a:lnTo>
                    <a:pt x="81" y="238"/>
                  </a:lnTo>
                  <a:lnTo>
                    <a:pt x="81" y="231"/>
                  </a:lnTo>
                  <a:lnTo>
                    <a:pt x="77" y="227"/>
                  </a:lnTo>
                  <a:lnTo>
                    <a:pt x="77" y="224"/>
                  </a:lnTo>
                  <a:lnTo>
                    <a:pt x="73" y="224"/>
                  </a:lnTo>
                  <a:lnTo>
                    <a:pt x="70" y="221"/>
                  </a:lnTo>
                  <a:lnTo>
                    <a:pt x="67" y="221"/>
                  </a:lnTo>
                  <a:lnTo>
                    <a:pt x="64" y="217"/>
                  </a:lnTo>
                  <a:lnTo>
                    <a:pt x="60" y="217"/>
                  </a:lnTo>
                  <a:lnTo>
                    <a:pt x="60" y="214"/>
                  </a:lnTo>
                  <a:lnTo>
                    <a:pt x="60" y="211"/>
                  </a:lnTo>
                  <a:lnTo>
                    <a:pt x="57" y="211"/>
                  </a:lnTo>
                  <a:lnTo>
                    <a:pt x="54" y="208"/>
                  </a:lnTo>
                  <a:lnTo>
                    <a:pt x="54" y="205"/>
                  </a:lnTo>
                  <a:lnTo>
                    <a:pt x="57" y="205"/>
                  </a:lnTo>
                  <a:lnTo>
                    <a:pt x="60" y="201"/>
                  </a:lnTo>
                  <a:lnTo>
                    <a:pt x="64" y="194"/>
                  </a:lnTo>
                  <a:lnTo>
                    <a:pt x="60" y="190"/>
                  </a:lnTo>
                  <a:lnTo>
                    <a:pt x="57" y="190"/>
                  </a:lnTo>
                  <a:lnTo>
                    <a:pt x="54" y="190"/>
                  </a:lnTo>
                  <a:lnTo>
                    <a:pt x="50" y="194"/>
                  </a:lnTo>
                  <a:lnTo>
                    <a:pt x="46" y="194"/>
                  </a:lnTo>
                  <a:lnTo>
                    <a:pt x="43" y="194"/>
                  </a:lnTo>
                  <a:lnTo>
                    <a:pt x="37" y="197"/>
                  </a:lnTo>
                  <a:lnTo>
                    <a:pt x="33" y="201"/>
                  </a:lnTo>
                  <a:lnTo>
                    <a:pt x="27" y="205"/>
                  </a:lnTo>
                  <a:lnTo>
                    <a:pt x="24" y="208"/>
                  </a:lnTo>
                  <a:lnTo>
                    <a:pt x="16" y="211"/>
                  </a:lnTo>
                  <a:lnTo>
                    <a:pt x="13" y="211"/>
                  </a:lnTo>
                  <a:lnTo>
                    <a:pt x="6" y="208"/>
                  </a:lnTo>
                  <a:lnTo>
                    <a:pt x="3" y="205"/>
                  </a:lnTo>
                  <a:lnTo>
                    <a:pt x="0" y="201"/>
                  </a:lnTo>
                  <a:lnTo>
                    <a:pt x="6" y="201"/>
                  </a:lnTo>
                  <a:lnTo>
                    <a:pt x="10" y="201"/>
                  </a:lnTo>
                  <a:lnTo>
                    <a:pt x="13" y="197"/>
                  </a:lnTo>
                  <a:lnTo>
                    <a:pt x="16" y="194"/>
                  </a:lnTo>
                  <a:lnTo>
                    <a:pt x="19" y="194"/>
                  </a:lnTo>
                  <a:lnTo>
                    <a:pt x="27" y="190"/>
                  </a:lnTo>
                  <a:lnTo>
                    <a:pt x="30" y="190"/>
                  </a:lnTo>
                  <a:lnTo>
                    <a:pt x="33" y="187"/>
                  </a:lnTo>
                  <a:lnTo>
                    <a:pt x="37" y="184"/>
                  </a:lnTo>
                  <a:lnTo>
                    <a:pt x="43" y="181"/>
                  </a:lnTo>
                  <a:lnTo>
                    <a:pt x="50" y="181"/>
                  </a:lnTo>
                  <a:lnTo>
                    <a:pt x="57" y="178"/>
                  </a:lnTo>
                  <a:lnTo>
                    <a:pt x="60" y="174"/>
                  </a:lnTo>
                  <a:lnTo>
                    <a:pt x="64" y="167"/>
                  </a:lnTo>
                  <a:lnTo>
                    <a:pt x="70" y="164"/>
                  </a:lnTo>
                  <a:lnTo>
                    <a:pt x="77" y="157"/>
                  </a:lnTo>
                  <a:lnTo>
                    <a:pt x="81" y="154"/>
                  </a:lnTo>
                  <a:lnTo>
                    <a:pt x="87" y="151"/>
                  </a:lnTo>
                  <a:lnTo>
                    <a:pt x="91" y="147"/>
                  </a:lnTo>
                  <a:lnTo>
                    <a:pt x="94" y="144"/>
                  </a:lnTo>
                  <a:lnTo>
                    <a:pt x="97" y="141"/>
                  </a:lnTo>
                  <a:lnTo>
                    <a:pt x="104" y="137"/>
                  </a:lnTo>
                  <a:lnTo>
                    <a:pt x="111" y="133"/>
                  </a:lnTo>
                  <a:lnTo>
                    <a:pt x="114" y="127"/>
                  </a:lnTo>
                  <a:lnTo>
                    <a:pt x="118" y="117"/>
                  </a:lnTo>
                  <a:lnTo>
                    <a:pt x="118" y="106"/>
                  </a:lnTo>
                  <a:lnTo>
                    <a:pt x="121" y="100"/>
                  </a:lnTo>
                  <a:lnTo>
                    <a:pt x="124" y="94"/>
                  </a:lnTo>
                  <a:lnTo>
                    <a:pt x="127" y="87"/>
                  </a:lnTo>
                  <a:lnTo>
                    <a:pt x="134" y="81"/>
                  </a:lnTo>
                  <a:lnTo>
                    <a:pt x="137" y="70"/>
                  </a:lnTo>
                  <a:lnTo>
                    <a:pt x="148" y="67"/>
                  </a:lnTo>
                  <a:lnTo>
                    <a:pt x="151" y="63"/>
                  </a:lnTo>
                  <a:lnTo>
                    <a:pt x="154" y="60"/>
                  </a:lnTo>
                  <a:lnTo>
                    <a:pt x="154" y="57"/>
                  </a:lnTo>
                  <a:lnTo>
                    <a:pt x="158" y="54"/>
                  </a:lnTo>
                  <a:lnTo>
                    <a:pt x="161" y="54"/>
                  </a:lnTo>
                  <a:lnTo>
                    <a:pt x="161" y="49"/>
                  </a:lnTo>
                  <a:lnTo>
                    <a:pt x="164" y="49"/>
                  </a:lnTo>
                  <a:lnTo>
                    <a:pt x="167" y="49"/>
                  </a:lnTo>
                  <a:lnTo>
                    <a:pt x="172" y="54"/>
                  </a:lnTo>
                  <a:lnTo>
                    <a:pt x="175" y="57"/>
                  </a:lnTo>
                  <a:lnTo>
                    <a:pt x="178" y="60"/>
                  </a:lnTo>
                  <a:lnTo>
                    <a:pt x="178" y="63"/>
                  </a:lnTo>
                  <a:lnTo>
                    <a:pt x="184" y="70"/>
                  </a:lnTo>
                  <a:lnTo>
                    <a:pt x="188" y="76"/>
                  </a:lnTo>
                  <a:lnTo>
                    <a:pt x="191" y="84"/>
                  </a:lnTo>
                  <a:lnTo>
                    <a:pt x="194" y="87"/>
                  </a:lnTo>
                  <a:lnTo>
                    <a:pt x="197" y="87"/>
                  </a:lnTo>
                  <a:lnTo>
                    <a:pt x="202" y="87"/>
                  </a:lnTo>
                  <a:lnTo>
                    <a:pt x="205" y="90"/>
                  </a:lnTo>
                  <a:lnTo>
                    <a:pt x="208" y="90"/>
                  </a:lnTo>
                  <a:lnTo>
                    <a:pt x="211" y="87"/>
                  </a:lnTo>
                  <a:lnTo>
                    <a:pt x="215" y="84"/>
                  </a:lnTo>
                  <a:lnTo>
                    <a:pt x="218" y="81"/>
                  </a:lnTo>
                  <a:lnTo>
                    <a:pt x="221" y="81"/>
                  </a:lnTo>
                  <a:lnTo>
                    <a:pt x="228" y="76"/>
                  </a:lnTo>
                  <a:lnTo>
                    <a:pt x="232" y="76"/>
                  </a:lnTo>
                  <a:lnTo>
                    <a:pt x="235" y="76"/>
                  </a:lnTo>
                  <a:lnTo>
                    <a:pt x="242" y="76"/>
                  </a:lnTo>
                  <a:lnTo>
                    <a:pt x="248" y="76"/>
                  </a:lnTo>
                  <a:lnTo>
                    <a:pt x="251" y="76"/>
                  </a:lnTo>
                  <a:lnTo>
                    <a:pt x="255" y="76"/>
                  </a:lnTo>
                  <a:lnTo>
                    <a:pt x="258" y="76"/>
                  </a:lnTo>
                  <a:lnTo>
                    <a:pt x="262" y="76"/>
                  </a:lnTo>
                  <a:lnTo>
                    <a:pt x="269" y="73"/>
                  </a:lnTo>
                  <a:lnTo>
                    <a:pt x="275" y="70"/>
                  </a:lnTo>
                  <a:lnTo>
                    <a:pt x="278" y="67"/>
                  </a:lnTo>
                  <a:lnTo>
                    <a:pt x="278" y="63"/>
                  </a:lnTo>
                  <a:lnTo>
                    <a:pt x="282" y="63"/>
                  </a:lnTo>
                  <a:lnTo>
                    <a:pt x="285" y="60"/>
                  </a:lnTo>
                  <a:lnTo>
                    <a:pt x="285" y="54"/>
                  </a:lnTo>
                  <a:lnTo>
                    <a:pt x="285" y="49"/>
                  </a:lnTo>
                  <a:lnTo>
                    <a:pt x="285" y="43"/>
                  </a:lnTo>
                  <a:lnTo>
                    <a:pt x="282" y="36"/>
                  </a:lnTo>
                  <a:lnTo>
                    <a:pt x="278" y="30"/>
                  </a:lnTo>
                  <a:lnTo>
                    <a:pt x="275" y="27"/>
                  </a:lnTo>
                  <a:lnTo>
                    <a:pt x="272" y="24"/>
                  </a:lnTo>
                  <a:lnTo>
                    <a:pt x="275" y="24"/>
                  </a:lnTo>
                  <a:lnTo>
                    <a:pt x="278" y="24"/>
                  </a:lnTo>
                  <a:lnTo>
                    <a:pt x="278" y="27"/>
                  </a:lnTo>
                  <a:lnTo>
                    <a:pt x="282" y="27"/>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56" name="Freeform 64"/>
            <p:cNvSpPr>
              <a:spLocks/>
            </p:cNvSpPr>
            <p:nvPr/>
          </p:nvSpPr>
          <p:spPr bwMode="auto">
            <a:xfrm>
              <a:off x="1118201" y="4042135"/>
              <a:ext cx="564701" cy="820288"/>
            </a:xfrm>
            <a:custGeom>
              <a:avLst/>
              <a:gdLst>
                <a:gd name="T0" fmla="*/ 234 w 435"/>
                <a:gd name="T1" fmla="*/ 559 h 637"/>
                <a:gd name="T2" fmla="*/ 241 w 435"/>
                <a:gd name="T3" fmla="*/ 594 h 637"/>
                <a:gd name="T4" fmla="*/ 181 w 435"/>
                <a:gd name="T5" fmla="*/ 630 h 637"/>
                <a:gd name="T6" fmla="*/ 187 w 435"/>
                <a:gd name="T7" fmla="*/ 597 h 637"/>
                <a:gd name="T8" fmla="*/ 177 w 435"/>
                <a:gd name="T9" fmla="*/ 519 h 637"/>
                <a:gd name="T10" fmla="*/ 187 w 435"/>
                <a:gd name="T11" fmla="*/ 516 h 637"/>
                <a:gd name="T12" fmla="*/ 184 w 435"/>
                <a:gd name="T13" fmla="*/ 486 h 637"/>
                <a:gd name="T14" fmla="*/ 154 w 435"/>
                <a:gd name="T15" fmla="*/ 529 h 637"/>
                <a:gd name="T16" fmla="*/ 170 w 435"/>
                <a:gd name="T17" fmla="*/ 576 h 637"/>
                <a:gd name="T18" fmla="*/ 140 w 435"/>
                <a:gd name="T19" fmla="*/ 594 h 637"/>
                <a:gd name="T20" fmla="*/ 94 w 435"/>
                <a:gd name="T21" fmla="*/ 580 h 637"/>
                <a:gd name="T22" fmla="*/ 94 w 435"/>
                <a:gd name="T23" fmla="*/ 540 h 637"/>
                <a:gd name="T24" fmla="*/ 90 w 435"/>
                <a:gd name="T25" fmla="*/ 462 h 637"/>
                <a:gd name="T26" fmla="*/ 94 w 435"/>
                <a:gd name="T27" fmla="*/ 416 h 637"/>
                <a:gd name="T28" fmla="*/ 120 w 435"/>
                <a:gd name="T29" fmla="*/ 392 h 637"/>
                <a:gd name="T30" fmla="*/ 151 w 435"/>
                <a:gd name="T31" fmla="*/ 345 h 637"/>
                <a:gd name="T32" fmla="*/ 170 w 435"/>
                <a:gd name="T33" fmla="*/ 299 h 637"/>
                <a:gd name="T34" fmla="*/ 143 w 435"/>
                <a:gd name="T35" fmla="*/ 292 h 637"/>
                <a:gd name="T36" fmla="*/ 157 w 435"/>
                <a:gd name="T37" fmla="*/ 232 h 637"/>
                <a:gd name="T38" fmla="*/ 127 w 435"/>
                <a:gd name="T39" fmla="*/ 175 h 637"/>
                <a:gd name="T40" fmla="*/ 113 w 435"/>
                <a:gd name="T41" fmla="*/ 202 h 637"/>
                <a:gd name="T42" fmla="*/ 110 w 435"/>
                <a:gd name="T43" fmla="*/ 235 h 637"/>
                <a:gd name="T44" fmla="*/ 140 w 435"/>
                <a:gd name="T45" fmla="*/ 265 h 637"/>
                <a:gd name="T46" fmla="*/ 103 w 435"/>
                <a:gd name="T47" fmla="*/ 295 h 637"/>
                <a:gd name="T48" fmla="*/ 106 w 435"/>
                <a:gd name="T49" fmla="*/ 258 h 637"/>
                <a:gd name="T50" fmla="*/ 63 w 435"/>
                <a:gd name="T51" fmla="*/ 268 h 637"/>
                <a:gd name="T52" fmla="*/ 33 w 435"/>
                <a:gd name="T53" fmla="*/ 275 h 637"/>
                <a:gd name="T54" fmla="*/ 30 w 435"/>
                <a:gd name="T55" fmla="*/ 245 h 637"/>
                <a:gd name="T56" fmla="*/ 6 w 435"/>
                <a:gd name="T57" fmla="*/ 215 h 637"/>
                <a:gd name="T58" fmla="*/ 22 w 435"/>
                <a:gd name="T59" fmla="*/ 191 h 637"/>
                <a:gd name="T60" fmla="*/ 40 w 435"/>
                <a:gd name="T61" fmla="*/ 221 h 637"/>
                <a:gd name="T62" fmla="*/ 63 w 435"/>
                <a:gd name="T63" fmla="*/ 227 h 637"/>
                <a:gd name="T64" fmla="*/ 53 w 435"/>
                <a:gd name="T65" fmla="*/ 191 h 637"/>
                <a:gd name="T66" fmla="*/ 16 w 435"/>
                <a:gd name="T67" fmla="*/ 164 h 637"/>
                <a:gd name="T68" fmla="*/ 0 w 435"/>
                <a:gd name="T69" fmla="*/ 118 h 637"/>
                <a:gd name="T70" fmla="*/ 40 w 435"/>
                <a:gd name="T71" fmla="*/ 121 h 637"/>
                <a:gd name="T72" fmla="*/ 43 w 435"/>
                <a:gd name="T73" fmla="*/ 111 h 637"/>
                <a:gd name="T74" fmla="*/ 60 w 435"/>
                <a:gd name="T75" fmla="*/ 81 h 637"/>
                <a:gd name="T76" fmla="*/ 83 w 435"/>
                <a:gd name="T77" fmla="*/ 100 h 637"/>
                <a:gd name="T78" fmla="*/ 100 w 435"/>
                <a:gd name="T79" fmla="*/ 81 h 637"/>
                <a:gd name="T80" fmla="*/ 124 w 435"/>
                <a:gd name="T81" fmla="*/ 64 h 637"/>
                <a:gd name="T82" fmla="*/ 137 w 435"/>
                <a:gd name="T83" fmla="*/ 64 h 637"/>
                <a:gd name="T84" fmla="*/ 167 w 435"/>
                <a:gd name="T85" fmla="*/ 21 h 637"/>
                <a:gd name="T86" fmla="*/ 224 w 435"/>
                <a:gd name="T87" fmla="*/ 3 h 637"/>
                <a:gd name="T88" fmla="*/ 257 w 435"/>
                <a:gd name="T89" fmla="*/ 7 h 637"/>
                <a:gd name="T90" fmla="*/ 261 w 435"/>
                <a:gd name="T91" fmla="*/ 34 h 637"/>
                <a:gd name="T92" fmla="*/ 297 w 435"/>
                <a:gd name="T93" fmla="*/ 87 h 637"/>
                <a:gd name="T94" fmla="*/ 365 w 435"/>
                <a:gd name="T95" fmla="*/ 73 h 637"/>
                <a:gd name="T96" fmla="*/ 348 w 435"/>
                <a:gd name="T97" fmla="*/ 145 h 637"/>
                <a:gd name="T98" fmla="*/ 378 w 435"/>
                <a:gd name="T99" fmla="*/ 164 h 637"/>
                <a:gd name="T100" fmla="*/ 396 w 435"/>
                <a:gd name="T101" fmla="*/ 181 h 637"/>
                <a:gd name="T102" fmla="*/ 426 w 435"/>
                <a:gd name="T103" fmla="*/ 202 h 637"/>
                <a:gd name="T104" fmla="*/ 432 w 435"/>
                <a:gd name="T105" fmla="*/ 238 h 637"/>
                <a:gd name="T106" fmla="*/ 405 w 435"/>
                <a:gd name="T107" fmla="*/ 268 h 637"/>
                <a:gd name="T108" fmla="*/ 369 w 435"/>
                <a:gd name="T109" fmla="*/ 325 h 637"/>
                <a:gd name="T110" fmla="*/ 335 w 435"/>
                <a:gd name="T111" fmla="*/ 405 h 637"/>
                <a:gd name="T112" fmla="*/ 321 w 435"/>
                <a:gd name="T113" fmla="*/ 486 h 637"/>
                <a:gd name="T114" fmla="*/ 297 w 435"/>
                <a:gd name="T115" fmla="*/ 55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5" h="637">
                  <a:moveTo>
                    <a:pt x="267" y="550"/>
                  </a:moveTo>
                  <a:lnTo>
                    <a:pt x="264" y="546"/>
                  </a:lnTo>
                  <a:lnTo>
                    <a:pt x="261" y="546"/>
                  </a:lnTo>
                  <a:lnTo>
                    <a:pt x="254" y="546"/>
                  </a:lnTo>
                  <a:lnTo>
                    <a:pt x="251" y="546"/>
                  </a:lnTo>
                  <a:lnTo>
                    <a:pt x="248" y="546"/>
                  </a:lnTo>
                  <a:lnTo>
                    <a:pt x="241" y="550"/>
                  </a:lnTo>
                  <a:lnTo>
                    <a:pt x="237" y="553"/>
                  </a:lnTo>
                  <a:lnTo>
                    <a:pt x="234" y="553"/>
                  </a:lnTo>
                  <a:lnTo>
                    <a:pt x="234" y="556"/>
                  </a:lnTo>
                  <a:lnTo>
                    <a:pt x="234" y="559"/>
                  </a:lnTo>
                  <a:lnTo>
                    <a:pt x="237" y="564"/>
                  </a:lnTo>
                  <a:lnTo>
                    <a:pt x="237" y="567"/>
                  </a:lnTo>
                  <a:lnTo>
                    <a:pt x="241" y="567"/>
                  </a:lnTo>
                  <a:lnTo>
                    <a:pt x="245" y="570"/>
                  </a:lnTo>
                  <a:lnTo>
                    <a:pt x="248" y="570"/>
                  </a:lnTo>
                  <a:lnTo>
                    <a:pt x="251" y="570"/>
                  </a:lnTo>
                  <a:lnTo>
                    <a:pt x="254" y="573"/>
                  </a:lnTo>
                  <a:lnTo>
                    <a:pt x="254" y="576"/>
                  </a:lnTo>
                  <a:lnTo>
                    <a:pt x="251" y="583"/>
                  </a:lnTo>
                  <a:lnTo>
                    <a:pt x="248" y="589"/>
                  </a:lnTo>
                  <a:lnTo>
                    <a:pt x="241" y="594"/>
                  </a:lnTo>
                  <a:lnTo>
                    <a:pt x="234" y="597"/>
                  </a:lnTo>
                  <a:lnTo>
                    <a:pt x="231" y="607"/>
                  </a:lnTo>
                  <a:lnTo>
                    <a:pt x="227" y="610"/>
                  </a:lnTo>
                  <a:lnTo>
                    <a:pt x="224" y="613"/>
                  </a:lnTo>
                  <a:lnTo>
                    <a:pt x="218" y="616"/>
                  </a:lnTo>
                  <a:lnTo>
                    <a:pt x="211" y="616"/>
                  </a:lnTo>
                  <a:lnTo>
                    <a:pt x="204" y="620"/>
                  </a:lnTo>
                  <a:lnTo>
                    <a:pt x="197" y="624"/>
                  </a:lnTo>
                  <a:lnTo>
                    <a:pt x="191" y="627"/>
                  </a:lnTo>
                  <a:lnTo>
                    <a:pt x="187" y="627"/>
                  </a:lnTo>
                  <a:lnTo>
                    <a:pt x="181" y="630"/>
                  </a:lnTo>
                  <a:lnTo>
                    <a:pt x="173" y="634"/>
                  </a:lnTo>
                  <a:lnTo>
                    <a:pt x="170" y="637"/>
                  </a:lnTo>
                  <a:lnTo>
                    <a:pt x="167" y="637"/>
                  </a:lnTo>
                  <a:lnTo>
                    <a:pt x="167" y="634"/>
                  </a:lnTo>
                  <a:lnTo>
                    <a:pt x="170" y="627"/>
                  </a:lnTo>
                  <a:lnTo>
                    <a:pt x="170" y="624"/>
                  </a:lnTo>
                  <a:lnTo>
                    <a:pt x="173" y="616"/>
                  </a:lnTo>
                  <a:lnTo>
                    <a:pt x="177" y="613"/>
                  </a:lnTo>
                  <a:lnTo>
                    <a:pt x="181" y="610"/>
                  </a:lnTo>
                  <a:lnTo>
                    <a:pt x="184" y="603"/>
                  </a:lnTo>
                  <a:lnTo>
                    <a:pt x="187" y="597"/>
                  </a:lnTo>
                  <a:lnTo>
                    <a:pt x="187" y="589"/>
                  </a:lnTo>
                  <a:lnTo>
                    <a:pt x="191" y="583"/>
                  </a:lnTo>
                  <a:lnTo>
                    <a:pt x="191" y="576"/>
                  </a:lnTo>
                  <a:lnTo>
                    <a:pt x="191" y="567"/>
                  </a:lnTo>
                  <a:lnTo>
                    <a:pt x="191" y="556"/>
                  </a:lnTo>
                  <a:lnTo>
                    <a:pt x="191" y="550"/>
                  </a:lnTo>
                  <a:lnTo>
                    <a:pt x="184" y="543"/>
                  </a:lnTo>
                  <a:lnTo>
                    <a:pt x="181" y="537"/>
                  </a:lnTo>
                  <a:lnTo>
                    <a:pt x="177" y="526"/>
                  </a:lnTo>
                  <a:lnTo>
                    <a:pt x="181" y="519"/>
                  </a:lnTo>
                  <a:lnTo>
                    <a:pt x="177" y="519"/>
                  </a:lnTo>
                  <a:lnTo>
                    <a:pt x="170" y="519"/>
                  </a:lnTo>
                  <a:lnTo>
                    <a:pt x="167" y="519"/>
                  </a:lnTo>
                  <a:lnTo>
                    <a:pt x="164" y="513"/>
                  </a:lnTo>
                  <a:lnTo>
                    <a:pt x="164" y="510"/>
                  </a:lnTo>
                  <a:lnTo>
                    <a:pt x="170" y="506"/>
                  </a:lnTo>
                  <a:lnTo>
                    <a:pt x="173" y="503"/>
                  </a:lnTo>
                  <a:lnTo>
                    <a:pt x="177" y="503"/>
                  </a:lnTo>
                  <a:lnTo>
                    <a:pt x="181" y="506"/>
                  </a:lnTo>
                  <a:lnTo>
                    <a:pt x="181" y="510"/>
                  </a:lnTo>
                  <a:lnTo>
                    <a:pt x="184" y="513"/>
                  </a:lnTo>
                  <a:lnTo>
                    <a:pt x="187" y="516"/>
                  </a:lnTo>
                  <a:lnTo>
                    <a:pt x="191" y="519"/>
                  </a:lnTo>
                  <a:lnTo>
                    <a:pt x="197" y="516"/>
                  </a:lnTo>
                  <a:lnTo>
                    <a:pt x="197" y="513"/>
                  </a:lnTo>
                  <a:lnTo>
                    <a:pt x="197" y="510"/>
                  </a:lnTo>
                  <a:lnTo>
                    <a:pt x="200" y="503"/>
                  </a:lnTo>
                  <a:lnTo>
                    <a:pt x="200" y="499"/>
                  </a:lnTo>
                  <a:lnTo>
                    <a:pt x="200" y="496"/>
                  </a:lnTo>
                  <a:lnTo>
                    <a:pt x="194" y="492"/>
                  </a:lnTo>
                  <a:lnTo>
                    <a:pt x="187" y="489"/>
                  </a:lnTo>
                  <a:lnTo>
                    <a:pt x="187" y="486"/>
                  </a:lnTo>
                  <a:lnTo>
                    <a:pt x="184" y="486"/>
                  </a:lnTo>
                  <a:lnTo>
                    <a:pt x="181" y="486"/>
                  </a:lnTo>
                  <a:lnTo>
                    <a:pt x="173" y="486"/>
                  </a:lnTo>
                  <a:lnTo>
                    <a:pt x="170" y="489"/>
                  </a:lnTo>
                  <a:lnTo>
                    <a:pt x="170" y="496"/>
                  </a:lnTo>
                  <a:lnTo>
                    <a:pt x="167" y="499"/>
                  </a:lnTo>
                  <a:lnTo>
                    <a:pt x="160" y="503"/>
                  </a:lnTo>
                  <a:lnTo>
                    <a:pt x="160" y="506"/>
                  </a:lnTo>
                  <a:lnTo>
                    <a:pt x="157" y="516"/>
                  </a:lnTo>
                  <a:lnTo>
                    <a:pt x="157" y="523"/>
                  </a:lnTo>
                  <a:lnTo>
                    <a:pt x="154" y="526"/>
                  </a:lnTo>
                  <a:lnTo>
                    <a:pt x="154" y="529"/>
                  </a:lnTo>
                  <a:lnTo>
                    <a:pt x="151" y="537"/>
                  </a:lnTo>
                  <a:lnTo>
                    <a:pt x="151" y="540"/>
                  </a:lnTo>
                  <a:lnTo>
                    <a:pt x="151" y="543"/>
                  </a:lnTo>
                  <a:lnTo>
                    <a:pt x="151" y="550"/>
                  </a:lnTo>
                  <a:lnTo>
                    <a:pt x="154" y="556"/>
                  </a:lnTo>
                  <a:lnTo>
                    <a:pt x="157" y="559"/>
                  </a:lnTo>
                  <a:lnTo>
                    <a:pt x="160" y="564"/>
                  </a:lnTo>
                  <a:lnTo>
                    <a:pt x="160" y="567"/>
                  </a:lnTo>
                  <a:lnTo>
                    <a:pt x="167" y="570"/>
                  </a:lnTo>
                  <a:lnTo>
                    <a:pt x="170" y="573"/>
                  </a:lnTo>
                  <a:lnTo>
                    <a:pt x="170" y="576"/>
                  </a:lnTo>
                  <a:lnTo>
                    <a:pt x="173" y="576"/>
                  </a:lnTo>
                  <a:lnTo>
                    <a:pt x="177" y="580"/>
                  </a:lnTo>
                  <a:lnTo>
                    <a:pt x="173" y="586"/>
                  </a:lnTo>
                  <a:lnTo>
                    <a:pt x="170" y="589"/>
                  </a:lnTo>
                  <a:lnTo>
                    <a:pt x="167" y="597"/>
                  </a:lnTo>
                  <a:lnTo>
                    <a:pt x="164" y="597"/>
                  </a:lnTo>
                  <a:lnTo>
                    <a:pt x="160" y="600"/>
                  </a:lnTo>
                  <a:lnTo>
                    <a:pt x="154" y="603"/>
                  </a:lnTo>
                  <a:lnTo>
                    <a:pt x="146" y="603"/>
                  </a:lnTo>
                  <a:lnTo>
                    <a:pt x="140" y="597"/>
                  </a:lnTo>
                  <a:lnTo>
                    <a:pt x="140" y="594"/>
                  </a:lnTo>
                  <a:lnTo>
                    <a:pt x="137" y="586"/>
                  </a:lnTo>
                  <a:lnTo>
                    <a:pt x="130" y="583"/>
                  </a:lnTo>
                  <a:lnTo>
                    <a:pt x="127" y="583"/>
                  </a:lnTo>
                  <a:lnTo>
                    <a:pt x="124" y="583"/>
                  </a:lnTo>
                  <a:lnTo>
                    <a:pt x="120" y="583"/>
                  </a:lnTo>
                  <a:lnTo>
                    <a:pt x="116" y="583"/>
                  </a:lnTo>
                  <a:lnTo>
                    <a:pt x="113" y="583"/>
                  </a:lnTo>
                  <a:lnTo>
                    <a:pt x="110" y="583"/>
                  </a:lnTo>
                  <a:lnTo>
                    <a:pt x="103" y="583"/>
                  </a:lnTo>
                  <a:lnTo>
                    <a:pt x="100" y="583"/>
                  </a:lnTo>
                  <a:lnTo>
                    <a:pt x="94" y="580"/>
                  </a:lnTo>
                  <a:lnTo>
                    <a:pt x="86" y="573"/>
                  </a:lnTo>
                  <a:lnTo>
                    <a:pt x="80" y="564"/>
                  </a:lnTo>
                  <a:lnTo>
                    <a:pt x="80" y="556"/>
                  </a:lnTo>
                  <a:lnTo>
                    <a:pt x="80" y="550"/>
                  </a:lnTo>
                  <a:lnTo>
                    <a:pt x="76" y="546"/>
                  </a:lnTo>
                  <a:lnTo>
                    <a:pt x="73" y="543"/>
                  </a:lnTo>
                  <a:lnTo>
                    <a:pt x="70" y="543"/>
                  </a:lnTo>
                  <a:lnTo>
                    <a:pt x="73" y="540"/>
                  </a:lnTo>
                  <a:lnTo>
                    <a:pt x="80" y="540"/>
                  </a:lnTo>
                  <a:lnTo>
                    <a:pt x="86" y="540"/>
                  </a:lnTo>
                  <a:lnTo>
                    <a:pt x="94" y="540"/>
                  </a:lnTo>
                  <a:lnTo>
                    <a:pt x="100" y="540"/>
                  </a:lnTo>
                  <a:lnTo>
                    <a:pt x="106" y="537"/>
                  </a:lnTo>
                  <a:lnTo>
                    <a:pt x="110" y="523"/>
                  </a:lnTo>
                  <a:lnTo>
                    <a:pt x="110" y="503"/>
                  </a:lnTo>
                  <a:lnTo>
                    <a:pt x="110" y="492"/>
                  </a:lnTo>
                  <a:lnTo>
                    <a:pt x="106" y="486"/>
                  </a:lnTo>
                  <a:lnTo>
                    <a:pt x="100" y="476"/>
                  </a:lnTo>
                  <a:lnTo>
                    <a:pt x="94" y="476"/>
                  </a:lnTo>
                  <a:lnTo>
                    <a:pt x="90" y="473"/>
                  </a:lnTo>
                  <a:lnTo>
                    <a:pt x="90" y="469"/>
                  </a:lnTo>
                  <a:lnTo>
                    <a:pt x="90" y="462"/>
                  </a:lnTo>
                  <a:lnTo>
                    <a:pt x="90" y="456"/>
                  </a:lnTo>
                  <a:lnTo>
                    <a:pt x="90" y="453"/>
                  </a:lnTo>
                  <a:lnTo>
                    <a:pt x="94" y="449"/>
                  </a:lnTo>
                  <a:lnTo>
                    <a:pt x="94" y="446"/>
                  </a:lnTo>
                  <a:lnTo>
                    <a:pt x="94" y="439"/>
                  </a:lnTo>
                  <a:lnTo>
                    <a:pt x="97" y="435"/>
                  </a:lnTo>
                  <a:lnTo>
                    <a:pt x="94" y="429"/>
                  </a:lnTo>
                  <a:lnTo>
                    <a:pt x="94" y="426"/>
                  </a:lnTo>
                  <a:lnTo>
                    <a:pt x="94" y="422"/>
                  </a:lnTo>
                  <a:lnTo>
                    <a:pt x="90" y="419"/>
                  </a:lnTo>
                  <a:lnTo>
                    <a:pt x="94" y="416"/>
                  </a:lnTo>
                  <a:lnTo>
                    <a:pt x="94" y="408"/>
                  </a:lnTo>
                  <a:lnTo>
                    <a:pt x="97" y="405"/>
                  </a:lnTo>
                  <a:lnTo>
                    <a:pt x="97" y="402"/>
                  </a:lnTo>
                  <a:lnTo>
                    <a:pt x="100" y="399"/>
                  </a:lnTo>
                  <a:lnTo>
                    <a:pt x="100" y="396"/>
                  </a:lnTo>
                  <a:lnTo>
                    <a:pt x="106" y="399"/>
                  </a:lnTo>
                  <a:lnTo>
                    <a:pt x="113" y="402"/>
                  </a:lnTo>
                  <a:lnTo>
                    <a:pt x="116" y="402"/>
                  </a:lnTo>
                  <a:lnTo>
                    <a:pt x="120" y="402"/>
                  </a:lnTo>
                  <a:lnTo>
                    <a:pt x="120" y="396"/>
                  </a:lnTo>
                  <a:lnTo>
                    <a:pt x="120" y="392"/>
                  </a:lnTo>
                  <a:lnTo>
                    <a:pt x="124" y="389"/>
                  </a:lnTo>
                  <a:lnTo>
                    <a:pt x="124" y="386"/>
                  </a:lnTo>
                  <a:lnTo>
                    <a:pt x="127" y="383"/>
                  </a:lnTo>
                  <a:lnTo>
                    <a:pt x="127" y="378"/>
                  </a:lnTo>
                  <a:lnTo>
                    <a:pt x="130" y="375"/>
                  </a:lnTo>
                  <a:lnTo>
                    <a:pt x="130" y="372"/>
                  </a:lnTo>
                  <a:lnTo>
                    <a:pt x="137" y="369"/>
                  </a:lnTo>
                  <a:lnTo>
                    <a:pt x="140" y="365"/>
                  </a:lnTo>
                  <a:lnTo>
                    <a:pt x="143" y="359"/>
                  </a:lnTo>
                  <a:lnTo>
                    <a:pt x="146" y="356"/>
                  </a:lnTo>
                  <a:lnTo>
                    <a:pt x="151" y="345"/>
                  </a:lnTo>
                  <a:lnTo>
                    <a:pt x="157" y="338"/>
                  </a:lnTo>
                  <a:lnTo>
                    <a:pt x="160" y="335"/>
                  </a:lnTo>
                  <a:lnTo>
                    <a:pt x="160" y="332"/>
                  </a:lnTo>
                  <a:lnTo>
                    <a:pt x="160" y="329"/>
                  </a:lnTo>
                  <a:lnTo>
                    <a:pt x="160" y="325"/>
                  </a:lnTo>
                  <a:lnTo>
                    <a:pt x="160" y="322"/>
                  </a:lnTo>
                  <a:lnTo>
                    <a:pt x="160" y="315"/>
                  </a:lnTo>
                  <a:lnTo>
                    <a:pt x="164" y="311"/>
                  </a:lnTo>
                  <a:lnTo>
                    <a:pt x="167" y="305"/>
                  </a:lnTo>
                  <a:lnTo>
                    <a:pt x="170" y="302"/>
                  </a:lnTo>
                  <a:lnTo>
                    <a:pt x="170" y="299"/>
                  </a:lnTo>
                  <a:lnTo>
                    <a:pt x="170" y="295"/>
                  </a:lnTo>
                  <a:lnTo>
                    <a:pt x="167" y="295"/>
                  </a:lnTo>
                  <a:lnTo>
                    <a:pt x="164" y="295"/>
                  </a:lnTo>
                  <a:lnTo>
                    <a:pt x="160" y="295"/>
                  </a:lnTo>
                  <a:lnTo>
                    <a:pt x="157" y="299"/>
                  </a:lnTo>
                  <a:lnTo>
                    <a:pt x="154" y="299"/>
                  </a:lnTo>
                  <a:lnTo>
                    <a:pt x="151" y="299"/>
                  </a:lnTo>
                  <a:lnTo>
                    <a:pt x="146" y="299"/>
                  </a:lnTo>
                  <a:lnTo>
                    <a:pt x="143" y="299"/>
                  </a:lnTo>
                  <a:lnTo>
                    <a:pt x="140" y="295"/>
                  </a:lnTo>
                  <a:lnTo>
                    <a:pt x="143" y="292"/>
                  </a:lnTo>
                  <a:lnTo>
                    <a:pt x="146" y="285"/>
                  </a:lnTo>
                  <a:lnTo>
                    <a:pt x="151" y="281"/>
                  </a:lnTo>
                  <a:lnTo>
                    <a:pt x="154" y="281"/>
                  </a:lnTo>
                  <a:lnTo>
                    <a:pt x="160" y="278"/>
                  </a:lnTo>
                  <a:lnTo>
                    <a:pt x="164" y="275"/>
                  </a:lnTo>
                  <a:lnTo>
                    <a:pt x="170" y="272"/>
                  </a:lnTo>
                  <a:lnTo>
                    <a:pt x="173" y="265"/>
                  </a:lnTo>
                  <a:lnTo>
                    <a:pt x="173" y="254"/>
                  </a:lnTo>
                  <a:lnTo>
                    <a:pt x="170" y="248"/>
                  </a:lnTo>
                  <a:lnTo>
                    <a:pt x="164" y="238"/>
                  </a:lnTo>
                  <a:lnTo>
                    <a:pt x="157" y="232"/>
                  </a:lnTo>
                  <a:lnTo>
                    <a:pt x="154" y="227"/>
                  </a:lnTo>
                  <a:lnTo>
                    <a:pt x="151" y="224"/>
                  </a:lnTo>
                  <a:lnTo>
                    <a:pt x="146" y="218"/>
                  </a:lnTo>
                  <a:lnTo>
                    <a:pt x="143" y="205"/>
                  </a:lnTo>
                  <a:lnTo>
                    <a:pt x="143" y="202"/>
                  </a:lnTo>
                  <a:lnTo>
                    <a:pt x="143" y="191"/>
                  </a:lnTo>
                  <a:lnTo>
                    <a:pt x="140" y="181"/>
                  </a:lnTo>
                  <a:lnTo>
                    <a:pt x="137" y="175"/>
                  </a:lnTo>
                  <a:lnTo>
                    <a:pt x="133" y="171"/>
                  </a:lnTo>
                  <a:lnTo>
                    <a:pt x="130" y="175"/>
                  </a:lnTo>
                  <a:lnTo>
                    <a:pt x="127" y="175"/>
                  </a:lnTo>
                  <a:lnTo>
                    <a:pt x="124" y="171"/>
                  </a:lnTo>
                  <a:lnTo>
                    <a:pt x="120" y="171"/>
                  </a:lnTo>
                  <a:lnTo>
                    <a:pt x="113" y="175"/>
                  </a:lnTo>
                  <a:lnTo>
                    <a:pt x="110" y="175"/>
                  </a:lnTo>
                  <a:lnTo>
                    <a:pt x="106" y="178"/>
                  </a:lnTo>
                  <a:lnTo>
                    <a:pt x="103" y="181"/>
                  </a:lnTo>
                  <a:lnTo>
                    <a:pt x="100" y="184"/>
                  </a:lnTo>
                  <a:lnTo>
                    <a:pt x="106" y="184"/>
                  </a:lnTo>
                  <a:lnTo>
                    <a:pt x="110" y="191"/>
                  </a:lnTo>
                  <a:lnTo>
                    <a:pt x="113" y="194"/>
                  </a:lnTo>
                  <a:lnTo>
                    <a:pt x="113" y="202"/>
                  </a:lnTo>
                  <a:lnTo>
                    <a:pt x="113" y="208"/>
                  </a:lnTo>
                  <a:lnTo>
                    <a:pt x="110" y="211"/>
                  </a:lnTo>
                  <a:lnTo>
                    <a:pt x="110" y="218"/>
                  </a:lnTo>
                  <a:lnTo>
                    <a:pt x="106" y="221"/>
                  </a:lnTo>
                  <a:lnTo>
                    <a:pt x="103" y="221"/>
                  </a:lnTo>
                  <a:lnTo>
                    <a:pt x="100" y="224"/>
                  </a:lnTo>
                  <a:lnTo>
                    <a:pt x="94" y="232"/>
                  </a:lnTo>
                  <a:lnTo>
                    <a:pt x="97" y="232"/>
                  </a:lnTo>
                  <a:lnTo>
                    <a:pt x="100" y="235"/>
                  </a:lnTo>
                  <a:lnTo>
                    <a:pt x="106" y="238"/>
                  </a:lnTo>
                  <a:lnTo>
                    <a:pt x="110" y="235"/>
                  </a:lnTo>
                  <a:lnTo>
                    <a:pt x="113" y="232"/>
                  </a:lnTo>
                  <a:lnTo>
                    <a:pt x="116" y="232"/>
                  </a:lnTo>
                  <a:lnTo>
                    <a:pt x="116" y="227"/>
                  </a:lnTo>
                  <a:lnTo>
                    <a:pt x="120" y="227"/>
                  </a:lnTo>
                  <a:lnTo>
                    <a:pt x="127" y="232"/>
                  </a:lnTo>
                  <a:lnTo>
                    <a:pt x="133" y="235"/>
                  </a:lnTo>
                  <a:lnTo>
                    <a:pt x="137" y="241"/>
                  </a:lnTo>
                  <a:lnTo>
                    <a:pt x="140" y="245"/>
                  </a:lnTo>
                  <a:lnTo>
                    <a:pt x="140" y="248"/>
                  </a:lnTo>
                  <a:lnTo>
                    <a:pt x="140" y="254"/>
                  </a:lnTo>
                  <a:lnTo>
                    <a:pt x="140" y="265"/>
                  </a:lnTo>
                  <a:lnTo>
                    <a:pt x="137" y="268"/>
                  </a:lnTo>
                  <a:lnTo>
                    <a:pt x="133" y="272"/>
                  </a:lnTo>
                  <a:lnTo>
                    <a:pt x="130" y="275"/>
                  </a:lnTo>
                  <a:lnTo>
                    <a:pt x="127" y="278"/>
                  </a:lnTo>
                  <a:lnTo>
                    <a:pt x="124" y="281"/>
                  </a:lnTo>
                  <a:lnTo>
                    <a:pt x="120" y="285"/>
                  </a:lnTo>
                  <a:lnTo>
                    <a:pt x="116" y="288"/>
                  </a:lnTo>
                  <a:lnTo>
                    <a:pt x="113" y="288"/>
                  </a:lnTo>
                  <a:lnTo>
                    <a:pt x="110" y="292"/>
                  </a:lnTo>
                  <a:lnTo>
                    <a:pt x="106" y="295"/>
                  </a:lnTo>
                  <a:lnTo>
                    <a:pt x="103" y="295"/>
                  </a:lnTo>
                  <a:lnTo>
                    <a:pt x="100" y="295"/>
                  </a:lnTo>
                  <a:lnTo>
                    <a:pt x="97" y="292"/>
                  </a:lnTo>
                  <a:lnTo>
                    <a:pt x="94" y="288"/>
                  </a:lnTo>
                  <a:lnTo>
                    <a:pt x="90" y="285"/>
                  </a:lnTo>
                  <a:lnTo>
                    <a:pt x="90" y="281"/>
                  </a:lnTo>
                  <a:lnTo>
                    <a:pt x="90" y="275"/>
                  </a:lnTo>
                  <a:lnTo>
                    <a:pt x="94" y="272"/>
                  </a:lnTo>
                  <a:lnTo>
                    <a:pt x="97" y="268"/>
                  </a:lnTo>
                  <a:lnTo>
                    <a:pt x="100" y="265"/>
                  </a:lnTo>
                  <a:lnTo>
                    <a:pt x="103" y="265"/>
                  </a:lnTo>
                  <a:lnTo>
                    <a:pt x="106" y="258"/>
                  </a:lnTo>
                  <a:lnTo>
                    <a:pt x="106" y="251"/>
                  </a:lnTo>
                  <a:lnTo>
                    <a:pt x="100" y="251"/>
                  </a:lnTo>
                  <a:lnTo>
                    <a:pt x="94" y="251"/>
                  </a:lnTo>
                  <a:lnTo>
                    <a:pt x="86" y="251"/>
                  </a:lnTo>
                  <a:lnTo>
                    <a:pt x="80" y="254"/>
                  </a:lnTo>
                  <a:lnTo>
                    <a:pt x="76" y="258"/>
                  </a:lnTo>
                  <a:lnTo>
                    <a:pt x="70" y="254"/>
                  </a:lnTo>
                  <a:lnTo>
                    <a:pt x="67" y="254"/>
                  </a:lnTo>
                  <a:lnTo>
                    <a:pt x="63" y="258"/>
                  </a:lnTo>
                  <a:lnTo>
                    <a:pt x="63" y="262"/>
                  </a:lnTo>
                  <a:lnTo>
                    <a:pt x="63" y="268"/>
                  </a:lnTo>
                  <a:lnTo>
                    <a:pt x="60" y="272"/>
                  </a:lnTo>
                  <a:lnTo>
                    <a:pt x="56" y="272"/>
                  </a:lnTo>
                  <a:lnTo>
                    <a:pt x="53" y="275"/>
                  </a:lnTo>
                  <a:lnTo>
                    <a:pt x="46" y="278"/>
                  </a:lnTo>
                  <a:lnTo>
                    <a:pt x="43" y="285"/>
                  </a:lnTo>
                  <a:lnTo>
                    <a:pt x="36" y="292"/>
                  </a:lnTo>
                  <a:lnTo>
                    <a:pt x="30" y="295"/>
                  </a:lnTo>
                  <a:lnTo>
                    <a:pt x="30" y="288"/>
                  </a:lnTo>
                  <a:lnTo>
                    <a:pt x="30" y="285"/>
                  </a:lnTo>
                  <a:lnTo>
                    <a:pt x="33" y="281"/>
                  </a:lnTo>
                  <a:lnTo>
                    <a:pt x="33" y="275"/>
                  </a:lnTo>
                  <a:lnTo>
                    <a:pt x="33" y="272"/>
                  </a:lnTo>
                  <a:lnTo>
                    <a:pt x="33" y="268"/>
                  </a:lnTo>
                  <a:lnTo>
                    <a:pt x="36" y="268"/>
                  </a:lnTo>
                  <a:lnTo>
                    <a:pt x="36" y="262"/>
                  </a:lnTo>
                  <a:lnTo>
                    <a:pt x="40" y="258"/>
                  </a:lnTo>
                  <a:lnTo>
                    <a:pt x="40" y="254"/>
                  </a:lnTo>
                  <a:lnTo>
                    <a:pt x="40" y="251"/>
                  </a:lnTo>
                  <a:lnTo>
                    <a:pt x="36" y="251"/>
                  </a:lnTo>
                  <a:lnTo>
                    <a:pt x="33" y="248"/>
                  </a:lnTo>
                  <a:lnTo>
                    <a:pt x="30" y="248"/>
                  </a:lnTo>
                  <a:lnTo>
                    <a:pt x="30" y="245"/>
                  </a:lnTo>
                  <a:lnTo>
                    <a:pt x="30" y="241"/>
                  </a:lnTo>
                  <a:lnTo>
                    <a:pt x="30" y="238"/>
                  </a:lnTo>
                  <a:lnTo>
                    <a:pt x="22" y="238"/>
                  </a:lnTo>
                  <a:lnTo>
                    <a:pt x="19" y="238"/>
                  </a:lnTo>
                  <a:lnTo>
                    <a:pt x="19" y="232"/>
                  </a:lnTo>
                  <a:lnTo>
                    <a:pt x="19" y="227"/>
                  </a:lnTo>
                  <a:lnTo>
                    <a:pt x="16" y="221"/>
                  </a:lnTo>
                  <a:lnTo>
                    <a:pt x="13" y="221"/>
                  </a:lnTo>
                  <a:lnTo>
                    <a:pt x="9" y="221"/>
                  </a:lnTo>
                  <a:lnTo>
                    <a:pt x="9" y="218"/>
                  </a:lnTo>
                  <a:lnTo>
                    <a:pt x="6" y="215"/>
                  </a:lnTo>
                  <a:lnTo>
                    <a:pt x="6" y="211"/>
                  </a:lnTo>
                  <a:lnTo>
                    <a:pt x="3" y="205"/>
                  </a:lnTo>
                  <a:lnTo>
                    <a:pt x="3" y="197"/>
                  </a:lnTo>
                  <a:lnTo>
                    <a:pt x="3" y="191"/>
                  </a:lnTo>
                  <a:lnTo>
                    <a:pt x="3" y="188"/>
                  </a:lnTo>
                  <a:lnTo>
                    <a:pt x="6" y="184"/>
                  </a:lnTo>
                  <a:lnTo>
                    <a:pt x="9" y="181"/>
                  </a:lnTo>
                  <a:lnTo>
                    <a:pt x="13" y="184"/>
                  </a:lnTo>
                  <a:lnTo>
                    <a:pt x="16" y="188"/>
                  </a:lnTo>
                  <a:lnTo>
                    <a:pt x="19" y="191"/>
                  </a:lnTo>
                  <a:lnTo>
                    <a:pt x="22" y="191"/>
                  </a:lnTo>
                  <a:lnTo>
                    <a:pt x="26" y="194"/>
                  </a:lnTo>
                  <a:lnTo>
                    <a:pt x="30" y="194"/>
                  </a:lnTo>
                  <a:lnTo>
                    <a:pt x="33" y="197"/>
                  </a:lnTo>
                  <a:lnTo>
                    <a:pt x="36" y="197"/>
                  </a:lnTo>
                  <a:lnTo>
                    <a:pt x="40" y="202"/>
                  </a:lnTo>
                  <a:lnTo>
                    <a:pt x="43" y="202"/>
                  </a:lnTo>
                  <a:lnTo>
                    <a:pt x="43" y="208"/>
                  </a:lnTo>
                  <a:lnTo>
                    <a:pt x="43" y="211"/>
                  </a:lnTo>
                  <a:lnTo>
                    <a:pt x="40" y="215"/>
                  </a:lnTo>
                  <a:lnTo>
                    <a:pt x="40" y="218"/>
                  </a:lnTo>
                  <a:lnTo>
                    <a:pt x="40" y="221"/>
                  </a:lnTo>
                  <a:lnTo>
                    <a:pt x="40" y="224"/>
                  </a:lnTo>
                  <a:lnTo>
                    <a:pt x="40" y="227"/>
                  </a:lnTo>
                  <a:lnTo>
                    <a:pt x="43" y="232"/>
                  </a:lnTo>
                  <a:lnTo>
                    <a:pt x="46" y="232"/>
                  </a:lnTo>
                  <a:lnTo>
                    <a:pt x="49" y="232"/>
                  </a:lnTo>
                  <a:lnTo>
                    <a:pt x="49" y="227"/>
                  </a:lnTo>
                  <a:lnTo>
                    <a:pt x="53" y="227"/>
                  </a:lnTo>
                  <a:lnTo>
                    <a:pt x="53" y="224"/>
                  </a:lnTo>
                  <a:lnTo>
                    <a:pt x="56" y="224"/>
                  </a:lnTo>
                  <a:lnTo>
                    <a:pt x="60" y="227"/>
                  </a:lnTo>
                  <a:lnTo>
                    <a:pt x="63" y="227"/>
                  </a:lnTo>
                  <a:lnTo>
                    <a:pt x="63" y="224"/>
                  </a:lnTo>
                  <a:lnTo>
                    <a:pt x="60" y="218"/>
                  </a:lnTo>
                  <a:lnTo>
                    <a:pt x="60" y="215"/>
                  </a:lnTo>
                  <a:lnTo>
                    <a:pt x="60" y="211"/>
                  </a:lnTo>
                  <a:lnTo>
                    <a:pt x="60" y="208"/>
                  </a:lnTo>
                  <a:lnTo>
                    <a:pt x="60" y="205"/>
                  </a:lnTo>
                  <a:lnTo>
                    <a:pt x="60" y="202"/>
                  </a:lnTo>
                  <a:lnTo>
                    <a:pt x="60" y="197"/>
                  </a:lnTo>
                  <a:lnTo>
                    <a:pt x="60" y="194"/>
                  </a:lnTo>
                  <a:lnTo>
                    <a:pt x="56" y="194"/>
                  </a:lnTo>
                  <a:lnTo>
                    <a:pt x="53" y="191"/>
                  </a:lnTo>
                  <a:lnTo>
                    <a:pt x="49" y="188"/>
                  </a:lnTo>
                  <a:lnTo>
                    <a:pt x="46" y="184"/>
                  </a:lnTo>
                  <a:lnTo>
                    <a:pt x="43" y="181"/>
                  </a:lnTo>
                  <a:lnTo>
                    <a:pt x="40" y="181"/>
                  </a:lnTo>
                  <a:lnTo>
                    <a:pt x="36" y="181"/>
                  </a:lnTo>
                  <a:lnTo>
                    <a:pt x="33" y="181"/>
                  </a:lnTo>
                  <a:lnTo>
                    <a:pt x="30" y="181"/>
                  </a:lnTo>
                  <a:lnTo>
                    <a:pt x="22" y="178"/>
                  </a:lnTo>
                  <a:lnTo>
                    <a:pt x="19" y="175"/>
                  </a:lnTo>
                  <a:lnTo>
                    <a:pt x="16" y="171"/>
                  </a:lnTo>
                  <a:lnTo>
                    <a:pt x="16" y="164"/>
                  </a:lnTo>
                  <a:lnTo>
                    <a:pt x="16" y="161"/>
                  </a:lnTo>
                  <a:lnTo>
                    <a:pt x="13" y="157"/>
                  </a:lnTo>
                  <a:lnTo>
                    <a:pt x="9" y="157"/>
                  </a:lnTo>
                  <a:lnTo>
                    <a:pt x="6" y="157"/>
                  </a:lnTo>
                  <a:lnTo>
                    <a:pt x="3" y="154"/>
                  </a:lnTo>
                  <a:lnTo>
                    <a:pt x="0" y="148"/>
                  </a:lnTo>
                  <a:lnTo>
                    <a:pt x="0" y="141"/>
                  </a:lnTo>
                  <a:lnTo>
                    <a:pt x="0" y="134"/>
                  </a:lnTo>
                  <a:lnTo>
                    <a:pt x="0" y="127"/>
                  </a:lnTo>
                  <a:lnTo>
                    <a:pt x="0" y="121"/>
                  </a:lnTo>
                  <a:lnTo>
                    <a:pt x="0" y="118"/>
                  </a:lnTo>
                  <a:lnTo>
                    <a:pt x="3" y="111"/>
                  </a:lnTo>
                  <a:lnTo>
                    <a:pt x="6" y="111"/>
                  </a:lnTo>
                  <a:lnTo>
                    <a:pt x="13" y="114"/>
                  </a:lnTo>
                  <a:lnTo>
                    <a:pt x="19" y="118"/>
                  </a:lnTo>
                  <a:lnTo>
                    <a:pt x="22" y="121"/>
                  </a:lnTo>
                  <a:lnTo>
                    <a:pt x="26" y="121"/>
                  </a:lnTo>
                  <a:lnTo>
                    <a:pt x="30" y="121"/>
                  </a:lnTo>
                  <a:lnTo>
                    <a:pt x="33" y="121"/>
                  </a:lnTo>
                  <a:lnTo>
                    <a:pt x="36" y="121"/>
                  </a:lnTo>
                  <a:lnTo>
                    <a:pt x="40" y="118"/>
                  </a:lnTo>
                  <a:lnTo>
                    <a:pt x="40" y="121"/>
                  </a:lnTo>
                  <a:lnTo>
                    <a:pt x="40" y="124"/>
                  </a:lnTo>
                  <a:lnTo>
                    <a:pt x="43" y="127"/>
                  </a:lnTo>
                  <a:lnTo>
                    <a:pt x="46" y="130"/>
                  </a:lnTo>
                  <a:lnTo>
                    <a:pt x="49" y="130"/>
                  </a:lnTo>
                  <a:lnTo>
                    <a:pt x="53" y="127"/>
                  </a:lnTo>
                  <a:lnTo>
                    <a:pt x="56" y="124"/>
                  </a:lnTo>
                  <a:lnTo>
                    <a:pt x="56" y="121"/>
                  </a:lnTo>
                  <a:lnTo>
                    <a:pt x="53" y="118"/>
                  </a:lnTo>
                  <a:lnTo>
                    <a:pt x="49" y="114"/>
                  </a:lnTo>
                  <a:lnTo>
                    <a:pt x="46" y="111"/>
                  </a:lnTo>
                  <a:lnTo>
                    <a:pt x="43" y="111"/>
                  </a:lnTo>
                  <a:lnTo>
                    <a:pt x="40" y="107"/>
                  </a:lnTo>
                  <a:lnTo>
                    <a:pt x="36" y="104"/>
                  </a:lnTo>
                  <a:lnTo>
                    <a:pt x="33" y="100"/>
                  </a:lnTo>
                  <a:lnTo>
                    <a:pt x="40" y="100"/>
                  </a:lnTo>
                  <a:lnTo>
                    <a:pt x="46" y="97"/>
                  </a:lnTo>
                  <a:lnTo>
                    <a:pt x="49" y="94"/>
                  </a:lnTo>
                  <a:lnTo>
                    <a:pt x="53" y="87"/>
                  </a:lnTo>
                  <a:lnTo>
                    <a:pt x="53" y="84"/>
                  </a:lnTo>
                  <a:lnTo>
                    <a:pt x="53" y="81"/>
                  </a:lnTo>
                  <a:lnTo>
                    <a:pt x="56" y="81"/>
                  </a:lnTo>
                  <a:lnTo>
                    <a:pt x="60" y="81"/>
                  </a:lnTo>
                  <a:lnTo>
                    <a:pt x="63" y="81"/>
                  </a:lnTo>
                  <a:lnTo>
                    <a:pt x="67" y="81"/>
                  </a:lnTo>
                  <a:lnTo>
                    <a:pt x="70" y="84"/>
                  </a:lnTo>
                  <a:lnTo>
                    <a:pt x="70" y="87"/>
                  </a:lnTo>
                  <a:lnTo>
                    <a:pt x="73" y="87"/>
                  </a:lnTo>
                  <a:lnTo>
                    <a:pt x="76" y="87"/>
                  </a:lnTo>
                  <a:lnTo>
                    <a:pt x="76" y="91"/>
                  </a:lnTo>
                  <a:lnTo>
                    <a:pt x="76" y="94"/>
                  </a:lnTo>
                  <a:lnTo>
                    <a:pt x="76" y="100"/>
                  </a:lnTo>
                  <a:lnTo>
                    <a:pt x="80" y="104"/>
                  </a:lnTo>
                  <a:lnTo>
                    <a:pt x="83" y="100"/>
                  </a:lnTo>
                  <a:lnTo>
                    <a:pt x="86" y="100"/>
                  </a:lnTo>
                  <a:lnTo>
                    <a:pt x="90" y="97"/>
                  </a:lnTo>
                  <a:lnTo>
                    <a:pt x="90" y="94"/>
                  </a:lnTo>
                  <a:lnTo>
                    <a:pt x="94" y="94"/>
                  </a:lnTo>
                  <a:lnTo>
                    <a:pt x="97" y="91"/>
                  </a:lnTo>
                  <a:lnTo>
                    <a:pt x="100" y="91"/>
                  </a:lnTo>
                  <a:lnTo>
                    <a:pt x="103" y="91"/>
                  </a:lnTo>
                  <a:lnTo>
                    <a:pt x="106" y="87"/>
                  </a:lnTo>
                  <a:lnTo>
                    <a:pt x="103" y="84"/>
                  </a:lnTo>
                  <a:lnTo>
                    <a:pt x="100" y="84"/>
                  </a:lnTo>
                  <a:lnTo>
                    <a:pt x="100" y="81"/>
                  </a:lnTo>
                  <a:lnTo>
                    <a:pt x="97" y="81"/>
                  </a:lnTo>
                  <a:lnTo>
                    <a:pt x="94" y="77"/>
                  </a:lnTo>
                  <a:lnTo>
                    <a:pt x="97" y="77"/>
                  </a:lnTo>
                  <a:lnTo>
                    <a:pt x="100" y="73"/>
                  </a:lnTo>
                  <a:lnTo>
                    <a:pt x="103" y="70"/>
                  </a:lnTo>
                  <a:lnTo>
                    <a:pt x="110" y="67"/>
                  </a:lnTo>
                  <a:lnTo>
                    <a:pt x="113" y="64"/>
                  </a:lnTo>
                  <a:lnTo>
                    <a:pt x="116" y="64"/>
                  </a:lnTo>
                  <a:lnTo>
                    <a:pt x="120" y="60"/>
                  </a:lnTo>
                  <a:lnTo>
                    <a:pt x="124" y="60"/>
                  </a:lnTo>
                  <a:lnTo>
                    <a:pt x="124" y="64"/>
                  </a:lnTo>
                  <a:lnTo>
                    <a:pt x="120" y="67"/>
                  </a:lnTo>
                  <a:lnTo>
                    <a:pt x="120" y="70"/>
                  </a:lnTo>
                  <a:lnTo>
                    <a:pt x="124" y="73"/>
                  </a:lnTo>
                  <a:lnTo>
                    <a:pt x="127" y="77"/>
                  </a:lnTo>
                  <a:lnTo>
                    <a:pt x="133" y="77"/>
                  </a:lnTo>
                  <a:lnTo>
                    <a:pt x="140" y="77"/>
                  </a:lnTo>
                  <a:lnTo>
                    <a:pt x="146" y="73"/>
                  </a:lnTo>
                  <a:lnTo>
                    <a:pt x="146" y="70"/>
                  </a:lnTo>
                  <a:lnTo>
                    <a:pt x="151" y="64"/>
                  </a:lnTo>
                  <a:lnTo>
                    <a:pt x="143" y="64"/>
                  </a:lnTo>
                  <a:lnTo>
                    <a:pt x="137" y="64"/>
                  </a:lnTo>
                  <a:lnTo>
                    <a:pt x="130" y="60"/>
                  </a:lnTo>
                  <a:lnTo>
                    <a:pt x="130" y="57"/>
                  </a:lnTo>
                  <a:lnTo>
                    <a:pt x="137" y="57"/>
                  </a:lnTo>
                  <a:lnTo>
                    <a:pt x="143" y="57"/>
                  </a:lnTo>
                  <a:lnTo>
                    <a:pt x="151" y="54"/>
                  </a:lnTo>
                  <a:lnTo>
                    <a:pt x="154" y="54"/>
                  </a:lnTo>
                  <a:lnTo>
                    <a:pt x="157" y="51"/>
                  </a:lnTo>
                  <a:lnTo>
                    <a:pt x="160" y="43"/>
                  </a:lnTo>
                  <a:lnTo>
                    <a:pt x="160" y="37"/>
                  </a:lnTo>
                  <a:lnTo>
                    <a:pt x="160" y="30"/>
                  </a:lnTo>
                  <a:lnTo>
                    <a:pt x="167" y="21"/>
                  </a:lnTo>
                  <a:lnTo>
                    <a:pt x="177" y="16"/>
                  </a:lnTo>
                  <a:lnTo>
                    <a:pt x="184" y="13"/>
                  </a:lnTo>
                  <a:lnTo>
                    <a:pt x="191" y="13"/>
                  </a:lnTo>
                  <a:lnTo>
                    <a:pt x="197" y="13"/>
                  </a:lnTo>
                  <a:lnTo>
                    <a:pt x="204" y="10"/>
                  </a:lnTo>
                  <a:lnTo>
                    <a:pt x="211" y="7"/>
                  </a:lnTo>
                  <a:lnTo>
                    <a:pt x="214" y="7"/>
                  </a:lnTo>
                  <a:lnTo>
                    <a:pt x="218" y="7"/>
                  </a:lnTo>
                  <a:lnTo>
                    <a:pt x="221" y="10"/>
                  </a:lnTo>
                  <a:lnTo>
                    <a:pt x="221" y="7"/>
                  </a:lnTo>
                  <a:lnTo>
                    <a:pt x="224" y="3"/>
                  </a:lnTo>
                  <a:lnTo>
                    <a:pt x="224" y="0"/>
                  </a:lnTo>
                  <a:lnTo>
                    <a:pt x="227" y="0"/>
                  </a:lnTo>
                  <a:lnTo>
                    <a:pt x="231" y="3"/>
                  </a:lnTo>
                  <a:lnTo>
                    <a:pt x="234" y="7"/>
                  </a:lnTo>
                  <a:lnTo>
                    <a:pt x="237" y="7"/>
                  </a:lnTo>
                  <a:lnTo>
                    <a:pt x="241" y="10"/>
                  </a:lnTo>
                  <a:lnTo>
                    <a:pt x="245" y="10"/>
                  </a:lnTo>
                  <a:lnTo>
                    <a:pt x="248" y="10"/>
                  </a:lnTo>
                  <a:lnTo>
                    <a:pt x="251" y="10"/>
                  </a:lnTo>
                  <a:lnTo>
                    <a:pt x="254" y="10"/>
                  </a:lnTo>
                  <a:lnTo>
                    <a:pt x="257" y="7"/>
                  </a:lnTo>
                  <a:lnTo>
                    <a:pt x="261" y="7"/>
                  </a:lnTo>
                  <a:lnTo>
                    <a:pt x="264" y="7"/>
                  </a:lnTo>
                  <a:lnTo>
                    <a:pt x="267" y="7"/>
                  </a:lnTo>
                  <a:lnTo>
                    <a:pt x="272" y="7"/>
                  </a:lnTo>
                  <a:lnTo>
                    <a:pt x="272" y="10"/>
                  </a:lnTo>
                  <a:lnTo>
                    <a:pt x="267" y="13"/>
                  </a:lnTo>
                  <a:lnTo>
                    <a:pt x="264" y="13"/>
                  </a:lnTo>
                  <a:lnTo>
                    <a:pt x="261" y="16"/>
                  </a:lnTo>
                  <a:lnTo>
                    <a:pt x="261" y="24"/>
                  </a:lnTo>
                  <a:lnTo>
                    <a:pt x="261" y="30"/>
                  </a:lnTo>
                  <a:lnTo>
                    <a:pt x="261" y="34"/>
                  </a:lnTo>
                  <a:lnTo>
                    <a:pt x="261" y="40"/>
                  </a:lnTo>
                  <a:lnTo>
                    <a:pt x="261" y="51"/>
                  </a:lnTo>
                  <a:lnTo>
                    <a:pt x="264" y="60"/>
                  </a:lnTo>
                  <a:lnTo>
                    <a:pt x="267" y="67"/>
                  </a:lnTo>
                  <a:lnTo>
                    <a:pt x="272" y="73"/>
                  </a:lnTo>
                  <a:lnTo>
                    <a:pt x="275" y="77"/>
                  </a:lnTo>
                  <a:lnTo>
                    <a:pt x="281" y="81"/>
                  </a:lnTo>
                  <a:lnTo>
                    <a:pt x="288" y="81"/>
                  </a:lnTo>
                  <a:lnTo>
                    <a:pt x="294" y="84"/>
                  </a:lnTo>
                  <a:lnTo>
                    <a:pt x="294" y="87"/>
                  </a:lnTo>
                  <a:lnTo>
                    <a:pt x="297" y="87"/>
                  </a:lnTo>
                  <a:lnTo>
                    <a:pt x="305" y="91"/>
                  </a:lnTo>
                  <a:lnTo>
                    <a:pt x="311" y="94"/>
                  </a:lnTo>
                  <a:lnTo>
                    <a:pt x="318" y="97"/>
                  </a:lnTo>
                  <a:lnTo>
                    <a:pt x="321" y="94"/>
                  </a:lnTo>
                  <a:lnTo>
                    <a:pt x="324" y="87"/>
                  </a:lnTo>
                  <a:lnTo>
                    <a:pt x="332" y="81"/>
                  </a:lnTo>
                  <a:lnTo>
                    <a:pt x="335" y="77"/>
                  </a:lnTo>
                  <a:lnTo>
                    <a:pt x="342" y="73"/>
                  </a:lnTo>
                  <a:lnTo>
                    <a:pt x="351" y="70"/>
                  </a:lnTo>
                  <a:lnTo>
                    <a:pt x="358" y="70"/>
                  </a:lnTo>
                  <a:lnTo>
                    <a:pt x="365" y="73"/>
                  </a:lnTo>
                  <a:lnTo>
                    <a:pt x="375" y="84"/>
                  </a:lnTo>
                  <a:lnTo>
                    <a:pt x="385" y="94"/>
                  </a:lnTo>
                  <a:lnTo>
                    <a:pt x="385" y="111"/>
                  </a:lnTo>
                  <a:lnTo>
                    <a:pt x="378" y="124"/>
                  </a:lnTo>
                  <a:lnTo>
                    <a:pt x="375" y="127"/>
                  </a:lnTo>
                  <a:lnTo>
                    <a:pt x="372" y="130"/>
                  </a:lnTo>
                  <a:lnTo>
                    <a:pt x="369" y="134"/>
                  </a:lnTo>
                  <a:lnTo>
                    <a:pt x="362" y="137"/>
                  </a:lnTo>
                  <a:lnTo>
                    <a:pt x="358" y="141"/>
                  </a:lnTo>
                  <a:lnTo>
                    <a:pt x="351" y="141"/>
                  </a:lnTo>
                  <a:lnTo>
                    <a:pt x="348" y="145"/>
                  </a:lnTo>
                  <a:lnTo>
                    <a:pt x="345" y="145"/>
                  </a:lnTo>
                  <a:lnTo>
                    <a:pt x="342" y="145"/>
                  </a:lnTo>
                  <a:lnTo>
                    <a:pt x="342" y="151"/>
                  </a:lnTo>
                  <a:lnTo>
                    <a:pt x="342" y="154"/>
                  </a:lnTo>
                  <a:lnTo>
                    <a:pt x="345" y="157"/>
                  </a:lnTo>
                  <a:lnTo>
                    <a:pt x="351" y="161"/>
                  </a:lnTo>
                  <a:lnTo>
                    <a:pt x="355" y="161"/>
                  </a:lnTo>
                  <a:lnTo>
                    <a:pt x="362" y="161"/>
                  </a:lnTo>
                  <a:lnTo>
                    <a:pt x="365" y="164"/>
                  </a:lnTo>
                  <a:lnTo>
                    <a:pt x="372" y="164"/>
                  </a:lnTo>
                  <a:lnTo>
                    <a:pt x="378" y="164"/>
                  </a:lnTo>
                  <a:lnTo>
                    <a:pt x="385" y="164"/>
                  </a:lnTo>
                  <a:lnTo>
                    <a:pt x="392" y="164"/>
                  </a:lnTo>
                  <a:lnTo>
                    <a:pt x="396" y="164"/>
                  </a:lnTo>
                  <a:lnTo>
                    <a:pt x="402" y="164"/>
                  </a:lnTo>
                  <a:lnTo>
                    <a:pt x="405" y="164"/>
                  </a:lnTo>
                  <a:lnTo>
                    <a:pt x="409" y="164"/>
                  </a:lnTo>
                  <a:lnTo>
                    <a:pt x="409" y="167"/>
                  </a:lnTo>
                  <a:lnTo>
                    <a:pt x="405" y="175"/>
                  </a:lnTo>
                  <a:lnTo>
                    <a:pt x="402" y="178"/>
                  </a:lnTo>
                  <a:lnTo>
                    <a:pt x="399" y="181"/>
                  </a:lnTo>
                  <a:lnTo>
                    <a:pt x="396" y="181"/>
                  </a:lnTo>
                  <a:lnTo>
                    <a:pt x="399" y="184"/>
                  </a:lnTo>
                  <a:lnTo>
                    <a:pt x="405" y="191"/>
                  </a:lnTo>
                  <a:lnTo>
                    <a:pt x="405" y="194"/>
                  </a:lnTo>
                  <a:lnTo>
                    <a:pt x="405" y="197"/>
                  </a:lnTo>
                  <a:lnTo>
                    <a:pt x="405" y="205"/>
                  </a:lnTo>
                  <a:lnTo>
                    <a:pt x="405" y="208"/>
                  </a:lnTo>
                  <a:lnTo>
                    <a:pt x="405" y="205"/>
                  </a:lnTo>
                  <a:lnTo>
                    <a:pt x="415" y="202"/>
                  </a:lnTo>
                  <a:lnTo>
                    <a:pt x="423" y="194"/>
                  </a:lnTo>
                  <a:lnTo>
                    <a:pt x="426" y="194"/>
                  </a:lnTo>
                  <a:lnTo>
                    <a:pt x="426" y="202"/>
                  </a:lnTo>
                  <a:lnTo>
                    <a:pt x="423" y="211"/>
                  </a:lnTo>
                  <a:lnTo>
                    <a:pt x="415" y="218"/>
                  </a:lnTo>
                  <a:lnTo>
                    <a:pt x="412" y="221"/>
                  </a:lnTo>
                  <a:lnTo>
                    <a:pt x="409" y="224"/>
                  </a:lnTo>
                  <a:lnTo>
                    <a:pt x="409" y="227"/>
                  </a:lnTo>
                  <a:lnTo>
                    <a:pt x="412" y="227"/>
                  </a:lnTo>
                  <a:lnTo>
                    <a:pt x="415" y="227"/>
                  </a:lnTo>
                  <a:lnTo>
                    <a:pt x="426" y="232"/>
                  </a:lnTo>
                  <a:lnTo>
                    <a:pt x="435" y="227"/>
                  </a:lnTo>
                  <a:lnTo>
                    <a:pt x="435" y="232"/>
                  </a:lnTo>
                  <a:lnTo>
                    <a:pt x="432" y="238"/>
                  </a:lnTo>
                  <a:lnTo>
                    <a:pt x="426" y="245"/>
                  </a:lnTo>
                  <a:lnTo>
                    <a:pt x="423" y="248"/>
                  </a:lnTo>
                  <a:lnTo>
                    <a:pt x="423" y="251"/>
                  </a:lnTo>
                  <a:lnTo>
                    <a:pt x="426" y="251"/>
                  </a:lnTo>
                  <a:lnTo>
                    <a:pt x="426" y="254"/>
                  </a:lnTo>
                  <a:lnTo>
                    <a:pt x="426" y="258"/>
                  </a:lnTo>
                  <a:lnTo>
                    <a:pt x="426" y="262"/>
                  </a:lnTo>
                  <a:lnTo>
                    <a:pt x="418" y="262"/>
                  </a:lnTo>
                  <a:lnTo>
                    <a:pt x="412" y="265"/>
                  </a:lnTo>
                  <a:lnTo>
                    <a:pt x="405" y="265"/>
                  </a:lnTo>
                  <a:lnTo>
                    <a:pt x="405" y="268"/>
                  </a:lnTo>
                  <a:lnTo>
                    <a:pt x="405" y="272"/>
                  </a:lnTo>
                  <a:lnTo>
                    <a:pt x="405" y="275"/>
                  </a:lnTo>
                  <a:lnTo>
                    <a:pt x="402" y="278"/>
                  </a:lnTo>
                  <a:lnTo>
                    <a:pt x="399" y="288"/>
                  </a:lnTo>
                  <a:lnTo>
                    <a:pt x="388" y="295"/>
                  </a:lnTo>
                  <a:lnTo>
                    <a:pt x="382" y="302"/>
                  </a:lnTo>
                  <a:lnTo>
                    <a:pt x="375" y="305"/>
                  </a:lnTo>
                  <a:lnTo>
                    <a:pt x="372" y="311"/>
                  </a:lnTo>
                  <a:lnTo>
                    <a:pt x="369" y="315"/>
                  </a:lnTo>
                  <a:lnTo>
                    <a:pt x="365" y="322"/>
                  </a:lnTo>
                  <a:lnTo>
                    <a:pt x="369" y="325"/>
                  </a:lnTo>
                  <a:lnTo>
                    <a:pt x="372" y="325"/>
                  </a:lnTo>
                  <a:lnTo>
                    <a:pt x="372" y="332"/>
                  </a:lnTo>
                  <a:lnTo>
                    <a:pt x="372" y="335"/>
                  </a:lnTo>
                  <a:lnTo>
                    <a:pt x="369" y="338"/>
                  </a:lnTo>
                  <a:lnTo>
                    <a:pt x="362" y="342"/>
                  </a:lnTo>
                  <a:lnTo>
                    <a:pt x="358" y="348"/>
                  </a:lnTo>
                  <a:lnTo>
                    <a:pt x="355" y="356"/>
                  </a:lnTo>
                  <a:lnTo>
                    <a:pt x="351" y="362"/>
                  </a:lnTo>
                  <a:lnTo>
                    <a:pt x="345" y="378"/>
                  </a:lnTo>
                  <a:lnTo>
                    <a:pt x="342" y="392"/>
                  </a:lnTo>
                  <a:lnTo>
                    <a:pt x="335" y="405"/>
                  </a:lnTo>
                  <a:lnTo>
                    <a:pt x="332" y="416"/>
                  </a:lnTo>
                  <a:lnTo>
                    <a:pt x="332" y="422"/>
                  </a:lnTo>
                  <a:lnTo>
                    <a:pt x="328" y="429"/>
                  </a:lnTo>
                  <a:lnTo>
                    <a:pt x="324" y="439"/>
                  </a:lnTo>
                  <a:lnTo>
                    <a:pt x="321" y="449"/>
                  </a:lnTo>
                  <a:lnTo>
                    <a:pt x="321" y="456"/>
                  </a:lnTo>
                  <a:lnTo>
                    <a:pt x="321" y="459"/>
                  </a:lnTo>
                  <a:lnTo>
                    <a:pt x="321" y="466"/>
                  </a:lnTo>
                  <a:lnTo>
                    <a:pt x="324" y="473"/>
                  </a:lnTo>
                  <a:lnTo>
                    <a:pt x="324" y="476"/>
                  </a:lnTo>
                  <a:lnTo>
                    <a:pt x="321" y="486"/>
                  </a:lnTo>
                  <a:lnTo>
                    <a:pt x="318" y="492"/>
                  </a:lnTo>
                  <a:lnTo>
                    <a:pt x="318" y="506"/>
                  </a:lnTo>
                  <a:lnTo>
                    <a:pt x="315" y="516"/>
                  </a:lnTo>
                  <a:lnTo>
                    <a:pt x="311" y="519"/>
                  </a:lnTo>
                  <a:lnTo>
                    <a:pt x="308" y="523"/>
                  </a:lnTo>
                  <a:lnTo>
                    <a:pt x="308" y="526"/>
                  </a:lnTo>
                  <a:lnTo>
                    <a:pt x="308" y="537"/>
                  </a:lnTo>
                  <a:lnTo>
                    <a:pt x="305" y="546"/>
                  </a:lnTo>
                  <a:lnTo>
                    <a:pt x="302" y="550"/>
                  </a:lnTo>
                  <a:lnTo>
                    <a:pt x="302" y="556"/>
                  </a:lnTo>
                  <a:lnTo>
                    <a:pt x="297" y="556"/>
                  </a:lnTo>
                  <a:lnTo>
                    <a:pt x="294" y="564"/>
                  </a:lnTo>
                  <a:lnTo>
                    <a:pt x="291" y="567"/>
                  </a:lnTo>
                  <a:lnTo>
                    <a:pt x="288" y="570"/>
                  </a:lnTo>
                  <a:lnTo>
                    <a:pt x="284" y="570"/>
                  </a:lnTo>
                  <a:lnTo>
                    <a:pt x="278" y="564"/>
                  </a:lnTo>
                  <a:lnTo>
                    <a:pt x="272" y="556"/>
                  </a:lnTo>
                  <a:lnTo>
                    <a:pt x="267" y="553"/>
                  </a:lnTo>
                  <a:lnTo>
                    <a:pt x="267" y="55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57" name="Freeform 65"/>
            <p:cNvSpPr>
              <a:spLocks/>
            </p:cNvSpPr>
            <p:nvPr/>
          </p:nvSpPr>
          <p:spPr bwMode="auto">
            <a:xfrm>
              <a:off x="3375159" y="4068176"/>
              <a:ext cx="9227" cy="18601"/>
            </a:xfrm>
            <a:custGeom>
              <a:avLst/>
              <a:gdLst>
                <a:gd name="T0" fmla="*/ 0 w 10"/>
                <a:gd name="T1" fmla="*/ 6 h 13"/>
                <a:gd name="T2" fmla="*/ 0 w 10"/>
                <a:gd name="T3" fmla="*/ 3 h 13"/>
                <a:gd name="T4" fmla="*/ 3 w 10"/>
                <a:gd name="T5" fmla="*/ 3 h 13"/>
                <a:gd name="T6" fmla="*/ 3 w 10"/>
                <a:gd name="T7" fmla="*/ 0 h 13"/>
                <a:gd name="T8" fmla="*/ 6 w 10"/>
                <a:gd name="T9" fmla="*/ 0 h 13"/>
                <a:gd name="T10" fmla="*/ 6 w 10"/>
                <a:gd name="T11" fmla="*/ 3 h 13"/>
                <a:gd name="T12" fmla="*/ 10 w 10"/>
                <a:gd name="T13" fmla="*/ 6 h 13"/>
                <a:gd name="T14" fmla="*/ 10 w 10"/>
                <a:gd name="T15" fmla="*/ 10 h 13"/>
                <a:gd name="T16" fmla="*/ 6 w 10"/>
                <a:gd name="T17" fmla="*/ 10 h 13"/>
                <a:gd name="T18" fmla="*/ 6 w 10"/>
                <a:gd name="T19" fmla="*/ 13 h 13"/>
                <a:gd name="T20" fmla="*/ 3 w 10"/>
                <a:gd name="T21" fmla="*/ 13 h 13"/>
                <a:gd name="T22" fmla="*/ 3 w 10"/>
                <a:gd name="T23" fmla="*/ 10 h 13"/>
                <a:gd name="T24" fmla="*/ 0 w 10"/>
                <a:gd name="T25" fmla="*/ 10 h 13"/>
                <a:gd name="T26" fmla="*/ 0 w 10"/>
                <a:gd name="T2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3">
                  <a:moveTo>
                    <a:pt x="0" y="6"/>
                  </a:moveTo>
                  <a:lnTo>
                    <a:pt x="0" y="3"/>
                  </a:lnTo>
                  <a:lnTo>
                    <a:pt x="3" y="3"/>
                  </a:lnTo>
                  <a:lnTo>
                    <a:pt x="3" y="0"/>
                  </a:lnTo>
                  <a:lnTo>
                    <a:pt x="6" y="0"/>
                  </a:lnTo>
                  <a:lnTo>
                    <a:pt x="6" y="3"/>
                  </a:lnTo>
                  <a:lnTo>
                    <a:pt x="10" y="6"/>
                  </a:lnTo>
                  <a:lnTo>
                    <a:pt x="10" y="10"/>
                  </a:lnTo>
                  <a:lnTo>
                    <a:pt x="6" y="10"/>
                  </a:lnTo>
                  <a:lnTo>
                    <a:pt x="6" y="13"/>
                  </a:lnTo>
                  <a:lnTo>
                    <a:pt x="3" y="13"/>
                  </a:lnTo>
                  <a:lnTo>
                    <a:pt x="3" y="10"/>
                  </a:lnTo>
                  <a:lnTo>
                    <a:pt x="0" y="10"/>
                  </a:lnTo>
                  <a:lnTo>
                    <a:pt x="0" y="6"/>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58" name="Freeform 66"/>
            <p:cNvSpPr>
              <a:spLocks/>
            </p:cNvSpPr>
            <p:nvPr/>
          </p:nvSpPr>
          <p:spPr bwMode="auto">
            <a:xfrm>
              <a:off x="3421295" y="4269063"/>
              <a:ext cx="25836" cy="26041"/>
            </a:xfrm>
            <a:custGeom>
              <a:avLst/>
              <a:gdLst>
                <a:gd name="T0" fmla="*/ 3 w 20"/>
                <a:gd name="T1" fmla="*/ 10 h 19"/>
                <a:gd name="T2" fmla="*/ 0 w 20"/>
                <a:gd name="T3" fmla="*/ 6 h 19"/>
                <a:gd name="T4" fmla="*/ 0 w 20"/>
                <a:gd name="T5" fmla="*/ 3 h 19"/>
                <a:gd name="T6" fmla="*/ 0 w 20"/>
                <a:gd name="T7" fmla="*/ 0 h 19"/>
                <a:gd name="T8" fmla="*/ 3 w 20"/>
                <a:gd name="T9" fmla="*/ 0 h 19"/>
                <a:gd name="T10" fmla="*/ 7 w 20"/>
                <a:gd name="T11" fmla="*/ 0 h 19"/>
                <a:gd name="T12" fmla="*/ 7 w 20"/>
                <a:gd name="T13" fmla="*/ 3 h 19"/>
                <a:gd name="T14" fmla="*/ 11 w 20"/>
                <a:gd name="T15" fmla="*/ 3 h 19"/>
                <a:gd name="T16" fmla="*/ 14 w 20"/>
                <a:gd name="T17" fmla="*/ 6 h 19"/>
                <a:gd name="T18" fmla="*/ 17 w 20"/>
                <a:gd name="T19" fmla="*/ 6 h 19"/>
                <a:gd name="T20" fmla="*/ 17 w 20"/>
                <a:gd name="T21" fmla="*/ 10 h 19"/>
                <a:gd name="T22" fmla="*/ 20 w 20"/>
                <a:gd name="T23" fmla="*/ 13 h 19"/>
                <a:gd name="T24" fmla="*/ 20 w 20"/>
                <a:gd name="T25" fmla="*/ 16 h 19"/>
                <a:gd name="T26" fmla="*/ 17 w 20"/>
                <a:gd name="T27" fmla="*/ 16 h 19"/>
                <a:gd name="T28" fmla="*/ 17 w 20"/>
                <a:gd name="T29" fmla="*/ 19 h 19"/>
                <a:gd name="T30" fmla="*/ 14 w 20"/>
                <a:gd name="T31" fmla="*/ 19 h 19"/>
                <a:gd name="T32" fmla="*/ 11 w 20"/>
                <a:gd name="T33" fmla="*/ 19 h 19"/>
                <a:gd name="T34" fmla="*/ 11 w 20"/>
                <a:gd name="T35" fmla="*/ 16 h 19"/>
                <a:gd name="T36" fmla="*/ 7 w 20"/>
                <a:gd name="T37" fmla="*/ 16 h 19"/>
                <a:gd name="T38" fmla="*/ 7 w 20"/>
                <a:gd name="T39" fmla="*/ 13 h 19"/>
                <a:gd name="T40" fmla="*/ 3 w 20"/>
                <a:gd name="T41" fmla="*/ 13 h 19"/>
                <a:gd name="T42" fmla="*/ 3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3" y="10"/>
                  </a:moveTo>
                  <a:lnTo>
                    <a:pt x="0" y="6"/>
                  </a:lnTo>
                  <a:lnTo>
                    <a:pt x="0" y="3"/>
                  </a:lnTo>
                  <a:lnTo>
                    <a:pt x="0" y="0"/>
                  </a:lnTo>
                  <a:lnTo>
                    <a:pt x="3" y="0"/>
                  </a:lnTo>
                  <a:lnTo>
                    <a:pt x="7" y="0"/>
                  </a:lnTo>
                  <a:lnTo>
                    <a:pt x="7" y="3"/>
                  </a:lnTo>
                  <a:lnTo>
                    <a:pt x="11" y="3"/>
                  </a:lnTo>
                  <a:lnTo>
                    <a:pt x="14" y="6"/>
                  </a:lnTo>
                  <a:lnTo>
                    <a:pt x="17" y="6"/>
                  </a:lnTo>
                  <a:lnTo>
                    <a:pt x="17" y="10"/>
                  </a:lnTo>
                  <a:lnTo>
                    <a:pt x="20" y="13"/>
                  </a:lnTo>
                  <a:lnTo>
                    <a:pt x="20" y="16"/>
                  </a:lnTo>
                  <a:lnTo>
                    <a:pt x="17" y="16"/>
                  </a:lnTo>
                  <a:lnTo>
                    <a:pt x="17" y="19"/>
                  </a:lnTo>
                  <a:lnTo>
                    <a:pt x="14" y="19"/>
                  </a:lnTo>
                  <a:lnTo>
                    <a:pt x="11" y="19"/>
                  </a:lnTo>
                  <a:lnTo>
                    <a:pt x="11" y="16"/>
                  </a:lnTo>
                  <a:lnTo>
                    <a:pt x="7" y="16"/>
                  </a:lnTo>
                  <a:lnTo>
                    <a:pt x="7" y="13"/>
                  </a:lnTo>
                  <a:lnTo>
                    <a:pt x="3" y="13"/>
                  </a:lnTo>
                  <a:lnTo>
                    <a:pt x="3" y="1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59" name="Freeform 69"/>
            <p:cNvSpPr>
              <a:spLocks/>
            </p:cNvSpPr>
            <p:nvPr/>
          </p:nvSpPr>
          <p:spPr bwMode="auto">
            <a:xfrm>
              <a:off x="2550253" y="3653382"/>
              <a:ext cx="81199" cy="145085"/>
            </a:xfrm>
            <a:custGeom>
              <a:avLst/>
              <a:gdLst>
                <a:gd name="T0" fmla="*/ 24 w 58"/>
                <a:gd name="T1" fmla="*/ 33 h 114"/>
                <a:gd name="T2" fmla="*/ 27 w 58"/>
                <a:gd name="T3" fmla="*/ 33 h 114"/>
                <a:gd name="T4" fmla="*/ 27 w 58"/>
                <a:gd name="T5" fmla="*/ 36 h 114"/>
                <a:gd name="T6" fmla="*/ 27 w 58"/>
                <a:gd name="T7" fmla="*/ 39 h 114"/>
                <a:gd name="T8" fmla="*/ 24 w 58"/>
                <a:gd name="T9" fmla="*/ 43 h 114"/>
                <a:gd name="T10" fmla="*/ 20 w 58"/>
                <a:gd name="T11" fmla="*/ 46 h 114"/>
                <a:gd name="T12" fmla="*/ 17 w 58"/>
                <a:gd name="T13" fmla="*/ 49 h 114"/>
                <a:gd name="T14" fmla="*/ 10 w 58"/>
                <a:gd name="T15" fmla="*/ 57 h 114"/>
                <a:gd name="T16" fmla="*/ 7 w 58"/>
                <a:gd name="T17" fmla="*/ 60 h 114"/>
                <a:gd name="T18" fmla="*/ 4 w 58"/>
                <a:gd name="T19" fmla="*/ 63 h 114"/>
                <a:gd name="T20" fmla="*/ 4 w 58"/>
                <a:gd name="T21" fmla="*/ 70 h 114"/>
                <a:gd name="T22" fmla="*/ 4 w 58"/>
                <a:gd name="T23" fmla="*/ 76 h 114"/>
                <a:gd name="T24" fmla="*/ 4 w 58"/>
                <a:gd name="T25" fmla="*/ 84 h 114"/>
                <a:gd name="T26" fmla="*/ 4 w 58"/>
                <a:gd name="T27" fmla="*/ 87 h 114"/>
                <a:gd name="T28" fmla="*/ 4 w 58"/>
                <a:gd name="T29" fmla="*/ 90 h 114"/>
                <a:gd name="T30" fmla="*/ 0 w 58"/>
                <a:gd name="T31" fmla="*/ 96 h 114"/>
                <a:gd name="T32" fmla="*/ 0 w 58"/>
                <a:gd name="T33" fmla="*/ 100 h 114"/>
                <a:gd name="T34" fmla="*/ 0 w 58"/>
                <a:gd name="T35" fmla="*/ 103 h 114"/>
                <a:gd name="T36" fmla="*/ 0 w 58"/>
                <a:gd name="T37" fmla="*/ 106 h 114"/>
                <a:gd name="T38" fmla="*/ 0 w 58"/>
                <a:gd name="T39" fmla="*/ 109 h 114"/>
                <a:gd name="T40" fmla="*/ 4 w 58"/>
                <a:gd name="T41" fmla="*/ 114 h 114"/>
                <a:gd name="T42" fmla="*/ 4 w 58"/>
                <a:gd name="T43" fmla="*/ 106 h 114"/>
                <a:gd name="T44" fmla="*/ 7 w 58"/>
                <a:gd name="T45" fmla="*/ 100 h 114"/>
                <a:gd name="T46" fmla="*/ 10 w 58"/>
                <a:gd name="T47" fmla="*/ 93 h 114"/>
                <a:gd name="T48" fmla="*/ 10 w 58"/>
                <a:gd name="T49" fmla="*/ 87 h 114"/>
                <a:gd name="T50" fmla="*/ 13 w 58"/>
                <a:gd name="T51" fmla="*/ 84 h 114"/>
                <a:gd name="T52" fmla="*/ 17 w 58"/>
                <a:gd name="T53" fmla="*/ 79 h 114"/>
                <a:gd name="T54" fmla="*/ 20 w 58"/>
                <a:gd name="T55" fmla="*/ 76 h 114"/>
                <a:gd name="T56" fmla="*/ 27 w 58"/>
                <a:gd name="T57" fmla="*/ 73 h 114"/>
                <a:gd name="T58" fmla="*/ 34 w 58"/>
                <a:gd name="T59" fmla="*/ 70 h 114"/>
                <a:gd name="T60" fmla="*/ 37 w 58"/>
                <a:gd name="T61" fmla="*/ 66 h 114"/>
                <a:gd name="T62" fmla="*/ 44 w 58"/>
                <a:gd name="T63" fmla="*/ 60 h 114"/>
                <a:gd name="T64" fmla="*/ 50 w 58"/>
                <a:gd name="T65" fmla="*/ 57 h 114"/>
                <a:gd name="T66" fmla="*/ 54 w 58"/>
                <a:gd name="T67" fmla="*/ 53 h 114"/>
                <a:gd name="T68" fmla="*/ 58 w 58"/>
                <a:gd name="T69" fmla="*/ 49 h 114"/>
                <a:gd name="T70" fmla="*/ 58 w 58"/>
                <a:gd name="T71" fmla="*/ 46 h 114"/>
                <a:gd name="T72" fmla="*/ 58 w 58"/>
                <a:gd name="T73" fmla="*/ 43 h 114"/>
                <a:gd name="T74" fmla="*/ 54 w 58"/>
                <a:gd name="T75" fmla="*/ 39 h 114"/>
                <a:gd name="T76" fmla="*/ 54 w 58"/>
                <a:gd name="T77" fmla="*/ 36 h 114"/>
                <a:gd name="T78" fmla="*/ 54 w 58"/>
                <a:gd name="T79" fmla="*/ 30 h 114"/>
                <a:gd name="T80" fmla="*/ 54 w 58"/>
                <a:gd name="T81" fmla="*/ 26 h 114"/>
                <a:gd name="T82" fmla="*/ 54 w 58"/>
                <a:gd name="T83" fmla="*/ 19 h 114"/>
                <a:gd name="T84" fmla="*/ 50 w 58"/>
                <a:gd name="T85" fmla="*/ 12 h 114"/>
                <a:gd name="T86" fmla="*/ 50 w 58"/>
                <a:gd name="T87" fmla="*/ 6 h 114"/>
                <a:gd name="T88" fmla="*/ 47 w 58"/>
                <a:gd name="T89" fmla="*/ 6 h 114"/>
                <a:gd name="T90" fmla="*/ 47 w 58"/>
                <a:gd name="T91" fmla="*/ 3 h 114"/>
                <a:gd name="T92" fmla="*/ 44 w 58"/>
                <a:gd name="T93" fmla="*/ 0 h 114"/>
                <a:gd name="T94" fmla="*/ 44 w 58"/>
                <a:gd name="T95" fmla="*/ 3 h 114"/>
                <a:gd name="T96" fmla="*/ 40 w 58"/>
                <a:gd name="T97" fmla="*/ 6 h 114"/>
                <a:gd name="T98" fmla="*/ 40 w 58"/>
                <a:gd name="T99" fmla="*/ 9 h 114"/>
                <a:gd name="T100" fmla="*/ 34 w 58"/>
                <a:gd name="T101" fmla="*/ 12 h 114"/>
                <a:gd name="T102" fmla="*/ 31 w 58"/>
                <a:gd name="T103" fmla="*/ 12 h 114"/>
                <a:gd name="T104" fmla="*/ 27 w 58"/>
                <a:gd name="T105" fmla="*/ 16 h 114"/>
                <a:gd name="T106" fmla="*/ 24 w 58"/>
                <a:gd name="T107" fmla="*/ 16 h 114"/>
                <a:gd name="T108" fmla="*/ 20 w 58"/>
                <a:gd name="T109" fmla="*/ 23 h 114"/>
                <a:gd name="T110" fmla="*/ 20 w 58"/>
                <a:gd name="T111" fmla="*/ 26 h 114"/>
                <a:gd name="T112" fmla="*/ 20 w 58"/>
                <a:gd name="T113" fmla="*/ 30 h 114"/>
                <a:gd name="T114" fmla="*/ 24 w 58"/>
                <a:gd name="T115" fmla="*/ 3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 h="114">
                  <a:moveTo>
                    <a:pt x="24" y="33"/>
                  </a:moveTo>
                  <a:lnTo>
                    <a:pt x="27" y="33"/>
                  </a:lnTo>
                  <a:lnTo>
                    <a:pt x="27" y="36"/>
                  </a:lnTo>
                  <a:lnTo>
                    <a:pt x="27" y="39"/>
                  </a:lnTo>
                  <a:lnTo>
                    <a:pt x="24" y="43"/>
                  </a:lnTo>
                  <a:lnTo>
                    <a:pt x="20" y="46"/>
                  </a:lnTo>
                  <a:lnTo>
                    <a:pt x="17" y="49"/>
                  </a:lnTo>
                  <a:lnTo>
                    <a:pt x="10" y="57"/>
                  </a:lnTo>
                  <a:lnTo>
                    <a:pt x="7" y="60"/>
                  </a:lnTo>
                  <a:lnTo>
                    <a:pt x="4" y="63"/>
                  </a:lnTo>
                  <a:lnTo>
                    <a:pt x="4" y="70"/>
                  </a:lnTo>
                  <a:lnTo>
                    <a:pt x="4" y="76"/>
                  </a:lnTo>
                  <a:lnTo>
                    <a:pt x="4" y="84"/>
                  </a:lnTo>
                  <a:lnTo>
                    <a:pt x="4" y="87"/>
                  </a:lnTo>
                  <a:lnTo>
                    <a:pt x="4" y="90"/>
                  </a:lnTo>
                  <a:lnTo>
                    <a:pt x="0" y="96"/>
                  </a:lnTo>
                  <a:lnTo>
                    <a:pt x="0" y="100"/>
                  </a:lnTo>
                  <a:lnTo>
                    <a:pt x="0" y="103"/>
                  </a:lnTo>
                  <a:lnTo>
                    <a:pt x="0" y="106"/>
                  </a:lnTo>
                  <a:lnTo>
                    <a:pt x="0" y="109"/>
                  </a:lnTo>
                  <a:lnTo>
                    <a:pt x="4" y="114"/>
                  </a:lnTo>
                  <a:lnTo>
                    <a:pt x="4" y="106"/>
                  </a:lnTo>
                  <a:lnTo>
                    <a:pt x="7" y="100"/>
                  </a:lnTo>
                  <a:lnTo>
                    <a:pt x="10" y="93"/>
                  </a:lnTo>
                  <a:lnTo>
                    <a:pt x="10" y="87"/>
                  </a:lnTo>
                  <a:lnTo>
                    <a:pt x="13" y="84"/>
                  </a:lnTo>
                  <a:lnTo>
                    <a:pt x="17" y="79"/>
                  </a:lnTo>
                  <a:lnTo>
                    <a:pt x="20" y="76"/>
                  </a:lnTo>
                  <a:lnTo>
                    <a:pt x="27" y="73"/>
                  </a:lnTo>
                  <a:lnTo>
                    <a:pt x="34" y="70"/>
                  </a:lnTo>
                  <a:lnTo>
                    <a:pt x="37" y="66"/>
                  </a:lnTo>
                  <a:lnTo>
                    <a:pt x="44" y="60"/>
                  </a:lnTo>
                  <a:lnTo>
                    <a:pt x="50" y="57"/>
                  </a:lnTo>
                  <a:lnTo>
                    <a:pt x="54" y="53"/>
                  </a:lnTo>
                  <a:lnTo>
                    <a:pt x="58" y="49"/>
                  </a:lnTo>
                  <a:lnTo>
                    <a:pt x="58" y="46"/>
                  </a:lnTo>
                  <a:lnTo>
                    <a:pt x="58" y="43"/>
                  </a:lnTo>
                  <a:lnTo>
                    <a:pt x="54" y="39"/>
                  </a:lnTo>
                  <a:lnTo>
                    <a:pt x="54" y="36"/>
                  </a:lnTo>
                  <a:lnTo>
                    <a:pt x="54" y="30"/>
                  </a:lnTo>
                  <a:lnTo>
                    <a:pt x="54" y="26"/>
                  </a:lnTo>
                  <a:lnTo>
                    <a:pt x="54" y="19"/>
                  </a:lnTo>
                  <a:lnTo>
                    <a:pt x="50" y="12"/>
                  </a:lnTo>
                  <a:lnTo>
                    <a:pt x="50" y="6"/>
                  </a:lnTo>
                  <a:lnTo>
                    <a:pt x="47" y="6"/>
                  </a:lnTo>
                  <a:lnTo>
                    <a:pt x="47" y="3"/>
                  </a:lnTo>
                  <a:lnTo>
                    <a:pt x="44" y="0"/>
                  </a:lnTo>
                  <a:lnTo>
                    <a:pt x="44" y="3"/>
                  </a:lnTo>
                  <a:lnTo>
                    <a:pt x="40" y="6"/>
                  </a:lnTo>
                  <a:lnTo>
                    <a:pt x="40" y="9"/>
                  </a:lnTo>
                  <a:lnTo>
                    <a:pt x="34" y="12"/>
                  </a:lnTo>
                  <a:lnTo>
                    <a:pt x="31" y="12"/>
                  </a:lnTo>
                  <a:lnTo>
                    <a:pt x="27" y="16"/>
                  </a:lnTo>
                  <a:lnTo>
                    <a:pt x="24" y="16"/>
                  </a:lnTo>
                  <a:lnTo>
                    <a:pt x="20" y="23"/>
                  </a:lnTo>
                  <a:lnTo>
                    <a:pt x="20" y="26"/>
                  </a:lnTo>
                  <a:lnTo>
                    <a:pt x="20" y="30"/>
                  </a:lnTo>
                  <a:lnTo>
                    <a:pt x="24" y="33"/>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sp>
          <p:nvSpPr>
            <p:cNvPr id="60" name="Freeform 70"/>
            <p:cNvSpPr>
              <a:spLocks/>
            </p:cNvSpPr>
            <p:nvPr/>
          </p:nvSpPr>
          <p:spPr bwMode="auto">
            <a:xfrm>
              <a:off x="3375159" y="2388539"/>
              <a:ext cx="25836" cy="37201"/>
            </a:xfrm>
            <a:custGeom>
              <a:avLst/>
              <a:gdLst>
                <a:gd name="T0" fmla="*/ 3 w 18"/>
                <a:gd name="T1" fmla="*/ 0 h 30"/>
                <a:gd name="T2" fmla="*/ 7 w 18"/>
                <a:gd name="T3" fmla="*/ 0 h 30"/>
                <a:gd name="T4" fmla="*/ 10 w 18"/>
                <a:gd name="T5" fmla="*/ 0 h 30"/>
                <a:gd name="T6" fmla="*/ 14 w 18"/>
                <a:gd name="T7" fmla="*/ 0 h 30"/>
                <a:gd name="T8" fmla="*/ 18 w 18"/>
                <a:gd name="T9" fmla="*/ 4 h 30"/>
                <a:gd name="T10" fmla="*/ 18 w 18"/>
                <a:gd name="T11" fmla="*/ 7 h 30"/>
                <a:gd name="T12" fmla="*/ 18 w 18"/>
                <a:gd name="T13" fmla="*/ 11 h 30"/>
                <a:gd name="T14" fmla="*/ 18 w 18"/>
                <a:gd name="T15" fmla="*/ 18 h 30"/>
                <a:gd name="T16" fmla="*/ 18 w 18"/>
                <a:gd name="T17" fmla="*/ 21 h 30"/>
                <a:gd name="T18" fmla="*/ 18 w 18"/>
                <a:gd name="T19" fmla="*/ 24 h 30"/>
                <a:gd name="T20" fmla="*/ 18 w 18"/>
                <a:gd name="T21" fmla="*/ 27 h 30"/>
                <a:gd name="T22" fmla="*/ 18 w 18"/>
                <a:gd name="T23" fmla="*/ 30 h 30"/>
                <a:gd name="T24" fmla="*/ 3 w 18"/>
                <a:gd name="T25" fmla="*/ 30 h 30"/>
                <a:gd name="T26" fmla="*/ 3 w 18"/>
                <a:gd name="T27" fmla="*/ 27 h 30"/>
                <a:gd name="T28" fmla="*/ 3 w 18"/>
                <a:gd name="T29" fmla="*/ 24 h 30"/>
                <a:gd name="T30" fmla="*/ 0 w 18"/>
                <a:gd name="T31" fmla="*/ 18 h 30"/>
                <a:gd name="T32" fmla="*/ 0 w 18"/>
                <a:gd name="T33" fmla="*/ 11 h 30"/>
                <a:gd name="T34" fmla="*/ 0 w 18"/>
                <a:gd name="T35" fmla="*/ 7 h 30"/>
                <a:gd name="T36" fmla="*/ 3 w 18"/>
                <a:gd name="T37" fmla="*/ 4 h 30"/>
                <a:gd name="T38" fmla="*/ 3 w 18"/>
                <a:gd name="T3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30">
                  <a:moveTo>
                    <a:pt x="3" y="0"/>
                  </a:moveTo>
                  <a:lnTo>
                    <a:pt x="7" y="0"/>
                  </a:lnTo>
                  <a:lnTo>
                    <a:pt x="10" y="0"/>
                  </a:lnTo>
                  <a:lnTo>
                    <a:pt x="14" y="0"/>
                  </a:lnTo>
                  <a:lnTo>
                    <a:pt x="18" y="4"/>
                  </a:lnTo>
                  <a:lnTo>
                    <a:pt x="18" y="7"/>
                  </a:lnTo>
                  <a:lnTo>
                    <a:pt x="18" y="11"/>
                  </a:lnTo>
                  <a:lnTo>
                    <a:pt x="18" y="18"/>
                  </a:lnTo>
                  <a:lnTo>
                    <a:pt x="18" y="21"/>
                  </a:lnTo>
                  <a:lnTo>
                    <a:pt x="18" y="24"/>
                  </a:lnTo>
                  <a:lnTo>
                    <a:pt x="18" y="27"/>
                  </a:lnTo>
                  <a:lnTo>
                    <a:pt x="18" y="30"/>
                  </a:lnTo>
                  <a:lnTo>
                    <a:pt x="3" y="30"/>
                  </a:lnTo>
                  <a:lnTo>
                    <a:pt x="3" y="27"/>
                  </a:lnTo>
                  <a:lnTo>
                    <a:pt x="3" y="24"/>
                  </a:lnTo>
                  <a:lnTo>
                    <a:pt x="0" y="18"/>
                  </a:lnTo>
                  <a:lnTo>
                    <a:pt x="0" y="11"/>
                  </a:lnTo>
                  <a:lnTo>
                    <a:pt x="0" y="7"/>
                  </a:lnTo>
                  <a:lnTo>
                    <a:pt x="3" y="4"/>
                  </a:lnTo>
                  <a:lnTo>
                    <a:pt x="3" y="0"/>
                  </a:lnTo>
                </a:path>
              </a:pathLst>
            </a:custGeom>
            <a:grpFill/>
            <a:ln w="0">
              <a:noFill/>
              <a:prstDash val="solid"/>
              <a:round/>
              <a:headEnd/>
              <a:tailEnd/>
            </a:ln>
            <a:effectLst>
              <a:outerShdw dist="17961" dir="2700000" algn="ctr" rotWithShape="0">
                <a:schemeClr val="bg2"/>
              </a:outerShdw>
            </a:effectLst>
          </p:spPr>
          <p:txBody>
            <a:bodyPr/>
            <a:lstStyle/>
            <a:p>
              <a:pPr>
                <a:defRPr/>
              </a:pPr>
              <a:endParaRPr lang="ja-JP" altLang="en-US" sz="2308"/>
            </a:p>
          </p:txBody>
        </p:sp>
      </p:grpSp>
      <p:sp>
        <p:nvSpPr>
          <p:cNvPr id="61" name="Content Placeholder 2"/>
          <p:cNvSpPr txBox="1">
            <a:spLocks/>
          </p:cNvSpPr>
          <p:nvPr/>
        </p:nvSpPr>
        <p:spPr>
          <a:xfrm>
            <a:off x="4346248" y="974413"/>
            <a:ext cx="5298721" cy="476710"/>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2000" dirty="0" smtClean="0">
                <a:solidFill>
                  <a:srgbClr val="1F497D"/>
                </a:solidFill>
                <a:latin typeface="Arial Black" panose="020B0A04020102020204" pitchFamily="34" charset="0"/>
                <a:cs typeface="Arial"/>
              </a:rPr>
              <a:t>Japan Coast Guard Auxiliary by PWC</a:t>
            </a:r>
            <a:endParaRPr lang="en-US" altLang="ja-JP" sz="2000" dirty="0">
              <a:solidFill>
                <a:srgbClr val="1F497D"/>
              </a:solidFill>
              <a:latin typeface="Arial Black" panose="020B0A04020102020204" pitchFamily="34" charset="0"/>
              <a:cs typeface="Arial"/>
            </a:endParaRPr>
          </a:p>
        </p:txBody>
      </p:sp>
      <p:sp>
        <p:nvSpPr>
          <p:cNvPr id="62" name="Content Placeholder 2"/>
          <p:cNvSpPr txBox="1">
            <a:spLocks/>
          </p:cNvSpPr>
          <p:nvPr/>
        </p:nvSpPr>
        <p:spPr>
          <a:xfrm>
            <a:off x="4451501" y="3624499"/>
            <a:ext cx="1811103" cy="908299"/>
          </a:xfrm>
          <a:prstGeom prst="rect">
            <a:avLst/>
          </a:prstGeom>
          <a:noFill/>
          <a:ln>
            <a:noFill/>
          </a:ln>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buFont typeface="Wingdings" panose="05000000000000000000" pitchFamily="2" charset="2"/>
              <a:buChar char="l"/>
            </a:pPr>
            <a:r>
              <a:rPr lang="en-US" sz="1600" dirty="0" smtClean="0">
                <a:solidFill>
                  <a:srgbClr val="1F497D"/>
                </a:solidFill>
                <a:latin typeface="Arial"/>
                <a:cs typeface="Arial"/>
              </a:rPr>
              <a:t>Requirement</a:t>
            </a:r>
          </a:p>
          <a:p>
            <a:pPr indent="77788">
              <a:buFont typeface="Wingdings" panose="05000000000000000000" pitchFamily="2" charset="2"/>
              <a:buChar char="ü"/>
            </a:pPr>
            <a:r>
              <a:rPr lang="en-US" sz="1600" dirty="0" smtClean="0">
                <a:solidFill>
                  <a:srgbClr val="1F497D"/>
                </a:solidFill>
                <a:latin typeface="Arial"/>
                <a:cs typeface="Arial"/>
              </a:rPr>
              <a:t>Morals</a:t>
            </a:r>
          </a:p>
          <a:p>
            <a:pPr indent="77788">
              <a:buFont typeface="Wingdings" panose="05000000000000000000" pitchFamily="2" charset="2"/>
              <a:buChar char="ü"/>
            </a:pPr>
            <a:r>
              <a:rPr lang="en-US" sz="1600" dirty="0" smtClean="0">
                <a:solidFill>
                  <a:srgbClr val="1F497D"/>
                </a:solidFill>
                <a:latin typeface="Arial"/>
                <a:cs typeface="Arial"/>
              </a:rPr>
              <a:t>Techniques</a:t>
            </a:r>
          </a:p>
          <a:p>
            <a:pPr indent="77788">
              <a:buFont typeface="Wingdings" panose="05000000000000000000" pitchFamily="2" charset="2"/>
              <a:buChar char="ü"/>
            </a:pPr>
            <a:r>
              <a:rPr lang="en-US" sz="1600" dirty="0">
                <a:solidFill>
                  <a:srgbClr val="1F497D"/>
                </a:solidFill>
                <a:latin typeface="Arial"/>
                <a:cs typeface="Arial"/>
              </a:rPr>
              <a:t>K</a:t>
            </a:r>
            <a:r>
              <a:rPr lang="en-US" sz="1600" dirty="0" smtClean="0">
                <a:solidFill>
                  <a:srgbClr val="1F497D"/>
                </a:solidFill>
                <a:latin typeface="Arial"/>
                <a:cs typeface="Arial"/>
              </a:rPr>
              <a:t>nowledge </a:t>
            </a:r>
          </a:p>
        </p:txBody>
      </p:sp>
      <p:sp>
        <p:nvSpPr>
          <p:cNvPr id="63" name="Content Placeholder 2"/>
          <p:cNvSpPr txBox="1">
            <a:spLocks/>
          </p:cNvSpPr>
          <p:nvPr/>
        </p:nvSpPr>
        <p:spPr>
          <a:xfrm>
            <a:off x="7934036" y="4427679"/>
            <a:ext cx="2049847" cy="282019"/>
          </a:xfrm>
          <a:prstGeom prst="rect">
            <a:avLst/>
          </a:prstGeom>
          <a:noFill/>
          <a:ln>
            <a:noFill/>
          </a:ln>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1400" dirty="0" smtClean="0">
                <a:solidFill>
                  <a:srgbClr val="1F497D"/>
                </a:solidFill>
                <a:latin typeface="Arial Black" panose="020B0A04020102020204" pitchFamily="34" charset="0"/>
                <a:cs typeface="Arial"/>
              </a:rPr>
              <a:t>For TOKYO2020</a:t>
            </a:r>
            <a:endParaRPr lang="en-US" altLang="ja-JP" sz="1400" dirty="0">
              <a:solidFill>
                <a:srgbClr val="1F497D"/>
              </a:solidFill>
              <a:latin typeface="Arial Black" panose="020B0A04020102020204" pitchFamily="34" charset="0"/>
              <a:cs typeface="Arial"/>
            </a:endParaRPr>
          </a:p>
        </p:txBody>
      </p:sp>
      <p:sp>
        <p:nvSpPr>
          <p:cNvPr id="64" name="正方形/長方形 63"/>
          <p:cNvSpPr/>
          <p:nvPr/>
        </p:nvSpPr>
        <p:spPr>
          <a:xfrm>
            <a:off x="7325360" y="4348302"/>
            <a:ext cx="619760" cy="474978"/>
          </a:xfrm>
          <a:prstGeom prst="rect">
            <a:avLst/>
          </a:prstGeom>
          <a:solidFill>
            <a:srgbClr val="DEEBF7">
              <a:alpha val="69804"/>
            </a:srgbClr>
          </a:solidFill>
          <a:ln w="285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Content Placeholder 2"/>
          <p:cNvSpPr txBox="1">
            <a:spLocks/>
          </p:cNvSpPr>
          <p:nvPr/>
        </p:nvSpPr>
        <p:spPr>
          <a:xfrm>
            <a:off x="7934036" y="4201565"/>
            <a:ext cx="1684458" cy="290833"/>
          </a:xfrm>
          <a:prstGeom prst="rect">
            <a:avLst/>
          </a:prstGeom>
          <a:noFill/>
          <a:ln>
            <a:noFill/>
          </a:ln>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ctr">
              <a:buNone/>
            </a:pPr>
            <a:r>
              <a:rPr lang="en-US" altLang="ja-JP" sz="1400" dirty="0" smtClean="0">
                <a:solidFill>
                  <a:srgbClr val="1F497D"/>
                </a:solidFill>
                <a:latin typeface="Arial Black" panose="020B0A04020102020204" pitchFamily="34" charset="0"/>
                <a:cs typeface="Arial"/>
              </a:rPr>
              <a:t>In Tokyo bay</a:t>
            </a:r>
            <a:endParaRPr lang="en-US" altLang="ja-JP" sz="1400" dirty="0">
              <a:solidFill>
                <a:srgbClr val="1F497D"/>
              </a:solidFill>
              <a:latin typeface="Arial Black" panose="020B0A04020102020204" pitchFamily="34" charset="0"/>
              <a:cs typeface="Arial"/>
            </a:endParaRPr>
          </a:p>
        </p:txBody>
      </p:sp>
      <p:sp>
        <p:nvSpPr>
          <p:cNvPr id="66" name="正方形/長方形 65"/>
          <p:cNvSpPr/>
          <p:nvPr/>
        </p:nvSpPr>
        <p:spPr>
          <a:xfrm>
            <a:off x="4413226" y="1730487"/>
            <a:ext cx="5164767" cy="1898969"/>
          </a:xfrm>
          <a:prstGeom prst="rect">
            <a:avLst/>
          </a:prstGeom>
          <a:solidFill>
            <a:srgbClr val="DEEBF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Content Placeholder 2"/>
          <p:cNvSpPr txBox="1">
            <a:spLocks/>
          </p:cNvSpPr>
          <p:nvPr/>
        </p:nvSpPr>
        <p:spPr>
          <a:xfrm>
            <a:off x="4451501" y="4914845"/>
            <a:ext cx="2364333" cy="908299"/>
          </a:xfrm>
          <a:prstGeom prst="rect">
            <a:avLst/>
          </a:prstGeom>
          <a:noFill/>
          <a:ln>
            <a:noFill/>
          </a:ln>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buFont typeface="Wingdings" panose="05000000000000000000" pitchFamily="2" charset="2"/>
              <a:buChar char="l"/>
            </a:pPr>
            <a:r>
              <a:rPr lang="en-US" sz="1600" dirty="0" smtClean="0">
                <a:solidFill>
                  <a:srgbClr val="1F497D"/>
                </a:solidFill>
                <a:latin typeface="Arial"/>
                <a:cs typeface="Arial"/>
              </a:rPr>
              <a:t>Mission</a:t>
            </a:r>
          </a:p>
          <a:p>
            <a:pPr indent="77788">
              <a:buFont typeface="Wingdings" panose="05000000000000000000" pitchFamily="2" charset="2"/>
              <a:buChar char="ü"/>
            </a:pPr>
            <a:r>
              <a:rPr lang="en-US" sz="1600" dirty="0" smtClean="0">
                <a:solidFill>
                  <a:srgbClr val="1F497D"/>
                </a:solidFill>
                <a:latin typeface="Arial"/>
                <a:cs typeface="Arial"/>
              </a:rPr>
              <a:t>Safety guidance</a:t>
            </a:r>
          </a:p>
          <a:p>
            <a:pPr indent="77788">
              <a:buFont typeface="Wingdings" panose="05000000000000000000" pitchFamily="2" charset="2"/>
              <a:buChar char="ü"/>
            </a:pPr>
            <a:r>
              <a:rPr lang="en-US" sz="1600" dirty="0" smtClean="0">
                <a:solidFill>
                  <a:srgbClr val="1F497D"/>
                </a:solidFill>
                <a:latin typeface="Arial"/>
                <a:cs typeface="Arial"/>
              </a:rPr>
              <a:t>Event security </a:t>
            </a:r>
          </a:p>
        </p:txBody>
      </p:sp>
      <p:sp>
        <p:nvSpPr>
          <p:cNvPr id="68" name="二等辺三角形 67"/>
          <p:cNvSpPr/>
          <p:nvPr/>
        </p:nvSpPr>
        <p:spPr>
          <a:xfrm rot="5400000">
            <a:off x="3299396" y="3808303"/>
            <a:ext cx="1417798" cy="436039"/>
          </a:xfrm>
          <a:prstGeom prst="triangl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7038666" y="4849602"/>
            <a:ext cx="2454096" cy="165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図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262" y="870948"/>
            <a:ext cx="822835" cy="822835"/>
          </a:xfrm>
          <a:prstGeom prst="rect">
            <a:avLst/>
          </a:prstGeom>
        </p:spPr>
      </p:pic>
      <p:pic>
        <p:nvPicPr>
          <p:cNvPr id="84" name="図 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538" y="1794913"/>
            <a:ext cx="2898000" cy="2242800"/>
          </a:xfrm>
          <a:prstGeom prst="rect">
            <a:avLst/>
          </a:prstGeom>
        </p:spPr>
      </p:pic>
      <p:pic>
        <p:nvPicPr>
          <p:cNvPr id="85" name="図 84"/>
          <p:cNvPicPr>
            <a:picLocks/>
          </p:cNvPicPr>
          <p:nvPr/>
        </p:nvPicPr>
        <p:blipFill>
          <a:blip r:embed="rId6">
            <a:extLst>
              <a:ext uri="{28A0092B-C50C-407E-A947-70E740481C1C}">
                <a14:useLocalDpi xmlns:a14="http://schemas.microsoft.com/office/drawing/2010/main" val="0"/>
              </a:ext>
            </a:extLst>
          </a:blip>
          <a:stretch>
            <a:fillRect/>
          </a:stretch>
        </p:blipFill>
        <p:spPr>
          <a:xfrm>
            <a:off x="537538" y="4238279"/>
            <a:ext cx="2905200" cy="2016000"/>
          </a:xfrm>
          <a:prstGeom prst="rect">
            <a:avLst/>
          </a:prstGeom>
        </p:spPr>
      </p:pic>
      <p:pic>
        <p:nvPicPr>
          <p:cNvPr id="86" name="図 85"/>
          <p:cNvPicPr>
            <a:picLocks/>
          </p:cNvPicPr>
          <p:nvPr/>
        </p:nvPicPr>
        <p:blipFill>
          <a:blip r:embed="rId7">
            <a:extLst>
              <a:ext uri="{28A0092B-C50C-407E-A947-70E740481C1C}">
                <a14:useLocalDpi xmlns:a14="http://schemas.microsoft.com/office/drawing/2010/main" val="0"/>
              </a:ext>
            </a:extLst>
          </a:blip>
          <a:stretch>
            <a:fillRect/>
          </a:stretch>
        </p:blipFill>
        <p:spPr>
          <a:xfrm>
            <a:off x="6984706" y="1805176"/>
            <a:ext cx="2512800" cy="1749600"/>
          </a:xfrm>
          <a:prstGeom prst="rect">
            <a:avLst/>
          </a:prstGeom>
        </p:spPr>
      </p:pic>
      <p:pic>
        <p:nvPicPr>
          <p:cNvPr id="71" name="図 70"/>
          <p:cNvPicPr>
            <a:picLocks noChangeAspect="1"/>
          </p:cNvPicPr>
          <p:nvPr/>
        </p:nvPicPr>
        <p:blipFill rotWithShape="1">
          <a:blip r:embed="rId8">
            <a:extLst>
              <a:ext uri="{28A0092B-C50C-407E-A947-70E740481C1C}">
                <a14:useLocalDpi xmlns:a14="http://schemas.microsoft.com/office/drawing/2010/main" val="0"/>
              </a:ext>
            </a:extLst>
          </a:blip>
          <a:srcRect l="4476" t="-341" r="18515" b="178"/>
          <a:stretch/>
        </p:blipFill>
        <p:spPr>
          <a:xfrm>
            <a:off x="4480883" y="1803925"/>
            <a:ext cx="2472107" cy="1749061"/>
          </a:xfrm>
          <a:prstGeom prst="rect">
            <a:avLst/>
          </a:prstGeom>
        </p:spPr>
      </p:pic>
    </p:spTree>
    <p:extLst>
      <p:ext uri="{BB962C8B-B14F-4D97-AF65-F5344CB8AC3E}">
        <p14:creationId xmlns:p14="http://schemas.microsoft.com/office/powerpoint/2010/main" val="748297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l="25138" t="16887" r="58461" b="21868"/>
          <a:stretch/>
        </p:blipFill>
        <p:spPr>
          <a:xfrm>
            <a:off x="2163533" y="476710"/>
            <a:ext cx="5074810" cy="5329822"/>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7454" y="5743482"/>
            <a:ext cx="903025" cy="401133"/>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8598" y="6150252"/>
            <a:ext cx="3014492" cy="320959"/>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9735" y="5764357"/>
            <a:ext cx="1821424" cy="385895"/>
          </a:xfrm>
          <a:prstGeom prst="rect">
            <a:avLst/>
          </a:prstGeom>
        </p:spPr>
      </p:pic>
      <p:sp>
        <p:nvSpPr>
          <p:cNvPr id="5" name="テキスト プレースホルダー 3"/>
          <p:cNvSpPr txBox="1">
            <a:spLocks/>
          </p:cNvSpPr>
          <p:nvPr/>
        </p:nvSpPr>
        <p:spPr>
          <a:xfrm>
            <a:off x="91440" y="2867157"/>
            <a:ext cx="9814560" cy="506753"/>
          </a:xfrm>
          <a:prstGeom prst="rect">
            <a:avLst/>
          </a:prstGeom>
        </p:spPr>
        <p:txBody>
          <a:bodyP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ctr">
              <a:buFont typeface="Arial" panose="020B0604020202020204" pitchFamily="34" charset="0"/>
              <a:buNone/>
            </a:pPr>
            <a:r>
              <a:rPr lang="en-US" altLang="ja-JP" sz="4400" b="1" dirty="0" smtClean="0">
                <a:latin typeface="Arial Black" panose="020B0A04020102020204" pitchFamily="34" charset="0"/>
              </a:rPr>
              <a:t>Thank you for your attention</a:t>
            </a:r>
            <a:endParaRPr lang="ja-JP" altLang="en-US" sz="4400" b="1" dirty="0">
              <a:latin typeface="Arial Black" panose="020B0A04020102020204" pitchFamily="34" charset="0"/>
            </a:endParaRPr>
          </a:p>
        </p:txBody>
      </p:sp>
    </p:spTree>
    <p:extLst>
      <p:ext uri="{BB962C8B-B14F-4D97-AF65-F5344CB8AC3E}">
        <p14:creationId xmlns:p14="http://schemas.microsoft.com/office/powerpoint/2010/main" val="872098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945" y="530679"/>
            <a:ext cx="8316337" cy="6237253"/>
          </a:xfrm>
          <a:prstGeom prst="rect">
            <a:avLst/>
          </a:prstGeom>
        </p:spPr>
      </p:pic>
    </p:spTree>
    <p:extLst>
      <p:ext uri="{BB962C8B-B14F-4D97-AF65-F5344CB8AC3E}">
        <p14:creationId xmlns:p14="http://schemas.microsoft.com/office/powerpoint/2010/main" val="1434738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64" y="526596"/>
            <a:ext cx="8354785" cy="6266089"/>
          </a:xfrm>
          <a:prstGeom prst="rect">
            <a:avLst/>
          </a:prstGeom>
        </p:spPr>
      </p:pic>
    </p:spTree>
    <p:extLst>
      <p:ext uri="{BB962C8B-B14F-4D97-AF65-F5344CB8AC3E}">
        <p14:creationId xmlns:p14="http://schemas.microsoft.com/office/powerpoint/2010/main" val="66186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39" y="522514"/>
            <a:ext cx="9382061" cy="6274254"/>
          </a:xfrm>
          <a:prstGeom prst="rect">
            <a:avLst/>
          </a:prstGeom>
        </p:spPr>
      </p:pic>
    </p:spTree>
    <p:extLst>
      <p:ext uri="{BB962C8B-B14F-4D97-AF65-F5344CB8AC3E}">
        <p14:creationId xmlns:p14="http://schemas.microsoft.com/office/powerpoint/2010/main" val="2461728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2889115" cy="470513"/>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800" dirty="0" smtClean="0">
                <a:solidFill>
                  <a:srgbClr val="1F497D"/>
                </a:solidFill>
                <a:latin typeface="Arial Black" panose="020B0A04020102020204" pitchFamily="34" charset="0"/>
                <a:cs typeface="Arial"/>
              </a:rPr>
              <a:t>What’s JCG?</a:t>
            </a:r>
            <a:endParaRPr lang="en-US" sz="2800" dirty="0">
              <a:solidFill>
                <a:srgbClr val="1F497D"/>
              </a:solidFill>
              <a:latin typeface="Arial Black" panose="020B0A04020102020204" pitchFamily="34" charset="0"/>
              <a:cs typeface="Arial"/>
            </a:endParaRPr>
          </a:p>
        </p:txBody>
      </p:sp>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974" y="551794"/>
            <a:ext cx="6450052" cy="6256066"/>
          </a:xfrm>
          <a:prstGeom prst="rect">
            <a:avLst/>
          </a:prstGeom>
        </p:spPr>
      </p:pic>
    </p:spTree>
    <p:extLst>
      <p:ext uri="{BB962C8B-B14F-4D97-AF65-F5344CB8AC3E}">
        <p14:creationId xmlns:p14="http://schemas.microsoft.com/office/powerpoint/2010/main" val="2571682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16815">
            <a:off x="2511699" y="-139944"/>
            <a:ext cx="6189749" cy="7922877"/>
          </a:xfrm>
          <a:prstGeom prst="rect">
            <a:avLst/>
          </a:prstGeom>
          <a:noFill/>
        </p:spPr>
      </p:pic>
      <p:sp>
        <p:nvSpPr>
          <p:cNvPr id="3" name="Content Placeholder 2"/>
          <p:cNvSpPr txBox="1">
            <a:spLocks/>
          </p:cNvSpPr>
          <p:nvPr/>
        </p:nvSpPr>
        <p:spPr>
          <a:xfrm>
            <a:off x="1630449" y="790065"/>
            <a:ext cx="8229600" cy="3046587"/>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400" dirty="0" smtClean="0">
                <a:solidFill>
                  <a:srgbClr val="1F497D"/>
                </a:solidFill>
                <a:latin typeface="Arial"/>
                <a:cs typeface="Arial"/>
              </a:rPr>
              <a:t>Established: </a:t>
            </a:r>
            <a:r>
              <a:rPr lang="en-US" sz="4000" dirty="0" smtClean="0">
                <a:solidFill>
                  <a:srgbClr val="1F497D"/>
                </a:solidFill>
                <a:latin typeface="Arial Black" panose="020B0A04020102020204" pitchFamily="34" charset="0"/>
                <a:cs typeface="Arial"/>
              </a:rPr>
              <a:t>1948</a:t>
            </a:r>
          </a:p>
          <a:p>
            <a:pPr marL="0" indent="0">
              <a:buNone/>
            </a:pPr>
            <a:r>
              <a:rPr lang="en-US" sz="2400" dirty="0" smtClean="0">
                <a:solidFill>
                  <a:srgbClr val="1F497D">
                    <a:alpha val="29000"/>
                  </a:srgbClr>
                </a:solidFill>
                <a:latin typeface="Arial"/>
                <a:cs typeface="Arial"/>
              </a:rPr>
              <a:t>Personnel:</a:t>
            </a:r>
            <a:r>
              <a:rPr lang="ja-JP" altLang="en-US" sz="2400" dirty="0">
                <a:solidFill>
                  <a:srgbClr val="1F497D">
                    <a:alpha val="29000"/>
                  </a:srgbClr>
                </a:solidFill>
                <a:latin typeface="Arial"/>
                <a:cs typeface="Arial"/>
              </a:rPr>
              <a:t> </a:t>
            </a:r>
            <a:r>
              <a:rPr lang="en-US" sz="4000" dirty="0" smtClean="0">
                <a:solidFill>
                  <a:srgbClr val="1F497D">
                    <a:alpha val="29000"/>
                  </a:srgbClr>
                </a:solidFill>
                <a:latin typeface="Arial Black" panose="020B0A04020102020204" pitchFamily="34" charset="0"/>
                <a:cs typeface="Arial"/>
              </a:rPr>
              <a:t>13,744</a:t>
            </a:r>
            <a:r>
              <a:rPr lang="en-US" sz="2400" dirty="0" smtClean="0">
                <a:solidFill>
                  <a:srgbClr val="1F497D">
                    <a:alpha val="29000"/>
                  </a:srgbClr>
                </a:solidFill>
                <a:latin typeface="Arial"/>
                <a:cs typeface="Arial"/>
              </a:rPr>
              <a:t>(As of March 31, 2018)</a:t>
            </a:r>
          </a:p>
          <a:p>
            <a:pPr marL="0" indent="0">
              <a:buNone/>
            </a:pPr>
            <a:r>
              <a:rPr lang="en-US" sz="2400" dirty="0" smtClean="0">
                <a:solidFill>
                  <a:srgbClr val="1F497D">
                    <a:alpha val="29000"/>
                  </a:srgbClr>
                </a:solidFill>
                <a:latin typeface="Arial"/>
                <a:cs typeface="Arial"/>
              </a:rPr>
              <a:t>Patrol vessels: </a:t>
            </a:r>
            <a:r>
              <a:rPr lang="en-US" sz="4000" dirty="0" smtClean="0">
                <a:solidFill>
                  <a:srgbClr val="1F497D">
                    <a:alpha val="29000"/>
                  </a:srgbClr>
                </a:solidFill>
                <a:latin typeface="Arial Black" panose="020B0A04020102020204" pitchFamily="34" charset="0"/>
                <a:cs typeface="Arial"/>
              </a:rPr>
              <a:t>131</a:t>
            </a:r>
          </a:p>
          <a:p>
            <a:pPr marL="0" indent="0">
              <a:buNone/>
            </a:pPr>
            <a:r>
              <a:rPr lang="en-US" sz="2400" dirty="0" smtClean="0">
                <a:solidFill>
                  <a:srgbClr val="1F497D">
                    <a:alpha val="29000"/>
                  </a:srgbClr>
                </a:solidFill>
                <a:latin typeface="Arial"/>
                <a:cs typeface="Arial"/>
              </a:rPr>
              <a:t>Patrol craft: </a:t>
            </a:r>
            <a:r>
              <a:rPr lang="en-US" sz="4000" dirty="0" smtClean="0">
                <a:solidFill>
                  <a:srgbClr val="1F497D">
                    <a:alpha val="29000"/>
                  </a:srgbClr>
                </a:solidFill>
                <a:latin typeface="Arial Black" panose="020B0A04020102020204" pitchFamily="34" charset="0"/>
                <a:cs typeface="Arial"/>
              </a:rPr>
              <a:t>238</a:t>
            </a:r>
          </a:p>
          <a:p>
            <a:pPr marL="0" indent="0">
              <a:buNone/>
            </a:pPr>
            <a:r>
              <a:rPr lang="en-US" sz="2400" dirty="0" smtClean="0">
                <a:solidFill>
                  <a:srgbClr val="1F497D">
                    <a:alpha val="29000"/>
                  </a:srgbClr>
                </a:solidFill>
                <a:latin typeface="Arial"/>
                <a:cs typeface="Arial"/>
              </a:rPr>
              <a:t>Airplanes: </a:t>
            </a:r>
            <a:r>
              <a:rPr lang="en-US" sz="4000" dirty="0" smtClean="0">
                <a:solidFill>
                  <a:srgbClr val="1F497D">
                    <a:alpha val="29000"/>
                  </a:srgbClr>
                </a:solidFill>
                <a:latin typeface="Arial Black" panose="020B0A04020102020204" pitchFamily="34" charset="0"/>
                <a:cs typeface="Arial"/>
              </a:rPr>
              <a:t>26</a:t>
            </a:r>
          </a:p>
          <a:p>
            <a:pPr marL="0" indent="0">
              <a:buNone/>
            </a:pPr>
            <a:r>
              <a:rPr lang="en-US" sz="2400" dirty="0" smtClean="0">
                <a:solidFill>
                  <a:srgbClr val="1F497D">
                    <a:alpha val="29000"/>
                  </a:srgbClr>
                </a:solidFill>
                <a:latin typeface="Arial"/>
                <a:cs typeface="Arial"/>
              </a:rPr>
              <a:t>Helicopters: </a:t>
            </a:r>
            <a:r>
              <a:rPr lang="en-US" sz="4000" dirty="0" smtClean="0">
                <a:solidFill>
                  <a:srgbClr val="1F497D">
                    <a:alpha val="29000"/>
                  </a:srgbClr>
                </a:solidFill>
                <a:latin typeface="Arial Black" panose="020B0A04020102020204" pitchFamily="34" charset="0"/>
                <a:cs typeface="Arial"/>
              </a:rPr>
              <a:t>48</a:t>
            </a:r>
          </a:p>
          <a:p>
            <a:pPr marL="0" indent="0">
              <a:buNone/>
            </a:pPr>
            <a:r>
              <a:rPr lang="en-US" sz="2400" dirty="0" smtClean="0">
                <a:solidFill>
                  <a:srgbClr val="1F497D">
                    <a:alpha val="29000"/>
                  </a:srgbClr>
                </a:solidFill>
                <a:latin typeface="Arial"/>
                <a:cs typeface="Arial"/>
              </a:rPr>
              <a:t>Aids to Navigations: </a:t>
            </a:r>
            <a:r>
              <a:rPr lang="en-US" sz="4000" dirty="0" smtClean="0">
                <a:solidFill>
                  <a:srgbClr val="1F497D">
                    <a:alpha val="29000"/>
                  </a:srgbClr>
                </a:solidFill>
                <a:latin typeface="Arial Black" panose="020B0A04020102020204" pitchFamily="34" charset="0"/>
                <a:cs typeface="Arial"/>
              </a:rPr>
              <a:t>5,299</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459" y="2077187"/>
            <a:ext cx="1267777" cy="427847"/>
          </a:xfrm>
          <a:prstGeom prst="rect">
            <a:avLst/>
          </a:prstGeom>
          <a:noFill/>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39166" y="2906964"/>
            <a:ext cx="708876" cy="294184"/>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78078" y="4079868"/>
            <a:ext cx="1006315" cy="381759"/>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78079" y="3452120"/>
            <a:ext cx="1001768" cy="403443"/>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1794" y="851193"/>
            <a:ext cx="447903" cy="506473"/>
          </a:xfrm>
          <a:prstGeom prst="rect">
            <a:avLst/>
          </a:prstGeom>
        </p:spPr>
      </p:pic>
      <p:pic>
        <p:nvPicPr>
          <p:cNvPr id="9" name="図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0481" y="4744064"/>
            <a:ext cx="977755" cy="504325"/>
          </a:xfrm>
          <a:prstGeom prst="rect">
            <a:avLst/>
          </a:prstGeom>
        </p:spPr>
      </p:pic>
      <p:sp>
        <p:nvSpPr>
          <p:cNvPr id="10" name="Content Placeholder 2"/>
          <p:cNvSpPr txBox="1">
            <a:spLocks/>
          </p:cNvSpPr>
          <p:nvPr/>
        </p:nvSpPr>
        <p:spPr>
          <a:xfrm>
            <a:off x="0" y="0"/>
            <a:ext cx="2889115" cy="470513"/>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800" dirty="0" smtClean="0">
                <a:solidFill>
                  <a:srgbClr val="1F497D"/>
                </a:solidFill>
                <a:latin typeface="Arial Black" panose="020B0A04020102020204" pitchFamily="34" charset="0"/>
                <a:cs typeface="Arial"/>
              </a:rPr>
              <a:t>What’s JCG?</a:t>
            </a:r>
            <a:endParaRPr lang="en-US" sz="2800" dirty="0">
              <a:solidFill>
                <a:srgbClr val="1F497D"/>
              </a:solidFill>
              <a:latin typeface="Arial Black" panose="020B0A04020102020204" pitchFamily="34" charset="0"/>
              <a:cs typeface="Arial"/>
            </a:endParaRPr>
          </a:p>
        </p:txBody>
      </p:sp>
      <p:pic>
        <p:nvPicPr>
          <p:cNvPr id="15" name="Picture 105" descr="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7950" y="1513340"/>
            <a:ext cx="395592" cy="53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txBox="1">
            <a:spLocks/>
          </p:cNvSpPr>
          <p:nvPr/>
        </p:nvSpPr>
        <p:spPr>
          <a:xfrm>
            <a:off x="93880" y="1490995"/>
            <a:ext cx="1536569" cy="4297484"/>
          </a:xfrm>
          <a:prstGeom prst="rect">
            <a:avLst/>
          </a:prstGeom>
          <a:solidFill>
            <a:schemeClr val="bg1">
              <a:alpha val="69000"/>
            </a:schemeClr>
          </a:solidFill>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endParaRPr lang="en-US" sz="4000" dirty="0" smtClean="0">
              <a:solidFill>
                <a:srgbClr val="1F497D"/>
              </a:solidFill>
              <a:latin typeface="Arial Black" panose="020B0A04020102020204" pitchFamily="34" charset="0"/>
              <a:cs typeface="Arial"/>
            </a:endParaRPr>
          </a:p>
        </p:txBody>
      </p:sp>
      <p:pic>
        <p:nvPicPr>
          <p:cNvPr id="19" name="Picture 18" descr="名称未設定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7165" y="1998678"/>
            <a:ext cx="1870333" cy="23802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6" descr="flg_compa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00684" y="4512337"/>
            <a:ext cx="2063294" cy="139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9"/>
          <p:cNvSpPr txBox="1">
            <a:spLocks noChangeArrowheads="1"/>
          </p:cNvSpPr>
          <p:nvPr/>
        </p:nvSpPr>
        <p:spPr bwMode="auto">
          <a:xfrm>
            <a:off x="9999107" y="2274618"/>
            <a:ext cx="3812721" cy="923330"/>
          </a:xfrm>
          <a:prstGeom prst="rect">
            <a:avLst/>
          </a:prstGeom>
          <a:noFill/>
          <a:ln w="9525">
            <a:noFill/>
            <a:miter lim="800000"/>
            <a:headEnd/>
            <a:tailEnd/>
          </a:ln>
          <a:effectLst/>
        </p:spPr>
        <p:txBody>
          <a:bodyPr wrap="square">
            <a:spAutoFit/>
          </a:bodyPr>
          <a:lstStyle/>
          <a:p>
            <a:pPr algn="ctr" eaLnBrk="1" hangingPunct="1">
              <a:defRPr/>
            </a:pPr>
            <a:r>
              <a:rPr lang="en-US" altLang="ja-JP" dirty="0">
                <a:solidFill>
                  <a:schemeClr val="accent1"/>
                </a:solidFill>
                <a:latin typeface="+mn-ea"/>
              </a:rPr>
              <a:t>The First Commandant, JCG</a:t>
            </a:r>
          </a:p>
          <a:p>
            <a:pPr algn="ctr" eaLnBrk="1" hangingPunct="1">
              <a:defRPr/>
            </a:pPr>
            <a:r>
              <a:rPr lang="en-US" altLang="ja-JP" dirty="0">
                <a:solidFill>
                  <a:schemeClr val="accent1"/>
                </a:solidFill>
                <a:latin typeface="+mn-ea"/>
              </a:rPr>
              <a:t>Admiral OKUBO hoisting</a:t>
            </a:r>
            <a:r>
              <a:rPr lang="ja-JP" altLang="en-US" dirty="0">
                <a:solidFill>
                  <a:schemeClr val="accent1"/>
                </a:solidFill>
                <a:latin typeface="+mn-ea"/>
              </a:rPr>
              <a:t>　</a:t>
            </a:r>
            <a:r>
              <a:rPr lang="en-US" altLang="ja-JP" dirty="0">
                <a:solidFill>
                  <a:schemeClr val="accent1"/>
                </a:solidFill>
                <a:latin typeface="+mn-ea"/>
              </a:rPr>
              <a:t>JCG Flag</a:t>
            </a:r>
          </a:p>
          <a:p>
            <a:pPr algn="ctr" eaLnBrk="1" hangingPunct="1">
              <a:defRPr/>
            </a:pPr>
            <a:r>
              <a:rPr lang="en-US" altLang="ja-JP" dirty="0">
                <a:solidFill>
                  <a:schemeClr val="accent1"/>
                </a:solidFill>
                <a:latin typeface="+mn-ea"/>
              </a:rPr>
              <a:t>on the JCG HQs Building</a:t>
            </a:r>
          </a:p>
        </p:txBody>
      </p:sp>
      <p:sp>
        <p:nvSpPr>
          <p:cNvPr id="22" name="Text Box 21"/>
          <p:cNvSpPr txBox="1">
            <a:spLocks noChangeArrowheads="1"/>
          </p:cNvSpPr>
          <p:nvPr/>
        </p:nvSpPr>
        <p:spPr bwMode="auto">
          <a:xfrm>
            <a:off x="10365998" y="3284509"/>
            <a:ext cx="1506537" cy="369332"/>
          </a:xfrm>
          <a:prstGeom prst="rect">
            <a:avLst/>
          </a:prstGeom>
          <a:noFill/>
          <a:ln w="9525">
            <a:noFill/>
            <a:miter lim="800000"/>
            <a:headEnd/>
            <a:tailEnd/>
          </a:ln>
          <a:effectLst/>
        </p:spPr>
        <p:txBody>
          <a:bodyPr wrap="square">
            <a:spAutoFit/>
          </a:bodyPr>
          <a:lstStyle/>
          <a:p>
            <a:pPr algn="ctr" eaLnBrk="1" hangingPunct="1">
              <a:defRPr/>
            </a:pPr>
            <a:r>
              <a:rPr lang="en-US" altLang="ja-JP" dirty="0">
                <a:solidFill>
                  <a:schemeClr val="accent1"/>
                </a:solidFill>
                <a:latin typeface="+mn-ea"/>
              </a:rPr>
              <a:t>JCG Flag</a:t>
            </a:r>
          </a:p>
        </p:txBody>
      </p:sp>
    </p:spTree>
    <p:extLst>
      <p:ext uri="{BB962C8B-B14F-4D97-AF65-F5344CB8AC3E}">
        <p14:creationId xmlns:p14="http://schemas.microsoft.com/office/powerpoint/2010/main" val="1809605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16815">
            <a:off x="2511699" y="-139944"/>
            <a:ext cx="6189749" cy="7922877"/>
          </a:xfrm>
          <a:prstGeom prst="rect">
            <a:avLst/>
          </a:prstGeom>
          <a:noFill/>
        </p:spPr>
      </p:pic>
      <p:sp>
        <p:nvSpPr>
          <p:cNvPr id="3" name="Content Placeholder 2"/>
          <p:cNvSpPr txBox="1">
            <a:spLocks/>
          </p:cNvSpPr>
          <p:nvPr/>
        </p:nvSpPr>
        <p:spPr>
          <a:xfrm>
            <a:off x="1630449" y="790065"/>
            <a:ext cx="8229600" cy="3046587"/>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400" dirty="0" smtClean="0">
                <a:solidFill>
                  <a:srgbClr val="1F497D">
                    <a:alpha val="30000"/>
                  </a:srgbClr>
                </a:solidFill>
                <a:latin typeface="Arial"/>
                <a:cs typeface="Arial"/>
              </a:rPr>
              <a:t>Established: </a:t>
            </a:r>
            <a:r>
              <a:rPr lang="en-US" sz="4000" dirty="0" smtClean="0">
                <a:solidFill>
                  <a:srgbClr val="1F497D">
                    <a:alpha val="30000"/>
                  </a:srgbClr>
                </a:solidFill>
                <a:latin typeface="Arial Black" panose="020B0A04020102020204" pitchFamily="34" charset="0"/>
                <a:cs typeface="Arial"/>
              </a:rPr>
              <a:t>1948</a:t>
            </a:r>
          </a:p>
          <a:p>
            <a:pPr marL="0" indent="0">
              <a:buNone/>
            </a:pPr>
            <a:r>
              <a:rPr lang="en-US" sz="2400" dirty="0" smtClean="0">
                <a:solidFill>
                  <a:srgbClr val="1F497D"/>
                </a:solidFill>
                <a:latin typeface="Arial"/>
                <a:cs typeface="Arial"/>
              </a:rPr>
              <a:t>Personnel:</a:t>
            </a:r>
            <a:r>
              <a:rPr lang="ja-JP" altLang="en-US" sz="2400" dirty="0">
                <a:solidFill>
                  <a:srgbClr val="1F497D"/>
                </a:solidFill>
                <a:latin typeface="Arial"/>
                <a:cs typeface="Arial"/>
              </a:rPr>
              <a:t> </a:t>
            </a:r>
            <a:r>
              <a:rPr lang="en-US" sz="4000" dirty="0" smtClean="0">
                <a:solidFill>
                  <a:srgbClr val="1F497D"/>
                </a:solidFill>
                <a:latin typeface="Arial Black" panose="020B0A04020102020204" pitchFamily="34" charset="0"/>
                <a:cs typeface="Arial"/>
              </a:rPr>
              <a:t>13,744</a:t>
            </a:r>
            <a:r>
              <a:rPr lang="en-US" sz="2400" dirty="0" smtClean="0">
                <a:solidFill>
                  <a:srgbClr val="1F497D"/>
                </a:solidFill>
                <a:latin typeface="Arial"/>
                <a:cs typeface="Arial"/>
              </a:rPr>
              <a:t>(As of March 31, 2018)</a:t>
            </a:r>
          </a:p>
          <a:p>
            <a:pPr marL="0" indent="0">
              <a:buNone/>
            </a:pPr>
            <a:r>
              <a:rPr lang="en-US" sz="2400" dirty="0" smtClean="0">
                <a:solidFill>
                  <a:srgbClr val="1F497D">
                    <a:alpha val="29000"/>
                  </a:srgbClr>
                </a:solidFill>
                <a:latin typeface="Arial"/>
                <a:cs typeface="Arial"/>
              </a:rPr>
              <a:t>Patrol vessels: </a:t>
            </a:r>
            <a:r>
              <a:rPr lang="en-US" sz="4000" dirty="0" smtClean="0">
                <a:solidFill>
                  <a:srgbClr val="1F497D">
                    <a:alpha val="29000"/>
                  </a:srgbClr>
                </a:solidFill>
                <a:latin typeface="Arial Black" panose="020B0A04020102020204" pitchFamily="34" charset="0"/>
                <a:cs typeface="Arial"/>
              </a:rPr>
              <a:t>131</a:t>
            </a:r>
          </a:p>
          <a:p>
            <a:pPr marL="0" indent="0">
              <a:buNone/>
            </a:pPr>
            <a:r>
              <a:rPr lang="en-US" sz="2400" dirty="0" smtClean="0">
                <a:solidFill>
                  <a:srgbClr val="1F497D">
                    <a:alpha val="29000"/>
                  </a:srgbClr>
                </a:solidFill>
                <a:latin typeface="Arial"/>
                <a:cs typeface="Arial"/>
              </a:rPr>
              <a:t>Patrol craft: </a:t>
            </a:r>
            <a:r>
              <a:rPr lang="en-US" sz="4000" dirty="0" smtClean="0">
                <a:solidFill>
                  <a:srgbClr val="1F497D">
                    <a:alpha val="29000"/>
                  </a:srgbClr>
                </a:solidFill>
                <a:latin typeface="Arial Black" panose="020B0A04020102020204" pitchFamily="34" charset="0"/>
                <a:cs typeface="Arial"/>
              </a:rPr>
              <a:t>238</a:t>
            </a:r>
          </a:p>
          <a:p>
            <a:pPr marL="0" indent="0">
              <a:buNone/>
            </a:pPr>
            <a:r>
              <a:rPr lang="en-US" sz="2400" dirty="0" smtClean="0">
                <a:solidFill>
                  <a:srgbClr val="1F497D">
                    <a:alpha val="29000"/>
                  </a:srgbClr>
                </a:solidFill>
                <a:latin typeface="Arial"/>
                <a:cs typeface="Arial"/>
              </a:rPr>
              <a:t>Airplanes: </a:t>
            </a:r>
            <a:r>
              <a:rPr lang="en-US" sz="4000" dirty="0" smtClean="0">
                <a:solidFill>
                  <a:srgbClr val="1F497D">
                    <a:alpha val="29000"/>
                  </a:srgbClr>
                </a:solidFill>
                <a:latin typeface="Arial Black" panose="020B0A04020102020204" pitchFamily="34" charset="0"/>
                <a:cs typeface="Arial"/>
              </a:rPr>
              <a:t>26</a:t>
            </a:r>
          </a:p>
          <a:p>
            <a:pPr marL="0" indent="0">
              <a:buNone/>
            </a:pPr>
            <a:r>
              <a:rPr lang="en-US" sz="2400" dirty="0" smtClean="0">
                <a:solidFill>
                  <a:srgbClr val="1F497D">
                    <a:alpha val="29000"/>
                  </a:srgbClr>
                </a:solidFill>
                <a:latin typeface="Arial"/>
                <a:cs typeface="Arial"/>
              </a:rPr>
              <a:t>Helicopters: </a:t>
            </a:r>
            <a:r>
              <a:rPr lang="en-US" sz="4000" dirty="0" smtClean="0">
                <a:solidFill>
                  <a:srgbClr val="1F497D">
                    <a:alpha val="29000"/>
                  </a:srgbClr>
                </a:solidFill>
                <a:latin typeface="Arial Black" panose="020B0A04020102020204" pitchFamily="34" charset="0"/>
                <a:cs typeface="Arial"/>
              </a:rPr>
              <a:t>48</a:t>
            </a:r>
          </a:p>
          <a:p>
            <a:pPr marL="0" indent="0">
              <a:buNone/>
            </a:pPr>
            <a:r>
              <a:rPr lang="en-US" sz="2400" dirty="0" smtClean="0">
                <a:solidFill>
                  <a:srgbClr val="1F497D">
                    <a:alpha val="29000"/>
                  </a:srgbClr>
                </a:solidFill>
                <a:latin typeface="Arial"/>
                <a:cs typeface="Arial"/>
              </a:rPr>
              <a:t>Aids to Navigations: </a:t>
            </a:r>
            <a:r>
              <a:rPr lang="en-US" sz="4000" dirty="0" smtClean="0">
                <a:solidFill>
                  <a:srgbClr val="1F497D">
                    <a:alpha val="29000"/>
                  </a:srgbClr>
                </a:solidFill>
                <a:latin typeface="Arial Black" panose="020B0A04020102020204" pitchFamily="34" charset="0"/>
                <a:cs typeface="Arial"/>
              </a:rPr>
              <a:t>5,299</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459" y="2077187"/>
            <a:ext cx="1267777" cy="427847"/>
          </a:xfrm>
          <a:prstGeom prst="rect">
            <a:avLst/>
          </a:prstGeom>
          <a:noFill/>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39166" y="2906964"/>
            <a:ext cx="708876" cy="294184"/>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78078" y="4079868"/>
            <a:ext cx="1006315" cy="381759"/>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78079" y="3452120"/>
            <a:ext cx="1001768" cy="403443"/>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1794" y="851193"/>
            <a:ext cx="447903" cy="506473"/>
          </a:xfrm>
          <a:prstGeom prst="rect">
            <a:avLst/>
          </a:prstGeom>
        </p:spPr>
      </p:pic>
      <p:pic>
        <p:nvPicPr>
          <p:cNvPr id="9" name="図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0481" y="4744064"/>
            <a:ext cx="977755" cy="504325"/>
          </a:xfrm>
          <a:prstGeom prst="rect">
            <a:avLst/>
          </a:prstGeom>
        </p:spPr>
      </p:pic>
      <p:sp>
        <p:nvSpPr>
          <p:cNvPr id="10" name="Content Placeholder 2"/>
          <p:cNvSpPr txBox="1">
            <a:spLocks/>
          </p:cNvSpPr>
          <p:nvPr/>
        </p:nvSpPr>
        <p:spPr>
          <a:xfrm>
            <a:off x="0" y="0"/>
            <a:ext cx="2889115" cy="470513"/>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800" dirty="0" smtClean="0">
                <a:solidFill>
                  <a:srgbClr val="1F497D"/>
                </a:solidFill>
                <a:latin typeface="Arial Black" panose="020B0A04020102020204" pitchFamily="34" charset="0"/>
                <a:cs typeface="Arial"/>
              </a:rPr>
              <a:t>What’s JCG?</a:t>
            </a:r>
            <a:endParaRPr lang="en-US" sz="2800" dirty="0">
              <a:solidFill>
                <a:srgbClr val="1F497D"/>
              </a:solidFill>
              <a:latin typeface="Arial Black" panose="020B0A04020102020204" pitchFamily="34" charset="0"/>
              <a:cs typeface="Arial"/>
            </a:endParaRPr>
          </a:p>
        </p:txBody>
      </p:sp>
      <p:pic>
        <p:nvPicPr>
          <p:cNvPr id="15" name="Picture 105" descr="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7950" y="1513340"/>
            <a:ext cx="395592" cy="53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a:xfrm>
            <a:off x="186062" y="691504"/>
            <a:ext cx="1536569" cy="755172"/>
          </a:xfrm>
          <a:prstGeom prst="rect">
            <a:avLst/>
          </a:prstGeom>
          <a:solidFill>
            <a:schemeClr val="bg1">
              <a:alpha val="69000"/>
            </a:schemeClr>
          </a:solidFill>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endParaRPr lang="en-US" sz="4000" dirty="0" smtClean="0">
              <a:solidFill>
                <a:srgbClr val="1F497D"/>
              </a:solidFill>
              <a:latin typeface="Arial Black" panose="020B0A04020102020204" pitchFamily="34" charset="0"/>
              <a:cs typeface="Arial"/>
            </a:endParaRPr>
          </a:p>
        </p:txBody>
      </p:sp>
      <p:sp>
        <p:nvSpPr>
          <p:cNvPr id="17" name="Content Placeholder 2"/>
          <p:cNvSpPr txBox="1">
            <a:spLocks/>
          </p:cNvSpPr>
          <p:nvPr/>
        </p:nvSpPr>
        <p:spPr>
          <a:xfrm>
            <a:off x="186061" y="2089835"/>
            <a:ext cx="1536569" cy="3665986"/>
          </a:xfrm>
          <a:prstGeom prst="rect">
            <a:avLst/>
          </a:prstGeom>
          <a:solidFill>
            <a:schemeClr val="bg1">
              <a:alpha val="69000"/>
            </a:schemeClr>
          </a:solidFill>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endParaRPr lang="en-US" sz="4000" dirty="0" smtClean="0">
              <a:solidFill>
                <a:srgbClr val="1F497D"/>
              </a:solidFill>
              <a:latin typeface="Arial Black" panose="020B0A04020102020204" pitchFamily="34" charset="0"/>
              <a:cs typeface="Arial"/>
            </a:endParaRPr>
          </a:p>
        </p:txBody>
      </p:sp>
      <p:pic>
        <p:nvPicPr>
          <p:cNvPr id="18" name="Picture 30" descr="098-02"/>
          <p:cNvPicPr>
            <a:picLocks noChangeAspect="1" noChangeArrowheads="1"/>
          </p:cNvPicPr>
          <p:nvPr/>
        </p:nvPicPr>
        <p:blipFill rotWithShape="1">
          <a:blip r:embed="rId11">
            <a:extLst>
              <a:ext uri="{28A0092B-C50C-407E-A947-70E740481C1C}">
                <a14:useLocalDpi xmlns:a14="http://schemas.microsoft.com/office/drawing/2010/main" val="0"/>
              </a:ext>
            </a:extLst>
          </a:blip>
          <a:srcRect r="128"/>
          <a:stretch/>
        </p:blipFill>
        <p:spPr bwMode="auto">
          <a:xfrm>
            <a:off x="6789516" y="2146025"/>
            <a:ext cx="2514667" cy="18608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10373981" y="3182032"/>
            <a:ext cx="2707793" cy="369332"/>
          </a:xfrm>
          <a:prstGeom prst="rect">
            <a:avLst/>
          </a:prstGeom>
          <a:noFill/>
          <a:ln w="9525">
            <a:noFill/>
            <a:miter lim="800000"/>
            <a:headEnd/>
            <a:tailEnd/>
          </a:ln>
          <a:effectLst/>
        </p:spPr>
        <p:txBody>
          <a:bodyPr wrap="none">
            <a:spAutoFit/>
          </a:bodyPr>
          <a:lstStyle/>
          <a:p>
            <a:pPr eaLnBrk="1" hangingPunct="1">
              <a:spcBef>
                <a:spcPts val="300"/>
              </a:spcBef>
              <a:defRPr/>
            </a:pPr>
            <a:r>
              <a:rPr lang="en-US" altLang="ja-JP" dirty="0">
                <a:solidFill>
                  <a:srgbClr val="0070C0"/>
                </a:solidFill>
                <a:latin typeface="+mn-ea"/>
                <a:cs typeface="Arial Unicode MS" pitchFamily="50" charset="-128"/>
              </a:rPr>
              <a:t>Rescue operation in water</a:t>
            </a:r>
            <a:endParaRPr lang="zh-CN" altLang="en-US" dirty="0">
              <a:solidFill>
                <a:srgbClr val="0070C0"/>
              </a:solidFill>
              <a:latin typeface="+mn-ea"/>
              <a:cs typeface="Arial Unicode MS" pitchFamily="50" charset="-128"/>
            </a:endParaRPr>
          </a:p>
        </p:txBody>
      </p:sp>
      <p:pic>
        <p:nvPicPr>
          <p:cNvPr id="20" name="Picture 30" descr="IMG_38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08582" y="4340870"/>
            <a:ext cx="2514667" cy="1886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Text Box 31"/>
          <p:cNvSpPr txBox="1">
            <a:spLocks noChangeArrowheads="1"/>
          </p:cNvSpPr>
          <p:nvPr/>
        </p:nvSpPr>
        <p:spPr bwMode="auto">
          <a:xfrm>
            <a:off x="10373981" y="3901415"/>
            <a:ext cx="2425664" cy="369332"/>
          </a:xfrm>
          <a:prstGeom prst="rect">
            <a:avLst/>
          </a:prstGeom>
          <a:noFill/>
          <a:ln w="9525">
            <a:noFill/>
            <a:miter lim="800000"/>
            <a:headEnd/>
            <a:tailEnd/>
          </a:ln>
          <a:effectLst/>
        </p:spPr>
        <p:txBody>
          <a:bodyPr wrap="none" anchor="ctr" anchorCtr="1">
            <a:spAutoFit/>
          </a:bodyPr>
          <a:lstStyle/>
          <a:p>
            <a:pPr eaLnBrk="1" hangingPunct="1">
              <a:spcBef>
                <a:spcPts val="300"/>
              </a:spcBef>
              <a:defRPr/>
            </a:pPr>
            <a:r>
              <a:rPr lang="en-US" altLang="ja-JP" dirty="0">
                <a:solidFill>
                  <a:srgbClr val="0070C0"/>
                </a:solidFill>
                <a:latin typeface="+mn-ea"/>
              </a:rPr>
              <a:t>S</a:t>
            </a:r>
            <a:r>
              <a:rPr lang="en-US" altLang="en-US" dirty="0">
                <a:solidFill>
                  <a:srgbClr val="0070C0"/>
                </a:solidFill>
                <a:latin typeface="+mn-ea"/>
              </a:rPr>
              <a:t>ecurity means</a:t>
            </a:r>
            <a:r>
              <a:rPr lang="en-US" altLang="ja-JP" dirty="0">
                <a:solidFill>
                  <a:srgbClr val="0070C0"/>
                </a:solidFill>
                <a:latin typeface="+mn-ea"/>
              </a:rPr>
              <a:t> at sea</a:t>
            </a:r>
            <a:endParaRPr lang="zh-TW" altLang="en-US" dirty="0">
              <a:solidFill>
                <a:srgbClr val="0070C0"/>
              </a:solidFill>
              <a:latin typeface="+mn-ea"/>
            </a:endParaRPr>
          </a:p>
        </p:txBody>
      </p:sp>
    </p:spTree>
    <p:extLst>
      <p:ext uri="{BB962C8B-B14F-4D97-AF65-F5344CB8AC3E}">
        <p14:creationId xmlns:p14="http://schemas.microsoft.com/office/powerpoint/2010/main" val="2255046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16815">
            <a:off x="2511699" y="-139944"/>
            <a:ext cx="6189749" cy="7922877"/>
          </a:xfrm>
          <a:prstGeom prst="rect">
            <a:avLst/>
          </a:prstGeom>
          <a:noFill/>
        </p:spPr>
      </p:pic>
      <p:sp>
        <p:nvSpPr>
          <p:cNvPr id="3" name="Content Placeholder 2"/>
          <p:cNvSpPr txBox="1">
            <a:spLocks/>
          </p:cNvSpPr>
          <p:nvPr/>
        </p:nvSpPr>
        <p:spPr>
          <a:xfrm>
            <a:off x="1630449" y="790065"/>
            <a:ext cx="8229600" cy="3046587"/>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400" dirty="0" smtClean="0">
                <a:solidFill>
                  <a:srgbClr val="1F497D">
                    <a:alpha val="29000"/>
                  </a:srgbClr>
                </a:solidFill>
                <a:latin typeface="Arial"/>
                <a:cs typeface="Arial"/>
              </a:rPr>
              <a:t>Established: </a:t>
            </a:r>
            <a:r>
              <a:rPr lang="en-US" sz="4000" dirty="0" smtClean="0">
                <a:solidFill>
                  <a:srgbClr val="1F497D">
                    <a:alpha val="29000"/>
                  </a:srgbClr>
                </a:solidFill>
                <a:latin typeface="Arial Black" panose="020B0A04020102020204" pitchFamily="34" charset="0"/>
                <a:cs typeface="Arial"/>
              </a:rPr>
              <a:t>1948</a:t>
            </a:r>
          </a:p>
          <a:p>
            <a:pPr marL="0" indent="0">
              <a:buNone/>
            </a:pPr>
            <a:r>
              <a:rPr lang="en-US" sz="2400" dirty="0" smtClean="0">
                <a:solidFill>
                  <a:srgbClr val="1F497D">
                    <a:alpha val="29000"/>
                  </a:srgbClr>
                </a:solidFill>
                <a:latin typeface="Arial"/>
                <a:cs typeface="Arial"/>
              </a:rPr>
              <a:t>Personnel:</a:t>
            </a:r>
            <a:r>
              <a:rPr lang="ja-JP" altLang="en-US" sz="2400" dirty="0">
                <a:solidFill>
                  <a:srgbClr val="1F497D">
                    <a:alpha val="29000"/>
                  </a:srgbClr>
                </a:solidFill>
                <a:latin typeface="Arial"/>
                <a:cs typeface="Arial"/>
              </a:rPr>
              <a:t> </a:t>
            </a:r>
            <a:r>
              <a:rPr lang="en-US" sz="4000" dirty="0" smtClean="0">
                <a:solidFill>
                  <a:srgbClr val="1F497D">
                    <a:alpha val="29000"/>
                  </a:srgbClr>
                </a:solidFill>
                <a:latin typeface="Arial Black" panose="020B0A04020102020204" pitchFamily="34" charset="0"/>
                <a:cs typeface="Arial"/>
              </a:rPr>
              <a:t>13,744</a:t>
            </a:r>
            <a:r>
              <a:rPr lang="en-US" sz="2400" dirty="0" smtClean="0">
                <a:solidFill>
                  <a:srgbClr val="1F497D">
                    <a:alpha val="29000"/>
                  </a:srgbClr>
                </a:solidFill>
                <a:latin typeface="Arial"/>
                <a:cs typeface="Arial"/>
              </a:rPr>
              <a:t>(As of March 31, 2018)</a:t>
            </a:r>
          </a:p>
          <a:p>
            <a:pPr marL="0" indent="0">
              <a:buNone/>
            </a:pPr>
            <a:r>
              <a:rPr lang="en-US" sz="2400" dirty="0" smtClean="0">
                <a:solidFill>
                  <a:srgbClr val="1F497D"/>
                </a:solidFill>
                <a:latin typeface="Arial"/>
                <a:cs typeface="Arial"/>
              </a:rPr>
              <a:t>Patrol vessels: </a:t>
            </a:r>
            <a:r>
              <a:rPr lang="en-US" sz="4000" dirty="0" smtClean="0">
                <a:solidFill>
                  <a:srgbClr val="1F497D"/>
                </a:solidFill>
                <a:latin typeface="Arial Black" panose="020B0A04020102020204" pitchFamily="34" charset="0"/>
                <a:cs typeface="Arial"/>
              </a:rPr>
              <a:t>131</a:t>
            </a:r>
          </a:p>
          <a:p>
            <a:pPr marL="0" indent="0">
              <a:buNone/>
            </a:pPr>
            <a:r>
              <a:rPr lang="en-US" sz="2400" dirty="0" smtClean="0">
                <a:solidFill>
                  <a:srgbClr val="1F497D">
                    <a:alpha val="29000"/>
                  </a:srgbClr>
                </a:solidFill>
                <a:latin typeface="Arial"/>
                <a:cs typeface="Arial"/>
              </a:rPr>
              <a:t>Patrol craft: </a:t>
            </a:r>
            <a:r>
              <a:rPr lang="en-US" sz="4000" dirty="0" smtClean="0">
                <a:solidFill>
                  <a:srgbClr val="1F497D">
                    <a:alpha val="29000"/>
                  </a:srgbClr>
                </a:solidFill>
                <a:latin typeface="Arial Black" panose="020B0A04020102020204" pitchFamily="34" charset="0"/>
                <a:cs typeface="Arial"/>
              </a:rPr>
              <a:t>238</a:t>
            </a:r>
          </a:p>
          <a:p>
            <a:pPr marL="0" indent="0">
              <a:buNone/>
            </a:pPr>
            <a:r>
              <a:rPr lang="en-US" sz="2400" dirty="0" smtClean="0">
                <a:solidFill>
                  <a:srgbClr val="1F497D">
                    <a:alpha val="29000"/>
                  </a:srgbClr>
                </a:solidFill>
                <a:latin typeface="Arial"/>
                <a:cs typeface="Arial"/>
              </a:rPr>
              <a:t>Airplanes: </a:t>
            </a:r>
            <a:r>
              <a:rPr lang="en-US" sz="4000" dirty="0" smtClean="0">
                <a:solidFill>
                  <a:srgbClr val="1F497D">
                    <a:alpha val="29000"/>
                  </a:srgbClr>
                </a:solidFill>
                <a:latin typeface="Arial Black" panose="020B0A04020102020204" pitchFamily="34" charset="0"/>
                <a:cs typeface="Arial"/>
              </a:rPr>
              <a:t>26</a:t>
            </a:r>
          </a:p>
          <a:p>
            <a:pPr marL="0" indent="0">
              <a:buNone/>
            </a:pPr>
            <a:r>
              <a:rPr lang="en-US" sz="2400" dirty="0" smtClean="0">
                <a:solidFill>
                  <a:srgbClr val="1F497D">
                    <a:alpha val="29000"/>
                  </a:srgbClr>
                </a:solidFill>
                <a:latin typeface="Arial"/>
                <a:cs typeface="Arial"/>
              </a:rPr>
              <a:t>Helicopters: </a:t>
            </a:r>
            <a:r>
              <a:rPr lang="en-US" sz="4000" dirty="0" smtClean="0">
                <a:solidFill>
                  <a:srgbClr val="1F497D">
                    <a:alpha val="29000"/>
                  </a:srgbClr>
                </a:solidFill>
                <a:latin typeface="Arial Black" panose="020B0A04020102020204" pitchFamily="34" charset="0"/>
                <a:cs typeface="Arial"/>
              </a:rPr>
              <a:t>48</a:t>
            </a:r>
          </a:p>
          <a:p>
            <a:pPr marL="0" indent="0">
              <a:buNone/>
            </a:pPr>
            <a:r>
              <a:rPr lang="en-US" sz="2400" dirty="0" smtClean="0">
                <a:solidFill>
                  <a:srgbClr val="1F497D">
                    <a:alpha val="29000"/>
                  </a:srgbClr>
                </a:solidFill>
                <a:latin typeface="Arial"/>
                <a:cs typeface="Arial"/>
              </a:rPr>
              <a:t>Aids to Navigations: </a:t>
            </a:r>
            <a:r>
              <a:rPr lang="en-US" sz="4000" dirty="0" smtClean="0">
                <a:solidFill>
                  <a:srgbClr val="1F497D">
                    <a:alpha val="29000"/>
                  </a:srgbClr>
                </a:solidFill>
                <a:latin typeface="Arial Black" panose="020B0A04020102020204" pitchFamily="34" charset="0"/>
                <a:cs typeface="Arial"/>
              </a:rPr>
              <a:t>5,299</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459" y="2077187"/>
            <a:ext cx="1267777" cy="427847"/>
          </a:xfrm>
          <a:prstGeom prst="rect">
            <a:avLst/>
          </a:prstGeom>
          <a:noFill/>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39166" y="2906964"/>
            <a:ext cx="708876" cy="294184"/>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78078" y="4079868"/>
            <a:ext cx="1006315" cy="381759"/>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78079" y="3452120"/>
            <a:ext cx="1001768" cy="403443"/>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1794" y="851193"/>
            <a:ext cx="447903" cy="506473"/>
          </a:xfrm>
          <a:prstGeom prst="rect">
            <a:avLst/>
          </a:prstGeom>
        </p:spPr>
      </p:pic>
      <p:pic>
        <p:nvPicPr>
          <p:cNvPr id="9" name="図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0481" y="4744064"/>
            <a:ext cx="977755" cy="504325"/>
          </a:xfrm>
          <a:prstGeom prst="rect">
            <a:avLst/>
          </a:prstGeom>
        </p:spPr>
      </p:pic>
      <p:sp>
        <p:nvSpPr>
          <p:cNvPr id="10" name="Content Placeholder 2"/>
          <p:cNvSpPr txBox="1">
            <a:spLocks/>
          </p:cNvSpPr>
          <p:nvPr/>
        </p:nvSpPr>
        <p:spPr>
          <a:xfrm>
            <a:off x="0" y="0"/>
            <a:ext cx="2889115" cy="470513"/>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sz="2800" dirty="0" smtClean="0">
                <a:solidFill>
                  <a:srgbClr val="1F497D"/>
                </a:solidFill>
                <a:latin typeface="Arial Black" panose="020B0A04020102020204" pitchFamily="34" charset="0"/>
                <a:cs typeface="Arial"/>
              </a:rPr>
              <a:t>What’s JCG?</a:t>
            </a:r>
            <a:endParaRPr lang="en-US" sz="2800" dirty="0">
              <a:solidFill>
                <a:srgbClr val="1F497D"/>
              </a:solidFill>
              <a:latin typeface="Arial Black" panose="020B0A04020102020204" pitchFamily="34" charset="0"/>
              <a:cs typeface="Arial"/>
            </a:endParaRPr>
          </a:p>
        </p:txBody>
      </p:sp>
      <p:pic>
        <p:nvPicPr>
          <p:cNvPr id="12" name="Picture 51" descr="名称未設定 1のコピー"/>
          <p:cNvPicPr>
            <a:picLocks noChangeAspect="1" noChangeArrowheads="1"/>
          </p:cNvPicPr>
          <p:nvPr/>
        </p:nvPicPr>
        <p:blipFill>
          <a:blip r:embed="rId10" cstate="print">
            <a:lum contrast="6000"/>
            <a:extLst>
              <a:ext uri="{28A0092B-C50C-407E-A947-70E740481C1C}">
                <a14:useLocalDpi xmlns:a14="http://schemas.microsoft.com/office/drawing/2010/main" val="0"/>
              </a:ext>
            </a:extLst>
          </a:blip>
          <a:srcRect/>
          <a:stretch>
            <a:fillRect/>
          </a:stretch>
        </p:blipFill>
        <p:spPr bwMode="auto">
          <a:xfrm>
            <a:off x="6497510" y="4558864"/>
            <a:ext cx="2995587" cy="155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IMG_1248"/>
          <p:cNvPicPr>
            <a:picLocks noChangeAspect="1" noChangeArrowheads="1"/>
          </p:cNvPicPr>
          <p:nvPr/>
        </p:nvPicPr>
        <p:blipFill rotWithShape="1">
          <a:blip r:embed="rId11" cstate="print">
            <a:lum bright="24000" contrast="54000"/>
            <a:extLst>
              <a:ext uri="{28A0092B-C50C-407E-A947-70E740481C1C}">
                <a14:useLocalDpi xmlns:a14="http://schemas.microsoft.com/office/drawing/2010/main" val="0"/>
              </a:ext>
            </a:extLst>
          </a:blip>
          <a:srcRect t="6584" b="10332"/>
          <a:stretch/>
        </p:blipFill>
        <p:spPr>
          <a:xfrm>
            <a:off x="6497510" y="2623453"/>
            <a:ext cx="3002847" cy="1657334"/>
          </a:xfrm>
          <a:prstGeom prst="rect">
            <a:avLst/>
          </a:prstGeom>
          <a:noFill/>
        </p:spPr>
      </p:pic>
      <p:pic>
        <p:nvPicPr>
          <p:cNvPr id="15" name="Picture 105" descr="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07950" y="1513340"/>
            <a:ext cx="395592" cy="53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a:xfrm>
            <a:off x="186061" y="2766689"/>
            <a:ext cx="1536569" cy="2989132"/>
          </a:xfrm>
          <a:prstGeom prst="rect">
            <a:avLst/>
          </a:prstGeom>
          <a:solidFill>
            <a:schemeClr val="bg1">
              <a:alpha val="69000"/>
            </a:schemeClr>
          </a:solidFill>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endParaRPr lang="en-US" sz="4000" dirty="0" smtClean="0">
              <a:solidFill>
                <a:srgbClr val="1F497D"/>
              </a:solidFill>
              <a:latin typeface="Arial Black" panose="020B0A04020102020204" pitchFamily="34" charset="0"/>
              <a:cs typeface="Arial"/>
            </a:endParaRPr>
          </a:p>
        </p:txBody>
      </p:sp>
      <p:sp>
        <p:nvSpPr>
          <p:cNvPr id="17" name="Content Placeholder 2"/>
          <p:cNvSpPr txBox="1">
            <a:spLocks/>
          </p:cNvSpPr>
          <p:nvPr/>
        </p:nvSpPr>
        <p:spPr>
          <a:xfrm>
            <a:off x="137641" y="694818"/>
            <a:ext cx="1536569" cy="1381517"/>
          </a:xfrm>
          <a:prstGeom prst="rect">
            <a:avLst/>
          </a:prstGeom>
          <a:solidFill>
            <a:schemeClr val="bg1">
              <a:alpha val="69000"/>
            </a:schemeClr>
          </a:solidFill>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endParaRPr lang="en-US" sz="4000" dirty="0" smtClean="0">
              <a:solidFill>
                <a:srgbClr val="1F497D"/>
              </a:solidFill>
              <a:latin typeface="Arial Black" panose="020B0A04020102020204" pitchFamily="34" charset="0"/>
              <a:cs typeface="Arial"/>
            </a:endParaRPr>
          </a:p>
        </p:txBody>
      </p:sp>
    </p:spTree>
    <p:extLst>
      <p:ext uri="{BB962C8B-B14F-4D97-AF65-F5344CB8AC3E}">
        <p14:creationId xmlns:p14="http://schemas.microsoft.com/office/powerpoint/2010/main" val="244015016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D0353D89-DC37-4F1E-AEF2-2AC6EDA1A066}" vid="{3AFE2C0A-0090-49E5-9730-0ACF1F0BD2E2}"/>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D0353D89-DC37-4F1E-AEF2-2AC6EDA1A066}" vid="{02804F71-6695-44D3-A5E4-B11DD4AEFAAE}"/>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1459</TotalTime>
  <Words>4572</Words>
  <Application>Microsoft Macintosh PowerPoint</Application>
  <PresentationFormat>A4 Paper (210x297 mm)</PresentationFormat>
  <Paragraphs>399</Paragraphs>
  <Slides>24</Slides>
  <Notes>24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24</vt:i4>
      </vt:variant>
    </vt:vector>
  </HeadingPairs>
  <TitlesOfParts>
    <vt:vector size="39" baseType="lpstr">
      <vt:lpstr>Arial</vt:lpstr>
      <vt:lpstr>Arial Black</vt:lpstr>
      <vt:lpstr>Arial Unicode MS</vt:lpstr>
      <vt:lpstr>Calibri</vt:lpstr>
      <vt:lpstr>Calibri Light</vt:lpstr>
      <vt:lpstr>ＤＦ特太ゴシック体</vt:lpstr>
      <vt:lpstr>Eras Bold ITC</vt:lpstr>
      <vt:lpstr>ＭＳ Ｐゴシック</vt:lpstr>
      <vt:lpstr>Segoe UI</vt:lpstr>
      <vt:lpstr>Tahoma</vt:lpstr>
      <vt:lpstr>Wingdings</vt:lpstr>
      <vt:lpstr>宋体</vt:lpstr>
      <vt:lpstr>新細明體</vt:lpstr>
      <vt:lpstr>デザインの設定</vt:lpstr>
      <vt:lpstr>2_デザインの設定</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海上保安庁</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齋藤 嘉信</dc:creator>
  <cp:lastModifiedBy>Yvonne Pentz</cp:lastModifiedBy>
  <cp:revision>243</cp:revision>
  <cp:lastPrinted>2018-02-20T01:31:34Z</cp:lastPrinted>
  <dcterms:created xsi:type="dcterms:W3CDTF">2014-07-11T05:38:36Z</dcterms:created>
  <dcterms:modified xsi:type="dcterms:W3CDTF">2018-03-05T11:41:55Z</dcterms:modified>
</cp:coreProperties>
</file>