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22" r:id="rId2"/>
    <p:sldMasterId id="2147483735" r:id="rId3"/>
  </p:sldMasterIdLst>
  <p:notesMasterIdLst>
    <p:notesMasterId r:id="rId30"/>
  </p:notesMasterIdLst>
  <p:handoutMasterIdLst>
    <p:handoutMasterId r:id="rId31"/>
  </p:handoutMasterIdLst>
  <p:sldIdLst>
    <p:sldId id="716" r:id="rId4"/>
    <p:sldId id="759" r:id="rId5"/>
    <p:sldId id="734" r:id="rId6"/>
    <p:sldId id="757" r:id="rId7"/>
    <p:sldId id="764" r:id="rId8"/>
    <p:sldId id="762" r:id="rId9"/>
    <p:sldId id="738" r:id="rId10"/>
    <p:sldId id="742" r:id="rId11"/>
    <p:sldId id="636" r:id="rId12"/>
    <p:sldId id="637" r:id="rId13"/>
    <p:sldId id="635" r:id="rId14"/>
    <p:sldId id="736" r:id="rId15"/>
    <p:sldId id="691" r:id="rId16"/>
    <p:sldId id="739" r:id="rId17"/>
    <p:sldId id="765" r:id="rId18"/>
    <p:sldId id="766" r:id="rId19"/>
    <p:sldId id="696" r:id="rId20"/>
    <p:sldId id="697" r:id="rId21"/>
    <p:sldId id="698" r:id="rId22"/>
    <p:sldId id="699" r:id="rId23"/>
    <p:sldId id="700" r:id="rId24"/>
    <p:sldId id="701" r:id="rId25"/>
    <p:sldId id="702" r:id="rId26"/>
    <p:sldId id="746" r:id="rId27"/>
    <p:sldId id="747" r:id="rId28"/>
    <p:sldId id="767" r:id="rId29"/>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DF13"/>
    <a:srgbClr val="6666FF"/>
    <a:srgbClr val="39974F"/>
    <a:srgbClr val="FF9900"/>
    <a:srgbClr val="FFFF66"/>
    <a:srgbClr val="666666"/>
    <a:srgbClr val="E7A6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378" autoAdjust="0"/>
  </p:normalViewPr>
  <p:slideViewPr>
    <p:cSldViewPr>
      <p:cViewPr varScale="1">
        <p:scale>
          <a:sx n="87" d="100"/>
          <a:sy n="87" d="100"/>
        </p:scale>
        <p:origin x="760" y="200"/>
      </p:cViewPr>
      <p:guideLst>
        <p:guide orient="horz" pos="2160"/>
        <p:guide pos="2880"/>
      </p:guideLst>
    </p:cSldViewPr>
  </p:slideViewPr>
  <p:outlineViewPr>
    <p:cViewPr>
      <p:scale>
        <a:sx n="33" d="100"/>
        <a:sy n="33" d="100"/>
      </p:scale>
      <p:origin x="0" y="-17530"/>
    </p:cViewPr>
  </p:outlineViewPr>
  <p:notesTextViewPr>
    <p:cViewPr>
      <p:scale>
        <a:sx n="100" d="100"/>
        <a:sy n="100" d="100"/>
      </p:scale>
      <p:origin x="0" y="0"/>
    </p:cViewPr>
  </p:notesTextViewPr>
  <p:sorterViewPr>
    <p:cViewPr>
      <p:scale>
        <a:sx n="66" d="100"/>
        <a:sy n="66" d="100"/>
      </p:scale>
      <p:origin x="0" y="690"/>
    </p:cViewPr>
  </p:sorterViewPr>
  <p:notesViewPr>
    <p:cSldViewPr>
      <p:cViewPr varScale="1">
        <p:scale>
          <a:sx n="116" d="100"/>
          <a:sy n="116" d="100"/>
        </p:scale>
        <p:origin x="-4152" y="-11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wrap="square" lIns="93936" tIns="46968" rIns="93936" bIns="46968" numCol="1" anchor="t" anchorCtr="0" compatLnSpc="1">
            <a:prstTxWarp prst="textNoShape">
              <a:avLst/>
            </a:prstTxWarp>
          </a:bodyPr>
          <a:lstStyle>
            <a:lvl1pPr>
              <a:defRPr sz="1200">
                <a:latin typeface="Calibri" charset="0"/>
              </a:defRPr>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wrap="square" lIns="93936" tIns="46968" rIns="93936" bIns="46968" numCol="1" anchor="t" anchorCtr="0" compatLnSpc="1">
            <a:prstTxWarp prst="textNoShape">
              <a:avLst/>
            </a:prstTxWarp>
          </a:bodyPr>
          <a:lstStyle>
            <a:lvl1pPr algn="r">
              <a:defRPr sz="1200">
                <a:latin typeface="Calibri" charset="0"/>
              </a:defRPr>
            </a:lvl1pPr>
          </a:lstStyle>
          <a:p>
            <a:fld id="{E6CCA613-7CD6-7F43-A36A-842355988350}" type="datetime1">
              <a:rPr lang="en-US"/>
              <a:pPr/>
              <a:t>3/4/18</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wrap="square" lIns="93936" tIns="46968" rIns="93936" bIns="46968" numCol="1" anchor="b" anchorCtr="0" compatLnSpc="1">
            <a:prstTxWarp prst="textNoShape">
              <a:avLst/>
            </a:prstTxWarp>
          </a:bodyPr>
          <a:lstStyle>
            <a:lvl1pPr>
              <a:defRPr sz="1200">
                <a:latin typeface="Calibri" charset="0"/>
              </a:defRPr>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wrap="square" lIns="93936" tIns="46968" rIns="93936" bIns="46968" numCol="1" anchor="b" anchorCtr="0" compatLnSpc="1">
            <a:prstTxWarp prst="textNoShape">
              <a:avLst/>
            </a:prstTxWarp>
          </a:bodyPr>
          <a:lstStyle>
            <a:lvl1pPr algn="r">
              <a:defRPr sz="1200">
                <a:latin typeface="Calibri" charset="0"/>
              </a:defRPr>
            </a:lvl1pPr>
          </a:lstStyle>
          <a:p>
            <a:fld id="{C9719E57-8C51-2D45-8813-90F9FF15150F}" type="slidenum">
              <a:rPr lang="en-US"/>
              <a:pPr/>
              <a:t>‹#›</a:t>
            </a:fld>
            <a:endParaRPr lang="en-US" dirty="0"/>
          </a:p>
        </p:txBody>
      </p:sp>
    </p:spTree>
    <p:extLst>
      <p:ext uri="{BB962C8B-B14F-4D97-AF65-F5344CB8AC3E}">
        <p14:creationId xmlns:p14="http://schemas.microsoft.com/office/powerpoint/2010/main" val="2168074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wrap="square" lIns="93936" tIns="46968" rIns="93936" bIns="46968" numCol="1" anchor="t" anchorCtr="0" compatLnSpc="1">
            <a:prstTxWarp prst="textNoShape">
              <a:avLst/>
            </a:prstTxWarp>
          </a:bodyPr>
          <a:lstStyle>
            <a:lvl1pPr>
              <a:defRPr sz="1200">
                <a:latin typeface="Calibri" charset="0"/>
              </a:defRPr>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wrap="square" lIns="93936" tIns="46968" rIns="93936" bIns="46968" numCol="1" anchor="t" anchorCtr="0" compatLnSpc="1">
            <a:prstTxWarp prst="textNoShape">
              <a:avLst/>
            </a:prstTxWarp>
          </a:bodyPr>
          <a:lstStyle>
            <a:lvl1pPr algn="r">
              <a:defRPr sz="1200">
                <a:latin typeface="Calibri" charset="0"/>
              </a:defRPr>
            </a:lvl1pPr>
          </a:lstStyle>
          <a:p>
            <a:fld id="{FBB3CD17-270E-8B4F-AC53-E9C08FCE5FD4}" type="datetime1">
              <a:rPr lang="en-US"/>
              <a:pPr/>
              <a:t>3/4/18</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36" tIns="46968" rIns="93936" bIns="46968"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wrap="square" lIns="93936" tIns="46968" rIns="93936" bIns="46968"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wrap="square" lIns="93936" tIns="46968" rIns="93936" bIns="46968" numCol="1" anchor="b" anchorCtr="0" compatLnSpc="1">
            <a:prstTxWarp prst="textNoShape">
              <a:avLst/>
            </a:prstTxWarp>
          </a:bodyPr>
          <a:lstStyle>
            <a:lvl1pPr>
              <a:defRPr sz="1200">
                <a:latin typeface="Calibri" charset="0"/>
              </a:defRPr>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wrap="square" lIns="93936" tIns="46968" rIns="93936" bIns="46968" numCol="1" anchor="b" anchorCtr="0" compatLnSpc="1">
            <a:prstTxWarp prst="textNoShape">
              <a:avLst/>
            </a:prstTxWarp>
          </a:bodyPr>
          <a:lstStyle>
            <a:lvl1pPr algn="r">
              <a:defRPr sz="1200">
                <a:latin typeface="Calibri" charset="0"/>
              </a:defRPr>
            </a:lvl1pPr>
          </a:lstStyle>
          <a:p>
            <a:fld id="{733A5710-B2FB-5F48-8B81-5F54F5E3F567}" type="slidenum">
              <a:rPr lang="en-US"/>
              <a:pPr/>
              <a:t>‹#›</a:t>
            </a:fld>
            <a:endParaRPr lang="en-US" dirty="0"/>
          </a:p>
        </p:txBody>
      </p:sp>
    </p:spTree>
    <p:extLst>
      <p:ext uri="{BB962C8B-B14F-4D97-AF65-F5344CB8AC3E}">
        <p14:creationId xmlns:p14="http://schemas.microsoft.com/office/powerpoint/2010/main" val="405186170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Welcome</a:t>
            </a:r>
          </a:p>
        </p:txBody>
      </p:sp>
      <p:sp>
        <p:nvSpPr>
          <p:cNvPr id="81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63233" indent="-293551">
              <a:defRPr>
                <a:solidFill>
                  <a:schemeClr val="tx1"/>
                </a:solidFill>
                <a:latin typeface="Arial" panose="020B0604020202020204" pitchFamily="34" charset="0"/>
                <a:ea typeface="MS PGothic" panose="020B0600070205080204" pitchFamily="34" charset="-128"/>
              </a:defRPr>
            </a:lvl2pPr>
            <a:lvl3pPr marL="1174204" indent="-234841">
              <a:defRPr>
                <a:solidFill>
                  <a:schemeClr val="tx1"/>
                </a:solidFill>
                <a:latin typeface="Arial" panose="020B0604020202020204" pitchFamily="34" charset="0"/>
                <a:ea typeface="MS PGothic" panose="020B0600070205080204" pitchFamily="34" charset="-128"/>
              </a:defRPr>
            </a:lvl3pPr>
            <a:lvl4pPr marL="1643885" indent="-234841">
              <a:defRPr>
                <a:solidFill>
                  <a:schemeClr val="tx1"/>
                </a:solidFill>
                <a:latin typeface="Arial" panose="020B0604020202020204" pitchFamily="34" charset="0"/>
                <a:ea typeface="MS PGothic" panose="020B0600070205080204" pitchFamily="34" charset="-128"/>
              </a:defRPr>
            </a:lvl4pPr>
            <a:lvl5pPr marL="2113567" indent="-234841">
              <a:defRPr>
                <a:solidFill>
                  <a:schemeClr val="tx1"/>
                </a:solidFill>
                <a:latin typeface="Arial" panose="020B0604020202020204" pitchFamily="34" charset="0"/>
                <a:ea typeface="MS PGothic" panose="020B0600070205080204" pitchFamily="34" charset="-128"/>
              </a:defRPr>
            </a:lvl5pPr>
            <a:lvl6pPr marL="2583249" indent="-234841"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52930" indent="-234841"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22612" indent="-234841"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92293" indent="-234841"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4539FC5-22D4-4AAE-81B9-5175BFB1B73B}" type="slidenum">
              <a:rPr lang="en-US" altLang="en-US" smtClean="0">
                <a:solidFill>
                  <a:srgbClr val="000000"/>
                </a:solidFill>
              </a:rPr>
              <a:pPr/>
              <a:t>1</a:t>
            </a:fld>
            <a:endParaRPr lang="en-US" altLang="en-US" dirty="0" smtClean="0">
              <a:solidFill>
                <a:srgbClr val="000000"/>
              </a:solidFill>
            </a:endParaRPr>
          </a:p>
        </p:txBody>
      </p:sp>
    </p:spTree>
    <p:extLst>
      <p:ext uri="{BB962C8B-B14F-4D97-AF65-F5344CB8AC3E}">
        <p14:creationId xmlns:p14="http://schemas.microsoft.com/office/powerpoint/2010/main" val="1496040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PAM</a:t>
            </a:r>
          </a:p>
          <a:p>
            <a:r>
              <a:rPr lang="en-US" dirty="0" smtClean="0"/>
              <a:t>But if we post the ‘Standard’, in this case an example of the color of purple, you can see that it is not a match to the color in the graphic.  We can then all agree (or</a:t>
            </a:r>
            <a:r>
              <a:rPr lang="en-US" baseline="0" dirty="0" smtClean="0"/>
              <a:t> due to color-blindness or other sensitivities at least two out of three of us will agree) that the color in the graphic is NOT purple.</a:t>
            </a:r>
          </a:p>
          <a:p>
            <a:endParaRPr lang="en-US" baseline="0" dirty="0" smtClean="0"/>
          </a:p>
          <a:p>
            <a:r>
              <a:rPr lang="en-US" baseline="0" dirty="0" smtClean="0"/>
              <a:t>This is a very simplified example of the process we will complete to review on-water skill course submissions.</a:t>
            </a:r>
            <a:endParaRPr lang="en-US" dirty="0"/>
          </a:p>
        </p:txBody>
      </p:sp>
      <p:sp>
        <p:nvSpPr>
          <p:cNvPr id="4" name="Slide Number Placeholder 3"/>
          <p:cNvSpPr>
            <a:spLocks noGrp="1"/>
          </p:cNvSpPr>
          <p:nvPr>
            <p:ph type="sldNum" sz="quarter" idx="10"/>
          </p:nvPr>
        </p:nvSpPr>
        <p:spPr/>
        <p:txBody>
          <a:bodyPr/>
          <a:lstStyle/>
          <a:p>
            <a:fld id="{733A5710-B2FB-5F48-8B81-5F54F5E3F567}" type="slidenum">
              <a:rPr lang="en-US" smtClean="0"/>
              <a:pPr/>
              <a:t>10</a:t>
            </a:fld>
            <a:endParaRPr lang="en-US" dirty="0"/>
          </a:p>
        </p:txBody>
      </p:sp>
    </p:spTree>
    <p:extLst>
      <p:ext uri="{BB962C8B-B14F-4D97-AF65-F5344CB8AC3E}">
        <p14:creationId xmlns:p14="http://schemas.microsoft.com/office/powerpoint/2010/main" val="4161986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PAM</a:t>
            </a:r>
          </a:p>
          <a:p>
            <a:r>
              <a:rPr lang="en-US" dirty="0" smtClean="0"/>
              <a:t>Read</a:t>
            </a:r>
            <a:r>
              <a:rPr lang="en-US" baseline="0" dirty="0" smtClean="0"/>
              <a:t> definition</a:t>
            </a:r>
            <a:endParaRPr lang="en-US" dirty="0"/>
          </a:p>
        </p:txBody>
      </p:sp>
      <p:sp>
        <p:nvSpPr>
          <p:cNvPr id="4" name="Slide Number Placeholder 3"/>
          <p:cNvSpPr>
            <a:spLocks noGrp="1"/>
          </p:cNvSpPr>
          <p:nvPr>
            <p:ph type="sldNum" sz="quarter" idx="10"/>
          </p:nvPr>
        </p:nvSpPr>
        <p:spPr/>
        <p:txBody>
          <a:bodyPr/>
          <a:lstStyle/>
          <a:p>
            <a:fld id="{733A5710-B2FB-5F48-8B81-5F54F5E3F567}" type="slidenum">
              <a:rPr lang="en-US" smtClean="0"/>
              <a:pPr/>
              <a:t>11</a:t>
            </a:fld>
            <a:endParaRPr lang="en-US" dirty="0"/>
          </a:p>
        </p:txBody>
      </p:sp>
    </p:spTree>
    <p:extLst>
      <p:ext uri="{BB962C8B-B14F-4D97-AF65-F5344CB8AC3E}">
        <p14:creationId xmlns:p14="http://schemas.microsoft.com/office/powerpoint/2010/main" val="1268571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PAM</a:t>
            </a:r>
          </a:p>
          <a:p>
            <a:r>
              <a:rPr lang="en-US" dirty="0" smtClean="0"/>
              <a:t>The highest</a:t>
            </a:r>
            <a:r>
              <a:rPr lang="en-US" baseline="0" dirty="0" smtClean="0"/>
              <a:t> level of Conformity Assessment is Third Party (review slide)</a:t>
            </a:r>
            <a:endParaRPr lang="en-US" dirty="0"/>
          </a:p>
        </p:txBody>
      </p:sp>
      <p:sp>
        <p:nvSpPr>
          <p:cNvPr id="4" name="Slide Number Placeholder 3"/>
          <p:cNvSpPr>
            <a:spLocks noGrp="1"/>
          </p:cNvSpPr>
          <p:nvPr>
            <p:ph type="sldNum" sz="quarter" idx="10"/>
          </p:nvPr>
        </p:nvSpPr>
        <p:spPr/>
        <p:txBody>
          <a:bodyPr/>
          <a:lstStyle/>
          <a:p>
            <a:fld id="{733A5710-B2FB-5F48-8B81-5F54F5E3F567}" type="slidenum">
              <a:rPr lang="en-US" smtClean="0"/>
              <a:pPr/>
              <a:t>12</a:t>
            </a:fld>
            <a:endParaRPr lang="en-US" dirty="0"/>
          </a:p>
        </p:txBody>
      </p:sp>
    </p:spTree>
    <p:extLst>
      <p:ext uri="{BB962C8B-B14F-4D97-AF65-F5344CB8AC3E}">
        <p14:creationId xmlns:p14="http://schemas.microsoft.com/office/powerpoint/2010/main" val="2647337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Pam – I</a:t>
            </a:r>
            <a:r>
              <a:rPr lang="en-US" baseline="0" dirty="0" smtClean="0"/>
              <a:t> will now turn this over to Mark Chanski to present an overview of the Third-Party Conformity Assessment process we will be using to review On-Water Skills courses for award of the Verified Course mark.</a:t>
            </a:r>
            <a:endParaRPr lang="en-US" dirty="0"/>
          </a:p>
        </p:txBody>
      </p:sp>
      <p:sp>
        <p:nvSpPr>
          <p:cNvPr id="4" name="Slide Number Placeholder 3"/>
          <p:cNvSpPr>
            <a:spLocks noGrp="1"/>
          </p:cNvSpPr>
          <p:nvPr>
            <p:ph type="sldNum" sz="quarter" idx="10"/>
          </p:nvPr>
        </p:nvSpPr>
        <p:spPr/>
        <p:txBody>
          <a:bodyPr/>
          <a:lstStyle/>
          <a:p>
            <a:fld id="{733A5710-B2FB-5F48-8B81-5F54F5E3F567}" type="slidenum">
              <a:rPr lang="en-US" smtClean="0"/>
              <a:pPr/>
              <a:t>13</a:t>
            </a:fld>
            <a:endParaRPr lang="en-US" dirty="0"/>
          </a:p>
        </p:txBody>
      </p:sp>
    </p:spTree>
    <p:extLst>
      <p:ext uri="{BB962C8B-B14F-4D97-AF65-F5344CB8AC3E}">
        <p14:creationId xmlns:p14="http://schemas.microsoft.com/office/powerpoint/2010/main" val="4069702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 – Thanks Pam.</a:t>
            </a:r>
          </a:p>
          <a:p>
            <a:endParaRPr lang="en-US" dirty="0" smtClean="0"/>
          </a:p>
          <a:p>
            <a:r>
              <a:rPr lang="en-US" dirty="0" smtClean="0"/>
              <a:t>Pam mentioned the 3 standards and 3 TSDs.</a:t>
            </a:r>
            <a:r>
              <a:rPr lang="en-US" baseline="0" dirty="0" smtClean="0"/>
              <a:t> We will also use various forms and other materials in this process.</a:t>
            </a:r>
          </a:p>
          <a:p>
            <a:endParaRPr lang="en-US" dirty="0"/>
          </a:p>
        </p:txBody>
      </p:sp>
      <p:sp>
        <p:nvSpPr>
          <p:cNvPr id="4" name="Slide Number Placeholder 3"/>
          <p:cNvSpPr>
            <a:spLocks noGrp="1"/>
          </p:cNvSpPr>
          <p:nvPr>
            <p:ph type="sldNum" sz="quarter" idx="10"/>
          </p:nvPr>
        </p:nvSpPr>
        <p:spPr/>
        <p:txBody>
          <a:bodyPr/>
          <a:lstStyle/>
          <a:p>
            <a:fld id="{733A5710-B2FB-5F48-8B81-5F54F5E3F567}" type="slidenum">
              <a:rPr lang="en-US" smtClean="0"/>
              <a:pPr/>
              <a:t>14</a:t>
            </a:fld>
            <a:endParaRPr lang="en-US" dirty="0"/>
          </a:p>
        </p:txBody>
      </p:sp>
    </p:spTree>
    <p:extLst>
      <p:ext uri="{BB962C8B-B14F-4D97-AF65-F5344CB8AC3E}">
        <p14:creationId xmlns:p14="http://schemas.microsoft.com/office/powerpoint/2010/main" val="3098987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3A5710-B2FB-5F48-8B81-5F54F5E3F567}" type="slidenum">
              <a:rPr lang="en-US" smtClean="0"/>
              <a:pPr/>
              <a:t>15</a:t>
            </a:fld>
            <a:endParaRPr lang="en-US" dirty="0"/>
          </a:p>
        </p:txBody>
      </p:sp>
    </p:spTree>
    <p:extLst>
      <p:ext uri="{BB962C8B-B14F-4D97-AF65-F5344CB8AC3E}">
        <p14:creationId xmlns:p14="http://schemas.microsoft.com/office/powerpoint/2010/main" val="873644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3A5710-B2FB-5F48-8B81-5F54F5E3F567}" type="slidenum">
              <a:rPr lang="en-US" smtClean="0"/>
              <a:pPr/>
              <a:t>16</a:t>
            </a:fld>
            <a:endParaRPr lang="en-US" dirty="0"/>
          </a:p>
        </p:txBody>
      </p:sp>
    </p:spTree>
    <p:extLst>
      <p:ext uri="{BB962C8B-B14F-4D97-AF65-F5344CB8AC3E}">
        <p14:creationId xmlns:p14="http://schemas.microsoft.com/office/powerpoint/2010/main" val="1405210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 – (Review list of items in process)</a:t>
            </a:r>
            <a:endParaRPr lang="en-US" dirty="0"/>
          </a:p>
        </p:txBody>
      </p:sp>
      <p:sp>
        <p:nvSpPr>
          <p:cNvPr id="4" name="Slide Number Placeholder 3"/>
          <p:cNvSpPr>
            <a:spLocks noGrp="1"/>
          </p:cNvSpPr>
          <p:nvPr>
            <p:ph type="sldNum" sz="quarter" idx="10"/>
          </p:nvPr>
        </p:nvSpPr>
        <p:spPr/>
        <p:txBody>
          <a:bodyPr/>
          <a:lstStyle/>
          <a:p>
            <a:fld id="{733A5710-B2FB-5F48-8B81-5F54F5E3F567}" type="slidenum">
              <a:rPr lang="en-US" smtClean="0"/>
              <a:pPr/>
              <a:t>17</a:t>
            </a:fld>
            <a:endParaRPr lang="en-US" dirty="0"/>
          </a:p>
        </p:txBody>
      </p:sp>
    </p:spTree>
    <p:extLst>
      <p:ext uri="{BB962C8B-B14F-4D97-AF65-F5344CB8AC3E}">
        <p14:creationId xmlns:p14="http://schemas.microsoft.com/office/powerpoint/2010/main" val="2325301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p>
          <a:p>
            <a:endParaRPr lang="en-US" dirty="0" smtClean="0"/>
          </a:p>
          <a:p>
            <a:r>
              <a:rPr lang="en-US" dirty="0" smtClean="0"/>
              <a:t>Application</a:t>
            </a:r>
            <a:endParaRPr lang="en-US" dirty="0"/>
          </a:p>
        </p:txBody>
      </p:sp>
      <p:sp>
        <p:nvSpPr>
          <p:cNvPr id="4" name="Slide Number Placeholder 3"/>
          <p:cNvSpPr>
            <a:spLocks noGrp="1"/>
          </p:cNvSpPr>
          <p:nvPr>
            <p:ph type="sldNum" sz="quarter" idx="10"/>
          </p:nvPr>
        </p:nvSpPr>
        <p:spPr/>
        <p:txBody>
          <a:bodyPr/>
          <a:lstStyle/>
          <a:p>
            <a:fld id="{733A5710-B2FB-5F48-8B81-5F54F5E3F567}" type="slidenum">
              <a:rPr lang="en-US" smtClean="0"/>
              <a:pPr/>
              <a:t>18</a:t>
            </a:fld>
            <a:endParaRPr lang="en-US" dirty="0"/>
          </a:p>
        </p:txBody>
      </p:sp>
    </p:spTree>
    <p:extLst>
      <p:ext uri="{BB962C8B-B14F-4D97-AF65-F5344CB8AC3E}">
        <p14:creationId xmlns:p14="http://schemas.microsoft.com/office/powerpoint/2010/main" val="3209182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t>MARK</a:t>
            </a:r>
          </a:p>
          <a:p>
            <a:r>
              <a:rPr lang="en-US" dirty="0" smtClean="0"/>
              <a:t>List of required</a:t>
            </a:r>
            <a:r>
              <a:rPr lang="en-US" baseline="0" dirty="0" smtClean="0"/>
              <a:t> subject material</a:t>
            </a:r>
            <a:endParaRPr lang="en-US" dirty="0"/>
          </a:p>
        </p:txBody>
      </p:sp>
      <p:sp>
        <p:nvSpPr>
          <p:cNvPr id="4" name="Slide Number Placeholder 3"/>
          <p:cNvSpPr>
            <a:spLocks noGrp="1"/>
          </p:cNvSpPr>
          <p:nvPr>
            <p:ph type="sldNum" sz="quarter" idx="10"/>
          </p:nvPr>
        </p:nvSpPr>
        <p:spPr/>
        <p:txBody>
          <a:bodyPr/>
          <a:lstStyle/>
          <a:p>
            <a:fld id="{733A5710-B2FB-5F48-8B81-5F54F5E3F567}" type="slidenum">
              <a:rPr lang="en-US" smtClean="0"/>
              <a:pPr/>
              <a:t>19</a:t>
            </a:fld>
            <a:endParaRPr lang="en-US" dirty="0"/>
          </a:p>
        </p:txBody>
      </p:sp>
    </p:spTree>
    <p:extLst>
      <p:ext uri="{BB962C8B-B14F-4D97-AF65-F5344CB8AC3E}">
        <p14:creationId xmlns:p14="http://schemas.microsoft.com/office/powerpoint/2010/main" val="158441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3A5710-B2FB-5F48-8B81-5F54F5E3F567}" type="slidenum">
              <a:rPr lang="en-US" smtClean="0"/>
              <a:pPr/>
              <a:t>2</a:t>
            </a:fld>
            <a:endParaRPr lang="en-US" dirty="0"/>
          </a:p>
        </p:txBody>
      </p:sp>
    </p:spTree>
    <p:extLst>
      <p:ext uri="{BB962C8B-B14F-4D97-AF65-F5344CB8AC3E}">
        <p14:creationId xmlns:p14="http://schemas.microsoft.com/office/powerpoint/2010/main" val="2730992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t>MARK</a:t>
            </a:r>
          </a:p>
          <a:p>
            <a:r>
              <a:rPr lang="en-US" dirty="0" smtClean="0"/>
              <a:t>Where required</a:t>
            </a:r>
            <a:r>
              <a:rPr lang="en-US" baseline="0" dirty="0" smtClean="0"/>
              <a:t> material is found </a:t>
            </a:r>
            <a:endParaRPr lang="en-US" dirty="0"/>
          </a:p>
        </p:txBody>
      </p:sp>
      <p:sp>
        <p:nvSpPr>
          <p:cNvPr id="4" name="Slide Number Placeholder 3"/>
          <p:cNvSpPr>
            <a:spLocks noGrp="1"/>
          </p:cNvSpPr>
          <p:nvPr>
            <p:ph type="sldNum" sz="quarter" idx="10"/>
          </p:nvPr>
        </p:nvSpPr>
        <p:spPr/>
        <p:txBody>
          <a:bodyPr/>
          <a:lstStyle/>
          <a:p>
            <a:fld id="{733A5710-B2FB-5F48-8B81-5F54F5E3F567}" type="slidenum">
              <a:rPr lang="en-US" smtClean="0"/>
              <a:pPr/>
              <a:t>20</a:t>
            </a:fld>
            <a:endParaRPr lang="en-US" dirty="0"/>
          </a:p>
        </p:txBody>
      </p:sp>
    </p:spTree>
    <p:extLst>
      <p:ext uri="{BB962C8B-B14F-4D97-AF65-F5344CB8AC3E}">
        <p14:creationId xmlns:p14="http://schemas.microsoft.com/office/powerpoint/2010/main" val="4125101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t>MARK</a:t>
            </a:r>
          </a:p>
          <a:p>
            <a:r>
              <a:rPr lang="en-US" dirty="0" smtClean="0"/>
              <a:t>The master review and</a:t>
            </a:r>
            <a:r>
              <a:rPr lang="en-US" baseline="0" dirty="0" smtClean="0"/>
              <a:t> scoring checklist</a:t>
            </a:r>
            <a:endParaRPr lang="en-US" dirty="0"/>
          </a:p>
        </p:txBody>
      </p:sp>
      <p:sp>
        <p:nvSpPr>
          <p:cNvPr id="4" name="Slide Number Placeholder 3"/>
          <p:cNvSpPr>
            <a:spLocks noGrp="1"/>
          </p:cNvSpPr>
          <p:nvPr>
            <p:ph type="sldNum" sz="quarter" idx="10"/>
          </p:nvPr>
        </p:nvSpPr>
        <p:spPr/>
        <p:txBody>
          <a:bodyPr/>
          <a:lstStyle/>
          <a:p>
            <a:fld id="{733A5710-B2FB-5F48-8B81-5F54F5E3F567}" type="slidenum">
              <a:rPr lang="en-US" smtClean="0"/>
              <a:pPr/>
              <a:t>21</a:t>
            </a:fld>
            <a:endParaRPr lang="en-US" dirty="0"/>
          </a:p>
        </p:txBody>
      </p:sp>
    </p:spTree>
    <p:extLst>
      <p:ext uri="{BB962C8B-B14F-4D97-AF65-F5344CB8AC3E}">
        <p14:creationId xmlns:p14="http://schemas.microsoft.com/office/powerpoint/2010/main" val="232218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t>MARK</a:t>
            </a:r>
          </a:p>
          <a:p>
            <a:r>
              <a:rPr lang="en-US" dirty="0" smtClean="0"/>
              <a:t>The deficiency</a:t>
            </a:r>
            <a:r>
              <a:rPr lang="en-US" baseline="0" dirty="0" smtClean="0"/>
              <a:t> report</a:t>
            </a:r>
            <a:endParaRPr lang="en-US" dirty="0"/>
          </a:p>
        </p:txBody>
      </p:sp>
      <p:sp>
        <p:nvSpPr>
          <p:cNvPr id="4" name="Slide Number Placeholder 3"/>
          <p:cNvSpPr>
            <a:spLocks noGrp="1"/>
          </p:cNvSpPr>
          <p:nvPr>
            <p:ph type="sldNum" sz="quarter" idx="10"/>
          </p:nvPr>
        </p:nvSpPr>
        <p:spPr/>
        <p:txBody>
          <a:bodyPr/>
          <a:lstStyle/>
          <a:p>
            <a:fld id="{733A5710-B2FB-5F48-8B81-5F54F5E3F567}" type="slidenum">
              <a:rPr lang="en-US" smtClean="0"/>
              <a:pPr/>
              <a:t>22</a:t>
            </a:fld>
            <a:endParaRPr lang="en-US" dirty="0"/>
          </a:p>
        </p:txBody>
      </p:sp>
    </p:spTree>
    <p:extLst>
      <p:ext uri="{BB962C8B-B14F-4D97-AF65-F5344CB8AC3E}">
        <p14:creationId xmlns:p14="http://schemas.microsoft.com/office/powerpoint/2010/main" val="1861775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t>MARK</a:t>
            </a:r>
          </a:p>
          <a:p>
            <a:r>
              <a:rPr lang="en-US" dirty="0" smtClean="0"/>
              <a:t>Process flow chart</a:t>
            </a:r>
            <a:endParaRPr lang="en-US" dirty="0"/>
          </a:p>
        </p:txBody>
      </p:sp>
      <p:sp>
        <p:nvSpPr>
          <p:cNvPr id="4" name="Slide Number Placeholder 3"/>
          <p:cNvSpPr>
            <a:spLocks noGrp="1"/>
          </p:cNvSpPr>
          <p:nvPr>
            <p:ph type="sldNum" sz="quarter" idx="10"/>
          </p:nvPr>
        </p:nvSpPr>
        <p:spPr/>
        <p:txBody>
          <a:bodyPr/>
          <a:lstStyle/>
          <a:p>
            <a:fld id="{733A5710-B2FB-5F48-8B81-5F54F5E3F567}" type="slidenum">
              <a:rPr lang="en-US" smtClean="0"/>
              <a:pPr/>
              <a:t>23</a:t>
            </a:fld>
            <a:endParaRPr lang="en-US" dirty="0"/>
          </a:p>
        </p:txBody>
      </p:sp>
    </p:spTree>
    <p:extLst>
      <p:ext uri="{BB962C8B-B14F-4D97-AF65-F5344CB8AC3E}">
        <p14:creationId xmlns:p14="http://schemas.microsoft.com/office/powerpoint/2010/main" val="1750813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 </a:t>
            </a:r>
            <a:r>
              <a:rPr lang="en-US" baseline="0" dirty="0" smtClean="0"/>
              <a:t>Courses receiving the Marks with the USCG grant logos to indicate that the review is paid for with USCG grant support.  </a:t>
            </a:r>
          </a:p>
          <a:p>
            <a:endParaRPr lang="en-US" baseline="0" dirty="0" smtClean="0"/>
          </a:p>
          <a:p>
            <a:r>
              <a:rPr lang="en-US" baseline="0" dirty="0" smtClean="0"/>
              <a:t>All courses will be entered into a web data base for public review and confirmation of award.</a:t>
            </a:r>
          </a:p>
          <a:p>
            <a:endParaRPr lang="en-US" baseline="0" dirty="0" smtClean="0"/>
          </a:p>
          <a:p>
            <a:r>
              <a:rPr lang="en-US" baseline="0" dirty="0" smtClean="0"/>
              <a:t>Let’s go back to Pam for an overview of how this process will work.</a:t>
            </a:r>
          </a:p>
          <a:p>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733A5710-B2FB-5F48-8B81-5F54F5E3F567}" type="slidenum">
              <a:rPr lang="en-US" smtClean="0"/>
              <a:pPr/>
              <a:t>24</a:t>
            </a:fld>
            <a:endParaRPr lang="en-US" dirty="0"/>
          </a:p>
        </p:txBody>
      </p:sp>
    </p:spTree>
    <p:extLst>
      <p:ext uri="{BB962C8B-B14F-4D97-AF65-F5344CB8AC3E}">
        <p14:creationId xmlns:p14="http://schemas.microsoft.com/office/powerpoint/2010/main" val="1854646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PLEASE LET US KNOW IF YOU HAVE QUESTIONS.</a:t>
            </a:r>
          </a:p>
          <a:p>
            <a:endParaRPr lang="en-US" baseline="0" dirty="0" smtClean="0"/>
          </a:p>
          <a:p>
            <a:r>
              <a:rPr lang="en-US" baseline="0" dirty="0" smtClean="0"/>
              <a:t>THANKS AGAIN FOR TODAY’S PARTICIPATION.</a:t>
            </a:r>
          </a:p>
          <a:p>
            <a:endParaRPr lang="en-US" baseline="0" dirty="0" smtClean="0"/>
          </a:p>
        </p:txBody>
      </p:sp>
      <p:sp>
        <p:nvSpPr>
          <p:cNvPr id="4" name="Slide Number Placeholder 3"/>
          <p:cNvSpPr>
            <a:spLocks noGrp="1"/>
          </p:cNvSpPr>
          <p:nvPr>
            <p:ph type="sldNum" sz="quarter" idx="10"/>
          </p:nvPr>
        </p:nvSpPr>
        <p:spPr/>
        <p:txBody>
          <a:bodyPr/>
          <a:lstStyle/>
          <a:p>
            <a:fld id="{733A5710-B2FB-5F48-8B81-5F54F5E3F567}" type="slidenum">
              <a:rPr lang="en-US" smtClean="0"/>
              <a:pPr/>
              <a:t>25</a:t>
            </a:fld>
            <a:endParaRPr lang="en-US" dirty="0"/>
          </a:p>
        </p:txBody>
      </p:sp>
    </p:spTree>
    <p:extLst>
      <p:ext uri="{BB962C8B-B14F-4D97-AF65-F5344CB8AC3E}">
        <p14:creationId xmlns:p14="http://schemas.microsoft.com/office/powerpoint/2010/main" val="390159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 is produced under a grant from the Sport Fish Restoration and Boating Trust Fund, administered</a:t>
            </a:r>
            <a:r>
              <a:rPr lang="en-US" baseline="0" dirty="0" smtClean="0"/>
              <a:t> by the US Coast Guard.  We thank them for this support.</a:t>
            </a:r>
            <a:endParaRPr lang="en-US" dirty="0"/>
          </a:p>
        </p:txBody>
      </p:sp>
      <p:sp>
        <p:nvSpPr>
          <p:cNvPr id="4" name="Slide Number Placeholder 3"/>
          <p:cNvSpPr>
            <a:spLocks noGrp="1"/>
          </p:cNvSpPr>
          <p:nvPr>
            <p:ph type="sldNum" sz="quarter" idx="10"/>
          </p:nvPr>
        </p:nvSpPr>
        <p:spPr/>
        <p:txBody>
          <a:bodyPr/>
          <a:lstStyle/>
          <a:p>
            <a:fld id="{733A5710-B2FB-5F48-8B81-5F54F5E3F567}" type="slidenum">
              <a:rPr lang="en-US" smtClean="0"/>
              <a:pPr/>
              <a:t>3</a:t>
            </a:fld>
            <a:endParaRPr lang="en-US" dirty="0"/>
          </a:p>
        </p:txBody>
      </p:sp>
    </p:spTree>
    <p:extLst>
      <p:ext uri="{BB962C8B-B14F-4D97-AF65-F5344CB8AC3E}">
        <p14:creationId xmlns:p14="http://schemas.microsoft.com/office/powerpoint/2010/main" val="1709427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 is produced under a grant from the Sport Fish Restoration and Boating Trust Fund, administered</a:t>
            </a:r>
            <a:r>
              <a:rPr lang="en-US" baseline="0" dirty="0" smtClean="0"/>
              <a:t> by the US Coast Guard.  We thank them for this support.</a:t>
            </a:r>
            <a:endParaRPr lang="en-US" dirty="0"/>
          </a:p>
        </p:txBody>
      </p:sp>
      <p:sp>
        <p:nvSpPr>
          <p:cNvPr id="4" name="Slide Number Placeholder 3"/>
          <p:cNvSpPr>
            <a:spLocks noGrp="1"/>
          </p:cNvSpPr>
          <p:nvPr>
            <p:ph type="sldNum" sz="quarter" idx="10"/>
          </p:nvPr>
        </p:nvSpPr>
        <p:spPr/>
        <p:txBody>
          <a:bodyPr/>
          <a:lstStyle/>
          <a:p>
            <a:fld id="{733A5710-B2FB-5F48-8B81-5F54F5E3F567}" type="slidenum">
              <a:rPr lang="en-US" smtClean="0"/>
              <a:pPr/>
              <a:t>4</a:t>
            </a:fld>
            <a:endParaRPr lang="en-US" dirty="0"/>
          </a:p>
        </p:txBody>
      </p:sp>
    </p:spTree>
    <p:extLst>
      <p:ext uri="{BB962C8B-B14F-4D97-AF65-F5344CB8AC3E}">
        <p14:creationId xmlns:p14="http://schemas.microsoft.com/office/powerpoint/2010/main" val="2462566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3A5710-B2FB-5F48-8B81-5F54F5E3F567}" type="slidenum">
              <a:rPr lang="en-US" smtClean="0"/>
              <a:pPr/>
              <a:t>5</a:t>
            </a:fld>
            <a:endParaRPr lang="en-US" dirty="0"/>
          </a:p>
        </p:txBody>
      </p:sp>
    </p:spTree>
    <p:extLst>
      <p:ext uri="{BB962C8B-B14F-4D97-AF65-F5344CB8AC3E}">
        <p14:creationId xmlns:p14="http://schemas.microsoft.com/office/powerpoint/2010/main" val="3410122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3A5710-B2FB-5F48-8B81-5F54F5E3F567}" type="slidenum">
              <a:rPr lang="en-US" smtClean="0"/>
              <a:pPr/>
              <a:t>6</a:t>
            </a:fld>
            <a:endParaRPr lang="en-US" dirty="0"/>
          </a:p>
        </p:txBody>
      </p:sp>
    </p:spTree>
    <p:extLst>
      <p:ext uri="{BB962C8B-B14F-4D97-AF65-F5344CB8AC3E}">
        <p14:creationId xmlns:p14="http://schemas.microsoft.com/office/powerpoint/2010/main" val="3191101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p>
          <a:p>
            <a:r>
              <a:rPr lang="en-US" baseline="0" dirty="0" smtClean="0"/>
              <a:t>Most of you who have applied to be a part of this process have previously worked on the development or validation of national standards, either of the Knowledge side or skill side.</a:t>
            </a:r>
          </a:p>
          <a:p>
            <a:endParaRPr lang="en-US" baseline="0" dirty="0" smtClean="0"/>
          </a:p>
          <a:p>
            <a:r>
              <a:rPr lang="en-US" baseline="0" dirty="0" smtClean="0"/>
              <a:t>You are now about to enter a separate but equally vital component process of Third Party conformity assessment.  The Conformity Assessment process is a stand-alone process separate from the standard itself, and while it will work directly with the standard and is an important step in advancing and implementing the standard, its purpose is not to change, revise, or broaden the standard. Changes to the standard fall outside of the Conformity Assessment process.</a:t>
            </a:r>
            <a:r>
              <a:rPr lang="en-US" b="1" u="sng" baseline="0" dirty="0" smtClean="0"/>
              <a:t> the Standards are now set in stone and whether or not you agree or disagree with standard they are what they are. It is our job to make ensure the course meets the prescribed standard regardless of reviewer’s personal opinion.</a:t>
            </a:r>
            <a:endParaRPr lang="en-US" dirty="0"/>
          </a:p>
        </p:txBody>
      </p:sp>
      <p:sp>
        <p:nvSpPr>
          <p:cNvPr id="4" name="Slide Number Placeholder 3"/>
          <p:cNvSpPr>
            <a:spLocks noGrp="1"/>
          </p:cNvSpPr>
          <p:nvPr>
            <p:ph type="sldNum" sz="quarter" idx="10"/>
          </p:nvPr>
        </p:nvSpPr>
        <p:spPr/>
        <p:txBody>
          <a:bodyPr/>
          <a:lstStyle/>
          <a:p>
            <a:fld id="{733A5710-B2FB-5F48-8B81-5F54F5E3F567}" type="slidenum">
              <a:rPr lang="en-US" smtClean="0"/>
              <a:pPr/>
              <a:t>7</a:t>
            </a:fld>
            <a:endParaRPr lang="en-US" dirty="0"/>
          </a:p>
        </p:txBody>
      </p:sp>
    </p:spTree>
    <p:extLst>
      <p:ext uri="{BB962C8B-B14F-4D97-AF65-F5344CB8AC3E}">
        <p14:creationId xmlns:p14="http://schemas.microsoft.com/office/powerpoint/2010/main" val="3641868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Pam – There are three American National Standards</a:t>
            </a:r>
            <a:r>
              <a:rPr lang="en-US" baseline="0" dirty="0" smtClean="0"/>
              <a:t> that we will be using in this process (review list).</a:t>
            </a:r>
          </a:p>
          <a:p>
            <a:endParaRPr lang="en-US" baseline="0" dirty="0" smtClean="0"/>
          </a:p>
          <a:p>
            <a:r>
              <a:rPr lang="en-US" baseline="0" dirty="0" smtClean="0"/>
              <a:t>These are ANSI approved and were developed under a US Coast Guard grant to US Sailing.  They are filed with ANSI under the American Boat and Yacht Council, an ANSI Accredited Standards Developer.</a:t>
            </a:r>
          </a:p>
          <a:p>
            <a:endParaRPr lang="en-US" baseline="0" dirty="0" smtClean="0"/>
          </a:p>
          <a:p>
            <a:r>
              <a:rPr lang="en-US" baseline="0" dirty="0" smtClean="0"/>
              <a:t>Define an American National Standard and ANSI</a:t>
            </a:r>
            <a:endParaRPr lang="en-US" dirty="0"/>
          </a:p>
        </p:txBody>
      </p:sp>
      <p:sp>
        <p:nvSpPr>
          <p:cNvPr id="4" name="Slide Number Placeholder 3"/>
          <p:cNvSpPr>
            <a:spLocks noGrp="1"/>
          </p:cNvSpPr>
          <p:nvPr>
            <p:ph type="sldNum" sz="quarter" idx="10"/>
          </p:nvPr>
        </p:nvSpPr>
        <p:spPr/>
        <p:txBody>
          <a:bodyPr/>
          <a:lstStyle/>
          <a:p>
            <a:fld id="{733A5710-B2FB-5F48-8B81-5F54F5E3F567}" type="slidenum">
              <a:rPr lang="en-US" smtClean="0"/>
              <a:pPr/>
              <a:t>8</a:t>
            </a:fld>
            <a:endParaRPr lang="en-US" dirty="0"/>
          </a:p>
        </p:txBody>
      </p:sp>
    </p:spTree>
    <p:extLst>
      <p:ext uri="{BB962C8B-B14F-4D97-AF65-F5344CB8AC3E}">
        <p14:creationId xmlns:p14="http://schemas.microsoft.com/office/powerpoint/2010/main" val="364490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PAM</a:t>
            </a:r>
          </a:p>
          <a:p>
            <a:r>
              <a:rPr lang="en-US" dirty="0" smtClean="0"/>
              <a:t>It is easiest to use an example?</a:t>
            </a:r>
          </a:p>
          <a:p>
            <a:endParaRPr lang="en-US" dirty="0" smtClean="0"/>
          </a:p>
          <a:p>
            <a:r>
              <a:rPr lang="en-US" dirty="0" smtClean="0"/>
              <a:t>Is this graphic purple in color?</a:t>
            </a:r>
          </a:p>
          <a:p>
            <a:endParaRPr lang="en-US" dirty="0" smtClean="0"/>
          </a:p>
          <a:p>
            <a:r>
              <a:rPr lang="en-US" dirty="0" smtClean="0"/>
              <a:t>Some of you may have</a:t>
            </a:r>
            <a:r>
              <a:rPr lang="en-US" baseline="0" dirty="0" smtClean="0"/>
              <a:t> said YES, others NO, several NOT SURE</a:t>
            </a:r>
            <a:endParaRPr lang="en-US" dirty="0"/>
          </a:p>
        </p:txBody>
      </p:sp>
      <p:sp>
        <p:nvSpPr>
          <p:cNvPr id="4" name="Slide Number Placeholder 3"/>
          <p:cNvSpPr>
            <a:spLocks noGrp="1"/>
          </p:cNvSpPr>
          <p:nvPr>
            <p:ph type="sldNum" sz="quarter" idx="10"/>
          </p:nvPr>
        </p:nvSpPr>
        <p:spPr/>
        <p:txBody>
          <a:bodyPr/>
          <a:lstStyle/>
          <a:p>
            <a:fld id="{733A5710-B2FB-5F48-8B81-5F54F5E3F567}" type="slidenum">
              <a:rPr lang="en-US" smtClean="0"/>
              <a:pPr/>
              <a:t>9</a:t>
            </a:fld>
            <a:endParaRPr lang="en-US" dirty="0"/>
          </a:p>
        </p:txBody>
      </p:sp>
    </p:spTree>
    <p:extLst>
      <p:ext uri="{BB962C8B-B14F-4D97-AF65-F5344CB8AC3E}">
        <p14:creationId xmlns:p14="http://schemas.microsoft.com/office/powerpoint/2010/main" val="1699689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289567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Tree>
    <p:extLst>
      <p:ext uri="{BB962C8B-B14F-4D97-AF65-F5344CB8AC3E}">
        <p14:creationId xmlns:p14="http://schemas.microsoft.com/office/powerpoint/2010/main" val="884723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0194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2025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658001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5102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0"/>
            <a:ext cx="9144000" cy="838200"/>
          </a:xfrm>
          <a:prstGeom prst="rect">
            <a:avLst/>
          </a:prstGeom>
          <a:solidFill>
            <a:srgbClr val="97B8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200">
                <a:solidFill>
                  <a:schemeClr val="tx1"/>
                </a:solidFill>
                <a:latin typeface="B Folio Bold" charset="0"/>
                <a:ea typeface="MS PGothic" pitchFamily="34" charset="-128"/>
              </a:defRPr>
            </a:lvl1pPr>
            <a:lvl2pPr marL="742950" indent="-285750">
              <a:defRPr sz="2200">
                <a:solidFill>
                  <a:schemeClr val="tx1"/>
                </a:solidFill>
                <a:latin typeface="B Folio Bold" charset="0"/>
                <a:ea typeface="MS PGothic" pitchFamily="34" charset="-128"/>
              </a:defRPr>
            </a:lvl2pPr>
            <a:lvl3pPr marL="1143000" indent="-228600">
              <a:defRPr sz="2200">
                <a:solidFill>
                  <a:schemeClr val="tx1"/>
                </a:solidFill>
                <a:latin typeface="B Folio Bold" charset="0"/>
                <a:ea typeface="MS PGothic" pitchFamily="34" charset="-128"/>
              </a:defRPr>
            </a:lvl3pPr>
            <a:lvl4pPr marL="1600200" indent="-228600">
              <a:defRPr sz="2200">
                <a:solidFill>
                  <a:schemeClr val="tx1"/>
                </a:solidFill>
                <a:latin typeface="B Folio Bold" charset="0"/>
                <a:ea typeface="MS PGothic" pitchFamily="34" charset="-128"/>
              </a:defRPr>
            </a:lvl4pPr>
            <a:lvl5pPr marL="2057400" indent="-228600">
              <a:defRPr sz="2200">
                <a:solidFill>
                  <a:schemeClr val="tx1"/>
                </a:solidFill>
                <a:latin typeface="B Folio Bold" charset="0"/>
                <a:ea typeface="MS PGothic" pitchFamily="34" charset="-128"/>
              </a:defRPr>
            </a:lvl5pPr>
            <a:lvl6pPr marL="2514600" indent="-228600" eaLnBrk="0" fontAlgn="base" hangingPunct="0">
              <a:spcBef>
                <a:spcPct val="0"/>
              </a:spcBef>
              <a:spcAft>
                <a:spcPct val="0"/>
              </a:spcAft>
              <a:defRPr sz="2200">
                <a:solidFill>
                  <a:schemeClr val="tx1"/>
                </a:solidFill>
                <a:latin typeface="B Folio Bold" charset="0"/>
                <a:ea typeface="MS PGothic" pitchFamily="34" charset="-128"/>
              </a:defRPr>
            </a:lvl6pPr>
            <a:lvl7pPr marL="2971800" indent="-228600" eaLnBrk="0" fontAlgn="base" hangingPunct="0">
              <a:spcBef>
                <a:spcPct val="0"/>
              </a:spcBef>
              <a:spcAft>
                <a:spcPct val="0"/>
              </a:spcAft>
              <a:defRPr sz="2200">
                <a:solidFill>
                  <a:schemeClr val="tx1"/>
                </a:solidFill>
                <a:latin typeface="B Folio Bold" charset="0"/>
                <a:ea typeface="MS PGothic" pitchFamily="34" charset="-128"/>
              </a:defRPr>
            </a:lvl7pPr>
            <a:lvl8pPr marL="3429000" indent="-228600" eaLnBrk="0" fontAlgn="base" hangingPunct="0">
              <a:spcBef>
                <a:spcPct val="0"/>
              </a:spcBef>
              <a:spcAft>
                <a:spcPct val="0"/>
              </a:spcAft>
              <a:defRPr sz="2200">
                <a:solidFill>
                  <a:schemeClr val="tx1"/>
                </a:solidFill>
                <a:latin typeface="B Folio Bold" charset="0"/>
                <a:ea typeface="MS PGothic" pitchFamily="34" charset="-128"/>
              </a:defRPr>
            </a:lvl8pPr>
            <a:lvl9pPr marL="3886200" indent="-228600" eaLnBrk="0" fontAlgn="base" hangingPunct="0">
              <a:spcBef>
                <a:spcPct val="0"/>
              </a:spcBef>
              <a:spcAft>
                <a:spcPct val="0"/>
              </a:spcAft>
              <a:defRPr sz="2200">
                <a:solidFill>
                  <a:schemeClr val="tx1"/>
                </a:solidFill>
                <a:latin typeface="B Folio Bold" charset="0"/>
                <a:ea typeface="MS PGothic" pitchFamily="34" charset="-128"/>
              </a:defRPr>
            </a:lvl9pPr>
          </a:lstStyle>
          <a:p>
            <a:pPr fontAlgn="auto">
              <a:spcBef>
                <a:spcPts val="0"/>
              </a:spcBef>
              <a:spcAft>
                <a:spcPts val="0"/>
              </a:spcAft>
              <a:defRPr/>
            </a:pPr>
            <a:endParaRPr lang="en-US" altLang="en-US" dirty="0" smtClean="0">
              <a:solidFill>
                <a:prstClr val="black"/>
              </a:solidFill>
              <a:latin typeface="Calibri" pitchFamily="34" charset="0"/>
              <a:cs typeface="+mn-cs"/>
            </a:endParaRPr>
          </a:p>
        </p:txBody>
      </p:sp>
      <p:sp>
        <p:nvSpPr>
          <p:cNvPr id="5" name="Rectangle 13"/>
          <p:cNvSpPr>
            <a:spLocks noChangeArrowheads="1"/>
          </p:cNvSpPr>
          <p:nvPr userDrawn="1"/>
        </p:nvSpPr>
        <p:spPr bwMode="auto">
          <a:xfrm>
            <a:off x="0" y="6321425"/>
            <a:ext cx="9144000" cy="63500"/>
          </a:xfrm>
          <a:prstGeom prst="rect">
            <a:avLst/>
          </a:prstGeom>
          <a:solidFill>
            <a:srgbClr val="E65E1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200">
                <a:solidFill>
                  <a:schemeClr val="tx1"/>
                </a:solidFill>
                <a:latin typeface="B Folio Bold" charset="0"/>
                <a:ea typeface="MS PGothic" pitchFamily="34" charset="-128"/>
              </a:defRPr>
            </a:lvl1pPr>
            <a:lvl2pPr marL="742950" indent="-285750">
              <a:defRPr sz="2200">
                <a:solidFill>
                  <a:schemeClr val="tx1"/>
                </a:solidFill>
                <a:latin typeface="B Folio Bold" charset="0"/>
                <a:ea typeface="MS PGothic" pitchFamily="34" charset="-128"/>
              </a:defRPr>
            </a:lvl2pPr>
            <a:lvl3pPr marL="1143000" indent="-228600">
              <a:defRPr sz="2200">
                <a:solidFill>
                  <a:schemeClr val="tx1"/>
                </a:solidFill>
                <a:latin typeface="B Folio Bold" charset="0"/>
                <a:ea typeface="MS PGothic" pitchFamily="34" charset="-128"/>
              </a:defRPr>
            </a:lvl3pPr>
            <a:lvl4pPr marL="1600200" indent="-228600">
              <a:defRPr sz="2200">
                <a:solidFill>
                  <a:schemeClr val="tx1"/>
                </a:solidFill>
                <a:latin typeface="B Folio Bold" charset="0"/>
                <a:ea typeface="MS PGothic" pitchFamily="34" charset="-128"/>
              </a:defRPr>
            </a:lvl4pPr>
            <a:lvl5pPr marL="2057400" indent="-228600">
              <a:defRPr sz="2200">
                <a:solidFill>
                  <a:schemeClr val="tx1"/>
                </a:solidFill>
                <a:latin typeface="B Folio Bold" charset="0"/>
                <a:ea typeface="MS PGothic" pitchFamily="34" charset="-128"/>
              </a:defRPr>
            </a:lvl5pPr>
            <a:lvl6pPr marL="2514600" indent="-228600" eaLnBrk="0" fontAlgn="base" hangingPunct="0">
              <a:spcBef>
                <a:spcPct val="0"/>
              </a:spcBef>
              <a:spcAft>
                <a:spcPct val="0"/>
              </a:spcAft>
              <a:defRPr sz="2200">
                <a:solidFill>
                  <a:schemeClr val="tx1"/>
                </a:solidFill>
                <a:latin typeface="B Folio Bold" charset="0"/>
                <a:ea typeface="MS PGothic" pitchFamily="34" charset="-128"/>
              </a:defRPr>
            </a:lvl6pPr>
            <a:lvl7pPr marL="2971800" indent="-228600" eaLnBrk="0" fontAlgn="base" hangingPunct="0">
              <a:spcBef>
                <a:spcPct val="0"/>
              </a:spcBef>
              <a:spcAft>
                <a:spcPct val="0"/>
              </a:spcAft>
              <a:defRPr sz="2200">
                <a:solidFill>
                  <a:schemeClr val="tx1"/>
                </a:solidFill>
                <a:latin typeface="B Folio Bold" charset="0"/>
                <a:ea typeface="MS PGothic" pitchFamily="34" charset="-128"/>
              </a:defRPr>
            </a:lvl7pPr>
            <a:lvl8pPr marL="3429000" indent="-228600" eaLnBrk="0" fontAlgn="base" hangingPunct="0">
              <a:spcBef>
                <a:spcPct val="0"/>
              </a:spcBef>
              <a:spcAft>
                <a:spcPct val="0"/>
              </a:spcAft>
              <a:defRPr sz="2200">
                <a:solidFill>
                  <a:schemeClr val="tx1"/>
                </a:solidFill>
                <a:latin typeface="B Folio Bold" charset="0"/>
                <a:ea typeface="MS PGothic" pitchFamily="34" charset="-128"/>
              </a:defRPr>
            </a:lvl8pPr>
            <a:lvl9pPr marL="3886200" indent="-228600" eaLnBrk="0" fontAlgn="base" hangingPunct="0">
              <a:spcBef>
                <a:spcPct val="0"/>
              </a:spcBef>
              <a:spcAft>
                <a:spcPct val="0"/>
              </a:spcAft>
              <a:defRPr sz="2200">
                <a:solidFill>
                  <a:schemeClr val="tx1"/>
                </a:solidFill>
                <a:latin typeface="B Folio Bold" charset="0"/>
                <a:ea typeface="MS PGothic" pitchFamily="34" charset="-128"/>
              </a:defRPr>
            </a:lvl9pPr>
          </a:lstStyle>
          <a:p>
            <a:pPr fontAlgn="auto">
              <a:spcBef>
                <a:spcPts val="0"/>
              </a:spcBef>
              <a:spcAft>
                <a:spcPts val="0"/>
              </a:spcAft>
              <a:defRPr/>
            </a:pPr>
            <a:endParaRPr lang="en-US" altLang="en-US" dirty="0" smtClean="0">
              <a:solidFill>
                <a:prstClr val="black"/>
              </a:solidFill>
              <a:latin typeface="Calibri" pitchFamily="34" charset="0"/>
              <a:cs typeface="+mn-cs"/>
            </a:endParaRPr>
          </a:p>
        </p:txBody>
      </p:sp>
      <p:sp>
        <p:nvSpPr>
          <p:cNvPr id="6" name="Line 14"/>
          <p:cNvSpPr>
            <a:spLocks noChangeShapeType="1"/>
          </p:cNvSpPr>
          <p:nvPr userDrawn="1"/>
        </p:nvSpPr>
        <p:spPr bwMode="auto">
          <a:xfrm>
            <a:off x="0" y="6257925"/>
            <a:ext cx="9144000" cy="0"/>
          </a:xfrm>
          <a:prstGeom prst="line">
            <a:avLst/>
          </a:prstGeom>
          <a:noFill/>
          <a:ln w="31750">
            <a:solidFill>
              <a:srgbClr val="97B844"/>
            </a:solidFill>
            <a:round/>
            <a:headEnd/>
            <a:tailEnd/>
          </a:ln>
          <a:extLst>
            <a:ext uri="{909E8E84-426E-40dd-AFC4-6F175D3DCCD1}">
              <a14:hiddenFill xmlns:a14="http://schemas.microsoft.com/office/drawing/2010/main" xmlns="">
                <a:noFill/>
              </a14:hiddenFill>
            </a:ext>
          </a:extLst>
        </p:spPr>
        <p:txBody>
          <a:bodyPr wrap="none" anchor="ctr"/>
          <a:lstStyle/>
          <a:p>
            <a:pPr fontAlgn="auto">
              <a:spcBef>
                <a:spcPts val="0"/>
              </a:spcBef>
              <a:spcAft>
                <a:spcPts val="0"/>
              </a:spcAft>
            </a:pPr>
            <a:endParaRPr lang="en-US" dirty="0">
              <a:solidFill>
                <a:prstClr val="black"/>
              </a:solidFill>
              <a:latin typeface="Calibri"/>
              <a:ea typeface="+mn-ea"/>
              <a:cs typeface="+mn-cs"/>
            </a:endParaRPr>
          </a:p>
        </p:txBody>
      </p:sp>
      <p:sp>
        <p:nvSpPr>
          <p:cNvPr id="7" name="Rectangle 15"/>
          <p:cNvSpPr>
            <a:spLocks noChangeArrowheads="1"/>
          </p:cNvSpPr>
          <p:nvPr userDrawn="1"/>
        </p:nvSpPr>
        <p:spPr bwMode="auto">
          <a:xfrm>
            <a:off x="8305800" y="6478588"/>
            <a:ext cx="609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lgn="r" fontAlgn="auto">
              <a:spcBef>
                <a:spcPts val="0"/>
              </a:spcBef>
              <a:spcAft>
                <a:spcPts val="0"/>
              </a:spcAft>
            </a:pPr>
            <a:fld id="{B298647E-6F1F-7346-8F4F-0C6930A58BE1}" type="slidenum">
              <a:rPr lang="en-US" sz="1000">
                <a:solidFill>
                  <a:prstClr val="black"/>
                </a:solidFill>
                <a:latin typeface="Calibri" charset="0"/>
                <a:ea typeface="+mn-ea"/>
                <a:cs typeface="+mn-cs"/>
              </a:rPr>
              <a:pPr algn="r" fontAlgn="auto">
                <a:spcBef>
                  <a:spcPts val="0"/>
                </a:spcBef>
                <a:spcAft>
                  <a:spcPts val="0"/>
                </a:spcAft>
              </a:pPr>
              <a:t>‹#›</a:t>
            </a:fld>
            <a:endParaRPr lang="en-US" sz="1000" dirty="0">
              <a:solidFill>
                <a:prstClr val="black"/>
              </a:solidFill>
              <a:latin typeface="Calibri" charset="0"/>
              <a:ea typeface="+mn-ea"/>
              <a:cs typeface="+mn-cs"/>
            </a:endParaRPr>
          </a:p>
        </p:txBody>
      </p:sp>
      <p:pic>
        <p:nvPicPr>
          <p:cNvPr id="8" name="Picture 0" descr="uscglogo grant.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620000" y="6389688"/>
            <a:ext cx="823913" cy="46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 descr="TFS logo stacked.jp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6200" y="6477000"/>
            <a:ext cx="91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7" descr="image002.jpg"/>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5181600" y="6499225"/>
            <a:ext cx="9652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52400" y="82550"/>
            <a:ext cx="6934200" cy="603250"/>
          </a:xfrm>
          <a:prstGeom prst="rect">
            <a:avLst/>
          </a:prstGeom>
        </p:spPr>
        <p:txBody>
          <a:bodyPr/>
          <a:lstStyle>
            <a:lvl1pPr algn="l">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781050" y="1600200"/>
            <a:ext cx="7581900" cy="4368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5"/>
          <p:cNvSpPr>
            <a:spLocks noGrp="1" noChangeArrowheads="1"/>
          </p:cNvSpPr>
          <p:nvPr>
            <p:ph type="ftr" sz="quarter" idx="10"/>
          </p:nvPr>
        </p:nvSpPr>
        <p:spPr>
          <a:xfrm>
            <a:off x="1752600" y="6550025"/>
            <a:ext cx="1752600" cy="307975"/>
          </a:xfrm>
          <a:prstGeom prst="rect">
            <a:avLst/>
          </a:prstGeom>
        </p:spPr>
        <p:txBody>
          <a:bodyPr/>
          <a:lstStyle>
            <a:lvl1pPr algn="l">
              <a:defRPr sz="900">
                <a:latin typeface="Calibri"/>
                <a:ea typeface="ＭＳ Ｐゴシック" charset="0"/>
                <a:cs typeface="+mn-cs"/>
              </a:defRPr>
            </a:lvl1pPr>
          </a:lstStyle>
          <a:p>
            <a:pPr fontAlgn="auto">
              <a:spcBef>
                <a:spcPts val="0"/>
              </a:spcBef>
              <a:spcAft>
                <a:spcPts val="0"/>
              </a:spcAft>
              <a:defRPr/>
            </a:pPr>
            <a:r>
              <a:rPr lang="en-US" dirty="0">
                <a:solidFill>
                  <a:prstClr val="black"/>
                </a:solidFill>
              </a:rPr>
              <a:t>Facilitated by Think First Serve</a:t>
            </a:r>
            <a:endParaRPr lang="en-US" sz="800" i="1" dirty="0">
              <a:solidFill>
                <a:prstClr val="black"/>
              </a:solidFill>
            </a:endParaRPr>
          </a:p>
        </p:txBody>
      </p:sp>
    </p:spTree>
    <p:extLst>
      <p:ext uri="{BB962C8B-B14F-4D97-AF65-F5344CB8AC3E}">
        <p14:creationId xmlns:p14="http://schemas.microsoft.com/office/powerpoint/2010/main" val="3577596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24047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7700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7515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77728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8345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1" descr="NASBLA 50-white.eps"/>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19063" y="6172200"/>
            <a:ext cx="1597025"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46890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939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Tree>
    <p:extLst>
      <p:ext uri="{BB962C8B-B14F-4D97-AF65-F5344CB8AC3E}">
        <p14:creationId xmlns:p14="http://schemas.microsoft.com/office/powerpoint/2010/main" val="600885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3424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4953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cstate="print"/>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solidFill>
                  <a:srgbClr val="1B3861"/>
                </a:solidFill>
              </a:rPr>
              <a:pPr/>
              <a:t>‹#›</a:t>
            </a:fld>
            <a:endParaRPr lang="en-US" dirty="0">
              <a:solidFill>
                <a:srgbClr val="1B3861"/>
              </a:solidFill>
            </a:endParaRPr>
          </a:p>
        </p:txBody>
      </p:sp>
      <p:sp>
        <p:nvSpPr>
          <p:cNvPr id="4" name="Date Placeholder 3"/>
          <p:cNvSpPr>
            <a:spLocks noGrp="1"/>
          </p:cNvSpPr>
          <p:nvPr>
            <p:ph type="dt" sz="half" idx="10"/>
          </p:nvPr>
        </p:nvSpPr>
        <p:spPr>
          <a:xfrm>
            <a:off x="381000" y="6288741"/>
            <a:ext cx="2485734" cy="365125"/>
          </a:xfrm>
        </p:spPr>
        <p:txBody>
          <a:bodyPr/>
          <a:lstStyle>
            <a:lvl1pPr>
              <a:defRPr>
                <a:solidFill>
                  <a:schemeClr val="bg1"/>
                </a:solidFill>
              </a:defRPr>
            </a:lvl1pPr>
          </a:lstStyle>
          <a:p>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pic>
        <p:nvPicPr>
          <p:cNvPr id="7" name="Picture 6" descr="NASBLA Logo.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033942" y="408386"/>
            <a:ext cx="5486400" cy="2235200"/>
          </a:xfrm>
          <a:prstGeom prst="rect">
            <a:avLst/>
          </a:prstGeom>
        </p:spPr>
      </p:pic>
    </p:spTree>
    <p:extLst>
      <p:ext uri="{BB962C8B-B14F-4D97-AF65-F5344CB8AC3E}">
        <p14:creationId xmlns:p14="http://schemas.microsoft.com/office/powerpoint/2010/main" val="3489881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mittee 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cstate="print"/>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solidFill>
                  <a:srgbClr val="1B3861"/>
                </a:solidFill>
              </a:rPr>
              <a:pPr/>
              <a:t>‹#›</a:t>
            </a:fld>
            <a:endParaRPr lang="en-US" dirty="0">
              <a:solidFill>
                <a:srgbClr val="1B3861"/>
              </a:solidFill>
            </a:endParaRPr>
          </a:p>
        </p:txBody>
      </p:sp>
      <p:sp>
        <p:nvSpPr>
          <p:cNvPr id="2" name="Title 1"/>
          <p:cNvSpPr>
            <a:spLocks noGrp="1"/>
          </p:cNvSpPr>
          <p:nvPr>
            <p:ph type="ctrTitle" hasCustomPrompt="1"/>
          </p:nvPr>
        </p:nvSpPr>
        <p:spPr>
          <a:xfrm>
            <a:off x="1600200" y="2492375"/>
            <a:ext cx="6762749" cy="1470025"/>
          </a:xfrm>
        </p:spPr>
        <p:txBody>
          <a:bodyPr/>
          <a:lstStyle>
            <a:lvl1pPr algn="r">
              <a:defRPr sz="4400"/>
            </a:lvl1pPr>
          </a:lstStyle>
          <a:p>
            <a:r>
              <a:rPr lang="en-US" dirty="0" smtClean="0"/>
              <a:t>Committee Name</a:t>
            </a:r>
            <a:br>
              <a:rPr lang="en-US" dirty="0" smtClean="0"/>
            </a:br>
            <a:r>
              <a:rPr lang="en-US" dirty="0" smtClean="0"/>
              <a:t>Committee</a:t>
            </a:r>
            <a:endParaRPr dirty="0"/>
          </a:p>
        </p:txBody>
      </p:sp>
      <p:sp>
        <p:nvSpPr>
          <p:cNvPr id="4" name="Date Placeholder 3"/>
          <p:cNvSpPr>
            <a:spLocks noGrp="1"/>
          </p:cNvSpPr>
          <p:nvPr>
            <p:ph type="dt" sz="half" idx="10"/>
          </p:nvPr>
        </p:nvSpPr>
        <p:spPr>
          <a:xfrm>
            <a:off x="381000" y="6288741"/>
            <a:ext cx="2485734" cy="365125"/>
          </a:xfrm>
        </p:spPr>
        <p:txBody>
          <a:bodyPr/>
          <a:lstStyle>
            <a:lvl1pPr>
              <a:defRPr>
                <a:solidFill>
                  <a:schemeClr val="bg1"/>
                </a:solidFill>
              </a:defRPr>
            </a:lvl1pPr>
          </a:lstStyle>
          <a:p>
            <a:r>
              <a:rPr lang="en-US" dirty="0" smtClean="0">
                <a:solidFill>
                  <a:prstClr val="white"/>
                </a:solidFill>
              </a:rPr>
              <a:t>March 29, 2017</a:t>
            </a:r>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smtClean="0"/>
              <a:t>2017 NASBLA BLA WORKSHOP</a:t>
            </a:r>
            <a:endParaRPr lang="en-US" dirty="0"/>
          </a:p>
        </p:txBody>
      </p:sp>
      <p:pic>
        <p:nvPicPr>
          <p:cNvPr id="9" name="Picture 8" descr="NASBLA Logo.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539416" y="408386"/>
            <a:ext cx="2864995" cy="1167220"/>
          </a:xfrm>
          <a:prstGeom prst="rect">
            <a:avLst/>
          </a:prstGeom>
        </p:spPr>
      </p:pic>
      <p:sp>
        <p:nvSpPr>
          <p:cNvPr id="7" name="TextBox 6"/>
          <p:cNvSpPr txBox="1"/>
          <p:nvPr userDrawn="1"/>
        </p:nvSpPr>
        <p:spPr>
          <a:xfrm>
            <a:off x="3036880" y="4067408"/>
            <a:ext cx="5326069" cy="646331"/>
          </a:xfrm>
          <a:prstGeom prst="rect">
            <a:avLst/>
          </a:prstGeom>
          <a:noFill/>
        </p:spPr>
        <p:txBody>
          <a:bodyPr wrap="square" rtlCol="0">
            <a:spAutoFit/>
          </a:bodyPr>
          <a:lstStyle/>
          <a:p>
            <a:pPr algn="r" fontAlgn="auto">
              <a:spcBef>
                <a:spcPts val="0"/>
              </a:spcBef>
              <a:spcAft>
                <a:spcPts val="0"/>
              </a:spcAft>
              <a:defRPr/>
            </a:pPr>
            <a:r>
              <a:rPr lang="en-US" dirty="0" smtClean="0">
                <a:solidFill>
                  <a:prstClr val="white">
                    <a:lumMod val="85000"/>
                  </a:prstClr>
                </a:solidFill>
                <a:latin typeface="Trebuchet MS"/>
                <a:ea typeface="+mn-ea"/>
                <a:cs typeface="+mn-cs"/>
              </a:rPr>
              <a:t>2016-2017 Charges &amp; Needs Statements</a:t>
            </a:r>
          </a:p>
          <a:p>
            <a:pPr algn="r" fontAlgn="auto">
              <a:spcBef>
                <a:spcPts val="0"/>
              </a:spcBef>
              <a:spcAft>
                <a:spcPts val="0"/>
              </a:spcAft>
            </a:pPr>
            <a:endParaRPr lang="en-US" dirty="0">
              <a:solidFill>
                <a:prstClr val="white">
                  <a:lumMod val="85000"/>
                </a:prstClr>
              </a:solidFill>
              <a:latin typeface="Trebuchet MS"/>
              <a:ea typeface="+mn-ea"/>
              <a:cs typeface="+mn-cs"/>
            </a:endParaRPr>
          </a:p>
        </p:txBody>
      </p:sp>
    </p:spTree>
    <p:extLst>
      <p:ext uri="{BB962C8B-B14F-4D97-AF65-F5344CB8AC3E}">
        <p14:creationId xmlns:p14="http://schemas.microsoft.com/office/powerpoint/2010/main" val="2100794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ge &amp; Needs Statem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hasCustomPrompt="1"/>
          </p:nvPr>
        </p:nvSpPr>
        <p:spPr>
          <a:xfrm>
            <a:off x="779463" y="381000"/>
            <a:ext cx="6496261" cy="700436"/>
          </a:xfrm>
        </p:spPr>
        <p:txBody>
          <a:bodyPr/>
          <a:lstStyle>
            <a:lvl1pPr>
              <a:defRPr u="sng"/>
            </a:lvl1pPr>
          </a:lstStyle>
          <a:p>
            <a:r>
              <a:rPr lang="en-US" dirty="0" smtClean="0"/>
              <a:t>Charge Title</a:t>
            </a:r>
            <a:endParaRPr dirty="0"/>
          </a:p>
        </p:txBody>
      </p:sp>
      <p:sp>
        <p:nvSpPr>
          <p:cNvPr id="3" name="Content Placeholder 2"/>
          <p:cNvSpPr>
            <a:spLocks noGrp="1"/>
          </p:cNvSpPr>
          <p:nvPr>
            <p:ph sz="half" idx="1"/>
          </p:nvPr>
        </p:nvSpPr>
        <p:spPr>
          <a:xfrm>
            <a:off x="779462" y="1828011"/>
            <a:ext cx="7585076" cy="1864079"/>
          </a:xfrm>
        </p:spPr>
        <p:txBody>
          <a:bodyPr>
            <a:noAutofit/>
          </a:bodyPr>
          <a:lstStyle>
            <a:lvl1pPr marL="285750" indent="-285750">
              <a:buFont typeface="Arial"/>
              <a:buChar char="•"/>
              <a:defRPr sz="1600" b="0" baseline="0">
                <a:solidFill>
                  <a:srgbClr val="FFFFFF"/>
                </a:solidFill>
              </a:defRPr>
            </a:lvl1pPr>
            <a:lvl2pPr marL="577850" indent="-295275">
              <a:buFont typeface="Arial"/>
              <a:buChar char="•"/>
              <a:defRPr sz="1600">
                <a:solidFill>
                  <a:schemeClr val="bg1">
                    <a:lumMod val="85000"/>
                  </a:schemeClr>
                </a:solidFill>
              </a:defRPr>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0"/>
            <a:endParaRPr lang="en-US" dirty="0" smtClean="0"/>
          </a:p>
        </p:txBody>
      </p:sp>
      <p:sp>
        <p:nvSpPr>
          <p:cNvPr id="6" name="Footer Placeholder 5"/>
          <p:cNvSpPr>
            <a:spLocks noGrp="1"/>
          </p:cNvSpPr>
          <p:nvPr>
            <p:ph type="ftr" sz="quarter" idx="11"/>
          </p:nvPr>
        </p:nvSpPr>
        <p:spPr>
          <a:xfrm>
            <a:off x="2680303" y="6288741"/>
            <a:ext cx="5804556" cy="365125"/>
          </a:xfrm>
        </p:spPr>
        <p:txBody>
          <a:bodyPr/>
          <a:lstStyle>
            <a:lvl1pPr>
              <a:defRPr>
                <a:solidFill>
                  <a:srgbClr val="FFFFFF"/>
                </a:solidFill>
              </a:defRPr>
            </a:lvl1pPr>
          </a:lstStyle>
          <a:p>
            <a:r>
              <a:rPr lang="en-US" dirty="0" smtClean="0"/>
              <a:t>2017 NASBLA BLA Workshop| March 29, 2017  </a:t>
            </a:r>
            <a:endParaRPr lang="en-US" dirty="0"/>
          </a:p>
        </p:txBody>
      </p:sp>
      <p:sp>
        <p:nvSpPr>
          <p:cNvPr id="7" name="Slide Number Placeholder 6"/>
          <p:cNvSpPr>
            <a:spLocks noGrp="1"/>
          </p:cNvSpPr>
          <p:nvPr>
            <p:ph type="sldNum" sz="quarter" idx="12"/>
          </p:nvPr>
        </p:nvSpPr>
        <p:spPr/>
        <p:txBody>
          <a:bodyPr/>
          <a:lstStyle/>
          <a:p>
            <a:fld id="{93E4AAA4-6363-4581-962D-1ACCC2D600C5}" type="slidenum">
              <a:rPr lang="en-US" smtClean="0">
                <a:solidFill>
                  <a:srgbClr val="1B3861"/>
                </a:solidFill>
              </a:rPr>
              <a:pPr/>
              <a:t>‹#›</a:t>
            </a:fld>
            <a:endParaRPr lang="en-US" dirty="0">
              <a:solidFill>
                <a:srgbClr val="1B3861"/>
              </a:solidFill>
            </a:endParaRPr>
          </a:p>
        </p:txBody>
      </p:sp>
      <p:sp>
        <p:nvSpPr>
          <p:cNvPr id="12" name="Content Placeholder 2"/>
          <p:cNvSpPr>
            <a:spLocks noGrp="1"/>
          </p:cNvSpPr>
          <p:nvPr>
            <p:ph sz="half" idx="14"/>
          </p:nvPr>
        </p:nvSpPr>
        <p:spPr>
          <a:xfrm>
            <a:off x="777874" y="4179757"/>
            <a:ext cx="7585076" cy="1801809"/>
          </a:xfrm>
        </p:spPr>
        <p:txBody>
          <a:bodyPr>
            <a:noAutofit/>
          </a:bodyPr>
          <a:lstStyle>
            <a:lvl1pPr marL="285750" indent="-285750">
              <a:buFont typeface="Arial"/>
              <a:buChar char="•"/>
              <a:defRPr sz="1600" baseline="0">
                <a:solidFill>
                  <a:srgbClr val="FFFFFF"/>
                </a:solidFill>
              </a:defRPr>
            </a:lvl1pPr>
            <a:lvl2pPr>
              <a:defRPr sz="1600">
                <a:solidFill>
                  <a:srgbClr val="D9D9D9"/>
                </a:solidFill>
              </a:defRPr>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TextBox 3"/>
          <p:cNvSpPr txBox="1"/>
          <p:nvPr userDrawn="1"/>
        </p:nvSpPr>
        <p:spPr>
          <a:xfrm>
            <a:off x="779463" y="1458679"/>
            <a:ext cx="5045825" cy="338554"/>
          </a:xfrm>
          <a:prstGeom prst="rect">
            <a:avLst/>
          </a:prstGeom>
          <a:noFill/>
        </p:spPr>
        <p:txBody>
          <a:bodyPr wrap="square" rtlCol="0">
            <a:spAutoFit/>
          </a:bodyPr>
          <a:lstStyle/>
          <a:p>
            <a:pPr fontAlgn="auto">
              <a:spcBef>
                <a:spcPts val="0"/>
              </a:spcBef>
              <a:spcAft>
                <a:spcPts val="0"/>
              </a:spcAft>
            </a:pPr>
            <a:r>
              <a:rPr lang="en-US" sz="1600" dirty="0" smtClean="0">
                <a:solidFill>
                  <a:prstClr val="white">
                    <a:lumMod val="85000"/>
                  </a:prstClr>
                </a:solidFill>
                <a:latin typeface="Trebuchet MS"/>
                <a:ea typeface="+mn-ea"/>
                <a:cs typeface="+mn-cs"/>
              </a:rPr>
              <a:t>Charge:</a:t>
            </a:r>
            <a:endParaRPr lang="en-US" sz="1600" dirty="0">
              <a:solidFill>
                <a:prstClr val="white">
                  <a:lumMod val="85000"/>
                </a:prstClr>
              </a:solidFill>
              <a:latin typeface="Trebuchet MS"/>
              <a:ea typeface="+mn-ea"/>
              <a:cs typeface="+mn-cs"/>
            </a:endParaRPr>
          </a:p>
        </p:txBody>
      </p:sp>
      <p:sp>
        <p:nvSpPr>
          <p:cNvPr id="15" name="TextBox 14"/>
          <p:cNvSpPr txBox="1"/>
          <p:nvPr userDrawn="1"/>
        </p:nvSpPr>
        <p:spPr>
          <a:xfrm>
            <a:off x="777874" y="3810425"/>
            <a:ext cx="5045825" cy="338554"/>
          </a:xfrm>
          <a:prstGeom prst="rect">
            <a:avLst/>
          </a:prstGeom>
          <a:noFill/>
        </p:spPr>
        <p:txBody>
          <a:bodyPr wrap="square" rtlCol="0">
            <a:spAutoFit/>
          </a:bodyPr>
          <a:lstStyle/>
          <a:p>
            <a:pPr fontAlgn="auto">
              <a:spcBef>
                <a:spcPts val="0"/>
              </a:spcBef>
              <a:spcAft>
                <a:spcPts val="0"/>
              </a:spcAft>
            </a:pPr>
            <a:r>
              <a:rPr lang="en-US" sz="1600" dirty="0" smtClean="0">
                <a:solidFill>
                  <a:srgbClr val="D9D9D9"/>
                </a:solidFill>
                <a:latin typeface="Trebuchet MS"/>
                <a:ea typeface="+mn-ea"/>
                <a:cs typeface="+mn-cs"/>
              </a:rPr>
              <a:t>Why it’s important:</a:t>
            </a:r>
            <a:endParaRPr lang="en-US" sz="1600" dirty="0">
              <a:solidFill>
                <a:srgbClr val="D9D9D9"/>
              </a:solidFill>
              <a:latin typeface="Trebuchet MS"/>
              <a:ea typeface="+mn-ea"/>
              <a:cs typeface="+mn-cs"/>
            </a:endParaRPr>
          </a:p>
        </p:txBody>
      </p:sp>
      <p:pic>
        <p:nvPicPr>
          <p:cNvPr id="18" name="Picture 17" descr="NASBLA Logo.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4993" y="219635"/>
            <a:ext cx="1302402" cy="530608"/>
          </a:xfrm>
          <a:prstGeom prst="rect">
            <a:avLst/>
          </a:prstGeom>
        </p:spPr>
      </p:pic>
      <p:sp>
        <p:nvSpPr>
          <p:cNvPr id="19" name="Content Placeholder 2"/>
          <p:cNvSpPr>
            <a:spLocks noGrp="1"/>
          </p:cNvSpPr>
          <p:nvPr>
            <p:ph sz="half" idx="15" hasCustomPrompt="1"/>
          </p:nvPr>
        </p:nvSpPr>
        <p:spPr>
          <a:xfrm>
            <a:off x="777874" y="1124885"/>
            <a:ext cx="7585076" cy="356918"/>
          </a:xfrm>
        </p:spPr>
        <p:txBody>
          <a:bodyPr>
            <a:noAutofit/>
          </a:bodyPr>
          <a:lstStyle>
            <a:lvl1pPr marL="0" indent="0">
              <a:buFont typeface="Arial"/>
              <a:buNone/>
              <a:defRPr sz="1600" b="0" baseline="0">
                <a:solidFill>
                  <a:schemeClr val="bg1"/>
                </a:solidFill>
              </a:defRPr>
            </a:lvl1pPr>
            <a:lvl2pPr marL="577850" indent="-295275">
              <a:buFont typeface="Arial"/>
              <a:buChar char="•"/>
              <a:defRPr sz="1600">
                <a:solidFill>
                  <a:schemeClr val="tx1">
                    <a:lumMod val="75000"/>
                    <a:lumOff val="25000"/>
                  </a:schemeClr>
                </a:solidFill>
              </a:defRPr>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Charge #</a:t>
            </a:r>
          </a:p>
        </p:txBody>
      </p:sp>
    </p:spTree>
    <p:extLst>
      <p:ext uri="{BB962C8B-B14F-4D97-AF65-F5344CB8AC3E}">
        <p14:creationId xmlns:p14="http://schemas.microsoft.com/office/powerpoint/2010/main" val="305499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ge Only - 1 page">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hasCustomPrompt="1"/>
          </p:nvPr>
        </p:nvSpPr>
        <p:spPr>
          <a:xfrm>
            <a:off x="779463" y="381000"/>
            <a:ext cx="6496261" cy="700436"/>
          </a:xfrm>
        </p:spPr>
        <p:txBody>
          <a:bodyPr/>
          <a:lstStyle>
            <a:lvl1pPr>
              <a:defRPr u="sng"/>
            </a:lvl1pPr>
          </a:lstStyle>
          <a:p>
            <a:r>
              <a:rPr lang="en-US" dirty="0" smtClean="0"/>
              <a:t>Charge Title</a:t>
            </a:r>
            <a:endParaRPr dirty="0"/>
          </a:p>
        </p:txBody>
      </p:sp>
      <p:sp>
        <p:nvSpPr>
          <p:cNvPr id="3" name="Content Placeholder 2"/>
          <p:cNvSpPr>
            <a:spLocks noGrp="1"/>
          </p:cNvSpPr>
          <p:nvPr>
            <p:ph sz="half" idx="1"/>
          </p:nvPr>
        </p:nvSpPr>
        <p:spPr>
          <a:xfrm>
            <a:off x="779462" y="1828011"/>
            <a:ext cx="7585076" cy="4273101"/>
          </a:xfrm>
        </p:spPr>
        <p:txBody>
          <a:bodyPr>
            <a:noAutofit/>
          </a:bodyPr>
          <a:lstStyle>
            <a:lvl1pPr marL="285750" indent="-285750">
              <a:buFont typeface="Arial"/>
              <a:buChar char="•"/>
              <a:defRPr sz="1600" b="0" baseline="0">
                <a:solidFill>
                  <a:srgbClr val="FFFFFF"/>
                </a:solidFill>
              </a:defRPr>
            </a:lvl1pPr>
            <a:lvl2pPr marL="577850" indent="-295275">
              <a:buFont typeface="Arial"/>
              <a:buChar char="•"/>
              <a:defRPr sz="1600">
                <a:solidFill>
                  <a:schemeClr val="bg1">
                    <a:lumMod val="85000"/>
                  </a:schemeClr>
                </a:solidFill>
              </a:defRPr>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0"/>
            <a:endParaRPr lang="en-US" dirty="0" smtClean="0"/>
          </a:p>
        </p:txBody>
      </p:sp>
      <p:sp>
        <p:nvSpPr>
          <p:cNvPr id="6" name="Footer Placeholder 5"/>
          <p:cNvSpPr>
            <a:spLocks noGrp="1"/>
          </p:cNvSpPr>
          <p:nvPr>
            <p:ph type="ftr" sz="quarter" idx="11"/>
          </p:nvPr>
        </p:nvSpPr>
        <p:spPr>
          <a:xfrm>
            <a:off x="2680303" y="6288741"/>
            <a:ext cx="5804556" cy="365125"/>
          </a:xfrm>
        </p:spPr>
        <p:txBody>
          <a:bodyPr/>
          <a:lstStyle>
            <a:lvl1pPr>
              <a:defRPr>
                <a:solidFill>
                  <a:srgbClr val="FFFFFF"/>
                </a:solidFill>
              </a:defRPr>
            </a:lvl1pPr>
          </a:lstStyle>
          <a:p>
            <a:r>
              <a:rPr lang="en-US" dirty="0" smtClean="0"/>
              <a:t>2017 NASBLA BLA Workshop| March 29, 2017  </a:t>
            </a:r>
            <a:endParaRPr lang="en-US" dirty="0"/>
          </a:p>
        </p:txBody>
      </p:sp>
      <p:sp>
        <p:nvSpPr>
          <p:cNvPr id="7" name="Slide Number Placeholder 6"/>
          <p:cNvSpPr>
            <a:spLocks noGrp="1"/>
          </p:cNvSpPr>
          <p:nvPr>
            <p:ph type="sldNum" sz="quarter" idx="12"/>
          </p:nvPr>
        </p:nvSpPr>
        <p:spPr/>
        <p:txBody>
          <a:bodyPr/>
          <a:lstStyle/>
          <a:p>
            <a:fld id="{93E4AAA4-6363-4581-962D-1ACCC2D600C5}" type="slidenum">
              <a:rPr lang="en-US" smtClean="0">
                <a:solidFill>
                  <a:srgbClr val="1B3861"/>
                </a:solidFill>
              </a:rPr>
              <a:pPr/>
              <a:t>‹#›</a:t>
            </a:fld>
            <a:endParaRPr lang="en-US" dirty="0">
              <a:solidFill>
                <a:srgbClr val="1B3861"/>
              </a:solidFill>
            </a:endParaRPr>
          </a:p>
        </p:txBody>
      </p:sp>
      <p:sp>
        <p:nvSpPr>
          <p:cNvPr id="4" name="TextBox 3"/>
          <p:cNvSpPr txBox="1"/>
          <p:nvPr userDrawn="1"/>
        </p:nvSpPr>
        <p:spPr>
          <a:xfrm>
            <a:off x="779463" y="1458679"/>
            <a:ext cx="5045825" cy="338554"/>
          </a:xfrm>
          <a:prstGeom prst="rect">
            <a:avLst/>
          </a:prstGeom>
          <a:noFill/>
        </p:spPr>
        <p:txBody>
          <a:bodyPr wrap="square" rtlCol="0">
            <a:spAutoFit/>
          </a:bodyPr>
          <a:lstStyle/>
          <a:p>
            <a:pPr fontAlgn="auto">
              <a:spcBef>
                <a:spcPts val="0"/>
              </a:spcBef>
              <a:spcAft>
                <a:spcPts val="0"/>
              </a:spcAft>
            </a:pPr>
            <a:r>
              <a:rPr lang="en-US" sz="1600" dirty="0" smtClean="0">
                <a:solidFill>
                  <a:prstClr val="white">
                    <a:lumMod val="85000"/>
                  </a:prstClr>
                </a:solidFill>
                <a:latin typeface="Trebuchet MS"/>
                <a:ea typeface="+mn-ea"/>
                <a:cs typeface="+mn-cs"/>
              </a:rPr>
              <a:t>Charge:</a:t>
            </a:r>
            <a:endParaRPr lang="en-US" sz="1600" dirty="0">
              <a:solidFill>
                <a:prstClr val="white">
                  <a:lumMod val="85000"/>
                </a:prstClr>
              </a:solidFill>
              <a:latin typeface="Trebuchet MS"/>
              <a:ea typeface="+mn-ea"/>
              <a:cs typeface="+mn-cs"/>
            </a:endParaRPr>
          </a:p>
        </p:txBody>
      </p:sp>
      <p:pic>
        <p:nvPicPr>
          <p:cNvPr id="18" name="Picture 17" descr="NASBLA Logo.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4993" y="219635"/>
            <a:ext cx="1302402" cy="530608"/>
          </a:xfrm>
          <a:prstGeom prst="rect">
            <a:avLst/>
          </a:prstGeom>
        </p:spPr>
      </p:pic>
      <p:sp>
        <p:nvSpPr>
          <p:cNvPr id="19" name="Content Placeholder 2"/>
          <p:cNvSpPr>
            <a:spLocks noGrp="1"/>
          </p:cNvSpPr>
          <p:nvPr>
            <p:ph sz="half" idx="15" hasCustomPrompt="1"/>
          </p:nvPr>
        </p:nvSpPr>
        <p:spPr>
          <a:xfrm>
            <a:off x="777874" y="1124885"/>
            <a:ext cx="7585076" cy="356918"/>
          </a:xfrm>
        </p:spPr>
        <p:txBody>
          <a:bodyPr>
            <a:noAutofit/>
          </a:bodyPr>
          <a:lstStyle>
            <a:lvl1pPr marL="0" indent="0">
              <a:buFont typeface="Arial"/>
              <a:buNone/>
              <a:defRPr sz="1600" b="0" baseline="0">
                <a:solidFill>
                  <a:schemeClr val="bg1"/>
                </a:solidFill>
              </a:defRPr>
            </a:lvl1pPr>
            <a:lvl2pPr marL="577850" indent="-295275">
              <a:buFont typeface="Arial"/>
              <a:buChar char="•"/>
              <a:defRPr sz="1600">
                <a:solidFill>
                  <a:schemeClr val="tx1">
                    <a:lumMod val="75000"/>
                    <a:lumOff val="25000"/>
                  </a:schemeClr>
                </a:solidFill>
              </a:defRPr>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Charge #</a:t>
            </a:r>
          </a:p>
        </p:txBody>
      </p:sp>
    </p:spTree>
    <p:extLst>
      <p:ext uri="{BB962C8B-B14F-4D97-AF65-F5344CB8AC3E}">
        <p14:creationId xmlns:p14="http://schemas.microsoft.com/office/powerpoint/2010/main" val="2921839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eeds Statement Only - 1 page">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hasCustomPrompt="1"/>
          </p:nvPr>
        </p:nvSpPr>
        <p:spPr>
          <a:xfrm>
            <a:off x="779463" y="381000"/>
            <a:ext cx="6496261" cy="700436"/>
          </a:xfrm>
        </p:spPr>
        <p:txBody>
          <a:bodyPr/>
          <a:lstStyle>
            <a:lvl1pPr>
              <a:defRPr u="sng"/>
            </a:lvl1pPr>
          </a:lstStyle>
          <a:p>
            <a:r>
              <a:rPr lang="en-US" dirty="0" smtClean="0"/>
              <a:t>Charge Title</a:t>
            </a:r>
            <a:endParaRPr dirty="0"/>
          </a:p>
        </p:txBody>
      </p:sp>
      <p:sp>
        <p:nvSpPr>
          <p:cNvPr id="6" name="Footer Placeholder 5"/>
          <p:cNvSpPr>
            <a:spLocks noGrp="1"/>
          </p:cNvSpPr>
          <p:nvPr>
            <p:ph type="ftr" sz="quarter" idx="11"/>
          </p:nvPr>
        </p:nvSpPr>
        <p:spPr>
          <a:xfrm>
            <a:off x="2680303" y="6288741"/>
            <a:ext cx="5804556" cy="365125"/>
          </a:xfrm>
        </p:spPr>
        <p:txBody>
          <a:bodyPr/>
          <a:lstStyle>
            <a:lvl1pPr>
              <a:defRPr>
                <a:solidFill>
                  <a:srgbClr val="FFFFFF"/>
                </a:solidFill>
              </a:defRPr>
            </a:lvl1pPr>
          </a:lstStyle>
          <a:p>
            <a:r>
              <a:rPr lang="en-US" dirty="0" smtClean="0"/>
              <a:t>2017 NASBLA BLA Workshop| March 29, 2017  </a:t>
            </a:r>
            <a:endParaRPr lang="en-US" dirty="0"/>
          </a:p>
        </p:txBody>
      </p:sp>
      <p:sp>
        <p:nvSpPr>
          <p:cNvPr id="7" name="Slide Number Placeholder 6"/>
          <p:cNvSpPr>
            <a:spLocks noGrp="1"/>
          </p:cNvSpPr>
          <p:nvPr>
            <p:ph type="sldNum" sz="quarter" idx="12"/>
          </p:nvPr>
        </p:nvSpPr>
        <p:spPr/>
        <p:txBody>
          <a:bodyPr/>
          <a:lstStyle/>
          <a:p>
            <a:fld id="{93E4AAA4-6363-4581-962D-1ACCC2D600C5}" type="slidenum">
              <a:rPr lang="en-US" smtClean="0">
                <a:solidFill>
                  <a:srgbClr val="1B3861"/>
                </a:solidFill>
              </a:rPr>
              <a:pPr/>
              <a:t>‹#›</a:t>
            </a:fld>
            <a:endParaRPr lang="en-US" dirty="0">
              <a:solidFill>
                <a:srgbClr val="1B3861"/>
              </a:solidFill>
            </a:endParaRPr>
          </a:p>
        </p:txBody>
      </p:sp>
      <p:sp>
        <p:nvSpPr>
          <p:cNvPr id="12" name="Content Placeholder 2"/>
          <p:cNvSpPr>
            <a:spLocks noGrp="1"/>
          </p:cNvSpPr>
          <p:nvPr>
            <p:ph sz="half" idx="14"/>
          </p:nvPr>
        </p:nvSpPr>
        <p:spPr>
          <a:xfrm>
            <a:off x="777874" y="1867049"/>
            <a:ext cx="7585076" cy="4114517"/>
          </a:xfrm>
        </p:spPr>
        <p:txBody>
          <a:bodyPr>
            <a:noAutofit/>
          </a:bodyPr>
          <a:lstStyle>
            <a:lvl1pPr marL="285750" indent="-285750">
              <a:buFont typeface="Arial"/>
              <a:buChar char="•"/>
              <a:defRPr sz="1600" baseline="0">
                <a:solidFill>
                  <a:srgbClr val="FFFFFF"/>
                </a:solidFill>
              </a:defRPr>
            </a:lvl1pPr>
            <a:lvl2pPr>
              <a:defRPr sz="1600">
                <a:solidFill>
                  <a:srgbClr val="D9D9D9"/>
                </a:solidFill>
              </a:defRPr>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15" name="TextBox 14"/>
          <p:cNvSpPr txBox="1"/>
          <p:nvPr userDrawn="1"/>
        </p:nvSpPr>
        <p:spPr>
          <a:xfrm>
            <a:off x="779463" y="1528495"/>
            <a:ext cx="5045825" cy="338554"/>
          </a:xfrm>
          <a:prstGeom prst="rect">
            <a:avLst/>
          </a:prstGeom>
          <a:noFill/>
        </p:spPr>
        <p:txBody>
          <a:bodyPr wrap="square" rtlCol="0">
            <a:spAutoFit/>
          </a:bodyPr>
          <a:lstStyle/>
          <a:p>
            <a:pPr fontAlgn="auto">
              <a:spcBef>
                <a:spcPts val="0"/>
              </a:spcBef>
              <a:spcAft>
                <a:spcPts val="0"/>
              </a:spcAft>
            </a:pPr>
            <a:r>
              <a:rPr lang="en-US" sz="1600" dirty="0" smtClean="0">
                <a:solidFill>
                  <a:srgbClr val="D9D9D9"/>
                </a:solidFill>
                <a:latin typeface="Trebuchet MS"/>
                <a:ea typeface="+mn-ea"/>
                <a:cs typeface="+mn-cs"/>
              </a:rPr>
              <a:t>Why it’s important:</a:t>
            </a:r>
            <a:endParaRPr lang="en-US" sz="1600" dirty="0">
              <a:solidFill>
                <a:srgbClr val="D9D9D9"/>
              </a:solidFill>
              <a:latin typeface="Trebuchet MS"/>
              <a:ea typeface="+mn-ea"/>
              <a:cs typeface="+mn-cs"/>
            </a:endParaRPr>
          </a:p>
        </p:txBody>
      </p:sp>
      <p:pic>
        <p:nvPicPr>
          <p:cNvPr id="18" name="Picture 17" descr="NASBLA Logo.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4993" y="219635"/>
            <a:ext cx="1302402" cy="530608"/>
          </a:xfrm>
          <a:prstGeom prst="rect">
            <a:avLst/>
          </a:prstGeom>
        </p:spPr>
      </p:pic>
      <p:sp>
        <p:nvSpPr>
          <p:cNvPr id="19" name="Content Placeholder 2"/>
          <p:cNvSpPr>
            <a:spLocks noGrp="1"/>
          </p:cNvSpPr>
          <p:nvPr>
            <p:ph sz="half" idx="15" hasCustomPrompt="1"/>
          </p:nvPr>
        </p:nvSpPr>
        <p:spPr>
          <a:xfrm>
            <a:off x="777874" y="1124885"/>
            <a:ext cx="7585076" cy="356918"/>
          </a:xfrm>
        </p:spPr>
        <p:txBody>
          <a:bodyPr>
            <a:noAutofit/>
          </a:bodyPr>
          <a:lstStyle>
            <a:lvl1pPr marL="0" indent="0">
              <a:buFont typeface="Arial"/>
              <a:buNone/>
              <a:defRPr sz="1600" b="0" baseline="0">
                <a:solidFill>
                  <a:schemeClr val="bg1"/>
                </a:solidFill>
              </a:defRPr>
            </a:lvl1pPr>
            <a:lvl2pPr marL="577850" indent="-295275">
              <a:buFont typeface="Arial"/>
              <a:buChar char="•"/>
              <a:defRPr sz="1600">
                <a:solidFill>
                  <a:schemeClr val="tx1">
                    <a:lumMod val="75000"/>
                    <a:lumOff val="25000"/>
                  </a:schemeClr>
                </a:solidFill>
              </a:defRPr>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Charge #</a:t>
            </a:r>
          </a:p>
        </p:txBody>
      </p:sp>
    </p:spTree>
    <p:extLst>
      <p:ext uri="{BB962C8B-B14F-4D97-AF65-F5344CB8AC3E}">
        <p14:creationId xmlns:p14="http://schemas.microsoft.com/office/powerpoint/2010/main" val="19480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0"/>
            <a:ext cx="9144000" cy="838200"/>
          </a:xfrm>
          <a:prstGeom prst="rect">
            <a:avLst/>
          </a:prstGeom>
          <a:solidFill>
            <a:srgbClr val="97B8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200">
                <a:solidFill>
                  <a:schemeClr val="tx1"/>
                </a:solidFill>
                <a:latin typeface="B Folio Bold" charset="0"/>
                <a:ea typeface="MS PGothic" pitchFamily="34" charset="-128"/>
              </a:defRPr>
            </a:lvl1pPr>
            <a:lvl2pPr marL="742950" indent="-285750">
              <a:defRPr sz="2200">
                <a:solidFill>
                  <a:schemeClr val="tx1"/>
                </a:solidFill>
                <a:latin typeface="B Folio Bold" charset="0"/>
                <a:ea typeface="MS PGothic" pitchFamily="34" charset="-128"/>
              </a:defRPr>
            </a:lvl2pPr>
            <a:lvl3pPr marL="1143000" indent="-228600">
              <a:defRPr sz="2200">
                <a:solidFill>
                  <a:schemeClr val="tx1"/>
                </a:solidFill>
                <a:latin typeface="B Folio Bold" charset="0"/>
                <a:ea typeface="MS PGothic" pitchFamily="34" charset="-128"/>
              </a:defRPr>
            </a:lvl3pPr>
            <a:lvl4pPr marL="1600200" indent="-228600">
              <a:defRPr sz="2200">
                <a:solidFill>
                  <a:schemeClr val="tx1"/>
                </a:solidFill>
                <a:latin typeface="B Folio Bold" charset="0"/>
                <a:ea typeface="MS PGothic" pitchFamily="34" charset="-128"/>
              </a:defRPr>
            </a:lvl4pPr>
            <a:lvl5pPr marL="2057400" indent="-228600">
              <a:defRPr sz="2200">
                <a:solidFill>
                  <a:schemeClr val="tx1"/>
                </a:solidFill>
                <a:latin typeface="B Folio Bold" charset="0"/>
                <a:ea typeface="MS PGothic" pitchFamily="34" charset="-128"/>
              </a:defRPr>
            </a:lvl5pPr>
            <a:lvl6pPr marL="2514600" indent="-228600" eaLnBrk="0" fontAlgn="base" hangingPunct="0">
              <a:spcBef>
                <a:spcPct val="0"/>
              </a:spcBef>
              <a:spcAft>
                <a:spcPct val="0"/>
              </a:spcAft>
              <a:defRPr sz="2200">
                <a:solidFill>
                  <a:schemeClr val="tx1"/>
                </a:solidFill>
                <a:latin typeface="B Folio Bold" charset="0"/>
                <a:ea typeface="MS PGothic" pitchFamily="34" charset="-128"/>
              </a:defRPr>
            </a:lvl6pPr>
            <a:lvl7pPr marL="2971800" indent="-228600" eaLnBrk="0" fontAlgn="base" hangingPunct="0">
              <a:spcBef>
                <a:spcPct val="0"/>
              </a:spcBef>
              <a:spcAft>
                <a:spcPct val="0"/>
              </a:spcAft>
              <a:defRPr sz="2200">
                <a:solidFill>
                  <a:schemeClr val="tx1"/>
                </a:solidFill>
                <a:latin typeface="B Folio Bold" charset="0"/>
                <a:ea typeface="MS PGothic" pitchFamily="34" charset="-128"/>
              </a:defRPr>
            </a:lvl7pPr>
            <a:lvl8pPr marL="3429000" indent="-228600" eaLnBrk="0" fontAlgn="base" hangingPunct="0">
              <a:spcBef>
                <a:spcPct val="0"/>
              </a:spcBef>
              <a:spcAft>
                <a:spcPct val="0"/>
              </a:spcAft>
              <a:defRPr sz="2200">
                <a:solidFill>
                  <a:schemeClr val="tx1"/>
                </a:solidFill>
                <a:latin typeface="B Folio Bold" charset="0"/>
                <a:ea typeface="MS PGothic" pitchFamily="34" charset="-128"/>
              </a:defRPr>
            </a:lvl8pPr>
            <a:lvl9pPr marL="3886200" indent="-228600" eaLnBrk="0" fontAlgn="base" hangingPunct="0">
              <a:spcBef>
                <a:spcPct val="0"/>
              </a:spcBef>
              <a:spcAft>
                <a:spcPct val="0"/>
              </a:spcAft>
              <a:defRPr sz="2200">
                <a:solidFill>
                  <a:schemeClr val="tx1"/>
                </a:solidFill>
                <a:latin typeface="B Folio Bold" charset="0"/>
                <a:ea typeface="MS PGothic" pitchFamily="34" charset="-128"/>
              </a:defRPr>
            </a:lvl9pPr>
          </a:lstStyle>
          <a:p>
            <a:pPr fontAlgn="auto">
              <a:spcBef>
                <a:spcPts val="0"/>
              </a:spcBef>
              <a:spcAft>
                <a:spcPts val="0"/>
              </a:spcAft>
              <a:defRPr/>
            </a:pPr>
            <a:endParaRPr lang="en-US" altLang="en-US" dirty="0" smtClean="0">
              <a:solidFill>
                <a:prstClr val="black"/>
              </a:solidFill>
              <a:latin typeface="Calibri" pitchFamily="34" charset="0"/>
              <a:cs typeface="+mn-cs"/>
            </a:endParaRPr>
          </a:p>
        </p:txBody>
      </p:sp>
      <p:sp>
        <p:nvSpPr>
          <p:cNvPr id="5" name="Rectangle 13"/>
          <p:cNvSpPr>
            <a:spLocks noChangeArrowheads="1"/>
          </p:cNvSpPr>
          <p:nvPr userDrawn="1"/>
        </p:nvSpPr>
        <p:spPr bwMode="auto">
          <a:xfrm>
            <a:off x="0" y="6321425"/>
            <a:ext cx="9144000" cy="63500"/>
          </a:xfrm>
          <a:prstGeom prst="rect">
            <a:avLst/>
          </a:prstGeom>
          <a:solidFill>
            <a:srgbClr val="E65E1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200">
                <a:solidFill>
                  <a:schemeClr val="tx1"/>
                </a:solidFill>
                <a:latin typeface="B Folio Bold" charset="0"/>
                <a:ea typeface="MS PGothic" pitchFamily="34" charset="-128"/>
              </a:defRPr>
            </a:lvl1pPr>
            <a:lvl2pPr marL="742950" indent="-285750">
              <a:defRPr sz="2200">
                <a:solidFill>
                  <a:schemeClr val="tx1"/>
                </a:solidFill>
                <a:latin typeface="B Folio Bold" charset="0"/>
                <a:ea typeface="MS PGothic" pitchFamily="34" charset="-128"/>
              </a:defRPr>
            </a:lvl2pPr>
            <a:lvl3pPr marL="1143000" indent="-228600">
              <a:defRPr sz="2200">
                <a:solidFill>
                  <a:schemeClr val="tx1"/>
                </a:solidFill>
                <a:latin typeface="B Folio Bold" charset="0"/>
                <a:ea typeface="MS PGothic" pitchFamily="34" charset="-128"/>
              </a:defRPr>
            </a:lvl3pPr>
            <a:lvl4pPr marL="1600200" indent="-228600">
              <a:defRPr sz="2200">
                <a:solidFill>
                  <a:schemeClr val="tx1"/>
                </a:solidFill>
                <a:latin typeface="B Folio Bold" charset="0"/>
                <a:ea typeface="MS PGothic" pitchFamily="34" charset="-128"/>
              </a:defRPr>
            </a:lvl4pPr>
            <a:lvl5pPr marL="2057400" indent="-228600">
              <a:defRPr sz="2200">
                <a:solidFill>
                  <a:schemeClr val="tx1"/>
                </a:solidFill>
                <a:latin typeface="B Folio Bold" charset="0"/>
                <a:ea typeface="MS PGothic" pitchFamily="34" charset="-128"/>
              </a:defRPr>
            </a:lvl5pPr>
            <a:lvl6pPr marL="2514600" indent="-228600" eaLnBrk="0" fontAlgn="base" hangingPunct="0">
              <a:spcBef>
                <a:spcPct val="0"/>
              </a:spcBef>
              <a:spcAft>
                <a:spcPct val="0"/>
              </a:spcAft>
              <a:defRPr sz="2200">
                <a:solidFill>
                  <a:schemeClr val="tx1"/>
                </a:solidFill>
                <a:latin typeface="B Folio Bold" charset="0"/>
                <a:ea typeface="MS PGothic" pitchFamily="34" charset="-128"/>
              </a:defRPr>
            </a:lvl6pPr>
            <a:lvl7pPr marL="2971800" indent="-228600" eaLnBrk="0" fontAlgn="base" hangingPunct="0">
              <a:spcBef>
                <a:spcPct val="0"/>
              </a:spcBef>
              <a:spcAft>
                <a:spcPct val="0"/>
              </a:spcAft>
              <a:defRPr sz="2200">
                <a:solidFill>
                  <a:schemeClr val="tx1"/>
                </a:solidFill>
                <a:latin typeface="B Folio Bold" charset="0"/>
                <a:ea typeface="MS PGothic" pitchFamily="34" charset="-128"/>
              </a:defRPr>
            </a:lvl7pPr>
            <a:lvl8pPr marL="3429000" indent="-228600" eaLnBrk="0" fontAlgn="base" hangingPunct="0">
              <a:spcBef>
                <a:spcPct val="0"/>
              </a:spcBef>
              <a:spcAft>
                <a:spcPct val="0"/>
              </a:spcAft>
              <a:defRPr sz="2200">
                <a:solidFill>
                  <a:schemeClr val="tx1"/>
                </a:solidFill>
                <a:latin typeface="B Folio Bold" charset="0"/>
                <a:ea typeface="MS PGothic" pitchFamily="34" charset="-128"/>
              </a:defRPr>
            </a:lvl8pPr>
            <a:lvl9pPr marL="3886200" indent="-228600" eaLnBrk="0" fontAlgn="base" hangingPunct="0">
              <a:spcBef>
                <a:spcPct val="0"/>
              </a:spcBef>
              <a:spcAft>
                <a:spcPct val="0"/>
              </a:spcAft>
              <a:defRPr sz="2200">
                <a:solidFill>
                  <a:schemeClr val="tx1"/>
                </a:solidFill>
                <a:latin typeface="B Folio Bold" charset="0"/>
                <a:ea typeface="MS PGothic" pitchFamily="34" charset="-128"/>
              </a:defRPr>
            </a:lvl9pPr>
          </a:lstStyle>
          <a:p>
            <a:pPr fontAlgn="auto">
              <a:spcBef>
                <a:spcPts val="0"/>
              </a:spcBef>
              <a:spcAft>
                <a:spcPts val="0"/>
              </a:spcAft>
              <a:defRPr/>
            </a:pPr>
            <a:endParaRPr lang="en-US" altLang="en-US" dirty="0" smtClean="0">
              <a:solidFill>
                <a:prstClr val="black"/>
              </a:solidFill>
              <a:latin typeface="Calibri" pitchFamily="34" charset="0"/>
              <a:cs typeface="+mn-cs"/>
            </a:endParaRPr>
          </a:p>
        </p:txBody>
      </p:sp>
      <p:sp>
        <p:nvSpPr>
          <p:cNvPr id="6" name="Line 14"/>
          <p:cNvSpPr>
            <a:spLocks noChangeShapeType="1"/>
          </p:cNvSpPr>
          <p:nvPr userDrawn="1"/>
        </p:nvSpPr>
        <p:spPr bwMode="auto">
          <a:xfrm>
            <a:off x="0" y="6257925"/>
            <a:ext cx="9144000" cy="0"/>
          </a:xfrm>
          <a:prstGeom prst="line">
            <a:avLst/>
          </a:prstGeom>
          <a:noFill/>
          <a:ln w="31750">
            <a:solidFill>
              <a:srgbClr val="97B844"/>
            </a:solidFill>
            <a:round/>
            <a:headEnd/>
            <a:tailEnd/>
          </a:ln>
          <a:extLst>
            <a:ext uri="{909E8E84-426E-40dd-AFC4-6F175D3DCCD1}">
              <a14:hiddenFill xmlns:a14="http://schemas.microsoft.com/office/drawing/2010/main" xmlns="">
                <a:noFill/>
              </a14:hiddenFill>
            </a:ext>
          </a:extLst>
        </p:spPr>
        <p:txBody>
          <a:bodyPr wrap="none" anchor="ctr"/>
          <a:lstStyle/>
          <a:p>
            <a:pPr fontAlgn="auto">
              <a:spcBef>
                <a:spcPts val="0"/>
              </a:spcBef>
              <a:spcAft>
                <a:spcPts val="0"/>
              </a:spcAft>
            </a:pPr>
            <a:endParaRPr lang="en-US" dirty="0">
              <a:solidFill>
                <a:prstClr val="black"/>
              </a:solidFill>
              <a:latin typeface="Calibri"/>
              <a:ea typeface="+mn-ea"/>
              <a:cs typeface="+mn-cs"/>
            </a:endParaRPr>
          </a:p>
        </p:txBody>
      </p:sp>
      <p:sp>
        <p:nvSpPr>
          <p:cNvPr id="7" name="Rectangle 15"/>
          <p:cNvSpPr>
            <a:spLocks noChangeArrowheads="1"/>
          </p:cNvSpPr>
          <p:nvPr userDrawn="1"/>
        </p:nvSpPr>
        <p:spPr bwMode="auto">
          <a:xfrm>
            <a:off x="8305800" y="6478588"/>
            <a:ext cx="609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lgn="r" fontAlgn="auto">
              <a:spcBef>
                <a:spcPts val="0"/>
              </a:spcBef>
              <a:spcAft>
                <a:spcPts val="0"/>
              </a:spcAft>
            </a:pPr>
            <a:fld id="{B298647E-6F1F-7346-8F4F-0C6930A58BE1}" type="slidenum">
              <a:rPr lang="en-US" sz="1000">
                <a:solidFill>
                  <a:prstClr val="black"/>
                </a:solidFill>
                <a:latin typeface="Calibri" charset="0"/>
                <a:ea typeface="+mn-ea"/>
                <a:cs typeface="+mn-cs"/>
              </a:rPr>
              <a:pPr algn="r" fontAlgn="auto">
                <a:spcBef>
                  <a:spcPts val="0"/>
                </a:spcBef>
                <a:spcAft>
                  <a:spcPts val="0"/>
                </a:spcAft>
              </a:pPr>
              <a:t>‹#›</a:t>
            </a:fld>
            <a:endParaRPr lang="en-US" sz="1000" dirty="0">
              <a:solidFill>
                <a:prstClr val="black"/>
              </a:solidFill>
              <a:latin typeface="Calibri" charset="0"/>
              <a:ea typeface="+mn-ea"/>
              <a:cs typeface="+mn-cs"/>
            </a:endParaRPr>
          </a:p>
        </p:txBody>
      </p:sp>
      <p:pic>
        <p:nvPicPr>
          <p:cNvPr id="8" name="Picture 0" descr="uscglogo grant.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620000" y="6389688"/>
            <a:ext cx="823913" cy="46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 descr="TFS logo stacked.jp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6200" y="6477000"/>
            <a:ext cx="91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7" descr="image002.jpg"/>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5181600" y="6499225"/>
            <a:ext cx="9652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52400" y="82550"/>
            <a:ext cx="6934200" cy="603250"/>
          </a:xfrm>
          <a:prstGeom prst="rect">
            <a:avLst/>
          </a:prstGeom>
        </p:spPr>
        <p:txBody>
          <a:bodyPr/>
          <a:lstStyle>
            <a:lvl1pPr algn="l">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781050" y="1600200"/>
            <a:ext cx="7581900" cy="4368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5"/>
          <p:cNvSpPr>
            <a:spLocks noGrp="1" noChangeArrowheads="1"/>
          </p:cNvSpPr>
          <p:nvPr>
            <p:ph type="ftr" sz="quarter" idx="10"/>
          </p:nvPr>
        </p:nvSpPr>
        <p:spPr>
          <a:xfrm>
            <a:off x="1752600" y="6550025"/>
            <a:ext cx="1752600" cy="307975"/>
          </a:xfrm>
          <a:prstGeom prst="rect">
            <a:avLst/>
          </a:prstGeom>
        </p:spPr>
        <p:txBody>
          <a:bodyPr/>
          <a:lstStyle>
            <a:lvl1pPr algn="l">
              <a:defRPr sz="900">
                <a:latin typeface="Calibri"/>
                <a:ea typeface="ＭＳ Ｐゴシック" charset="0"/>
                <a:cs typeface="+mn-cs"/>
              </a:defRPr>
            </a:lvl1pPr>
          </a:lstStyle>
          <a:p>
            <a:pPr fontAlgn="auto">
              <a:spcBef>
                <a:spcPts val="0"/>
              </a:spcBef>
              <a:spcAft>
                <a:spcPts val="0"/>
              </a:spcAft>
              <a:defRPr/>
            </a:pPr>
            <a:r>
              <a:rPr lang="en-US" dirty="0">
                <a:solidFill>
                  <a:prstClr val="black"/>
                </a:solidFill>
              </a:rPr>
              <a:t>Facilitated by Think First Serve</a:t>
            </a:r>
            <a:endParaRPr lang="en-US" sz="800" i="1" dirty="0">
              <a:solidFill>
                <a:prstClr val="black"/>
              </a:solidFill>
            </a:endParaRPr>
          </a:p>
        </p:txBody>
      </p:sp>
    </p:spTree>
    <p:extLst>
      <p:ext uri="{BB962C8B-B14F-4D97-AF65-F5344CB8AC3E}">
        <p14:creationId xmlns:p14="http://schemas.microsoft.com/office/powerpoint/2010/main" val="42033994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dirty="0">
              <a:solidFill>
                <a:prstClr val="black"/>
              </a:solidFill>
            </a:endParaRPr>
          </a:p>
        </p:txBody>
      </p:sp>
    </p:spTree>
    <p:extLst>
      <p:ext uri="{BB962C8B-B14F-4D97-AF65-F5344CB8AC3E}">
        <p14:creationId xmlns:p14="http://schemas.microsoft.com/office/powerpoint/2010/main" val="29692795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7209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518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7462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344127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1" descr="NASBLA 50-white.eps"/>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19063" y="6172200"/>
            <a:ext cx="1597025"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4920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8777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14" cstate="email">
            <a:extLst>
              <a:ext uri="{28A0092B-C50C-407E-A947-70E740481C1C}">
                <a14:useLocalDpi xmlns:a14="http://schemas.microsoft.com/office/drawing/2010/main" val="0"/>
              </a:ext>
            </a:extLst>
          </a:blip>
          <a:srcRect t="-38211" r="690" b="32520"/>
          <a:stretch>
            <a:fillRect/>
          </a:stretch>
        </p:blipFill>
        <p:spPr bwMode="auto">
          <a:xfrm>
            <a:off x="-8965" y="5678488"/>
            <a:ext cx="9144000" cy="1179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86515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14" cstate="email">
            <a:extLst>
              <a:ext uri="{28A0092B-C50C-407E-A947-70E740481C1C}">
                <a14:useLocalDpi xmlns:a14="http://schemas.microsoft.com/office/drawing/2010/main" val="0"/>
              </a:ext>
            </a:extLst>
          </a:blip>
          <a:srcRect t="-38211" r="690" b="32520"/>
          <a:stretch>
            <a:fillRect/>
          </a:stretch>
        </p:blipFill>
        <p:spPr bwMode="auto">
          <a:xfrm>
            <a:off x="-8965" y="5678488"/>
            <a:ext cx="9144000" cy="1179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7757358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dirty="0">
              <a:solidFill>
                <a:prstClr val="white"/>
              </a:solidFill>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endParaRPr dirty="0"/>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pPr fontAlgn="auto">
              <a:spcBef>
                <a:spcPts val="0"/>
              </a:spcBef>
              <a:spcAft>
                <a:spcPts val="0"/>
              </a:spcAft>
            </a:pPr>
            <a:fld id="{D140825E-4A15-4D39-8176-1F07E904CB30}" type="datetimeFigureOut">
              <a:rPr lang="en-US" smtClean="0">
                <a:solidFill>
                  <a:srgbClr val="38ABED"/>
                </a:solidFill>
                <a:latin typeface="Trebuchet MS"/>
                <a:ea typeface="+mn-ea"/>
                <a:cs typeface="+mn-cs"/>
              </a:rPr>
              <a:pPr fontAlgn="auto">
                <a:spcBef>
                  <a:spcPts val="0"/>
                </a:spcBef>
                <a:spcAft>
                  <a:spcPts val="0"/>
                </a:spcAft>
              </a:pPr>
              <a:t>3/4/18</a:t>
            </a:fld>
            <a:endParaRPr lang="en-US" dirty="0">
              <a:solidFill>
                <a:srgbClr val="38ABED"/>
              </a:solidFill>
              <a:latin typeface="Trebuchet MS"/>
              <a:ea typeface="+mn-ea"/>
              <a:cs typeface="+mn-cs"/>
            </a:endParaRPr>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pPr fontAlgn="auto">
              <a:spcBef>
                <a:spcPts val="0"/>
              </a:spcBef>
              <a:spcAft>
                <a:spcPts val="0"/>
              </a:spcAft>
            </a:pPr>
            <a:endParaRPr lang="en-US" dirty="0">
              <a:solidFill>
                <a:srgbClr val="38ABED"/>
              </a:solidFill>
              <a:latin typeface="Trebuchet MS"/>
              <a:ea typeface="+mn-ea"/>
              <a:cs typeface="+mn-cs"/>
            </a:endParaRPr>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pPr fontAlgn="auto">
              <a:spcBef>
                <a:spcPts val="0"/>
              </a:spcBef>
              <a:spcAft>
                <a:spcPts val="0"/>
              </a:spcAft>
            </a:pPr>
            <a:fld id="{93E4AAA4-6363-4581-962D-1ACCC2D600C5}" type="slidenum">
              <a:rPr lang="en-US" smtClean="0">
                <a:solidFill>
                  <a:srgbClr val="1B3861"/>
                </a:solidFill>
                <a:latin typeface="Trebuchet MS"/>
                <a:ea typeface="+mn-ea"/>
                <a:cs typeface="+mn-cs"/>
              </a:rPr>
              <a:pPr fontAlgn="auto">
                <a:spcBef>
                  <a:spcPts val="0"/>
                </a:spcBef>
                <a:spcAft>
                  <a:spcPts val="0"/>
                </a:spcAft>
              </a:pPr>
              <a:t>‹#›</a:t>
            </a:fld>
            <a:endParaRPr lang="en-US" dirty="0">
              <a:solidFill>
                <a:srgbClr val="1B3861"/>
              </a:solidFill>
              <a:latin typeface="Trebuchet MS"/>
              <a:ea typeface="+mn-ea"/>
              <a:cs typeface="+mn-cs"/>
            </a:endParaRPr>
          </a:p>
        </p:txBody>
      </p:sp>
    </p:spTree>
    <p:extLst>
      <p:ext uri="{BB962C8B-B14F-4D97-AF65-F5344CB8AC3E}">
        <p14:creationId xmlns:p14="http://schemas.microsoft.com/office/powerpoint/2010/main" val="286085396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nasbla.org/" TargetMode="External"/><Relationship Id="rId4" Type="http://schemas.openxmlformats.org/officeDocument/2006/relationships/image" Target="../media/image24.png"/><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8.xml"/><Relationship Id="rId3"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1" Type="http://schemas.openxmlformats.org/officeDocument/2006/relationships/slideLayout" Target="../slideLayouts/slideLayout3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0.xml"/><Relationship Id="rId3"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2.xml"/><Relationship Id="rId3"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hyperlink" Target="mailto:pam@nasbla.org" TargetMode="External"/><Relationship Id="rId4" Type="http://schemas.openxmlformats.org/officeDocument/2006/relationships/hyperlink" Target="mailto:mark.Chanski@nasbla.org" TargetMode="External"/><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s://www.springaboard.org/"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tiff"/><Relationship Id="rId5" Type="http://schemas.openxmlformats.org/officeDocument/2006/relationships/image" Target="../media/image18.png"/><Relationship Id="rId6" Type="http://schemas.openxmlformats.org/officeDocument/2006/relationships/image" Target="../media/image19.jpe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email">
            <a:extLst>
              <a:ext uri="{28A0092B-C50C-407E-A947-70E740481C1C}">
                <a14:useLocalDpi xmlns:a14="http://schemas.microsoft.com/office/drawing/2010/main" val="0"/>
              </a:ext>
            </a:extLst>
          </a:blip>
          <a:stretch>
            <a:fillRect/>
          </a:stretch>
        </p:blipFill>
        <p:spPr>
          <a:xfrm>
            <a:off x="2316480" y="240923"/>
            <a:ext cx="4511040" cy="1833880"/>
          </a:xfrm>
          <a:prstGeom prst="rect">
            <a:avLst/>
          </a:prstGeom>
        </p:spPr>
      </p:pic>
      <p:sp>
        <p:nvSpPr>
          <p:cNvPr id="7170" name="Title 1"/>
          <p:cNvSpPr>
            <a:spLocks noGrp="1"/>
          </p:cNvSpPr>
          <p:nvPr>
            <p:ph type="title"/>
          </p:nvPr>
        </p:nvSpPr>
        <p:spPr bwMode="auto">
          <a:xfrm>
            <a:off x="6626" y="1828800"/>
            <a:ext cx="9144000" cy="32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4000" b="1" i="1" dirty="0" smtClean="0">
                <a:solidFill>
                  <a:srgbClr val="FF0000"/>
                </a:solidFill>
              </a:rPr>
              <a:t>Verified Course Process Overview</a:t>
            </a:r>
            <a:r>
              <a:rPr lang="en-US" altLang="en-US" sz="4000" b="1" i="1" dirty="0" smtClean="0">
                <a:solidFill>
                  <a:schemeClr val="tx2">
                    <a:lumMod val="75000"/>
                  </a:schemeClr>
                </a:solidFill>
              </a:rPr>
              <a:t/>
            </a:r>
            <a:br>
              <a:rPr lang="en-US" altLang="en-US" sz="4000" b="1" i="1" dirty="0" smtClean="0">
                <a:solidFill>
                  <a:schemeClr val="tx2">
                    <a:lumMod val="75000"/>
                  </a:schemeClr>
                </a:solidFill>
              </a:rPr>
            </a:br>
            <a:r>
              <a:rPr lang="en-US" altLang="en-US" sz="3200" b="1" i="1" dirty="0" smtClean="0"/>
              <a:t/>
            </a:r>
            <a:br>
              <a:rPr lang="en-US" altLang="en-US" sz="3200" b="1" i="1" dirty="0" smtClean="0"/>
            </a:br>
            <a:r>
              <a:rPr lang="en-US" altLang="en-US" sz="3200" b="1" i="1" dirty="0" smtClean="0"/>
              <a:t>March 5, 2018</a:t>
            </a:r>
            <a:br>
              <a:rPr lang="en-US" altLang="en-US" sz="3200" b="1" i="1" dirty="0" smtClean="0"/>
            </a:br>
            <a:r>
              <a:rPr lang="en-US" altLang="en-US" sz="3200" b="1" i="1" dirty="0" smtClean="0"/>
              <a:t>IBWSS – Deep Dive</a:t>
            </a:r>
            <a:br>
              <a:rPr lang="en-US" altLang="en-US" sz="3200" b="1" i="1" dirty="0" smtClean="0"/>
            </a:br>
            <a:r>
              <a:rPr lang="en-US" altLang="en-US" sz="3200" b="1" i="1" dirty="0"/>
              <a:t/>
            </a:r>
            <a:br>
              <a:rPr lang="en-US" altLang="en-US" sz="3200" b="1" i="1" dirty="0"/>
            </a:br>
            <a:r>
              <a:rPr lang="en-US" altLang="en-US" sz="2400" i="1" dirty="0" smtClean="0"/>
              <a:t>Pamela Dillon, NASBLA Education and Standards Director</a:t>
            </a:r>
            <a:br>
              <a:rPr lang="en-US" altLang="en-US" sz="2400" i="1" dirty="0" smtClean="0"/>
            </a:br>
            <a:r>
              <a:rPr lang="en-US" altLang="en-US" sz="2400" i="1" dirty="0" smtClean="0"/>
              <a:t>USCG Grant Project Director</a:t>
            </a:r>
            <a:br>
              <a:rPr lang="en-US" altLang="en-US" sz="2400" i="1" dirty="0" smtClean="0"/>
            </a:br>
            <a:r>
              <a:rPr lang="en-US" altLang="en-US" sz="2400" i="1" dirty="0" smtClean="0"/>
              <a:t>Mark Chanski, Verified Course Program Manager</a:t>
            </a:r>
            <a:r>
              <a:rPr lang="en-US" altLang="en-US" sz="3200" b="1" i="1" dirty="0" smtClean="0"/>
              <a:t/>
            </a:r>
            <a:br>
              <a:rPr lang="en-US" altLang="en-US" sz="3200" b="1" i="1" dirty="0" smtClean="0"/>
            </a:br>
            <a:endParaRPr lang="en-US" altLang="en-US" dirty="0" smtClean="0"/>
          </a:p>
        </p:txBody>
      </p:sp>
      <p:pic>
        <p:nvPicPr>
          <p:cNvPr id="7172" name="Picture 7"/>
          <p:cNvPicPr>
            <a:picLocks noChangeAspect="1"/>
          </p:cNvPicPr>
          <p:nvPr/>
        </p:nvPicPr>
        <p:blipFill>
          <a:blip r:embed="rId4" cstate="email">
            <a:extLst>
              <a:ext uri="{28A0092B-C50C-407E-A947-70E740481C1C}">
                <a14:useLocalDpi xmlns:a14="http://schemas.microsoft.com/office/drawing/2010/main" val="0"/>
              </a:ext>
            </a:extLst>
          </a:blip>
          <a:srcRect t="-38211" r="690" b="32520"/>
          <a:stretch>
            <a:fillRect/>
          </a:stretch>
        </p:blipFill>
        <p:spPr bwMode="auto">
          <a:xfrm>
            <a:off x="-10602" y="5641976"/>
            <a:ext cx="914400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377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Conformity Assessment??</a:t>
            </a:r>
            <a:endParaRPr lang="en-US"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609600" y="1676400"/>
            <a:ext cx="4568603" cy="4525963"/>
          </a:xfrm>
        </p:spPr>
      </p:pic>
      <p:sp>
        <p:nvSpPr>
          <p:cNvPr id="3" name="Left Arrow 2"/>
          <p:cNvSpPr/>
          <p:nvPr/>
        </p:nvSpPr>
        <p:spPr>
          <a:xfrm>
            <a:off x="5867400" y="2514600"/>
            <a:ext cx="2057400" cy="762000"/>
          </a:xfrm>
          <a:prstGeom prst="leftArrow">
            <a:avLst/>
          </a:prstGeom>
          <a:solidFill>
            <a:srgbClr val="48DF13"/>
          </a:solidFill>
          <a:ln>
            <a:solidFill>
              <a:srgbClr val="48DF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867400" y="3657600"/>
            <a:ext cx="2438400" cy="2677656"/>
          </a:xfrm>
          <a:prstGeom prst="rect">
            <a:avLst/>
          </a:prstGeom>
          <a:noFill/>
        </p:spPr>
        <p:txBody>
          <a:bodyPr wrap="square" rtlCol="0">
            <a:spAutoFit/>
          </a:bodyPr>
          <a:lstStyle/>
          <a:p>
            <a:r>
              <a:rPr lang="en-US" sz="2400" b="1" dirty="0" smtClean="0"/>
              <a:t>Is the graphic purple in color?</a:t>
            </a:r>
          </a:p>
          <a:p>
            <a:pPr marL="342900" indent="-342900">
              <a:buFont typeface="Wingdings" panose="05000000000000000000" pitchFamily="2" charset="2"/>
              <a:buChar char="q"/>
            </a:pPr>
            <a:r>
              <a:rPr lang="en-US" sz="2400" b="1" dirty="0"/>
              <a:t>Yes</a:t>
            </a:r>
          </a:p>
          <a:p>
            <a:pPr marL="342900" indent="-342900">
              <a:buFont typeface="Wingdings" panose="05000000000000000000" pitchFamily="2" charset="2"/>
              <a:buChar char="q"/>
            </a:pPr>
            <a:r>
              <a:rPr lang="en-US" sz="2400" b="1" dirty="0"/>
              <a:t>No</a:t>
            </a:r>
          </a:p>
          <a:p>
            <a:pPr marL="342900" indent="-342900">
              <a:buFont typeface="Wingdings" panose="05000000000000000000" pitchFamily="2" charset="2"/>
              <a:buChar char="q"/>
            </a:pPr>
            <a:r>
              <a:rPr lang="en-US" sz="2400" b="1" dirty="0"/>
              <a:t>Not sure</a:t>
            </a:r>
          </a:p>
          <a:p>
            <a:endParaRPr lang="en-US" sz="2400" b="1" dirty="0"/>
          </a:p>
        </p:txBody>
      </p:sp>
      <p:sp>
        <p:nvSpPr>
          <p:cNvPr id="7" name="TextBox 6"/>
          <p:cNvSpPr txBox="1"/>
          <p:nvPr/>
        </p:nvSpPr>
        <p:spPr>
          <a:xfrm>
            <a:off x="5600700" y="1198473"/>
            <a:ext cx="2590800" cy="1200329"/>
          </a:xfrm>
          <a:prstGeom prst="rect">
            <a:avLst/>
          </a:prstGeom>
          <a:solidFill>
            <a:srgbClr val="6666FF"/>
          </a:solidFill>
        </p:spPr>
        <p:txBody>
          <a:bodyPr wrap="square" rtlCol="0">
            <a:spAutoFit/>
          </a:bodyPr>
          <a:lstStyle/>
          <a:p>
            <a:pPr algn="ctr"/>
            <a:r>
              <a:rPr lang="en-US" sz="2400" dirty="0" smtClean="0"/>
              <a:t>THIS BOX IS PURPLE</a:t>
            </a:r>
          </a:p>
          <a:p>
            <a:endParaRPr lang="en-US" sz="2400" dirty="0"/>
          </a:p>
        </p:txBody>
      </p:sp>
    </p:spTree>
    <p:extLst>
      <p:ext uri="{BB962C8B-B14F-4D97-AF65-F5344CB8AC3E}">
        <p14:creationId xmlns:p14="http://schemas.microsoft.com/office/powerpoint/2010/main" val="2598498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525963"/>
          </a:xfrm>
        </p:spPr>
        <p:txBody>
          <a:bodyPr/>
          <a:lstStyle/>
          <a:p>
            <a:pPr>
              <a:defRPr/>
            </a:pPr>
            <a:r>
              <a:rPr lang="en-US" b="1" dirty="0" smtClean="0">
                <a:solidFill>
                  <a:srgbClr val="FF0000"/>
                </a:solidFill>
              </a:rPr>
              <a:t>Conformity Assessment</a:t>
            </a:r>
            <a:r>
              <a:rPr lang="en-US" dirty="0" smtClean="0">
                <a:solidFill>
                  <a:srgbClr val="FF0000"/>
                </a:solidFill>
              </a:rPr>
              <a:t>: </a:t>
            </a:r>
            <a:r>
              <a:rPr lang="en-US" dirty="0" smtClean="0"/>
              <a:t>methods </a:t>
            </a:r>
            <a:r>
              <a:rPr lang="en-US" dirty="0"/>
              <a:t>of evaluating whether products, processes, systems, services and personnel comply with a standard. </a:t>
            </a:r>
            <a:r>
              <a:rPr lang="en-US" dirty="0" smtClean="0"/>
              <a:t> </a:t>
            </a:r>
            <a:r>
              <a:rPr lang="en-US" i="1" dirty="0" smtClean="0"/>
              <a:t>(per ANSI)</a:t>
            </a:r>
          </a:p>
          <a:p>
            <a:pPr>
              <a:defRPr/>
            </a:pPr>
            <a:endParaRPr lang="en-US" i="1" dirty="0" smtClean="0"/>
          </a:p>
          <a:p>
            <a:pPr>
              <a:defRPr/>
            </a:pPr>
            <a:r>
              <a:rPr lang="en-US" b="1" dirty="0" smtClean="0">
                <a:solidFill>
                  <a:srgbClr val="FF0000"/>
                </a:solidFill>
              </a:rPr>
              <a:t>Third-Party Conformity </a:t>
            </a:r>
            <a:r>
              <a:rPr lang="en-US" b="1" dirty="0">
                <a:solidFill>
                  <a:srgbClr val="FF0000"/>
                </a:solidFill>
              </a:rPr>
              <a:t>Assessment</a:t>
            </a:r>
            <a:r>
              <a:rPr lang="en-US" dirty="0">
                <a:solidFill>
                  <a:srgbClr val="FF0000"/>
                </a:solidFill>
              </a:rPr>
              <a:t>: </a:t>
            </a:r>
            <a:r>
              <a:rPr lang="en-US" dirty="0" smtClean="0"/>
              <a:t>a defined process by which a neutral third party takes the necessary steps to determine that a product complies with a designated American National Standard.</a:t>
            </a:r>
            <a:endParaRPr lang="en-US" i="1" dirty="0"/>
          </a:p>
          <a:p>
            <a:pPr>
              <a:defRPr/>
            </a:pPr>
            <a:endParaRPr lang="en-US" dirty="0"/>
          </a:p>
        </p:txBody>
      </p:sp>
    </p:spTree>
    <p:extLst>
      <p:ext uri="{BB962C8B-B14F-4D97-AF65-F5344CB8AC3E}">
        <p14:creationId xmlns:p14="http://schemas.microsoft.com/office/powerpoint/2010/main" val="85880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95696" y="-363058"/>
            <a:ext cx="6364705" cy="1143000"/>
          </a:xfrm>
        </p:spPr>
        <p:txBody>
          <a:bodyPr/>
          <a:lstStyle/>
          <a:p>
            <a:r>
              <a:rPr lang="en-US" sz="2800" dirty="0" smtClean="0">
                <a:solidFill>
                  <a:srgbClr val="FF0000"/>
                </a:solidFill>
              </a:rPr>
              <a:t>On-Water Skill Conformity Assessment</a:t>
            </a:r>
            <a:endParaRPr lang="en-US" dirty="0">
              <a:solidFill>
                <a:srgbClr val="FF0000"/>
              </a:solidFill>
            </a:endParaRPr>
          </a:p>
        </p:txBody>
      </p:sp>
      <p:sp>
        <p:nvSpPr>
          <p:cNvPr id="3" name="Content Placeholder 2"/>
          <p:cNvSpPr>
            <a:spLocks noGrp="1"/>
          </p:cNvSpPr>
          <p:nvPr>
            <p:ph idx="1"/>
          </p:nvPr>
        </p:nvSpPr>
        <p:spPr>
          <a:xfrm>
            <a:off x="457200" y="2851528"/>
            <a:ext cx="8229600" cy="4525963"/>
          </a:xfrm>
        </p:spPr>
        <p:txBody>
          <a:bodyPr/>
          <a:lstStyle/>
          <a:p>
            <a:pPr>
              <a:buNone/>
            </a:pPr>
            <a:r>
              <a:rPr lang="en-US" dirty="0" smtClean="0">
                <a:solidFill>
                  <a:schemeClr val="tx1"/>
                </a:solidFill>
              </a:rPr>
              <a:t>	</a:t>
            </a:r>
            <a:r>
              <a:rPr lang="en-US" b="1" dirty="0" smtClean="0">
                <a:solidFill>
                  <a:schemeClr val="tx1"/>
                </a:solidFill>
              </a:rPr>
              <a:t>FIRST-PARTY VERIFICATION –</a:t>
            </a:r>
            <a:r>
              <a:rPr lang="en-US" dirty="0" smtClean="0">
                <a:solidFill>
                  <a:schemeClr val="tx1"/>
                </a:solidFill>
              </a:rPr>
              <a:t> Preformed by the organization that provides the product</a:t>
            </a:r>
          </a:p>
          <a:p>
            <a:pPr>
              <a:buNone/>
            </a:pPr>
            <a:r>
              <a:rPr lang="en-US" dirty="0" smtClean="0">
                <a:solidFill>
                  <a:schemeClr val="tx1"/>
                </a:solidFill>
              </a:rPr>
              <a:t>	</a:t>
            </a:r>
            <a:r>
              <a:rPr lang="en-US" b="1" dirty="0" smtClean="0">
                <a:solidFill>
                  <a:schemeClr val="tx1"/>
                </a:solidFill>
              </a:rPr>
              <a:t>SECOND-PARTY VERIFICATION – </a:t>
            </a:r>
            <a:r>
              <a:rPr lang="en-US" dirty="0" smtClean="0">
                <a:solidFill>
                  <a:schemeClr val="tx1"/>
                </a:solidFill>
              </a:rPr>
              <a:t>Preformed by an organization that has a user interest in the product (customers of the product)</a:t>
            </a:r>
          </a:p>
          <a:p>
            <a:pPr>
              <a:buNone/>
            </a:pPr>
            <a:r>
              <a:rPr lang="en-US" dirty="0" smtClean="0">
                <a:solidFill>
                  <a:schemeClr val="tx1"/>
                </a:solidFill>
              </a:rPr>
              <a:t>	</a:t>
            </a:r>
            <a:r>
              <a:rPr lang="en-US" b="1" u="sng" dirty="0" smtClean="0">
                <a:solidFill>
                  <a:schemeClr val="tx1"/>
                </a:solidFill>
              </a:rPr>
              <a:t>THIRD-PARTY VERIFICATION</a:t>
            </a:r>
            <a:r>
              <a:rPr lang="en-US" b="1" dirty="0" smtClean="0">
                <a:solidFill>
                  <a:schemeClr val="tx1"/>
                </a:solidFill>
              </a:rPr>
              <a:t> – </a:t>
            </a:r>
            <a:r>
              <a:rPr lang="en-US" dirty="0" smtClean="0">
                <a:solidFill>
                  <a:schemeClr val="tx1"/>
                </a:solidFill>
              </a:rPr>
              <a:t>Preformed by an organization that is independent of the organization that provides the product or has user interests in that product</a:t>
            </a:r>
          </a:p>
          <a:p>
            <a:pPr>
              <a:buNone/>
            </a:pPr>
            <a:r>
              <a:rPr lang="en-US" dirty="0" smtClean="0">
                <a:solidFill>
                  <a:schemeClr val="tx1"/>
                </a:solidFill>
              </a:rPr>
              <a:t>	 </a:t>
            </a:r>
            <a:endParaRPr lang="en-US" dirty="0">
              <a:solidFill>
                <a:schemeClr val="tx1"/>
              </a:solidFill>
            </a:endParaRPr>
          </a:p>
        </p:txBody>
      </p:sp>
      <p:sp>
        <p:nvSpPr>
          <p:cNvPr id="2050" name="AutoShape 2" descr="Image result for ansi log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Trebuchet MS"/>
              <a:cs typeface="+mn-cs"/>
            </a:endParaRPr>
          </a:p>
        </p:txBody>
      </p:sp>
      <p:sp>
        <p:nvSpPr>
          <p:cNvPr id="2052" name="AutoShape 4" descr="Image result for ansi log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Trebuchet MS"/>
              <a:cs typeface="+mn-cs"/>
            </a:endParaRPr>
          </a:p>
        </p:txBody>
      </p:sp>
      <p:pic>
        <p:nvPicPr>
          <p:cNvPr id="6" name="Picture 5" descr="ANSI_logo_svg.png"/>
          <p:cNvPicPr>
            <a:picLocks noChangeAspect="1"/>
          </p:cNvPicPr>
          <p:nvPr/>
        </p:nvPicPr>
        <p:blipFill>
          <a:blip r:embed="rId3" cstate="print"/>
          <a:stretch>
            <a:fillRect/>
          </a:stretch>
        </p:blipFill>
        <p:spPr>
          <a:xfrm>
            <a:off x="3128209" y="917285"/>
            <a:ext cx="2855828" cy="1036666"/>
          </a:xfrm>
          <a:prstGeom prst="rect">
            <a:avLst/>
          </a:prstGeom>
        </p:spPr>
      </p:pic>
      <p:sp>
        <p:nvSpPr>
          <p:cNvPr id="7" name="Rectangle 6"/>
          <p:cNvSpPr/>
          <p:nvPr/>
        </p:nvSpPr>
        <p:spPr>
          <a:xfrm>
            <a:off x="2144567" y="2041134"/>
            <a:ext cx="4837286" cy="800219"/>
          </a:xfrm>
          <a:prstGeom prst="rect">
            <a:avLst/>
          </a:prstGeom>
        </p:spPr>
        <p:txBody>
          <a:bodyPr wrap="none">
            <a:spAutoFit/>
          </a:bodyPr>
          <a:lstStyle/>
          <a:p>
            <a:pPr fontAlgn="auto">
              <a:spcBef>
                <a:spcPts val="0"/>
              </a:spcBef>
              <a:spcAft>
                <a:spcPts val="0"/>
              </a:spcAft>
            </a:pPr>
            <a:r>
              <a:rPr lang="en-US" sz="2800" b="1" u="sng" dirty="0" smtClean="0">
                <a:solidFill>
                  <a:srgbClr val="FF0000"/>
                </a:solidFill>
                <a:latin typeface="Trebuchet MS"/>
                <a:cs typeface="+mn-cs"/>
              </a:rPr>
              <a:t>VERIFICATION ASSESSMENTS</a:t>
            </a:r>
          </a:p>
          <a:p>
            <a:pPr fontAlgn="auto">
              <a:spcBef>
                <a:spcPts val="0"/>
              </a:spcBef>
              <a:spcAft>
                <a:spcPts val="0"/>
              </a:spcAft>
            </a:pPr>
            <a:endParaRPr lang="en-US" dirty="0">
              <a:solidFill>
                <a:srgbClr val="FF0000"/>
              </a:solidFill>
              <a:latin typeface="Trebuchet MS"/>
              <a:cs typeface="+mn-cs"/>
            </a:endParaRPr>
          </a:p>
        </p:txBody>
      </p:sp>
    </p:spTree>
    <p:extLst>
      <p:ext uri="{BB962C8B-B14F-4D97-AF65-F5344CB8AC3E}">
        <p14:creationId xmlns:p14="http://schemas.microsoft.com/office/powerpoint/2010/main" val="2130302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lstStyle/>
          <a:p>
            <a:r>
              <a:rPr lang="en-US" dirty="0" smtClean="0"/>
              <a:t>On Water Skills Course Conformity Assessment</a:t>
            </a:r>
            <a:endParaRPr lang="en-US" dirty="0"/>
          </a:p>
        </p:txBody>
      </p:sp>
      <p:sp>
        <p:nvSpPr>
          <p:cNvPr id="3" name="Subtitle 2"/>
          <p:cNvSpPr>
            <a:spLocks noGrp="1"/>
          </p:cNvSpPr>
          <p:nvPr>
            <p:ph type="subTitle" idx="1"/>
          </p:nvPr>
        </p:nvSpPr>
        <p:spPr>
          <a:xfrm>
            <a:off x="1371600" y="2667000"/>
            <a:ext cx="6400800" cy="2971800"/>
          </a:xfrm>
        </p:spPr>
        <p:txBody>
          <a:bodyPr/>
          <a:lstStyle/>
          <a:p>
            <a:r>
              <a:rPr lang="en-US" dirty="0" smtClean="0"/>
              <a:t>Verified Course Process</a:t>
            </a:r>
            <a:endParaRPr lang="en-US" dirty="0"/>
          </a:p>
        </p:txBody>
      </p:sp>
      <p:pic>
        <p:nvPicPr>
          <p:cNvPr id="4" name="Picture 3"/>
          <p:cNvPicPr>
            <a:picLocks noChangeAspect="1"/>
          </p:cNvPicPr>
          <p:nvPr/>
        </p:nvPicPr>
        <p:blipFill>
          <a:blip r:embed="rId3" cstate="print"/>
          <a:stretch>
            <a:fillRect/>
          </a:stretch>
        </p:blipFill>
        <p:spPr>
          <a:xfrm>
            <a:off x="1202690" y="3733800"/>
            <a:ext cx="6738619" cy="2040479"/>
          </a:xfrm>
          <a:prstGeom prst="rect">
            <a:avLst/>
          </a:prstGeom>
        </p:spPr>
      </p:pic>
    </p:spTree>
    <p:extLst>
      <p:ext uri="{BB962C8B-B14F-4D97-AF65-F5344CB8AC3E}">
        <p14:creationId xmlns:p14="http://schemas.microsoft.com/office/powerpoint/2010/main" val="654173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Documents</a:t>
            </a:r>
            <a:endParaRPr lang="en-US" dirty="0"/>
          </a:p>
        </p:txBody>
      </p:sp>
      <p:sp>
        <p:nvSpPr>
          <p:cNvPr id="3" name="Content Placeholder 2"/>
          <p:cNvSpPr>
            <a:spLocks noGrp="1"/>
          </p:cNvSpPr>
          <p:nvPr>
            <p:ph idx="1"/>
          </p:nvPr>
        </p:nvSpPr>
        <p:spPr/>
        <p:txBody>
          <a:bodyPr/>
          <a:lstStyle/>
          <a:p>
            <a:r>
              <a:rPr lang="en-US" dirty="0" smtClean="0"/>
              <a:t>3 Standards</a:t>
            </a:r>
          </a:p>
          <a:p>
            <a:r>
              <a:rPr lang="en-US" dirty="0" smtClean="0"/>
              <a:t>3 Technical Support Documents</a:t>
            </a:r>
          </a:p>
          <a:p>
            <a:r>
              <a:rPr lang="en-US" dirty="0" smtClean="0"/>
              <a:t>Verified Course Forms/Materials</a:t>
            </a:r>
            <a:endParaRPr lang="en-US" dirty="0"/>
          </a:p>
        </p:txBody>
      </p:sp>
    </p:spTree>
    <p:extLst>
      <p:ext uri="{BB962C8B-B14F-4D97-AF65-F5344CB8AC3E}">
        <p14:creationId xmlns:p14="http://schemas.microsoft.com/office/powerpoint/2010/main" val="847368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www.nasbla.org</a:t>
            </a:r>
            <a:r>
              <a:rPr lang="en-US" dirty="0" smtClean="0"/>
              <a:t> </a:t>
            </a:r>
            <a:r>
              <a:rPr lang="en-US" dirty="0"/>
              <a:t/>
            </a:r>
            <a:br>
              <a:rPr lang="en-US" dirty="0"/>
            </a:br>
            <a:endParaRPr lang="en-US" dirty="0"/>
          </a:p>
        </p:txBody>
      </p:sp>
      <p:pic>
        <p:nvPicPr>
          <p:cNvPr id="10" name="Picture 9"/>
          <p:cNvPicPr>
            <a:picLocks noChangeAspect="1"/>
          </p:cNvPicPr>
          <p:nvPr/>
        </p:nvPicPr>
        <p:blipFill>
          <a:blip r:embed="rId4"/>
          <a:stretch>
            <a:fillRect/>
          </a:stretch>
        </p:blipFill>
        <p:spPr>
          <a:xfrm>
            <a:off x="0" y="1752600"/>
            <a:ext cx="9144000" cy="4082660"/>
          </a:xfrm>
          <a:prstGeom prst="rect">
            <a:avLst/>
          </a:prstGeom>
        </p:spPr>
      </p:pic>
      <p:sp>
        <p:nvSpPr>
          <p:cNvPr id="11" name="Oval 10"/>
          <p:cNvSpPr/>
          <p:nvPr/>
        </p:nvSpPr>
        <p:spPr>
          <a:xfrm>
            <a:off x="6019800" y="1905000"/>
            <a:ext cx="1219200" cy="457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756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626" y="228600"/>
            <a:ext cx="9144000" cy="3776034"/>
          </a:xfrm>
          <a:prstGeom prst="rect">
            <a:avLst/>
          </a:prstGeom>
        </p:spPr>
      </p:pic>
      <p:pic>
        <p:nvPicPr>
          <p:cNvPr id="5" name="Picture 4"/>
          <p:cNvPicPr>
            <a:picLocks noChangeAspect="1"/>
          </p:cNvPicPr>
          <p:nvPr/>
        </p:nvPicPr>
        <p:blipFill>
          <a:blip r:embed="rId4"/>
          <a:stretch>
            <a:fillRect/>
          </a:stretch>
        </p:blipFill>
        <p:spPr>
          <a:xfrm>
            <a:off x="-16565" y="4272880"/>
            <a:ext cx="9144000" cy="5170239"/>
          </a:xfrm>
          <a:prstGeom prst="rect">
            <a:avLst/>
          </a:prstGeom>
        </p:spPr>
      </p:pic>
      <p:sp>
        <p:nvSpPr>
          <p:cNvPr id="6" name="Down Arrow 5"/>
          <p:cNvSpPr/>
          <p:nvPr/>
        </p:nvSpPr>
        <p:spPr>
          <a:xfrm>
            <a:off x="7620000" y="5334000"/>
            <a:ext cx="685800" cy="1066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467600" y="4953000"/>
            <a:ext cx="1447800" cy="369332"/>
          </a:xfrm>
          <a:prstGeom prst="rect">
            <a:avLst/>
          </a:prstGeom>
          <a:noFill/>
        </p:spPr>
        <p:txBody>
          <a:bodyPr wrap="square" rtlCol="0">
            <a:spAutoFit/>
          </a:bodyPr>
          <a:lstStyle/>
          <a:p>
            <a:r>
              <a:rPr lang="en-US" dirty="0" smtClean="0">
                <a:solidFill>
                  <a:srgbClr val="FF0000"/>
                </a:solidFill>
              </a:rPr>
              <a:t>Much more!</a:t>
            </a:r>
            <a:endParaRPr lang="en-US" dirty="0">
              <a:solidFill>
                <a:srgbClr val="FF0000"/>
              </a:solidFill>
            </a:endParaRPr>
          </a:p>
        </p:txBody>
      </p:sp>
    </p:spTree>
    <p:extLst>
      <p:ext uri="{BB962C8B-B14F-4D97-AF65-F5344CB8AC3E}">
        <p14:creationId xmlns:p14="http://schemas.microsoft.com/office/powerpoint/2010/main" val="2038503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32" y="-375090"/>
            <a:ext cx="6400799" cy="1143000"/>
          </a:xfrm>
        </p:spPr>
        <p:txBody>
          <a:bodyPr/>
          <a:lstStyle/>
          <a:p>
            <a:r>
              <a:rPr lang="en-US" sz="2800" dirty="0" smtClean="0">
                <a:solidFill>
                  <a:srgbClr val="FFFF00"/>
                </a:solidFill>
              </a:rPr>
              <a:t>On-Water Skill Conformity Assessment</a:t>
            </a:r>
            <a:endParaRPr lang="en-US" dirty="0"/>
          </a:p>
        </p:txBody>
      </p:sp>
      <p:sp>
        <p:nvSpPr>
          <p:cNvPr id="3" name="Content Placeholder 2"/>
          <p:cNvSpPr>
            <a:spLocks noGrp="1"/>
          </p:cNvSpPr>
          <p:nvPr>
            <p:ph idx="1"/>
          </p:nvPr>
        </p:nvSpPr>
        <p:spPr>
          <a:xfrm>
            <a:off x="457200" y="1564127"/>
            <a:ext cx="8229600" cy="5907505"/>
          </a:xfrm>
        </p:spPr>
        <p:txBody>
          <a:bodyPr>
            <a:normAutofit fontScale="47500" lnSpcReduction="20000"/>
          </a:bodyPr>
          <a:lstStyle/>
          <a:p>
            <a:pPr marL="342900" marR="0" lvl="0" indent="-342900">
              <a:lnSpc>
                <a:spcPct val="115000"/>
              </a:lnSpc>
              <a:spcBef>
                <a:spcPts val="0"/>
              </a:spcBef>
              <a:spcAft>
                <a:spcPts val="0"/>
              </a:spcAft>
              <a:buFont typeface="Symbol"/>
              <a:buChar char=""/>
            </a:pPr>
            <a:r>
              <a:rPr lang="en-US" sz="3800" dirty="0" smtClean="0">
                <a:latin typeface="Calibri"/>
                <a:ea typeface="Calibri"/>
                <a:cs typeface="Times New Roman"/>
              </a:rPr>
              <a:t>Statement of Introduction</a:t>
            </a:r>
          </a:p>
          <a:p>
            <a:pPr marL="342900" marR="0" lvl="0" indent="-342900">
              <a:lnSpc>
                <a:spcPct val="115000"/>
              </a:lnSpc>
              <a:spcBef>
                <a:spcPts val="0"/>
              </a:spcBef>
              <a:spcAft>
                <a:spcPts val="0"/>
              </a:spcAft>
              <a:buFont typeface="Symbol"/>
              <a:buChar char=""/>
            </a:pPr>
            <a:r>
              <a:rPr lang="en-US" sz="3800" dirty="0" smtClean="0">
                <a:latin typeface="Calibri"/>
                <a:ea typeface="Calibri"/>
                <a:cs typeface="Times New Roman"/>
              </a:rPr>
              <a:t>Definitions</a:t>
            </a:r>
          </a:p>
          <a:p>
            <a:pPr marL="342900" marR="0" lvl="0" indent="-342900">
              <a:lnSpc>
                <a:spcPct val="115000"/>
              </a:lnSpc>
              <a:spcBef>
                <a:spcPts val="0"/>
              </a:spcBef>
              <a:spcAft>
                <a:spcPts val="0"/>
              </a:spcAft>
              <a:buFont typeface="Symbol"/>
              <a:buChar char=""/>
            </a:pPr>
            <a:r>
              <a:rPr lang="en-US" sz="3800" dirty="0" smtClean="0">
                <a:latin typeface="Calibri"/>
                <a:ea typeface="Calibri"/>
                <a:cs typeface="Times New Roman"/>
              </a:rPr>
              <a:t>Verification Requirements</a:t>
            </a:r>
          </a:p>
          <a:p>
            <a:pPr marL="342900" marR="0" lvl="0" indent="-342900">
              <a:lnSpc>
                <a:spcPct val="115000"/>
              </a:lnSpc>
              <a:spcBef>
                <a:spcPts val="0"/>
              </a:spcBef>
              <a:spcAft>
                <a:spcPts val="0"/>
              </a:spcAft>
              <a:buFont typeface="Symbol"/>
              <a:buChar char=""/>
            </a:pPr>
            <a:r>
              <a:rPr lang="en-US" sz="3800" dirty="0" smtClean="0">
                <a:latin typeface="Calibri"/>
                <a:ea typeface="Calibri"/>
                <a:cs typeface="Times New Roman"/>
              </a:rPr>
              <a:t>Use of ‘Verified Course’ mark of conformity</a:t>
            </a:r>
          </a:p>
          <a:p>
            <a:pPr marL="342900" marR="0" lvl="0" indent="-342900">
              <a:lnSpc>
                <a:spcPct val="115000"/>
              </a:lnSpc>
              <a:spcBef>
                <a:spcPts val="0"/>
              </a:spcBef>
              <a:spcAft>
                <a:spcPts val="0"/>
              </a:spcAft>
              <a:buFont typeface="Symbol"/>
              <a:buChar char=""/>
            </a:pPr>
            <a:r>
              <a:rPr lang="en-US" sz="3800" dirty="0" smtClean="0">
                <a:latin typeface="Calibri"/>
                <a:ea typeface="Calibri"/>
                <a:cs typeface="Times New Roman"/>
              </a:rPr>
              <a:t>Verification Terms and Conditions</a:t>
            </a:r>
          </a:p>
          <a:p>
            <a:pPr marL="342900" marR="0" lvl="0" indent="-342900">
              <a:lnSpc>
                <a:spcPct val="115000"/>
              </a:lnSpc>
              <a:spcBef>
                <a:spcPts val="0"/>
              </a:spcBef>
              <a:spcAft>
                <a:spcPts val="0"/>
              </a:spcAft>
              <a:buFont typeface="Symbol"/>
              <a:buChar char=""/>
            </a:pPr>
            <a:r>
              <a:rPr lang="en-US" sz="3800" dirty="0" smtClean="0">
                <a:latin typeface="Calibri"/>
                <a:ea typeface="Calibri"/>
                <a:cs typeface="Times New Roman"/>
              </a:rPr>
              <a:t>Additional Considerations</a:t>
            </a:r>
          </a:p>
          <a:p>
            <a:pPr marL="342900" marR="0" lvl="0" indent="-342900">
              <a:lnSpc>
                <a:spcPct val="115000"/>
              </a:lnSpc>
              <a:spcBef>
                <a:spcPts val="0"/>
              </a:spcBef>
              <a:spcAft>
                <a:spcPts val="0"/>
              </a:spcAft>
              <a:buFont typeface="Symbol"/>
              <a:buChar char=""/>
            </a:pPr>
            <a:r>
              <a:rPr lang="en-US" sz="3800" dirty="0" smtClean="0">
                <a:latin typeface="Calibri"/>
                <a:ea typeface="Calibri"/>
                <a:cs typeface="Times New Roman"/>
              </a:rPr>
              <a:t>Changes Affecting Verification</a:t>
            </a:r>
          </a:p>
          <a:p>
            <a:pPr marL="342900" marR="0" lvl="0" indent="-342900">
              <a:lnSpc>
                <a:spcPct val="115000"/>
              </a:lnSpc>
              <a:spcBef>
                <a:spcPts val="0"/>
              </a:spcBef>
              <a:spcAft>
                <a:spcPts val="0"/>
              </a:spcAft>
              <a:buFont typeface="Symbol"/>
              <a:buChar char=""/>
            </a:pPr>
            <a:r>
              <a:rPr lang="en-US" sz="3800" dirty="0" smtClean="0">
                <a:latin typeface="Calibri"/>
                <a:ea typeface="Calibri"/>
                <a:cs typeface="Times New Roman"/>
              </a:rPr>
              <a:t>Termination / Reduction, Suspension or Withdrawal of Verification</a:t>
            </a:r>
          </a:p>
          <a:p>
            <a:pPr marL="342900" marR="0" lvl="0" indent="-342900">
              <a:lnSpc>
                <a:spcPct val="115000"/>
              </a:lnSpc>
              <a:spcBef>
                <a:spcPts val="0"/>
              </a:spcBef>
              <a:spcAft>
                <a:spcPts val="0"/>
              </a:spcAft>
              <a:buFont typeface="Symbol"/>
              <a:buChar char=""/>
            </a:pPr>
            <a:r>
              <a:rPr lang="en-US" sz="3800" dirty="0" smtClean="0">
                <a:latin typeface="Calibri"/>
                <a:ea typeface="Calibri"/>
                <a:cs typeface="Times New Roman"/>
              </a:rPr>
              <a:t>Materials To Be Supplied For Review</a:t>
            </a:r>
          </a:p>
          <a:p>
            <a:pPr marL="342900" marR="0" lvl="0" indent="-342900">
              <a:lnSpc>
                <a:spcPct val="115000"/>
              </a:lnSpc>
              <a:spcBef>
                <a:spcPts val="0"/>
              </a:spcBef>
              <a:spcAft>
                <a:spcPts val="0"/>
              </a:spcAft>
              <a:buFont typeface="Symbol"/>
              <a:buChar char=""/>
            </a:pPr>
            <a:r>
              <a:rPr lang="en-US" sz="3800" dirty="0" smtClean="0">
                <a:latin typeface="Calibri"/>
                <a:ea typeface="Calibri"/>
                <a:cs typeface="Times New Roman"/>
              </a:rPr>
              <a:t>Review Process Impartially</a:t>
            </a:r>
          </a:p>
          <a:p>
            <a:pPr marL="342900" marR="0" lvl="0" indent="-342900">
              <a:lnSpc>
                <a:spcPct val="115000"/>
              </a:lnSpc>
              <a:spcBef>
                <a:spcPts val="0"/>
              </a:spcBef>
              <a:spcAft>
                <a:spcPts val="0"/>
              </a:spcAft>
              <a:buFont typeface="Symbol"/>
              <a:buChar char=""/>
            </a:pPr>
            <a:r>
              <a:rPr lang="en-US" sz="3800" dirty="0" smtClean="0">
                <a:latin typeface="Calibri"/>
                <a:ea typeface="Calibri"/>
                <a:cs typeface="Times New Roman"/>
              </a:rPr>
              <a:t>Management of competency for personnel involved in the verification process</a:t>
            </a:r>
          </a:p>
          <a:p>
            <a:pPr marL="342900" marR="0" lvl="0" indent="-342900">
              <a:lnSpc>
                <a:spcPct val="115000"/>
              </a:lnSpc>
              <a:spcBef>
                <a:spcPts val="0"/>
              </a:spcBef>
              <a:spcAft>
                <a:spcPts val="0"/>
              </a:spcAft>
              <a:buFont typeface="Symbol"/>
              <a:buChar char=""/>
            </a:pPr>
            <a:r>
              <a:rPr lang="en-US" sz="3800" dirty="0" smtClean="0">
                <a:latin typeface="Calibri"/>
                <a:ea typeface="Calibri"/>
                <a:cs typeface="Times New Roman"/>
              </a:rPr>
              <a:t>Confidentiality Statement</a:t>
            </a:r>
          </a:p>
          <a:p>
            <a:pPr marL="342900" marR="0" lvl="0" indent="-342900">
              <a:lnSpc>
                <a:spcPct val="115000"/>
              </a:lnSpc>
              <a:spcBef>
                <a:spcPts val="0"/>
              </a:spcBef>
              <a:spcAft>
                <a:spcPts val="0"/>
              </a:spcAft>
              <a:buFont typeface="Symbol"/>
              <a:buChar char=""/>
            </a:pPr>
            <a:r>
              <a:rPr lang="en-US" sz="3800" dirty="0" smtClean="0">
                <a:latin typeface="Calibri"/>
                <a:ea typeface="Calibri"/>
                <a:cs typeface="Times New Roman"/>
              </a:rPr>
              <a:t>Application and Review Process</a:t>
            </a:r>
          </a:p>
          <a:p>
            <a:pPr marL="342900" marR="0" lvl="0" indent="-342900">
              <a:lnSpc>
                <a:spcPct val="115000"/>
              </a:lnSpc>
              <a:spcBef>
                <a:spcPts val="0"/>
              </a:spcBef>
              <a:spcAft>
                <a:spcPts val="0"/>
              </a:spcAft>
              <a:buFont typeface="Symbol"/>
              <a:buChar char=""/>
            </a:pPr>
            <a:r>
              <a:rPr lang="en-US" sz="3800" dirty="0" smtClean="0">
                <a:latin typeface="Calibri"/>
                <a:ea typeface="Calibri"/>
                <a:cs typeface="Times New Roman"/>
              </a:rPr>
              <a:t>Verification Plan and Procedure</a:t>
            </a:r>
          </a:p>
          <a:p>
            <a:pPr marL="342900" marR="0" lvl="0" indent="-342900">
              <a:lnSpc>
                <a:spcPct val="115000"/>
              </a:lnSpc>
              <a:spcBef>
                <a:spcPts val="0"/>
              </a:spcBef>
              <a:spcAft>
                <a:spcPts val="0"/>
              </a:spcAft>
              <a:buFont typeface="Symbol"/>
              <a:buChar char=""/>
            </a:pPr>
            <a:r>
              <a:rPr lang="en-US" sz="3800" dirty="0" smtClean="0">
                <a:latin typeface="Calibri"/>
                <a:ea typeface="Calibri"/>
                <a:cs typeface="Times New Roman"/>
              </a:rPr>
              <a:t>Verification Body Composition and Responsibilities</a:t>
            </a:r>
          </a:p>
          <a:p>
            <a:pPr marL="342900" marR="0" lvl="0" indent="-342900">
              <a:lnSpc>
                <a:spcPct val="115000"/>
              </a:lnSpc>
              <a:spcBef>
                <a:spcPts val="0"/>
              </a:spcBef>
              <a:spcAft>
                <a:spcPts val="0"/>
              </a:spcAft>
              <a:buFont typeface="Symbol"/>
              <a:buChar char=""/>
            </a:pPr>
            <a:r>
              <a:rPr lang="en-US" sz="3800" dirty="0" smtClean="0">
                <a:latin typeface="Calibri"/>
                <a:ea typeface="Calibri"/>
                <a:cs typeface="Times New Roman"/>
              </a:rPr>
              <a:t>Verification Review Body, Plan and Procedure</a:t>
            </a:r>
          </a:p>
          <a:p>
            <a:pPr marL="342900" marR="0" lvl="0" indent="-342900">
              <a:lnSpc>
                <a:spcPct val="115000"/>
              </a:lnSpc>
              <a:spcBef>
                <a:spcPts val="0"/>
              </a:spcBef>
              <a:spcAft>
                <a:spcPts val="0"/>
              </a:spcAft>
              <a:buFont typeface="Symbol"/>
              <a:buChar char=""/>
            </a:pPr>
            <a:r>
              <a:rPr lang="en-US" sz="3800" dirty="0" smtClean="0">
                <a:latin typeface="Calibri"/>
                <a:ea typeface="Calibri"/>
                <a:cs typeface="Times New Roman"/>
              </a:rPr>
              <a:t>Verification Body Procedure</a:t>
            </a:r>
          </a:p>
          <a:p>
            <a:pPr marL="342900" marR="0" lvl="0" indent="-342900">
              <a:lnSpc>
                <a:spcPct val="115000"/>
              </a:lnSpc>
              <a:spcBef>
                <a:spcPts val="0"/>
              </a:spcBef>
              <a:spcAft>
                <a:spcPts val="0"/>
              </a:spcAft>
              <a:buFont typeface="Symbol"/>
              <a:buChar char=""/>
            </a:pPr>
            <a:r>
              <a:rPr lang="en-US" sz="3800" dirty="0" smtClean="0">
                <a:latin typeface="Calibri"/>
                <a:ea typeface="Calibri"/>
                <a:cs typeface="Times New Roman"/>
              </a:rPr>
              <a:t>Evaluation Plan</a:t>
            </a:r>
          </a:p>
          <a:p>
            <a:pPr marL="342900" marR="0" lvl="0" indent="-342900">
              <a:lnSpc>
                <a:spcPct val="115000"/>
              </a:lnSpc>
              <a:spcBef>
                <a:spcPts val="0"/>
              </a:spcBef>
              <a:spcAft>
                <a:spcPts val="0"/>
              </a:spcAft>
              <a:buFont typeface="Symbol"/>
              <a:buChar char=""/>
            </a:pPr>
            <a:r>
              <a:rPr lang="en-US" sz="3800" dirty="0" smtClean="0">
                <a:latin typeface="Calibri"/>
                <a:ea typeface="Calibri"/>
                <a:cs typeface="Times New Roman"/>
              </a:rPr>
              <a:t>Appeals</a:t>
            </a:r>
          </a:p>
          <a:p>
            <a:pPr>
              <a:buNone/>
            </a:pPr>
            <a:endParaRPr lang="en-US" dirty="0"/>
          </a:p>
        </p:txBody>
      </p:sp>
      <p:sp>
        <p:nvSpPr>
          <p:cNvPr id="4" name="Rectangle 3"/>
          <p:cNvSpPr/>
          <p:nvPr/>
        </p:nvSpPr>
        <p:spPr>
          <a:xfrm>
            <a:off x="204537" y="825639"/>
            <a:ext cx="8722894" cy="707886"/>
          </a:xfrm>
          <a:prstGeom prst="rect">
            <a:avLst/>
          </a:prstGeom>
        </p:spPr>
        <p:txBody>
          <a:bodyPr wrap="square">
            <a:spAutoFit/>
          </a:bodyPr>
          <a:lstStyle/>
          <a:p>
            <a:pPr algn="ctr" fontAlgn="auto">
              <a:spcBef>
                <a:spcPts val="0"/>
              </a:spcBef>
              <a:spcAft>
                <a:spcPts val="0"/>
              </a:spcAft>
            </a:pPr>
            <a:r>
              <a:rPr lang="en-US" sz="2000" b="1" dirty="0" smtClean="0">
                <a:solidFill>
                  <a:prstClr val="black"/>
                </a:solidFill>
                <a:latin typeface="Trebuchet MS"/>
                <a:ea typeface="+mn-ea"/>
                <a:cs typeface="+mn-cs"/>
              </a:rPr>
              <a:t>On-Water Skills Course Third-Party Conformity Assessment Procedure </a:t>
            </a:r>
          </a:p>
          <a:p>
            <a:pPr algn="ctr" fontAlgn="auto">
              <a:spcBef>
                <a:spcPts val="0"/>
              </a:spcBef>
              <a:spcAft>
                <a:spcPts val="0"/>
              </a:spcAft>
            </a:pPr>
            <a:r>
              <a:rPr lang="en-US" sz="2000" b="1" dirty="0" smtClean="0">
                <a:solidFill>
                  <a:prstClr val="black"/>
                </a:solidFill>
                <a:latin typeface="Trebuchet MS"/>
                <a:ea typeface="+mn-ea"/>
                <a:cs typeface="+mn-cs"/>
              </a:rPr>
              <a:t>For Award of ‘Verified Course’ Mark </a:t>
            </a:r>
            <a:endParaRPr lang="en-US" sz="2000" b="1" dirty="0">
              <a:solidFill>
                <a:prstClr val="black"/>
              </a:solidFill>
              <a:latin typeface="Trebuchet MS"/>
              <a:ea typeface="+mn-ea"/>
              <a:cs typeface="+mn-cs"/>
            </a:endParaRPr>
          </a:p>
        </p:txBody>
      </p:sp>
    </p:spTree>
    <p:extLst>
      <p:ext uri="{BB962C8B-B14F-4D97-AF65-F5344CB8AC3E}">
        <p14:creationId xmlns:p14="http://schemas.microsoft.com/office/powerpoint/2010/main" val="3861611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32" y="-375090"/>
            <a:ext cx="6400799" cy="1143000"/>
          </a:xfrm>
        </p:spPr>
        <p:txBody>
          <a:bodyPr/>
          <a:lstStyle/>
          <a:p>
            <a:r>
              <a:rPr lang="en-US" sz="2800" dirty="0" smtClean="0">
                <a:solidFill>
                  <a:srgbClr val="FFFF00"/>
                </a:solidFill>
              </a:rPr>
              <a:t>On-Water Skill Conformity Assessment</a:t>
            </a:r>
            <a:endParaRPr lang="en-US" dirty="0"/>
          </a:p>
        </p:txBody>
      </p:sp>
      <p:sp>
        <p:nvSpPr>
          <p:cNvPr id="4" name="Rectangle 3"/>
          <p:cNvSpPr/>
          <p:nvPr/>
        </p:nvSpPr>
        <p:spPr>
          <a:xfrm>
            <a:off x="204537" y="825639"/>
            <a:ext cx="8722894" cy="707886"/>
          </a:xfrm>
          <a:prstGeom prst="rect">
            <a:avLst/>
          </a:prstGeom>
        </p:spPr>
        <p:txBody>
          <a:bodyPr wrap="square">
            <a:spAutoFit/>
          </a:bodyPr>
          <a:lstStyle/>
          <a:p>
            <a:pPr algn="ctr" fontAlgn="auto">
              <a:spcBef>
                <a:spcPts val="0"/>
              </a:spcBef>
              <a:spcAft>
                <a:spcPts val="0"/>
              </a:spcAft>
            </a:pPr>
            <a:r>
              <a:rPr lang="en-US" sz="2000" b="1" dirty="0" smtClean="0">
                <a:solidFill>
                  <a:prstClr val="black"/>
                </a:solidFill>
                <a:latin typeface="Trebuchet MS"/>
                <a:ea typeface="+mn-ea"/>
                <a:cs typeface="+mn-cs"/>
              </a:rPr>
              <a:t>On-Water Skills Course Third-Party Conformity Assessment Procedure </a:t>
            </a:r>
          </a:p>
          <a:p>
            <a:pPr algn="ctr" fontAlgn="auto">
              <a:spcBef>
                <a:spcPts val="0"/>
              </a:spcBef>
              <a:spcAft>
                <a:spcPts val="0"/>
              </a:spcAft>
            </a:pPr>
            <a:r>
              <a:rPr lang="en-US" sz="2000" b="1" dirty="0" smtClean="0">
                <a:solidFill>
                  <a:prstClr val="black"/>
                </a:solidFill>
                <a:latin typeface="Trebuchet MS"/>
                <a:ea typeface="+mn-ea"/>
                <a:cs typeface="+mn-cs"/>
              </a:rPr>
              <a:t>For Award of ‘Verified Course’ Mark </a:t>
            </a:r>
            <a:endParaRPr lang="en-US" sz="2000" b="1" dirty="0">
              <a:solidFill>
                <a:prstClr val="black"/>
              </a:solidFill>
              <a:latin typeface="Trebuchet MS"/>
              <a:ea typeface="+mn-ea"/>
              <a:cs typeface="+mn-cs"/>
            </a:endParaRPr>
          </a:p>
        </p:txBody>
      </p:sp>
      <p:sp>
        <p:nvSpPr>
          <p:cNvPr id="6" name="TextBox 5"/>
          <p:cNvSpPr txBox="1"/>
          <p:nvPr/>
        </p:nvSpPr>
        <p:spPr>
          <a:xfrm>
            <a:off x="4280138" y="2577890"/>
            <a:ext cx="4884467" cy="369332"/>
          </a:xfrm>
          <a:prstGeom prst="rect">
            <a:avLst/>
          </a:prstGeom>
          <a:noFill/>
        </p:spPr>
        <p:txBody>
          <a:bodyPr wrap="square" rtlCol="0">
            <a:spAutoFit/>
          </a:bodyPr>
          <a:lstStyle/>
          <a:p>
            <a:pPr fontAlgn="auto">
              <a:spcBef>
                <a:spcPts val="0"/>
              </a:spcBef>
              <a:spcAft>
                <a:spcPts val="0"/>
              </a:spcAft>
            </a:pPr>
            <a:r>
              <a:rPr lang="en-US" dirty="0" smtClean="0">
                <a:solidFill>
                  <a:schemeClr val="bg1"/>
                </a:solidFill>
                <a:latin typeface="Trebuchet MS"/>
                <a:ea typeface="+mn-ea"/>
                <a:cs typeface="+mn-cs"/>
              </a:rPr>
              <a:t>Simple application process</a:t>
            </a:r>
          </a:p>
        </p:txBody>
      </p:sp>
      <p:pic>
        <p:nvPicPr>
          <p:cNvPr id="7" name="Picture 6" descr="-Verified Course Application-2017v.5_Page_1.jpg"/>
          <p:cNvPicPr>
            <a:picLocks noChangeAspect="1"/>
          </p:cNvPicPr>
          <p:nvPr/>
        </p:nvPicPr>
        <p:blipFill>
          <a:blip r:embed="rId3" cstate="print"/>
          <a:stretch>
            <a:fillRect/>
          </a:stretch>
        </p:blipFill>
        <p:spPr>
          <a:xfrm>
            <a:off x="397040" y="1533525"/>
            <a:ext cx="3767748" cy="4873752"/>
          </a:xfrm>
          <a:prstGeom prst="rect">
            <a:avLst/>
          </a:prstGeom>
        </p:spPr>
      </p:pic>
    </p:spTree>
    <p:extLst>
      <p:ext uri="{BB962C8B-B14F-4D97-AF65-F5344CB8AC3E}">
        <p14:creationId xmlns:p14="http://schemas.microsoft.com/office/powerpoint/2010/main" val="2464043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32" y="-375090"/>
            <a:ext cx="6400799" cy="1143000"/>
          </a:xfrm>
        </p:spPr>
        <p:txBody>
          <a:bodyPr/>
          <a:lstStyle/>
          <a:p>
            <a:r>
              <a:rPr lang="en-US" sz="2800" dirty="0" smtClean="0">
                <a:solidFill>
                  <a:srgbClr val="FFFF00"/>
                </a:solidFill>
              </a:rPr>
              <a:t>On-Water Skill Conformity Assessment</a:t>
            </a:r>
            <a:endParaRPr lang="en-US" dirty="0"/>
          </a:p>
        </p:txBody>
      </p:sp>
      <p:pic>
        <p:nvPicPr>
          <p:cNvPr id="5" name="Content Placeholder 4" descr="-Standard Information Sheet_Page_18.jpg"/>
          <p:cNvPicPr>
            <a:picLocks noGrp="1" noChangeAspect="1"/>
          </p:cNvPicPr>
          <p:nvPr>
            <p:ph idx="1"/>
          </p:nvPr>
        </p:nvPicPr>
        <p:blipFill>
          <a:blip r:embed="rId3" cstate="print"/>
          <a:stretch>
            <a:fillRect/>
          </a:stretch>
        </p:blipFill>
        <p:spPr>
          <a:xfrm>
            <a:off x="4993105" y="2667854"/>
            <a:ext cx="2982658" cy="3859911"/>
          </a:xfrm>
        </p:spPr>
      </p:pic>
      <p:sp>
        <p:nvSpPr>
          <p:cNvPr id="4" name="Rectangle 3"/>
          <p:cNvSpPr/>
          <p:nvPr/>
        </p:nvSpPr>
        <p:spPr>
          <a:xfrm>
            <a:off x="204537" y="825639"/>
            <a:ext cx="8722894" cy="707886"/>
          </a:xfrm>
          <a:prstGeom prst="rect">
            <a:avLst/>
          </a:prstGeom>
        </p:spPr>
        <p:txBody>
          <a:bodyPr wrap="square">
            <a:spAutoFit/>
          </a:bodyPr>
          <a:lstStyle/>
          <a:p>
            <a:pPr algn="ctr" fontAlgn="auto">
              <a:spcBef>
                <a:spcPts val="0"/>
              </a:spcBef>
              <a:spcAft>
                <a:spcPts val="0"/>
              </a:spcAft>
            </a:pPr>
            <a:r>
              <a:rPr lang="en-US" sz="2000" b="1" dirty="0" smtClean="0">
                <a:solidFill>
                  <a:prstClr val="black"/>
                </a:solidFill>
                <a:latin typeface="Trebuchet MS"/>
                <a:ea typeface="+mn-ea"/>
                <a:cs typeface="+mn-cs"/>
              </a:rPr>
              <a:t>On-Water Skills Course Third-Party Conformity Assessment Procedure </a:t>
            </a:r>
          </a:p>
          <a:p>
            <a:pPr algn="ctr" fontAlgn="auto">
              <a:spcBef>
                <a:spcPts val="0"/>
              </a:spcBef>
              <a:spcAft>
                <a:spcPts val="0"/>
              </a:spcAft>
            </a:pPr>
            <a:r>
              <a:rPr lang="en-US" sz="2000" b="1" dirty="0" smtClean="0">
                <a:solidFill>
                  <a:prstClr val="black"/>
                </a:solidFill>
                <a:latin typeface="Trebuchet MS"/>
                <a:ea typeface="+mn-ea"/>
                <a:cs typeface="+mn-cs"/>
              </a:rPr>
              <a:t>For Award of ‘Verified Course’ Mark </a:t>
            </a:r>
            <a:endParaRPr lang="en-US" sz="2000" b="1" dirty="0">
              <a:solidFill>
                <a:prstClr val="black"/>
              </a:solidFill>
              <a:latin typeface="Trebuchet MS"/>
              <a:ea typeface="+mn-ea"/>
              <a:cs typeface="+mn-cs"/>
            </a:endParaRPr>
          </a:p>
        </p:txBody>
      </p:sp>
      <p:sp>
        <p:nvSpPr>
          <p:cNvPr id="6" name="TextBox 5"/>
          <p:cNvSpPr txBox="1"/>
          <p:nvPr/>
        </p:nvSpPr>
        <p:spPr>
          <a:xfrm>
            <a:off x="4210104" y="1654560"/>
            <a:ext cx="4884467" cy="923330"/>
          </a:xfrm>
          <a:prstGeom prst="rect">
            <a:avLst/>
          </a:prstGeom>
          <a:noFill/>
        </p:spPr>
        <p:txBody>
          <a:bodyPr wrap="square" rtlCol="0">
            <a:spAutoFit/>
          </a:bodyPr>
          <a:lstStyle/>
          <a:p>
            <a:pPr fontAlgn="auto">
              <a:spcBef>
                <a:spcPts val="0"/>
              </a:spcBef>
              <a:spcAft>
                <a:spcPts val="0"/>
              </a:spcAft>
            </a:pPr>
            <a:r>
              <a:rPr lang="en-US" dirty="0" smtClean="0">
                <a:solidFill>
                  <a:schemeClr val="bg1"/>
                </a:solidFill>
                <a:latin typeface="Trebuchet MS"/>
                <a:ea typeface="+mn-ea"/>
                <a:cs typeface="+mn-cs"/>
              </a:rPr>
              <a:t>List where the required subject material can be found in the course materials for each standard element.</a:t>
            </a:r>
          </a:p>
        </p:txBody>
      </p:sp>
      <p:pic>
        <p:nvPicPr>
          <p:cNvPr id="8" name="Picture 7" descr="Cover TSD SAIL 20170207_Page_1.png"/>
          <p:cNvPicPr>
            <a:picLocks noChangeAspect="1"/>
          </p:cNvPicPr>
          <p:nvPr/>
        </p:nvPicPr>
        <p:blipFill>
          <a:blip r:embed="rId4" cstate="print"/>
          <a:stretch>
            <a:fillRect/>
          </a:stretch>
        </p:blipFill>
        <p:spPr>
          <a:xfrm>
            <a:off x="96256" y="1640893"/>
            <a:ext cx="4584032" cy="5187672"/>
          </a:xfrm>
          <a:prstGeom prst="rect">
            <a:avLst/>
          </a:prstGeom>
        </p:spPr>
      </p:pic>
    </p:spTree>
    <p:extLst>
      <p:ext uri="{BB962C8B-B14F-4D97-AF65-F5344CB8AC3E}">
        <p14:creationId xmlns:p14="http://schemas.microsoft.com/office/powerpoint/2010/main" val="3047676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dirty="0" smtClean="0"/>
              <a:t>Goals and Overview of the Verified Course Program</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400" y="2895600"/>
            <a:ext cx="8288841" cy="2626802"/>
          </a:xfrm>
          <a:prstGeom prst="rect">
            <a:avLst/>
          </a:prstGeom>
        </p:spPr>
      </p:pic>
    </p:spTree>
    <p:extLst>
      <p:ext uri="{BB962C8B-B14F-4D97-AF65-F5344CB8AC3E}">
        <p14:creationId xmlns:p14="http://schemas.microsoft.com/office/powerpoint/2010/main" val="2755430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32" y="-375090"/>
            <a:ext cx="6400799" cy="1143000"/>
          </a:xfrm>
        </p:spPr>
        <p:txBody>
          <a:bodyPr/>
          <a:lstStyle/>
          <a:p>
            <a:r>
              <a:rPr lang="en-US" sz="2800" dirty="0" smtClean="0">
                <a:solidFill>
                  <a:srgbClr val="FFFF00"/>
                </a:solidFill>
              </a:rPr>
              <a:t>On-Water Skill Conformity Assessment</a:t>
            </a:r>
            <a:endParaRPr lang="en-US" dirty="0"/>
          </a:p>
        </p:txBody>
      </p:sp>
      <p:pic>
        <p:nvPicPr>
          <p:cNvPr id="5" name="Content Placeholder 4" descr="-Standard Information Sheet_Page_18.jpg"/>
          <p:cNvPicPr>
            <a:picLocks noGrp="1" noChangeAspect="1"/>
          </p:cNvPicPr>
          <p:nvPr>
            <p:ph idx="1"/>
          </p:nvPr>
        </p:nvPicPr>
        <p:blipFill>
          <a:blip r:embed="rId3" cstate="print"/>
          <a:stretch>
            <a:fillRect/>
          </a:stretch>
        </p:blipFill>
        <p:spPr>
          <a:xfrm>
            <a:off x="406192" y="1617749"/>
            <a:ext cx="3765659" cy="4873206"/>
          </a:xfrm>
        </p:spPr>
      </p:pic>
      <p:sp>
        <p:nvSpPr>
          <p:cNvPr id="4" name="Rectangle 3"/>
          <p:cNvSpPr/>
          <p:nvPr/>
        </p:nvSpPr>
        <p:spPr>
          <a:xfrm>
            <a:off x="204537" y="825639"/>
            <a:ext cx="8722894" cy="707886"/>
          </a:xfrm>
          <a:prstGeom prst="rect">
            <a:avLst/>
          </a:prstGeom>
        </p:spPr>
        <p:txBody>
          <a:bodyPr wrap="square">
            <a:spAutoFit/>
          </a:bodyPr>
          <a:lstStyle/>
          <a:p>
            <a:pPr algn="ctr" fontAlgn="auto">
              <a:spcBef>
                <a:spcPts val="0"/>
              </a:spcBef>
              <a:spcAft>
                <a:spcPts val="0"/>
              </a:spcAft>
            </a:pPr>
            <a:r>
              <a:rPr lang="en-US" sz="2000" b="1" dirty="0" smtClean="0">
                <a:solidFill>
                  <a:prstClr val="black"/>
                </a:solidFill>
                <a:latin typeface="Trebuchet MS"/>
                <a:ea typeface="+mn-ea"/>
                <a:cs typeface="+mn-cs"/>
              </a:rPr>
              <a:t>On-Water Skills Course Third-Party Conformity Assessment Procedure </a:t>
            </a:r>
          </a:p>
          <a:p>
            <a:pPr algn="ctr" fontAlgn="auto">
              <a:spcBef>
                <a:spcPts val="0"/>
              </a:spcBef>
              <a:spcAft>
                <a:spcPts val="0"/>
              </a:spcAft>
            </a:pPr>
            <a:r>
              <a:rPr lang="en-US" sz="2000" b="1" dirty="0" smtClean="0">
                <a:solidFill>
                  <a:prstClr val="black"/>
                </a:solidFill>
                <a:latin typeface="Trebuchet MS"/>
                <a:ea typeface="+mn-ea"/>
                <a:cs typeface="+mn-cs"/>
              </a:rPr>
              <a:t>For Award of ‘Verified Course’ Mark </a:t>
            </a:r>
            <a:endParaRPr lang="en-US" sz="2000" b="1" dirty="0">
              <a:solidFill>
                <a:prstClr val="black"/>
              </a:solidFill>
              <a:latin typeface="Trebuchet MS"/>
              <a:ea typeface="+mn-ea"/>
              <a:cs typeface="+mn-cs"/>
            </a:endParaRPr>
          </a:p>
        </p:txBody>
      </p:sp>
      <p:sp>
        <p:nvSpPr>
          <p:cNvPr id="6" name="TextBox 5"/>
          <p:cNvSpPr txBox="1"/>
          <p:nvPr/>
        </p:nvSpPr>
        <p:spPr>
          <a:xfrm>
            <a:off x="4171850" y="2577890"/>
            <a:ext cx="4884467" cy="923330"/>
          </a:xfrm>
          <a:prstGeom prst="rect">
            <a:avLst/>
          </a:prstGeom>
          <a:noFill/>
        </p:spPr>
        <p:txBody>
          <a:bodyPr wrap="square" rtlCol="0">
            <a:spAutoFit/>
          </a:bodyPr>
          <a:lstStyle/>
          <a:p>
            <a:pPr fontAlgn="auto">
              <a:spcBef>
                <a:spcPts val="0"/>
              </a:spcBef>
              <a:spcAft>
                <a:spcPts val="0"/>
              </a:spcAft>
            </a:pPr>
            <a:r>
              <a:rPr lang="en-US" dirty="0" smtClean="0">
                <a:solidFill>
                  <a:schemeClr val="bg1"/>
                </a:solidFill>
                <a:latin typeface="Trebuchet MS"/>
                <a:ea typeface="+mn-ea"/>
                <a:cs typeface="+mn-cs"/>
              </a:rPr>
              <a:t>List where the required subject material can be found in the course materials for each standard element.</a:t>
            </a:r>
          </a:p>
        </p:txBody>
      </p:sp>
      <p:sp>
        <p:nvSpPr>
          <p:cNvPr id="7" name="TextBox 6"/>
          <p:cNvSpPr txBox="1"/>
          <p:nvPr/>
        </p:nvSpPr>
        <p:spPr>
          <a:xfrm>
            <a:off x="580644" y="3200135"/>
            <a:ext cx="328936" cy="215444"/>
          </a:xfrm>
          <a:prstGeom prst="rect">
            <a:avLst/>
          </a:prstGeom>
          <a:noFill/>
        </p:spPr>
        <p:txBody>
          <a:bodyPr wrap="none" rtlCol="0">
            <a:spAutoFit/>
          </a:bodyPr>
          <a:lstStyle/>
          <a:p>
            <a:pPr fontAlgn="auto">
              <a:spcBef>
                <a:spcPts val="0"/>
              </a:spcBef>
              <a:spcAft>
                <a:spcPts val="0"/>
              </a:spcAft>
            </a:pPr>
            <a:r>
              <a:rPr lang="en-US" sz="800" b="1" dirty="0" smtClean="0">
                <a:solidFill>
                  <a:prstClr val="black"/>
                </a:solidFill>
                <a:latin typeface="Arial" pitchFamily="34" charset="0"/>
                <a:ea typeface="+mn-ea"/>
                <a:cs typeface="Arial" pitchFamily="34" charset="0"/>
              </a:rPr>
              <a:t>1.1</a:t>
            </a:r>
            <a:endParaRPr lang="en-US" sz="800" b="1" dirty="0">
              <a:solidFill>
                <a:prstClr val="black"/>
              </a:solidFill>
              <a:latin typeface="Arial" pitchFamily="34" charset="0"/>
              <a:ea typeface="+mn-ea"/>
              <a:cs typeface="Arial" pitchFamily="34" charset="0"/>
            </a:endParaRPr>
          </a:p>
        </p:txBody>
      </p:sp>
      <p:sp>
        <p:nvSpPr>
          <p:cNvPr id="8" name="TextBox 7"/>
          <p:cNvSpPr txBox="1"/>
          <p:nvPr/>
        </p:nvSpPr>
        <p:spPr>
          <a:xfrm>
            <a:off x="1037844" y="3200135"/>
            <a:ext cx="712054" cy="215444"/>
          </a:xfrm>
          <a:prstGeom prst="rect">
            <a:avLst/>
          </a:prstGeom>
          <a:noFill/>
        </p:spPr>
        <p:txBody>
          <a:bodyPr wrap="none" rtlCol="0">
            <a:spAutoFit/>
          </a:bodyPr>
          <a:lstStyle/>
          <a:p>
            <a:pPr fontAlgn="auto">
              <a:spcBef>
                <a:spcPts val="0"/>
              </a:spcBef>
              <a:spcAft>
                <a:spcPts val="0"/>
              </a:spcAft>
            </a:pPr>
            <a:r>
              <a:rPr lang="en-US" sz="800" dirty="0" smtClean="0">
                <a:solidFill>
                  <a:prstClr val="black"/>
                </a:solidFill>
                <a:latin typeface="Arial" pitchFamily="34" charset="0"/>
                <a:ea typeface="+mn-ea"/>
                <a:cs typeface="Arial" pitchFamily="34" charset="0"/>
              </a:rPr>
              <a:t>Best sailing</a:t>
            </a:r>
            <a:endParaRPr lang="en-US" sz="800" dirty="0">
              <a:solidFill>
                <a:prstClr val="black"/>
              </a:solidFill>
              <a:latin typeface="Arial" pitchFamily="34" charset="0"/>
              <a:ea typeface="+mn-ea"/>
              <a:cs typeface="Arial" pitchFamily="34" charset="0"/>
            </a:endParaRPr>
          </a:p>
        </p:txBody>
      </p:sp>
      <p:sp>
        <p:nvSpPr>
          <p:cNvPr id="9" name="TextBox 8"/>
          <p:cNvSpPr txBox="1"/>
          <p:nvPr/>
        </p:nvSpPr>
        <p:spPr>
          <a:xfrm>
            <a:off x="1888236" y="3200135"/>
            <a:ext cx="864339" cy="215444"/>
          </a:xfrm>
          <a:prstGeom prst="rect">
            <a:avLst/>
          </a:prstGeom>
          <a:noFill/>
        </p:spPr>
        <p:txBody>
          <a:bodyPr wrap="none" rtlCol="0">
            <a:spAutoFit/>
          </a:bodyPr>
          <a:lstStyle/>
          <a:p>
            <a:pPr fontAlgn="auto">
              <a:spcBef>
                <a:spcPts val="0"/>
              </a:spcBef>
              <a:spcAft>
                <a:spcPts val="0"/>
              </a:spcAft>
            </a:pPr>
            <a:r>
              <a:rPr lang="en-US" sz="800" dirty="0" smtClean="0">
                <a:solidFill>
                  <a:prstClr val="black"/>
                </a:solidFill>
                <a:latin typeface="Arial" pitchFamily="34" charset="0"/>
                <a:ea typeface="+mn-ea"/>
                <a:cs typeface="Arial" pitchFamily="34" charset="0"/>
              </a:rPr>
              <a:t>Page 10, par 3</a:t>
            </a:r>
            <a:endParaRPr lang="en-US" sz="800" dirty="0">
              <a:solidFill>
                <a:prstClr val="black"/>
              </a:solidFill>
              <a:latin typeface="Arial" pitchFamily="34" charset="0"/>
              <a:ea typeface="+mn-ea"/>
              <a:cs typeface="Arial" pitchFamily="34" charset="0"/>
            </a:endParaRPr>
          </a:p>
        </p:txBody>
      </p:sp>
      <p:sp>
        <p:nvSpPr>
          <p:cNvPr id="10" name="TextBox 9"/>
          <p:cNvSpPr txBox="1"/>
          <p:nvPr/>
        </p:nvSpPr>
        <p:spPr>
          <a:xfrm>
            <a:off x="2775435" y="3211550"/>
            <a:ext cx="718466" cy="215444"/>
          </a:xfrm>
          <a:prstGeom prst="rect">
            <a:avLst/>
          </a:prstGeom>
          <a:noFill/>
        </p:spPr>
        <p:txBody>
          <a:bodyPr wrap="none" rtlCol="0">
            <a:spAutoFit/>
          </a:bodyPr>
          <a:lstStyle/>
          <a:p>
            <a:pPr fontAlgn="auto">
              <a:spcBef>
                <a:spcPts val="0"/>
              </a:spcBef>
              <a:spcAft>
                <a:spcPts val="0"/>
              </a:spcAft>
            </a:pPr>
            <a:r>
              <a:rPr lang="en-US" sz="800" dirty="0" smtClean="0">
                <a:solidFill>
                  <a:prstClr val="black"/>
                </a:solidFill>
                <a:latin typeface="Arial" pitchFamily="34" charset="0"/>
                <a:ea typeface="+mn-ea"/>
                <a:cs typeface="Arial" pitchFamily="34" charset="0"/>
              </a:rPr>
              <a:t>observation</a:t>
            </a:r>
            <a:endParaRPr lang="en-US" sz="800" dirty="0">
              <a:solidFill>
                <a:prstClr val="black"/>
              </a:solidFill>
              <a:latin typeface="Arial" pitchFamily="34" charset="0"/>
              <a:ea typeface="+mn-ea"/>
              <a:cs typeface="Arial" pitchFamily="34" charset="0"/>
            </a:endParaRPr>
          </a:p>
        </p:txBody>
      </p:sp>
      <p:sp>
        <p:nvSpPr>
          <p:cNvPr id="11" name="Freeform 10"/>
          <p:cNvSpPr/>
          <p:nvPr/>
        </p:nvSpPr>
        <p:spPr>
          <a:xfrm>
            <a:off x="3557016" y="3200400"/>
            <a:ext cx="146304" cy="182880"/>
          </a:xfrm>
          <a:custGeom>
            <a:avLst/>
            <a:gdLst>
              <a:gd name="connsiteX0" fmla="*/ 0 w 146304"/>
              <a:gd name="connsiteY0" fmla="*/ 109728 h 182880"/>
              <a:gd name="connsiteX1" fmla="*/ 4572 w 146304"/>
              <a:gd name="connsiteY1" fmla="*/ 169164 h 182880"/>
              <a:gd name="connsiteX2" fmla="*/ 9144 w 146304"/>
              <a:gd name="connsiteY2" fmla="*/ 182880 h 182880"/>
              <a:gd name="connsiteX3" fmla="*/ 18288 w 146304"/>
              <a:gd name="connsiteY3" fmla="*/ 169164 h 182880"/>
              <a:gd name="connsiteX4" fmla="*/ 32004 w 146304"/>
              <a:gd name="connsiteY4" fmla="*/ 146304 h 182880"/>
              <a:gd name="connsiteX5" fmla="*/ 50292 w 146304"/>
              <a:gd name="connsiteY5" fmla="*/ 118872 h 182880"/>
              <a:gd name="connsiteX6" fmla="*/ 73152 w 146304"/>
              <a:gd name="connsiteY6" fmla="*/ 86868 h 182880"/>
              <a:gd name="connsiteX7" fmla="*/ 91440 w 146304"/>
              <a:gd name="connsiteY7" fmla="*/ 68580 h 182880"/>
              <a:gd name="connsiteX8" fmla="*/ 105156 w 146304"/>
              <a:gd name="connsiteY8" fmla="*/ 50292 h 182880"/>
              <a:gd name="connsiteX9" fmla="*/ 114300 w 146304"/>
              <a:gd name="connsiteY9" fmla="*/ 32004 h 182880"/>
              <a:gd name="connsiteX10" fmla="*/ 128016 w 146304"/>
              <a:gd name="connsiteY10" fmla="*/ 22860 h 182880"/>
              <a:gd name="connsiteX11" fmla="*/ 146304 w 146304"/>
              <a:gd name="connsiteY11"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304" h="182880">
                <a:moveTo>
                  <a:pt x="0" y="109728"/>
                </a:moveTo>
                <a:cubicBezTo>
                  <a:pt x="1524" y="129540"/>
                  <a:pt x="2107" y="149447"/>
                  <a:pt x="4572" y="169164"/>
                </a:cubicBezTo>
                <a:cubicBezTo>
                  <a:pt x="5170" y="173946"/>
                  <a:pt x="4325" y="182880"/>
                  <a:pt x="9144" y="182880"/>
                </a:cubicBezTo>
                <a:cubicBezTo>
                  <a:pt x="14639" y="182880"/>
                  <a:pt x="15376" y="173824"/>
                  <a:pt x="18288" y="169164"/>
                </a:cubicBezTo>
                <a:cubicBezTo>
                  <a:pt x="22998" y="161628"/>
                  <a:pt x="27233" y="153801"/>
                  <a:pt x="32004" y="146304"/>
                </a:cubicBezTo>
                <a:cubicBezTo>
                  <a:pt x="37904" y="137032"/>
                  <a:pt x="44196" y="128016"/>
                  <a:pt x="50292" y="118872"/>
                </a:cubicBezTo>
                <a:cubicBezTo>
                  <a:pt x="57120" y="108630"/>
                  <a:pt x="65213" y="95942"/>
                  <a:pt x="73152" y="86868"/>
                </a:cubicBezTo>
                <a:cubicBezTo>
                  <a:pt x="78829" y="80380"/>
                  <a:pt x="85763" y="75068"/>
                  <a:pt x="91440" y="68580"/>
                </a:cubicBezTo>
                <a:cubicBezTo>
                  <a:pt x="96458" y="62845"/>
                  <a:pt x="101117" y="56754"/>
                  <a:pt x="105156" y="50292"/>
                </a:cubicBezTo>
                <a:cubicBezTo>
                  <a:pt x="108768" y="44512"/>
                  <a:pt x="109937" y="37240"/>
                  <a:pt x="114300" y="32004"/>
                </a:cubicBezTo>
                <a:cubicBezTo>
                  <a:pt x="117818" y="27783"/>
                  <a:pt x="123444" y="25908"/>
                  <a:pt x="128016" y="22860"/>
                </a:cubicBezTo>
                <a:cubicBezTo>
                  <a:pt x="139551" y="5557"/>
                  <a:pt x="133275" y="13029"/>
                  <a:pt x="146304"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dirty="0">
              <a:solidFill>
                <a:prstClr val="black"/>
              </a:solidFill>
            </a:endParaRPr>
          </a:p>
        </p:txBody>
      </p:sp>
    </p:spTree>
    <p:extLst>
      <p:ext uri="{BB962C8B-B14F-4D97-AF65-F5344CB8AC3E}">
        <p14:creationId xmlns:p14="http://schemas.microsoft.com/office/powerpoint/2010/main" val="4150564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32" y="-375090"/>
            <a:ext cx="6400799" cy="1143000"/>
          </a:xfrm>
        </p:spPr>
        <p:txBody>
          <a:bodyPr/>
          <a:lstStyle/>
          <a:p>
            <a:r>
              <a:rPr lang="en-US" sz="2800" dirty="0" smtClean="0">
                <a:solidFill>
                  <a:srgbClr val="FFFF00"/>
                </a:solidFill>
              </a:rPr>
              <a:t>On-Water Skill Conformity Assessment</a:t>
            </a:r>
            <a:endParaRPr lang="en-US" dirty="0"/>
          </a:p>
        </p:txBody>
      </p:sp>
      <p:sp>
        <p:nvSpPr>
          <p:cNvPr id="4" name="Rectangle 3"/>
          <p:cNvSpPr/>
          <p:nvPr/>
        </p:nvSpPr>
        <p:spPr>
          <a:xfrm>
            <a:off x="204537" y="825639"/>
            <a:ext cx="8722894" cy="707886"/>
          </a:xfrm>
          <a:prstGeom prst="rect">
            <a:avLst/>
          </a:prstGeom>
        </p:spPr>
        <p:txBody>
          <a:bodyPr wrap="square">
            <a:spAutoFit/>
          </a:bodyPr>
          <a:lstStyle/>
          <a:p>
            <a:pPr algn="ctr" fontAlgn="auto">
              <a:spcBef>
                <a:spcPts val="0"/>
              </a:spcBef>
              <a:spcAft>
                <a:spcPts val="0"/>
              </a:spcAft>
            </a:pPr>
            <a:r>
              <a:rPr lang="en-US" sz="2000" b="1" dirty="0" smtClean="0">
                <a:solidFill>
                  <a:prstClr val="black"/>
                </a:solidFill>
                <a:latin typeface="Trebuchet MS"/>
                <a:ea typeface="+mn-ea"/>
                <a:cs typeface="+mn-cs"/>
              </a:rPr>
              <a:t>On-Water Skills Course Third-Party Conformity Assessment Procedure </a:t>
            </a:r>
          </a:p>
          <a:p>
            <a:pPr algn="ctr" fontAlgn="auto">
              <a:spcBef>
                <a:spcPts val="0"/>
              </a:spcBef>
              <a:spcAft>
                <a:spcPts val="0"/>
              </a:spcAft>
            </a:pPr>
            <a:r>
              <a:rPr lang="en-US" sz="2000" b="1" dirty="0" smtClean="0">
                <a:solidFill>
                  <a:prstClr val="black"/>
                </a:solidFill>
                <a:latin typeface="Trebuchet MS"/>
                <a:ea typeface="+mn-ea"/>
                <a:cs typeface="+mn-cs"/>
              </a:rPr>
              <a:t>For Award of ‘Verified Course’ Mark </a:t>
            </a:r>
            <a:endParaRPr lang="en-US" sz="2000" b="1" dirty="0">
              <a:solidFill>
                <a:prstClr val="black"/>
              </a:solidFill>
              <a:latin typeface="Trebuchet MS"/>
              <a:ea typeface="+mn-ea"/>
              <a:cs typeface="+mn-cs"/>
            </a:endParaRPr>
          </a:p>
        </p:txBody>
      </p:sp>
      <p:sp>
        <p:nvSpPr>
          <p:cNvPr id="6" name="TextBox 5"/>
          <p:cNvSpPr txBox="1"/>
          <p:nvPr/>
        </p:nvSpPr>
        <p:spPr>
          <a:xfrm>
            <a:off x="4102308" y="2057400"/>
            <a:ext cx="4884467" cy="3139321"/>
          </a:xfrm>
          <a:prstGeom prst="rect">
            <a:avLst/>
          </a:prstGeom>
          <a:noFill/>
        </p:spPr>
        <p:txBody>
          <a:bodyPr wrap="square" rtlCol="0">
            <a:spAutoFit/>
          </a:bodyPr>
          <a:lstStyle/>
          <a:p>
            <a:pPr fontAlgn="auto">
              <a:spcBef>
                <a:spcPts val="0"/>
              </a:spcBef>
              <a:spcAft>
                <a:spcPts val="0"/>
              </a:spcAft>
            </a:pPr>
            <a:r>
              <a:rPr lang="en-US" dirty="0" smtClean="0">
                <a:solidFill>
                  <a:schemeClr val="bg1"/>
                </a:solidFill>
                <a:latin typeface="Trebuchet MS"/>
                <a:ea typeface="+mn-ea"/>
                <a:cs typeface="+mn-cs"/>
              </a:rPr>
              <a:t>Three subject matter experts will review the </a:t>
            </a:r>
          </a:p>
          <a:p>
            <a:pPr fontAlgn="auto">
              <a:spcBef>
                <a:spcPts val="0"/>
              </a:spcBef>
              <a:spcAft>
                <a:spcPts val="0"/>
              </a:spcAft>
            </a:pPr>
            <a:r>
              <a:rPr lang="en-US" dirty="0" smtClean="0">
                <a:solidFill>
                  <a:schemeClr val="bg1"/>
                </a:solidFill>
                <a:latin typeface="Trebuchet MS"/>
                <a:ea typeface="+mn-ea"/>
                <a:cs typeface="+mn-cs"/>
              </a:rPr>
              <a:t>materials provided and decide if each element meets the standard.</a:t>
            </a:r>
          </a:p>
          <a:p>
            <a:pPr fontAlgn="auto">
              <a:spcBef>
                <a:spcPts val="0"/>
              </a:spcBef>
              <a:spcAft>
                <a:spcPts val="0"/>
              </a:spcAft>
            </a:pPr>
            <a:endParaRPr lang="en-US" dirty="0" smtClean="0">
              <a:solidFill>
                <a:schemeClr val="bg1"/>
              </a:solidFill>
              <a:latin typeface="Trebuchet MS"/>
              <a:ea typeface="+mn-ea"/>
              <a:cs typeface="+mn-cs"/>
            </a:endParaRPr>
          </a:p>
          <a:p>
            <a:pPr fontAlgn="auto">
              <a:spcBef>
                <a:spcPts val="0"/>
              </a:spcBef>
              <a:spcAft>
                <a:spcPts val="0"/>
              </a:spcAft>
            </a:pPr>
            <a:r>
              <a:rPr lang="en-US" dirty="0" smtClean="0">
                <a:solidFill>
                  <a:schemeClr val="bg1"/>
                </a:solidFill>
                <a:latin typeface="Trebuchet MS"/>
                <a:ea typeface="+mn-ea"/>
                <a:cs typeface="+mn-cs"/>
              </a:rPr>
              <a:t>An element will meet the standard if the simple majority of the review panel agrees  it does.</a:t>
            </a:r>
          </a:p>
          <a:p>
            <a:pPr fontAlgn="auto">
              <a:spcBef>
                <a:spcPts val="0"/>
              </a:spcBef>
              <a:spcAft>
                <a:spcPts val="0"/>
              </a:spcAft>
            </a:pPr>
            <a:endParaRPr lang="en-US" dirty="0" smtClean="0">
              <a:solidFill>
                <a:schemeClr val="bg1"/>
              </a:solidFill>
              <a:latin typeface="Trebuchet MS"/>
              <a:ea typeface="+mn-ea"/>
              <a:cs typeface="+mn-cs"/>
            </a:endParaRPr>
          </a:p>
          <a:p>
            <a:pPr fontAlgn="auto">
              <a:spcBef>
                <a:spcPts val="0"/>
              </a:spcBef>
              <a:spcAft>
                <a:spcPts val="0"/>
              </a:spcAft>
            </a:pPr>
            <a:r>
              <a:rPr lang="en-US" dirty="0" smtClean="0">
                <a:solidFill>
                  <a:schemeClr val="bg1"/>
                </a:solidFill>
                <a:latin typeface="Trebuchet MS"/>
                <a:ea typeface="+mn-ea"/>
                <a:cs typeface="+mn-cs"/>
              </a:rPr>
              <a:t>Every element of the standard must receive a passing vote in order for the course to be awarded the verification mark.</a:t>
            </a:r>
          </a:p>
        </p:txBody>
      </p:sp>
      <p:pic>
        <p:nvPicPr>
          <p:cNvPr id="3" name="Picture 2"/>
          <p:cNvPicPr>
            <a:picLocks noChangeAspect="1"/>
          </p:cNvPicPr>
          <p:nvPr/>
        </p:nvPicPr>
        <p:blipFill>
          <a:blip r:embed="rId3"/>
          <a:stretch>
            <a:fillRect/>
          </a:stretch>
        </p:blipFill>
        <p:spPr>
          <a:xfrm>
            <a:off x="317770" y="1774293"/>
            <a:ext cx="3784538" cy="4746514"/>
          </a:xfrm>
          <a:prstGeom prst="rect">
            <a:avLst/>
          </a:prstGeom>
        </p:spPr>
      </p:pic>
    </p:spTree>
    <p:extLst>
      <p:ext uri="{BB962C8B-B14F-4D97-AF65-F5344CB8AC3E}">
        <p14:creationId xmlns:p14="http://schemas.microsoft.com/office/powerpoint/2010/main" val="3881348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32" y="-375090"/>
            <a:ext cx="6400799" cy="1143000"/>
          </a:xfrm>
        </p:spPr>
        <p:txBody>
          <a:bodyPr/>
          <a:lstStyle/>
          <a:p>
            <a:r>
              <a:rPr lang="en-US" sz="2800" dirty="0" smtClean="0">
                <a:solidFill>
                  <a:srgbClr val="FFFF00"/>
                </a:solidFill>
              </a:rPr>
              <a:t>On-Water Skill Conformity Assessment</a:t>
            </a:r>
            <a:endParaRPr lang="en-US" dirty="0"/>
          </a:p>
        </p:txBody>
      </p:sp>
      <p:sp>
        <p:nvSpPr>
          <p:cNvPr id="4" name="Rectangle 3"/>
          <p:cNvSpPr/>
          <p:nvPr/>
        </p:nvSpPr>
        <p:spPr>
          <a:xfrm>
            <a:off x="204537" y="825639"/>
            <a:ext cx="8722894" cy="707886"/>
          </a:xfrm>
          <a:prstGeom prst="rect">
            <a:avLst/>
          </a:prstGeom>
        </p:spPr>
        <p:txBody>
          <a:bodyPr wrap="square">
            <a:spAutoFit/>
          </a:bodyPr>
          <a:lstStyle/>
          <a:p>
            <a:pPr algn="ctr" fontAlgn="auto">
              <a:spcBef>
                <a:spcPts val="0"/>
              </a:spcBef>
              <a:spcAft>
                <a:spcPts val="0"/>
              </a:spcAft>
            </a:pPr>
            <a:r>
              <a:rPr lang="en-US" sz="2000" b="1" dirty="0" smtClean="0">
                <a:solidFill>
                  <a:prstClr val="black"/>
                </a:solidFill>
                <a:latin typeface="Trebuchet MS"/>
                <a:ea typeface="+mn-ea"/>
                <a:cs typeface="+mn-cs"/>
              </a:rPr>
              <a:t>On-Water Skills Course Third-Party Conformity Assessment Procedure </a:t>
            </a:r>
          </a:p>
          <a:p>
            <a:pPr algn="ctr" fontAlgn="auto">
              <a:spcBef>
                <a:spcPts val="0"/>
              </a:spcBef>
              <a:spcAft>
                <a:spcPts val="0"/>
              </a:spcAft>
            </a:pPr>
            <a:r>
              <a:rPr lang="en-US" sz="2000" b="1" dirty="0" smtClean="0">
                <a:solidFill>
                  <a:prstClr val="black"/>
                </a:solidFill>
                <a:latin typeface="Trebuchet MS"/>
                <a:ea typeface="+mn-ea"/>
                <a:cs typeface="+mn-cs"/>
              </a:rPr>
              <a:t>For Award of ‘Verified Course’ Mark </a:t>
            </a:r>
            <a:endParaRPr lang="en-US" sz="2000" b="1" dirty="0">
              <a:solidFill>
                <a:prstClr val="black"/>
              </a:solidFill>
              <a:latin typeface="Trebuchet MS"/>
              <a:ea typeface="+mn-ea"/>
              <a:cs typeface="+mn-cs"/>
            </a:endParaRPr>
          </a:p>
        </p:txBody>
      </p:sp>
      <p:sp>
        <p:nvSpPr>
          <p:cNvPr id="6" name="TextBox 5"/>
          <p:cNvSpPr txBox="1"/>
          <p:nvPr/>
        </p:nvSpPr>
        <p:spPr>
          <a:xfrm>
            <a:off x="4171850" y="2577890"/>
            <a:ext cx="4884467" cy="1477328"/>
          </a:xfrm>
          <a:prstGeom prst="rect">
            <a:avLst/>
          </a:prstGeom>
          <a:noFill/>
        </p:spPr>
        <p:txBody>
          <a:bodyPr wrap="square" rtlCol="0">
            <a:spAutoFit/>
          </a:bodyPr>
          <a:lstStyle/>
          <a:p>
            <a:pPr fontAlgn="auto">
              <a:spcBef>
                <a:spcPts val="0"/>
              </a:spcBef>
              <a:spcAft>
                <a:spcPts val="0"/>
              </a:spcAft>
            </a:pPr>
            <a:r>
              <a:rPr lang="en-US" dirty="0" smtClean="0">
                <a:solidFill>
                  <a:schemeClr val="bg1"/>
                </a:solidFill>
                <a:latin typeface="Trebuchet MS"/>
                <a:ea typeface="+mn-ea"/>
                <a:cs typeface="+mn-cs"/>
              </a:rPr>
              <a:t>Should the reviewers agree a course element </a:t>
            </a:r>
            <a:r>
              <a:rPr lang="en-US" b="1" u="sng" dirty="0" smtClean="0">
                <a:solidFill>
                  <a:srgbClr val="C00000"/>
                </a:solidFill>
                <a:latin typeface="Trebuchet MS"/>
                <a:ea typeface="+mn-ea"/>
                <a:cs typeface="+mn-cs"/>
              </a:rPr>
              <a:t>DOES NOT MEET THE STANDARD</a:t>
            </a:r>
            <a:r>
              <a:rPr lang="en-US" dirty="0" smtClean="0">
                <a:solidFill>
                  <a:srgbClr val="C00000"/>
                </a:solidFill>
                <a:latin typeface="Trebuchet MS"/>
                <a:ea typeface="+mn-ea"/>
                <a:cs typeface="+mn-cs"/>
              </a:rPr>
              <a:t>, </a:t>
            </a:r>
            <a:r>
              <a:rPr lang="en-US" dirty="0" smtClean="0">
                <a:solidFill>
                  <a:schemeClr val="bg1"/>
                </a:solidFill>
                <a:latin typeface="Trebuchet MS"/>
                <a:ea typeface="+mn-ea"/>
                <a:cs typeface="+mn-cs"/>
              </a:rPr>
              <a:t>the course provider will receive a written explanation for each flawed element and be given the opportunity to correct the deficiencies </a:t>
            </a:r>
          </a:p>
        </p:txBody>
      </p:sp>
      <p:pic>
        <p:nvPicPr>
          <p:cNvPr id="8" name="Picture 7" descr="-Standard Information Sheet_Page_19.jpg"/>
          <p:cNvPicPr>
            <a:picLocks noChangeAspect="1"/>
          </p:cNvPicPr>
          <p:nvPr/>
        </p:nvPicPr>
        <p:blipFill>
          <a:blip r:embed="rId3" cstate="print"/>
          <a:stretch>
            <a:fillRect/>
          </a:stretch>
        </p:blipFill>
        <p:spPr>
          <a:xfrm>
            <a:off x="405769" y="1617748"/>
            <a:ext cx="3766081" cy="4873752"/>
          </a:xfrm>
          <a:prstGeom prst="rect">
            <a:avLst/>
          </a:prstGeom>
        </p:spPr>
      </p:pic>
    </p:spTree>
    <p:extLst>
      <p:ext uri="{BB962C8B-B14F-4D97-AF65-F5344CB8AC3E}">
        <p14:creationId xmlns:p14="http://schemas.microsoft.com/office/powerpoint/2010/main" val="3457280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32" y="-375090"/>
            <a:ext cx="6400799" cy="1143000"/>
          </a:xfrm>
        </p:spPr>
        <p:txBody>
          <a:bodyPr/>
          <a:lstStyle/>
          <a:p>
            <a:r>
              <a:rPr lang="en-US" sz="2800" dirty="0" smtClean="0">
                <a:solidFill>
                  <a:srgbClr val="FFFF00"/>
                </a:solidFill>
              </a:rPr>
              <a:t>On-Water Skill Conformity Flow Chart</a:t>
            </a:r>
            <a:endParaRPr lang="en-US" dirty="0"/>
          </a:p>
        </p:txBody>
      </p:sp>
      <p:pic>
        <p:nvPicPr>
          <p:cNvPr id="3" name="Picture 2"/>
          <p:cNvPicPr>
            <a:picLocks noChangeAspect="1"/>
          </p:cNvPicPr>
          <p:nvPr/>
        </p:nvPicPr>
        <p:blipFill>
          <a:blip r:embed="rId3"/>
          <a:stretch>
            <a:fillRect/>
          </a:stretch>
        </p:blipFill>
        <p:spPr>
          <a:xfrm>
            <a:off x="2324131" y="838200"/>
            <a:ext cx="4495800" cy="5666711"/>
          </a:xfrm>
          <a:prstGeom prst="rect">
            <a:avLst/>
          </a:prstGeom>
        </p:spPr>
      </p:pic>
    </p:spTree>
    <p:extLst>
      <p:ext uri="{BB962C8B-B14F-4D97-AF65-F5344CB8AC3E}">
        <p14:creationId xmlns:p14="http://schemas.microsoft.com/office/powerpoint/2010/main" val="434111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Mutiple logos.png"/>
          <p:cNvPicPr>
            <a:picLocks noChangeAspect="1"/>
          </p:cNvPicPr>
          <p:nvPr/>
        </p:nvPicPr>
        <p:blipFill>
          <a:blip r:embed="rId3" cstate="print"/>
          <a:stretch>
            <a:fillRect/>
          </a:stretch>
        </p:blipFill>
        <p:spPr>
          <a:xfrm>
            <a:off x="2261152" y="228600"/>
            <a:ext cx="4946897" cy="6439119"/>
          </a:xfrm>
          <a:prstGeom prst="rect">
            <a:avLst/>
          </a:prstGeom>
        </p:spPr>
      </p:pic>
      <p:sp>
        <p:nvSpPr>
          <p:cNvPr id="3" name="TextBox 2"/>
          <p:cNvSpPr txBox="1"/>
          <p:nvPr/>
        </p:nvSpPr>
        <p:spPr>
          <a:xfrm>
            <a:off x="457200" y="2485072"/>
            <a:ext cx="1524000" cy="1477328"/>
          </a:xfrm>
          <a:prstGeom prst="rect">
            <a:avLst/>
          </a:prstGeom>
          <a:noFill/>
        </p:spPr>
        <p:txBody>
          <a:bodyPr wrap="square" rtlCol="0">
            <a:spAutoFit/>
          </a:bodyPr>
          <a:lstStyle/>
          <a:p>
            <a:r>
              <a:rPr lang="en-US" dirty="0" smtClean="0"/>
              <a:t>Marks Awarded for USCG-Grant Supported Review</a:t>
            </a:r>
            <a:endParaRPr lang="en-US" dirty="0"/>
          </a:p>
        </p:txBody>
      </p:sp>
      <p:cxnSp>
        <p:nvCxnSpPr>
          <p:cNvPr id="9" name="Straight Arrow Connector 8"/>
          <p:cNvCxnSpPr/>
          <p:nvPr/>
        </p:nvCxnSpPr>
        <p:spPr>
          <a:xfrm flipV="1">
            <a:off x="1828800" y="1676400"/>
            <a:ext cx="838200" cy="838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600200" y="3962400"/>
            <a:ext cx="914400" cy="1295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981200" y="3448159"/>
            <a:ext cx="685800" cy="1332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60513" y="4343400"/>
            <a:ext cx="1371600" cy="1969770"/>
          </a:xfrm>
          <a:prstGeom prst="rect">
            <a:avLst/>
          </a:prstGeom>
          <a:noFill/>
        </p:spPr>
        <p:txBody>
          <a:bodyPr wrap="square" rtlCol="0">
            <a:spAutoFit/>
          </a:bodyPr>
          <a:lstStyle/>
          <a:p>
            <a:r>
              <a:rPr lang="en-US" sz="3200" b="1" dirty="0" smtClean="0">
                <a:solidFill>
                  <a:srgbClr val="FF0000"/>
                </a:solidFill>
              </a:rPr>
              <a:t>Free </a:t>
            </a:r>
            <a:r>
              <a:rPr lang="en-US" dirty="0" smtClean="0"/>
              <a:t>Review Under USCG grant funding</a:t>
            </a:r>
            <a:endParaRPr lang="en-US" dirty="0"/>
          </a:p>
        </p:txBody>
      </p:sp>
    </p:spTree>
    <p:extLst>
      <p:ext uri="{BB962C8B-B14F-4D97-AF65-F5344CB8AC3E}">
        <p14:creationId xmlns:p14="http://schemas.microsoft.com/office/powerpoint/2010/main" val="240319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lstStyle/>
          <a:p>
            <a:r>
              <a:rPr lang="en-US" dirty="0" smtClean="0"/>
              <a:t>Questions?</a:t>
            </a:r>
            <a:endParaRPr lang="en-US" dirty="0"/>
          </a:p>
        </p:txBody>
      </p:sp>
      <p:sp>
        <p:nvSpPr>
          <p:cNvPr id="3" name="Subtitle 2"/>
          <p:cNvSpPr>
            <a:spLocks noGrp="1"/>
          </p:cNvSpPr>
          <p:nvPr>
            <p:ph type="subTitle" idx="1"/>
          </p:nvPr>
        </p:nvSpPr>
        <p:spPr>
          <a:xfrm>
            <a:off x="990600" y="2133600"/>
            <a:ext cx="7467600" cy="1828800"/>
          </a:xfrm>
        </p:spPr>
        <p:txBody>
          <a:bodyPr/>
          <a:lstStyle/>
          <a:p>
            <a:endParaRPr lang="en-US" dirty="0"/>
          </a:p>
          <a:p>
            <a:r>
              <a:rPr lang="en-US" dirty="0" smtClean="0"/>
              <a:t>Questions?  Contact:</a:t>
            </a:r>
          </a:p>
          <a:p>
            <a:r>
              <a:rPr lang="en-US" dirty="0" smtClean="0"/>
              <a:t>Pamela Dillon </a:t>
            </a:r>
            <a:r>
              <a:rPr lang="en-US" dirty="0"/>
              <a:t>-</a:t>
            </a:r>
            <a:r>
              <a:rPr lang="en-US" dirty="0" smtClean="0"/>
              <a:t> </a:t>
            </a:r>
            <a:r>
              <a:rPr lang="en-US" dirty="0" smtClean="0">
                <a:hlinkClick r:id="rId3"/>
              </a:rPr>
              <a:t>pam@nasbla.org</a:t>
            </a:r>
            <a:endParaRPr lang="en-US" dirty="0"/>
          </a:p>
          <a:p>
            <a:r>
              <a:rPr lang="en-US" dirty="0" smtClean="0"/>
              <a:t>Mark Chanski – </a:t>
            </a:r>
            <a:r>
              <a:rPr lang="en-US" dirty="0" smtClean="0">
                <a:hlinkClick r:id="rId4"/>
              </a:rPr>
              <a:t>mark.Chanski@nasbla.org</a:t>
            </a:r>
            <a:endParaRPr lang="en-US" dirty="0" smtClean="0"/>
          </a:p>
          <a:p>
            <a:endParaRPr lang="en-US" dirty="0" smtClean="0"/>
          </a:p>
          <a:p>
            <a:endParaRPr lang="en-US" dirty="0"/>
          </a:p>
        </p:txBody>
      </p:sp>
    </p:spTree>
    <p:extLst>
      <p:ext uri="{BB962C8B-B14F-4D97-AF65-F5344CB8AC3E}">
        <p14:creationId xmlns:p14="http://schemas.microsoft.com/office/powerpoint/2010/main" val="3008628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609600"/>
            <a:ext cx="9144000" cy="5143500"/>
          </a:xfrm>
        </p:spPr>
      </p:pic>
    </p:spTree>
    <p:extLst>
      <p:ext uri="{BB962C8B-B14F-4D97-AF65-F5344CB8AC3E}">
        <p14:creationId xmlns:p14="http://schemas.microsoft.com/office/powerpoint/2010/main" val="970730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24400" y="4191000"/>
            <a:ext cx="4038600" cy="1417300"/>
            <a:chOff x="844062" y="5216769"/>
            <a:chExt cx="3458307" cy="1219200"/>
          </a:xfrm>
        </p:grpSpPr>
        <p:sp>
          <p:nvSpPr>
            <p:cNvPr id="8" name="TextBox 7"/>
            <p:cNvSpPr txBox="1"/>
            <p:nvPr/>
          </p:nvSpPr>
          <p:spPr>
            <a:xfrm>
              <a:off x="844062" y="5216769"/>
              <a:ext cx="3458307" cy="1219200"/>
            </a:xfrm>
            <a:prstGeom prst="rect">
              <a:avLst/>
            </a:prstGeom>
            <a:solidFill>
              <a:schemeClr val="bg1"/>
            </a:solidFill>
          </p:spPr>
          <p:txBody>
            <a:bodyPr wrap="square" rtlCol="0">
              <a:spAutoFit/>
            </a:bodyPr>
            <a:lstStyle/>
            <a:p>
              <a:pPr fontAlgn="auto">
                <a:spcBef>
                  <a:spcPts val="0"/>
                </a:spcBef>
                <a:spcAft>
                  <a:spcPts val="0"/>
                </a:spcAft>
              </a:pPr>
              <a:endParaRPr lang="en-US" dirty="0">
                <a:solidFill>
                  <a:prstClr val="black"/>
                </a:solidFill>
                <a:latin typeface="Trebuchet MS"/>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802" y="5286686"/>
              <a:ext cx="2996825" cy="1079365"/>
            </a:xfrm>
            <a:prstGeom prst="rect">
              <a:avLst/>
            </a:prstGeom>
          </p:spPr>
        </p:pic>
      </p:grpSp>
      <p:sp>
        <p:nvSpPr>
          <p:cNvPr id="2" name="TextBox 1"/>
          <p:cNvSpPr txBox="1"/>
          <p:nvPr/>
        </p:nvSpPr>
        <p:spPr>
          <a:xfrm>
            <a:off x="990600" y="671293"/>
            <a:ext cx="7620000" cy="1569660"/>
          </a:xfrm>
          <a:prstGeom prst="rect">
            <a:avLst/>
          </a:prstGeom>
          <a:noFill/>
        </p:spPr>
        <p:txBody>
          <a:bodyPr wrap="square" rtlCol="0">
            <a:spAutoFit/>
          </a:bodyPr>
          <a:lstStyle/>
          <a:p>
            <a:r>
              <a:rPr lang="en-US" sz="2400" b="1" dirty="0" smtClean="0"/>
              <a:t>USCG Grant Funding (1502.12, 1602.09, 1702.14)</a:t>
            </a:r>
          </a:p>
          <a:p>
            <a:endParaRPr lang="en-US" sz="2400" b="1" dirty="0" smtClean="0"/>
          </a:p>
          <a:p>
            <a:r>
              <a:rPr lang="en-US" sz="2400" b="1" dirty="0" smtClean="0"/>
              <a:t>Spring Aboard – Take a Boating Education Course Campaign Grant</a:t>
            </a:r>
            <a:endParaRPr lang="en-US" sz="2400" b="1" dirty="0"/>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8200" y="2667000"/>
            <a:ext cx="3505200" cy="2193577"/>
          </a:xfrm>
          <a:prstGeom prst="rect">
            <a:avLst/>
          </a:prstGeom>
        </p:spPr>
      </p:pic>
    </p:spTree>
    <p:extLst>
      <p:ext uri="{BB962C8B-B14F-4D97-AF65-F5344CB8AC3E}">
        <p14:creationId xmlns:p14="http://schemas.microsoft.com/office/powerpoint/2010/main" val="3262802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3600" y="3886200"/>
            <a:ext cx="5105400" cy="1828800"/>
            <a:chOff x="844062" y="5216769"/>
            <a:chExt cx="3458307" cy="1219200"/>
          </a:xfrm>
        </p:grpSpPr>
        <p:sp>
          <p:nvSpPr>
            <p:cNvPr id="8" name="TextBox 7"/>
            <p:cNvSpPr txBox="1"/>
            <p:nvPr/>
          </p:nvSpPr>
          <p:spPr>
            <a:xfrm>
              <a:off x="844062" y="5216769"/>
              <a:ext cx="3458307" cy="1219200"/>
            </a:xfrm>
            <a:prstGeom prst="rect">
              <a:avLst/>
            </a:prstGeom>
            <a:solidFill>
              <a:schemeClr val="bg1"/>
            </a:solidFill>
          </p:spPr>
          <p:txBody>
            <a:bodyPr wrap="square" rtlCol="0">
              <a:spAutoFit/>
            </a:bodyPr>
            <a:lstStyle/>
            <a:p>
              <a:pPr fontAlgn="auto">
                <a:spcBef>
                  <a:spcPts val="0"/>
                </a:spcBef>
                <a:spcAft>
                  <a:spcPts val="0"/>
                </a:spcAft>
              </a:pPr>
              <a:endParaRPr lang="en-US" dirty="0">
                <a:solidFill>
                  <a:prstClr val="black"/>
                </a:solidFill>
                <a:latin typeface="Trebuchet MS"/>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802" y="5286686"/>
              <a:ext cx="2996825" cy="1079365"/>
            </a:xfrm>
            <a:prstGeom prst="rect">
              <a:avLst/>
            </a:prstGeom>
          </p:spPr>
        </p:pic>
      </p:grpSp>
      <p:sp>
        <p:nvSpPr>
          <p:cNvPr id="2" name="TextBox 1"/>
          <p:cNvSpPr txBox="1"/>
          <p:nvPr/>
        </p:nvSpPr>
        <p:spPr>
          <a:xfrm>
            <a:off x="838200" y="685800"/>
            <a:ext cx="7315200" cy="3539430"/>
          </a:xfrm>
          <a:prstGeom prst="rect">
            <a:avLst/>
          </a:prstGeom>
          <a:noFill/>
        </p:spPr>
        <p:txBody>
          <a:bodyPr wrap="square" rtlCol="0">
            <a:spAutoFit/>
          </a:bodyPr>
          <a:lstStyle/>
          <a:p>
            <a:r>
              <a:rPr lang="en-US" sz="3200" b="1" dirty="0" smtClean="0"/>
              <a:t>Goal: </a:t>
            </a:r>
            <a:r>
              <a:rPr lang="en-US" sz="3200" dirty="0" smtClean="0"/>
              <a:t>Educate/Train boating public</a:t>
            </a:r>
          </a:p>
          <a:p>
            <a:endParaRPr lang="en-US" sz="3200" dirty="0" smtClean="0"/>
          </a:p>
          <a:p>
            <a:r>
              <a:rPr lang="en-US" sz="3200" b="1" dirty="0" smtClean="0"/>
              <a:t>Sub-goal: </a:t>
            </a:r>
            <a:r>
              <a:rPr lang="en-US" sz="3200" dirty="0" smtClean="0"/>
              <a:t>Motivate students to take a boating course.</a:t>
            </a:r>
          </a:p>
          <a:p>
            <a:endParaRPr lang="en-US" sz="2400" b="1" dirty="0"/>
          </a:p>
          <a:p>
            <a:pPr algn="ctr"/>
            <a:r>
              <a:rPr lang="en-US" sz="2400" b="1" dirty="0">
                <a:hlinkClick r:id="rId4"/>
              </a:rPr>
              <a:t>https://</a:t>
            </a:r>
            <a:r>
              <a:rPr lang="en-US" sz="2400" b="1" dirty="0" smtClean="0">
                <a:hlinkClick r:id="rId4"/>
              </a:rPr>
              <a:t>www.springaboard.org</a:t>
            </a:r>
            <a:endParaRPr lang="en-US" sz="2400" b="1" dirty="0" smtClean="0"/>
          </a:p>
          <a:p>
            <a:endParaRPr lang="en-US" sz="2400" b="1" dirty="0" smtClean="0"/>
          </a:p>
          <a:p>
            <a:endParaRPr lang="en-US" sz="2400" b="1" dirty="0"/>
          </a:p>
        </p:txBody>
      </p:sp>
    </p:spTree>
    <p:extLst>
      <p:ext uri="{BB962C8B-B14F-4D97-AF65-F5344CB8AC3E}">
        <p14:creationId xmlns:p14="http://schemas.microsoft.com/office/powerpoint/2010/main" val="1445088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Deliverables</a:t>
            </a:r>
            <a:endParaRPr lang="en-US" dirty="0"/>
          </a:p>
        </p:txBody>
      </p:sp>
      <p:sp>
        <p:nvSpPr>
          <p:cNvPr id="3" name="Content Placeholder 2"/>
          <p:cNvSpPr>
            <a:spLocks noGrp="1"/>
          </p:cNvSpPr>
          <p:nvPr>
            <p:ph sz="half" idx="1"/>
          </p:nvPr>
        </p:nvSpPr>
        <p:spPr>
          <a:xfrm>
            <a:off x="457200" y="1524000"/>
            <a:ext cx="1752600" cy="4525963"/>
          </a:xfrm>
        </p:spPr>
        <p:txBody>
          <a:bodyPr/>
          <a:lstStyle/>
          <a:p>
            <a:r>
              <a:rPr lang="en-US" dirty="0" smtClean="0"/>
              <a:t>2016</a:t>
            </a:r>
          </a:p>
          <a:p>
            <a:endParaRPr lang="en-US" dirty="0"/>
          </a:p>
          <a:p>
            <a:endParaRPr lang="en-US" dirty="0" smtClean="0"/>
          </a:p>
          <a:p>
            <a:endParaRPr lang="en-US" dirty="0"/>
          </a:p>
          <a:p>
            <a:r>
              <a:rPr lang="en-US" dirty="0" smtClean="0"/>
              <a:t>2017</a:t>
            </a:r>
          </a:p>
          <a:p>
            <a:r>
              <a:rPr lang="en-US" dirty="0" smtClean="0"/>
              <a:t>2018</a:t>
            </a:r>
            <a:endParaRPr lang="en-US" dirty="0"/>
          </a:p>
        </p:txBody>
      </p:sp>
      <p:sp>
        <p:nvSpPr>
          <p:cNvPr id="4" name="Content Placeholder 3"/>
          <p:cNvSpPr>
            <a:spLocks noGrp="1"/>
          </p:cNvSpPr>
          <p:nvPr>
            <p:ph sz="half" idx="2"/>
          </p:nvPr>
        </p:nvSpPr>
        <p:spPr>
          <a:xfrm>
            <a:off x="1981200" y="1417638"/>
            <a:ext cx="6705600" cy="4525963"/>
          </a:xfrm>
        </p:spPr>
        <p:txBody>
          <a:bodyPr/>
          <a:lstStyle/>
          <a:p>
            <a:r>
              <a:rPr lang="en-US" dirty="0" smtClean="0"/>
              <a:t>Develop/implement Verified Course Mark conformity assessment process</a:t>
            </a:r>
          </a:p>
          <a:p>
            <a:pPr lvl="1"/>
            <a:r>
              <a:rPr lang="en-US" dirty="0" smtClean="0"/>
              <a:t>Determine distinct measures of effectiveness including data collection from course provider.</a:t>
            </a:r>
          </a:p>
          <a:p>
            <a:pPr lvl="1"/>
            <a:endParaRPr lang="en-US" dirty="0" smtClean="0"/>
          </a:p>
          <a:p>
            <a:r>
              <a:rPr lang="en-US" dirty="0" smtClean="0"/>
              <a:t>Marketing Campaign</a:t>
            </a:r>
          </a:p>
          <a:p>
            <a:pPr lvl="1"/>
            <a:r>
              <a:rPr lang="en-US" dirty="0" smtClean="0"/>
              <a:t>Determine student recognition or and influence to enroll based on Verified Course Mark</a:t>
            </a:r>
          </a:p>
          <a:p>
            <a:pPr lvl="1"/>
            <a:r>
              <a:rPr lang="en-US" dirty="0" smtClean="0"/>
              <a:t>Collect Data</a:t>
            </a:r>
          </a:p>
        </p:txBody>
      </p:sp>
    </p:spTree>
    <p:extLst>
      <p:ext uri="{BB962C8B-B14F-4D97-AF65-F5344CB8AC3E}">
        <p14:creationId xmlns:p14="http://schemas.microsoft.com/office/powerpoint/2010/main" val="3185662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NASBLA?</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981200"/>
            <a:ext cx="2695575" cy="18288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95400" y="2209800"/>
            <a:ext cx="3657600" cy="1609344"/>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7495" y="4144580"/>
            <a:ext cx="3398340" cy="1189419"/>
          </a:xfrm>
          <a:prstGeom prst="rect">
            <a:avLst/>
          </a:prstGeom>
        </p:spPr>
      </p:pic>
      <p:sp>
        <p:nvSpPr>
          <p:cNvPr id="6" name="TextBox 5"/>
          <p:cNvSpPr txBox="1"/>
          <p:nvPr/>
        </p:nvSpPr>
        <p:spPr>
          <a:xfrm>
            <a:off x="4800600" y="4383846"/>
            <a:ext cx="4203010" cy="646331"/>
          </a:xfrm>
          <a:prstGeom prst="rect">
            <a:avLst/>
          </a:prstGeom>
          <a:noFill/>
        </p:spPr>
        <p:txBody>
          <a:bodyPr wrap="square" rtlCol="0">
            <a:spAutoFit/>
          </a:bodyPr>
          <a:lstStyle/>
          <a:p>
            <a:r>
              <a:rPr lang="en-US" dirty="0" smtClean="0"/>
              <a:t>Body authorized to establish recreational boating standards.</a:t>
            </a:r>
            <a:endParaRPr lang="en-US" dirty="0"/>
          </a:p>
        </p:txBody>
      </p:sp>
    </p:spTree>
    <p:extLst>
      <p:ext uri="{BB962C8B-B14F-4D97-AF65-F5344CB8AC3E}">
        <p14:creationId xmlns:p14="http://schemas.microsoft.com/office/powerpoint/2010/main" val="141734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28600"/>
            <a:ext cx="8229600" cy="1143000"/>
          </a:xfrm>
        </p:spPr>
        <p:txBody>
          <a:bodyPr/>
          <a:lstStyle/>
          <a:p>
            <a:r>
              <a:rPr lang="en-US" dirty="0" smtClean="0"/>
              <a:t>Conformity Assessment Relationship to Standards</a:t>
            </a:r>
            <a:endParaRPr lang="en-US" dirty="0"/>
          </a:p>
        </p:txBody>
      </p:sp>
      <p:sp>
        <p:nvSpPr>
          <p:cNvPr id="4" name="Oval 3"/>
          <p:cNvSpPr/>
          <p:nvPr/>
        </p:nvSpPr>
        <p:spPr>
          <a:xfrm>
            <a:off x="1562100" y="2747663"/>
            <a:ext cx="2819400" cy="2895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495800" y="2747663"/>
            <a:ext cx="2743200" cy="2895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981200" y="3041300"/>
            <a:ext cx="1981200" cy="2308324"/>
          </a:xfrm>
          <a:prstGeom prst="rect">
            <a:avLst/>
          </a:prstGeom>
          <a:noFill/>
        </p:spPr>
        <p:txBody>
          <a:bodyPr wrap="square" rtlCol="0">
            <a:spAutoFit/>
          </a:bodyPr>
          <a:lstStyle/>
          <a:p>
            <a:pPr algn="ctr"/>
            <a:r>
              <a:rPr lang="en-US" b="1" dirty="0" smtClean="0"/>
              <a:t>National Boating Education Standards</a:t>
            </a:r>
          </a:p>
          <a:p>
            <a:pPr algn="ctr"/>
            <a:endParaRPr lang="en-US" b="1" dirty="0" smtClean="0"/>
          </a:p>
          <a:p>
            <a:pPr algn="ctr"/>
            <a:r>
              <a:rPr lang="en-US" b="1" dirty="0" smtClean="0"/>
              <a:t>National On-Water Skill Standards</a:t>
            </a:r>
            <a:endParaRPr lang="en-US" b="1" dirty="0"/>
          </a:p>
        </p:txBody>
      </p:sp>
      <p:sp>
        <p:nvSpPr>
          <p:cNvPr id="7" name="TextBox 6"/>
          <p:cNvSpPr txBox="1"/>
          <p:nvPr/>
        </p:nvSpPr>
        <p:spPr>
          <a:xfrm>
            <a:off x="5257800" y="3595298"/>
            <a:ext cx="1981200" cy="1200329"/>
          </a:xfrm>
          <a:prstGeom prst="rect">
            <a:avLst/>
          </a:prstGeom>
          <a:noFill/>
        </p:spPr>
        <p:txBody>
          <a:bodyPr wrap="square" rtlCol="0">
            <a:spAutoFit/>
          </a:bodyPr>
          <a:lstStyle/>
          <a:p>
            <a:r>
              <a:rPr lang="en-US" b="1" dirty="0" smtClean="0"/>
              <a:t>Third-Party Conformity Assessment Process</a:t>
            </a:r>
            <a:endParaRPr lang="en-US" b="1" dirty="0"/>
          </a:p>
        </p:txBody>
      </p:sp>
    </p:spTree>
    <p:extLst>
      <p:ext uri="{BB962C8B-B14F-4D97-AF65-F5344CB8AC3E}">
        <p14:creationId xmlns:p14="http://schemas.microsoft.com/office/powerpoint/2010/main" val="1309233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National Standards for the Verified Course Process</a:t>
            </a:r>
            <a:endParaRPr lang="en-US" dirty="0"/>
          </a:p>
        </p:txBody>
      </p:sp>
      <p:sp>
        <p:nvSpPr>
          <p:cNvPr id="3" name="Content Placeholder 2"/>
          <p:cNvSpPr>
            <a:spLocks noGrp="1"/>
          </p:cNvSpPr>
          <p:nvPr>
            <p:ph idx="1"/>
          </p:nvPr>
        </p:nvSpPr>
        <p:spPr>
          <a:xfrm>
            <a:off x="467032" y="2133600"/>
            <a:ext cx="8229600" cy="4525963"/>
          </a:xfrm>
        </p:spPr>
        <p:txBody>
          <a:bodyPr/>
          <a:lstStyle/>
          <a:p>
            <a:pPr lvl="0"/>
            <a:r>
              <a:rPr lang="en-US" sz="2800" dirty="0"/>
              <a:t>EDU-1 On-Water Power Standard </a:t>
            </a:r>
            <a:endParaRPr lang="en-US" sz="2800" dirty="0" smtClean="0"/>
          </a:p>
          <a:p>
            <a:pPr lvl="1"/>
            <a:r>
              <a:rPr lang="en-US" sz="2400" dirty="0" smtClean="0"/>
              <a:t>(</a:t>
            </a:r>
            <a:r>
              <a:rPr lang="en-US" sz="2400" dirty="0"/>
              <a:t>On-Water Recreational Boating Skills Standard – Power)</a:t>
            </a:r>
          </a:p>
          <a:p>
            <a:pPr lvl="0"/>
            <a:r>
              <a:rPr lang="en-US" sz="2800" dirty="0"/>
              <a:t>EDU-2 On-Water Human-Propelled </a:t>
            </a:r>
            <a:r>
              <a:rPr lang="en-US" sz="2800" dirty="0" smtClean="0"/>
              <a:t>Standard</a:t>
            </a:r>
          </a:p>
          <a:p>
            <a:pPr lvl="1"/>
            <a:r>
              <a:rPr lang="en-US" sz="2400" dirty="0" smtClean="0"/>
              <a:t>(On-Water </a:t>
            </a:r>
            <a:r>
              <a:rPr lang="en-US" sz="2400" dirty="0"/>
              <a:t>Recreational Boating Skills Standard-Human-Propelled)</a:t>
            </a:r>
          </a:p>
          <a:p>
            <a:pPr lvl="0"/>
            <a:r>
              <a:rPr lang="en-US" sz="2800" dirty="0"/>
              <a:t>EDU-3 On-Water Sail Standard </a:t>
            </a:r>
            <a:endParaRPr lang="en-US" sz="2800" dirty="0" smtClean="0"/>
          </a:p>
          <a:p>
            <a:pPr lvl="1"/>
            <a:r>
              <a:rPr lang="en-US" sz="2400" dirty="0" smtClean="0"/>
              <a:t>(</a:t>
            </a:r>
            <a:r>
              <a:rPr lang="en-US" sz="2400" dirty="0"/>
              <a:t>On-Water Recreational Boating Skills Standard-Sail)</a:t>
            </a:r>
          </a:p>
          <a:p>
            <a:endParaRPr lang="en-US" dirty="0"/>
          </a:p>
        </p:txBody>
      </p:sp>
      <p:pic>
        <p:nvPicPr>
          <p:cNvPr id="4" name="Picture 3"/>
          <p:cNvPicPr>
            <a:picLocks noChangeAspect="1"/>
          </p:cNvPicPr>
          <p:nvPr/>
        </p:nvPicPr>
        <p:blipFill>
          <a:blip r:embed="rId3" cstate="print"/>
          <a:stretch>
            <a:fillRect/>
          </a:stretch>
        </p:blipFill>
        <p:spPr>
          <a:xfrm>
            <a:off x="1442472" y="5717772"/>
            <a:ext cx="2627597" cy="941791"/>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61250" y="1671382"/>
            <a:ext cx="1444801" cy="919418"/>
          </a:xfrm>
          <a:prstGeom prst="rect">
            <a:avLst/>
          </a:prstGeom>
        </p:spPr>
      </p:pic>
      <p:pic>
        <p:nvPicPr>
          <p:cNvPr id="6" name="Picture 5"/>
          <p:cNvPicPr>
            <a:picLocks noChangeAspect="1"/>
          </p:cNvPicPr>
          <p:nvPr/>
        </p:nvPicPr>
        <p:blipFill>
          <a:blip r:embed="rId5"/>
          <a:stretch>
            <a:fillRect/>
          </a:stretch>
        </p:blipFill>
        <p:spPr>
          <a:xfrm>
            <a:off x="4292150" y="5765624"/>
            <a:ext cx="2172897" cy="846085"/>
          </a:xfrm>
          <a:prstGeom prst="rect">
            <a:avLst/>
          </a:prstGeom>
          <a:solidFill>
            <a:schemeClr val="bg1"/>
          </a:solidFill>
        </p:spPr>
      </p:pic>
      <p:pic>
        <p:nvPicPr>
          <p:cNvPr id="1026" name="Picture 1" descr="facebo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7441" y="5943600"/>
            <a:ext cx="2317959"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3592" y="5765623"/>
            <a:ext cx="1013593" cy="1013593"/>
          </a:xfrm>
          <a:prstGeom prst="rect">
            <a:avLst/>
          </a:prstGeom>
        </p:spPr>
      </p:pic>
    </p:spTree>
    <p:extLst>
      <p:ext uri="{BB962C8B-B14F-4D97-AF65-F5344CB8AC3E}">
        <p14:creationId xmlns:p14="http://schemas.microsoft.com/office/powerpoint/2010/main" val="2938456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Conformity Assessment??</a:t>
            </a:r>
            <a:endParaRPr lang="en-US"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609600" y="1676400"/>
            <a:ext cx="4568603" cy="4525963"/>
          </a:xfrm>
        </p:spPr>
      </p:pic>
      <p:sp>
        <p:nvSpPr>
          <p:cNvPr id="3" name="Left Arrow 2"/>
          <p:cNvSpPr/>
          <p:nvPr/>
        </p:nvSpPr>
        <p:spPr>
          <a:xfrm>
            <a:off x="5867400" y="2514600"/>
            <a:ext cx="2057400" cy="762000"/>
          </a:xfrm>
          <a:prstGeom prst="leftArrow">
            <a:avLst/>
          </a:prstGeom>
          <a:solidFill>
            <a:srgbClr val="48DF13"/>
          </a:solidFill>
          <a:ln>
            <a:solidFill>
              <a:srgbClr val="48DF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867400" y="3657600"/>
            <a:ext cx="2438400" cy="2308324"/>
          </a:xfrm>
          <a:prstGeom prst="rect">
            <a:avLst/>
          </a:prstGeom>
          <a:noFill/>
        </p:spPr>
        <p:txBody>
          <a:bodyPr wrap="square" rtlCol="0">
            <a:spAutoFit/>
          </a:bodyPr>
          <a:lstStyle/>
          <a:p>
            <a:r>
              <a:rPr lang="en-US" sz="2400" b="1" dirty="0" smtClean="0"/>
              <a:t>Is the graphic purple in color?</a:t>
            </a:r>
          </a:p>
          <a:p>
            <a:pPr marL="342900" indent="-342900">
              <a:buFont typeface="Wingdings" panose="05000000000000000000" pitchFamily="2" charset="2"/>
              <a:buChar char="q"/>
            </a:pPr>
            <a:r>
              <a:rPr lang="en-US" sz="2400" b="1" dirty="0" smtClean="0"/>
              <a:t>Yes</a:t>
            </a:r>
          </a:p>
          <a:p>
            <a:pPr marL="342900" indent="-342900">
              <a:buFont typeface="Wingdings" panose="05000000000000000000" pitchFamily="2" charset="2"/>
              <a:buChar char="q"/>
            </a:pPr>
            <a:r>
              <a:rPr lang="en-US" sz="2400" b="1" dirty="0" smtClean="0"/>
              <a:t>No</a:t>
            </a:r>
          </a:p>
          <a:p>
            <a:pPr marL="342900" indent="-342900">
              <a:buFont typeface="Wingdings" panose="05000000000000000000" pitchFamily="2" charset="2"/>
              <a:buChar char="q"/>
            </a:pPr>
            <a:r>
              <a:rPr lang="en-US" sz="2400" b="1" dirty="0" smtClean="0"/>
              <a:t>Not sure</a:t>
            </a:r>
            <a:endParaRPr lang="en-US" sz="2400" b="1" dirty="0"/>
          </a:p>
        </p:txBody>
      </p:sp>
    </p:spTree>
    <p:extLst>
      <p:ext uri="{BB962C8B-B14F-4D97-AF65-F5344CB8AC3E}">
        <p14:creationId xmlns:p14="http://schemas.microsoft.com/office/powerpoint/2010/main" val="4135932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NasblaAnnualCon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NasblaAnnualCon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017 BLA Workshop Committee Charges Report">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Section 9_10 Presentation - Monday</Template>
  <TotalTime>6799</TotalTime>
  <Words>1268</Words>
  <Application>Microsoft Macintosh PowerPoint</Application>
  <PresentationFormat>On-screen Show (4:3)</PresentationFormat>
  <Paragraphs>203</Paragraphs>
  <Slides>26</Slides>
  <Notes>25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Calibri</vt:lpstr>
      <vt:lpstr>MS PGothic</vt:lpstr>
      <vt:lpstr>ＭＳ Ｐゴシック</vt:lpstr>
      <vt:lpstr>Symbol</vt:lpstr>
      <vt:lpstr>Times New Roman</vt:lpstr>
      <vt:lpstr>Trebuchet MS</vt:lpstr>
      <vt:lpstr>Wingdings</vt:lpstr>
      <vt:lpstr>Wingdings 2</vt:lpstr>
      <vt:lpstr>Arial</vt:lpstr>
      <vt:lpstr>NasblaAnnualConf</vt:lpstr>
      <vt:lpstr>1_NasblaAnnualConf</vt:lpstr>
      <vt:lpstr>2017 BLA Workshop Committee Charges Report</vt:lpstr>
      <vt:lpstr>Verified Course Process Overview  March 5, 2018 IBWSS – Deep Dive  Pamela Dillon, NASBLA Education and Standards Director USCG Grant Project Director Mark Chanski, Verified Course Program Manager </vt:lpstr>
      <vt:lpstr>Goals and Overview of the Verified Course Program</vt:lpstr>
      <vt:lpstr>PowerPoint Presentation</vt:lpstr>
      <vt:lpstr>PowerPoint Presentation</vt:lpstr>
      <vt:lpstr>Grant Deliverables</vt:lpstr>
      <vt:lpstr>Why NASBLA?</vt:lpstr>
      <vt:lpstr>Conformity Assessment Relationship to Standards</vt:lpstr>
      <vt:lpstr>American National Standards for the Verified Course Process</vt:lpstr>
      <vt:lpstr>What is Conformity Assessment??</vt:lpstr>
      <vt:lpstr>What is Conformity Assessment??</vt:lpstr>
      <vt:lpstr>PowerPoint Presentation</vt:lpstr>
      <vt:lpstr>On-Water Skill Conformity Assessment</vt:lpstr>
      <vt:lpstr>On Water Skills Course Conformity Assessment</vt:lpstr>
      <vt:lpstr>Source Documents</vt:lpstr>
      <vt:lpstr>www.nasbla.org  </vt:lpstr>
      <vt:lpstr>PowerPoint Presentation</vt:lpstr>
      <vt:lpstr>On-Water Skill Conformity Assessment</vt:lpstr>
      <vt:lpstr>On-Water Skill Conformity Assessment</vt:lpstr>
      <vt:lpstr>On-Water Skill Conformity Assessment</vt:lpstr>
      <vt:lpstr>On-Water Skill Conformity Assessment</vt:lpstr>
      <vt:lpstr>On-Water Skill Conformity Assessment</vt:lpstr>
      <vt:lpstr>On-Water Skill Conformity Assessment</vt:lpstr>
      <vt:lpstr>On-Water Skill Conformity Flow Chart</vt:lpstr>
      <vt:lpstr>PowerPoint Presentation</vt:lpstr>
      <vt:lpstr>Questions?</vt:lpstr>
      <vt:lpstr>PowerPoint Presentation</vt:lpstr>
    </vt:vector>
  </TitlesOfParts>
  <Company>Microsoft</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Hall: the implications of Proposed Revisions to sections 9/10</dc:title>
  <dc:creator>Pamela Dillon</dc:creator>
  <cp:lastModifiedBy>Yvonne Pentz</cp:lastModifiedBy>
  <cp:revision>247</cp:revision>
  <cp:lastPrinted>2017-09-19T15:31:30Z</cp:lastPrinted>
  <dcterms:created xsi:type="dcterms:W3CDTF">2016-09-11T19:22:03Z</dcterms:created>
  <dcterms:modified xsi:type="dcterms:W3CDTF">2018-03-05T02:36:58Z</dcterms:modified>
</cp:coreProperties>
</file>