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89" r:id="rId3"/>
    <p:sldId id="290" r:id="rId4"/>
    <p:sldId id="269" r:id="rId5"/>
    <p:sldId id="291" r:id="rId6"/>
    <p:sldId id="297" r:id="rId7"/>
    <p:sldId id="270" r:id="rId8"/>
    <p:sldId id="258" r:id="rId9"/>
    <p:sldId id="259" r:id="rId10"/>
    <p:sldId id="276" r:id="rId11"/>
    <p:sldId id="261" r:id="rId12"/>
    <p:sldId id="275" r:id="rId13"/>
    <p:sldId id="274" r:id="rId14"/>
    <p:sldId id="292" r:id="rId15"/>
    <p:sldId id="268" r:id="rId16"/>
    <p:sldId id="256" r:id="rId17"/>
    <p:sldId id="265" r:id="rId18"/>
    <p:sldId id="263" r:id="rId19"/>
    <p:sldId id="296" r:id="rId20"/>
    <p:sldId id="267" r:id="rId21"/>
    <p:sldId id="272" r:id="rId22"/>
    <p:sldId id="271" r:id="rId23"/>
    <p:sldId id="293" r:id="rId24"/>
    <p:sldId id="286" r:id="rId25"/>
    <p:sldId id="284" r:id="rId26"/>
    <p:sldId id="285" r:id="rId27"/>
    <p:sldId id="298" r:id="rId28"/>
    <p:sldId id="273" r:id="rId29"/>
    <p:sldId id="262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99" r:id="rId38"/>
    <p:sldId id="260" r:id="rId39"/>
    <p:sldId id="257" r:id="rId40"/>
    <p:sldId id="287" r:id="rId41"/>
    <p:sldId id="294" r:id="rId42"/>
    <p:sldId id="29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3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10307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545" y="451998"/>
            <a:ext cx="7298855" cy="6406001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American Whitewater’s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National Whitewater Inventory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By: Kevin Colburn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5160" y="25821"/>
            <a:ext cx="6920220" cy="501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 Better Information For Safer Paddling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8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154963"/>
            <a:ext cx="7772400" cy="7325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Level? </a:t>
            </a:r>
            <a:endParaRPr lang="en-US" dirty="0"/>
          </a:p>
        </p:txBody>
      </p:sp>
      <p:pic>
        <p:nvPicPr>
          <p:cNvPr id="5" name="Picture 4" descr="USGS.03439000.90164.00060..20180222.20180301.log.0.p50.pres.g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40" y="952292"/>
            <a:ext cx="7797236" cy="57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9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154963"/>
            <a:ext cx="7772400" cy="935390"/>
          </a:xfrm>
        </p:spPr>
        <p:txBody>
          <a:bodyPr/>
          <a:lstStyle/>
          <a:p>
            <a:r>
              <a:rPr lang="en-US" dirty="0" smtClean="0"/>
              <a:t>Is the Level Right For Me?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4881"/>
            <a:ext cx="9144000" cy="577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0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154963"/>
            <a:ext cx="7772400" cy="5185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Else is Going? </a:t>
            </a:r>
            <a:endParaRPr lang="en-US" dirty="0"/>
          </a:p>
        </p:txBody>
      </p:sp>
      <p:pic>
        <p:nvPicPr>
          <p:cNvPr id="3" name="Picture 2" descr="DSC_03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8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0"/>
            <a:ext cx="7772400" cy="6250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Has the River Changed? </a:t>
            </a:r>
            <a:endParaRPr lang="en-US" dirty="0"/>
          </a:p>
        </p:txBody>
      </p:sp>
      <p:pic>
        <p:nvPicPr>
          <p:cNvPr id="3" name="Picture 2" descr="2007.05.15 Middle Fork 06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0004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30729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7691" y="106856"/>
            <a:ext cx="7298855" cy="10114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National Whitewater Inventory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5945" y="2429810"/>
            <a:ext cx="8043513" cy="924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solidFill>
                  <a:schemeClr val="tx1"/>
                </a:solidFill>
              </a:rPr>
              <a:t>Hazards to Mitigate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888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996" y="25821"/>
            <a:ext cx="7772400" cy="598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26% Fatalities Associated with Cold Water </a:t>
            </a:r>
            <a:endParaRPr lang="en-US" dirty="0"/>
          </a:p>
        </p:txBody>
      </p:sp>
      <p:pic>
        <p:nvPicPr>
          <p:cNvPr id="6" name="Picture 5" descr="DSC_003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8213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2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996" y="27969"/>
            <a:ext cx="7772400" cy="598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25% Fatalities Associated with Flush Drowning </a:t>
            </a:r>
            <a:endParaRPr lang="en-US" dirty="0"/>
          </a:p>
        </p:txBody>
      </p:sp>
      <p:pic>
        <p:nvPicPr>
          <p:cNvPr id="6" name="Picture 5" descr="DSC_066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8975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7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996" y="27969"/>
            <a:ext cx="7772400" cy="598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23% Fatalities Associated with High Water</a:t>
            </a:r>
            <a:endParaRPr lang="en-US" dirty="0"/>
          </a:p>
        </p:txBody>
      </p:sp>
      <p:pic>
        <p:nvPicPr>
          <p:cNvPr id="7" name="Picture 6" descr="DSC_042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8213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7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333"/>
            <a:ext cx="9144000" cy="63306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5996" y="27969"/>
            <a:ext cx="7368176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16% Fatalities Associated with Strainers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56492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5996" y="27969"/>
            <a:ext cx="7368176" cy="49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16% Fatalities Associated with </a:t>
            </a:r>
            <a:r>
              <a:rPr lang="en-US" dirty="0" smtClean="0"/>
              <a:t>No PFD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85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03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7059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612"/>
            <a:ext cx="7772400" cy="7423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American Whitewater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748" y="924705"/>
            <a:ext cx="799045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To conserve and restore America’s whitewater resources and to enhance opportunities to enjoy them safely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083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95996" y="27969"/>
            <a:ext cx="7772400" cy="598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13% Fatalities Associated with Undercuts / Sieves</a:t>
            </a:r>
            <a:endParaRPr lang="en-US" dirty="0"/>
          </a:p>
        </p:txBody>
      </p:sp>
      <p:pic>
        <p:nvPicPr>
          <p:cNvPr id="6" name="Picture 5" descr="DSC_02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6810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77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1419"/>
            <a:ext cx="7772400" cy="884202"/>
          </a:xfrm>
        </p:spPr>
        <p:txBody>
          <a:bodyPr/>
          <a:lstStyle/>
          <a:p>
            <a:r>
              <a:rPr lang="en-US" dirty="0" smtClean="0"/>
              <a:t>Top 10 Accident Factors</a:t>
            </a:r>
            <a:endParaRPr lang="en-US" dirty="0"/>
          </a:p>
        </p:txBody>
      </p:sp>
      <p:pic>
        <p:nvPicPr>
          <p:cNvPr id="3" name="Picture 2" descr="Story 1-2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2"/>
          <a:stretch/>
        </p:blipFill>
        <p:spPr>
          <a:xfrm>
            <a:off x="1100359" y="1025509"/>
            <a:ext cx="7228318" cy="58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7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154962"/>
            <a:ext cx="7772400" cy="1134371"/>
          </a:xfrm>
        </p:spPr>
        <p:txBody>
          <a:bodyPr/>
          <a:lstStyle/>
          <a:p>
            <a:r>
              <a:rPr lang="en-US" dirty="0" smtClean="0"/>
              <a:t>Most Accidents Since 1975</a:t>
            </a:r>
            <a:endParaRPr lang="en-US" dirty="0"/>
          </a:p>
        </p:txBody>
      </p:sp>
      <p:pic>
        <p:nvPicPr>
          <p:cNvPr id="3" name="Picture 2" descr="Story 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04" y="1375932"/>
            <a:ext cx="9153604" cy="54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7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30729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7691" y="106856"/>
            <a:ext cx="7298855" cy="10114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National Whitewater Inventory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5945" y="2429810"/>
            <a:ext cx="8043513" cy="924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solidFill>
                  <a:schemeClr val="tx1"/>
                </a:solidFill>
              </a:rPr>
              <a:t>The Website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888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 Mai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312"/>
            <a:ext cx="9144000" cy="538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4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ld State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8010"/>
            <a:ext cx="9144000" cy="53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6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 Riv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08"/>
            <a:ext cx="9144000" cy="67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58321"/>
            <a:ext cx="7772400" cy="6192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Activities</a:t>
            </a:r>
            <a:endParaRPr lang="en-US" dirty="0"/>
          </a:p>
        </p:txBody>
      </p:sp>
      <p:pic>
        <p:nvPicPr>
          <p:cNvPr id="3" name="Picture 2" descr="Adv Pr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5047"/>
            <a:ext cx="9144000" cy="51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6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58321"/>
            <a:ext cx="7772400" cy="6192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+ </a:t>
            </a:r>
            <a:r>
              <a:rPr lang="en-US" dirty="0" smtClean="0"/>
              <a:t>Distance</a:t>
            </a:r>
            <a:endParaRPr lang="en-US" dirty="0"/>
          </a:p>
        </p:txBody>
      </p:sp>
      <p:pic>
        <p:nvPicPr>
          <p:cNvPr id="5" name="Picture 4" descr="Swell Inf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804"/>
            <a:ext cx="9144000" cy="660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1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 Bet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698"/>
            <a:ext cx="9144000" cy="63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8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922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643" y="1368948"/>
            <a:ext cx="4304357" cy="3973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2882900"/>
            <a:ext cx="6781800" cy="1079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1862" y="5591309"/>
            <a:ext cx="16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AUTUMN, 1969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9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154962"/>
            <a:ext cx="7772400" cy="6966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Rainfall</a:t>
            </a:r>
            <a:endParaRPr lang="en-US" dirty="0"/>
          </a:p>
        </p:txBody>
      </p:sp>
      <p:pic>
        <p:nvPicPr>
          <p:cNvPr id="3" name="Picture 2" descr="New Desc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254"/>
            <a:ext cx="9144000" cy="66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8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154962"/>
            <a:ext cx="7772400" cy="6966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Rainfall</a:t>
            </a:r>
            <a:endParaRPr lang="en-US" dirty="0"/>
          </a:p>
        </p:txBody>
      </p:sp>
      <p:pic>
        <p:nvPicPr>
          <p:cNvPr id="3" name="Picture 2" descr="New Rapid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551"/>
            <a:ext cx="9144000" cy="670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5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154962"/>
            <a:ext cx="7772400" cy="6966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Rainfall</a:t>
            </a:r>
            <a:endParaRPr lang="en-US" dirty="0"/>
          </a:p>
        </p:txBody>
      </p:sp>
      <p:pic>
        <p:nvPicPr>
          <p:cNvPr id="3" name="Picture 2" descr="New Comment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125"/>
            <a:ext cx="9144000" cy="66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9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 Flow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1198"/>
            <a:ext cx="9144000" cy="6180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9366" y="2540256"/>
            <a:ext cx="5287264" cy="690287"/>
          </a:xfrm>
          <a:prstGeom prst="rect">
            <a:avLst/>
          </a:prstGeom>
          <a:solidFill>
            <a:srgbClr val="008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366" y="1891387"/>
            <a:ext cx="5287264" cy="648870"/>
          </a:xfrm>
          <a:prstGeom prst="rect">
            <a:avLst/>
          </a:prstGeom>
          <a:solidFill>
            <a:schemeClr val="bg2">
              <a:lumMod val="40000"/>
              <a:lumOff val="60000"/>
              <a:alpha val="4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9366" y="3230543"/>
            <a:ext cx="5287264" cy="676481"/>
          </a:xfrm>
          <a:prstGeom prst="rect">
            <a:avLst/>
          </a:prstGeom>
          <a:solidFill>
            <a:schemeClr val="accent2">
              <a:lumMod val="40000"/>
              <a:lumOff val="60000"/>
              <a:alpha val="4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0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154962"/>
            <a:ext cx="7772400" cy="6966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Rainfall</a:t>
            </a:r>
            <a:endParaRPr lang="en-US" dirty="0"/>
          </a:p>
        </p:txBody>
      </p:sp>
      <p:pic>
        <p:nvPicPr>
          <p:cNvPr id="3" name="Picture 2" descr="New Galler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396"/>
            <a:ext cx="9144000" cy="67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0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 Acciden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5924"/>
            <a:ext cx="9144000" cy="57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1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154962"/>
            <a:ext cx="7772400" cy="6966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Rainfall</a:t>
            </a:r>
            <a:endParaRPr lang="en-US" dirty="0"/>
          </a:p>
        </p:txBody>
      </p:sp>
      <p:pic>
        <p:nvPicPr>
          <p:cNvPr id="3" name="Picture 2" descr="New New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41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30729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7691" y="106856"/>
            <a:ext cx="7298855" cy="10114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National Whitewater Inventory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5945" y="2429810"/>
            <a:ext cx="8043513" cy="924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solidFill>
                  <a:schemeClr val="tx1"/>
                </a:solidFill>
              </a:rPr>
              <a:t>Phase 2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952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154962"/>
            <a:ext cx="7772400" cy="1470025"/>
          </a:xfrm>
        </p:spPr>
        <p:txBody>
          <a:bodyPr/>
          <a:lstStyle/>
          <a:p>
            <a:r>
              <a:rPr lang="en-US" dirty="0" smtClean="0"/>
              <a:t>Find a River</a:t>
            </a:r>
            <a:endParaRPr lang="en-US" dirty="0"/>
          </a:p>
        </p:txBody>
      </p:sp>
      <p:pic>
        <p:nvPicPr>
          <p:cNvPr id="3" name="Picture 2" descr="RiverChaser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5744"/>
            <a:ext cx="9144000" cy="53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30708"/>
            <a:ext cx="7772400" cy="623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  <p:pic>
        <p:nvPicPr>
          <p:cNvPr id="3" name="Picture 2" descr="rain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3818"/>
            <a:ext cx="9144000" cy="48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9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30729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7691" y="106856"/>
            <a:ext cx="7298855" cy="10114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National Whitewater Inventory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5945" y="1846915"/>
            <a:ext cx="8043513" cy="3716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Began in the 1980’s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&gt; 5,760 river reaches in all 50 states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&gt; 44,000 stream gages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&gt; 33,000 photographs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&gt; 1,600 accidents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Almost 1 million unique annual visitors 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172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hs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62" y="0"/>
            <a:ext cx="8422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7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30729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7691" y="106856"/>
            <a:ext cx="7298855" cy="10114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National Whitewater Inventory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5945" y="2429810"/>
            <a:ext cx="8043513" cy="924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solidFill>
                  <a:schemeClr val="tx1"/>
                </a:solidFill>
              </a:rPr>
              <a:t>Questions?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888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30729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7691" y="106856"/>
            <a:ext cx="7298855" cy="10114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National Whitewater Inventory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5945" y="1846914"/>
            <a:ext cx="8043513" cy="4462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Technical Specifications</a:t>
            </a:r>
          </a:p>
          <a:p>
            <a:endParaRPr lang="en-US" dirty="0"/>
          </a:p>
          <a:p>
            <a:r>
              <a:rPr lang="en-US" dirty="0" smtClean="0"/>
              <a:t>DB</a:t>
            </a:r>
            <a:r>
              <a:rPr lang="en-US" dirty="0"/>
              <a:t>: </a:t>
            </a:r>
            <a:r>
              <a:rPr lang="en-US" dirty="0" err="1"/>
              <a:t>Postgresql</a:t>
            </a:r>
            <a:r>
              <a:rPr lang="en-US" dirty="0"/>
              <a:t> 10 </a:t>
            </a:r>
          </a:p>
          <a:p>
            <a:r>
              <a:rPr lang="en-US" dirty="0"/>
              <a:t>Language: PHP 7.1</a:t>
            </a:r>
          </a:p>
          <a:p>
            <a:r>
              <a:rPr lang="en-US" dirty="0"/>
              <a:t>Framework: </a:t>
            </a:r>
            <a:r>
              <a:rPr lang="en-US" dirty="0" err="1"/>
              <a:t>Laravel</a:t>
            </a:r>
            <a:r>
              <a:rPr lang="en-US" dirty="0"/>
              <a:t> 5.5 </a:t>
            </a:r>
          </a:p>
          <a:p>
            <a:r>
              <a:rPr lang="en-US" dirty="0"/>
              <a:t>JS: DOJO 1.12</a:t>
            </a:r>
          </a:p>
          <a:p>
            <a:r>
              <a:rPr lang="en-US" dirty="0"/>
              <a:t>OS: </a:t>
            </a:r>
            <a:r>
              <a:rPr lang="en-US" dirty="0" err="1"/>
              <a:t>CentOS</a:t>
            </a:r>
            <a:r>
              <a:rPr lang="en-US" dirty="0"/>
              <a:t> 7.3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104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30729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7691" y="106856"/>
            <a:ext cx="7298855" cy="10114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National Whitewater Inventory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25945" y="2429810"/>
            <a:ext cx="8043513" cy="924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solidFill>
                  <a:schemeClr val="tx1"/>
                </a:solidFill>
              </a:rPr>
              <a:t>Planning a River Trip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602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5996" y="58321"/>
            <a:ext cx="7772400" cy="6192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+ </a:t>
            </a:r>
            <a:r>
              <a:rPr lang="en-US" dirty="0" smtClean="0"/>
              <a:t>Distance</a:t>
            </a:r>
            <a:endParaRPr lang="en-US" dirty="0"/>
          </a:p>
        </p:txBody>
      </p:sp>
      <p:pic>
        <p:nvPicPr>
          <p:cNvPr id="4" name="Picture 3" descr="map old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4180"/>
            <a:ext cx="9144000" cy="60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2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98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160" y="0"/>
            <a:ext cx="4559840" cy="6858000"/>
          </a:xfrm>
          <a:prstGeom prst="rect">
            <a:avLst/>
          </a:prstGeom>
        </p:spPr>
      </p:pic>
      <p:pic>
        <p:nvPicPr>
          <p:cNvPr id="4" name="Picture 3" descr="DSC_090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598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996" y="67377"/>
            <a:ext cx="4335107" cy="1027451"/>
          </a:xfrm>
        </p:spPr>
        <p:txBody>
          <a:bodyPr/>
          <a:lstStyle/>
          <a:p>
            <a:r>
              <a:rPr lang="en-US" dirty="0" smtClean="0"/>
              <a:t>How Difficult Is It?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58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9544"/>
            <a:ext cx="9144000" cy="5175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513"/>
            <a:ext cx="7772400" cy="1470025"/>
          </a:xfrm>
        </p:spPr>
        <p:txBody>
          <a:bodyPr/>
          <a:lstStyle/>
          <a:p>
            <a:r>
              <a:rPr lang="en-US" dirty="0" smtClean="0"/>
              <a:t>Is It Relatively </a:t>
            </a:r>
            <a:r>
              <a:rPr lang="en-US" dirty="0" smtClean="0"/>
              <a:t>Safe?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68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9491"/>
            <a:ext cx="9144000" cy="5198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57"/>
            <a:ext cx="7772400" cy="1470025"/>
          </a:xfrm>
        </p:spPr>
        <p:txBody>
          <a:bodyPr/>
          <a:lstStyle/>
          <a:p>
            <a:r>
              <a:rPr lang="en-US" dirty="0" smtClean="0"/>
              <a:t>Or Ripe With Objective </a:t>
            </a:r>
            <a:r>
              <a:rPr lang="en-US" dirty="0" smtClean="0"/>
              <a:t>Hazards?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9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6863</TotalTime>
  <Words>215</Words>
  <Application>Microsoft Macintosh PowerPoint</Application>
  <PresentationFormat>On-screen Show (4:3)</PresentationFormat>
  <Paragraphs>137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 Black </vt:lpstr>
      <vt:lpstr>PowerPoint Presentation</vt:lpstr>
      <vt:lpstr>American Whitewater</vt:lpstr>
      <vt:lpstr>PowerPoint Presentation</vt:lpstr>
      <vt:lpstr>PowerPoint Presentation</vt:lpstr>
      <vt:lpstr>PowerPoint Presentation</vt:lpstr>
      <vt:lpstr>Time + Distance</vt:lpstr>
      <vt:lpstr>How Difficult Is It? </vt:lpstr>
      <vt:lpstr>Is It Relatively Safe?</vt:lpstr>
      <vt:lpstr>Or Ripe With Objective Hazards?</vt:lpstr>
      <vt:lpstr>What is the Level? </vt:lpstr>
      <vt:lpstr>Is the Level Right For Me? </vt:lpstr>
      <vt:lpstr>Who Else is Going? </vt:lpstr>
      <vt:lpstr>Has the River Changed?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10 Accident Factors</vt:lpstr>
      <vt:lpstr>Most Accidents Since 1975</vt:lpstr>
      <vt:lpstr>PowerPoint Presentation</vt:lpstr>
      <vt:lpstr>PowerPoint Presentation</vt:lpstr>
      <vt:lpstr>PowerPoint Presentation</vt:lpstr>
      <vt:lpstr>PowerPoint Presentation</vt:lpstr>
      <vt:lpstr>Other Activities</vt:lpstr>
      <vt:lpstr>Time + Distance</vt:lpstr>
      <vt:lpstr>PowerPoint Presentation</vt:lpstr>
      <vt:lpstr>Recent Rainfall</vt:lpstr>
      <vt:lpstr>Recent Rainfall</vt:lpstr>
      <vt:lpstr>Recent Rainfall</vt:lpstr>
      <vt:lpstr>PowerPoint Presentation</vt:lpstr>
      <vt:lpstr>Recent Rainfall</vt:lpstr>
      <vt:lpstr>PowerPoint Presentation</vt:lpstr>
      <vt:lpstr>Recent Rainfall</vt:lpstr>
      <vt:lpstr>PowerPoint Presentation</vt:lpstr>
      <vt:lpstr>Find a River</vt:lpstr>
      <vt:lpstr>Precipitation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R Colburn</dc:creator>
  <cp:lastModifiedBy>Kevin R Colburn</cp:lastModifiedBy>
  <cp:revision>43</cp:revision>
  <dcterms:created xsi:type="dcterms:W3CDTF">2018-02-27T15:16:14Z</dcterms:created>
  <dcterms:modified xsi:type="dcterms:W3CDTF">2018-03-05T16:55:41Z</dcterms:modified>
</cp:coreProperties>
</file>