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rels" ContentType="application/vnd.openxmlformats-package.relationships+xml"/>
  <Default Extension="gif" ContentType="image/gif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  <p:sldMasterId id="2147483699" r:id="rId2"/>
    <p:sldMasterId id="2147483765" r:id="rId3"/>
  </p:sldMasterIdLst>
  <p:notesMasterIdLst>
    <p:notesMasterId r:id="rId32"/>
  </p:notesMasterIdLst>
  <p:handoutMasterIdLst>
    <p:handoutMasterId r:id="rId33"/>
  </p:handoutMasterIdLst>
  <p:sldIdLst>
    <p:sldId id="256" r:id="rId4"/>
    <p:sldId id="262" r:id="rId5"/>
    <p:sldId id="263" r:id="rId6"/>
    <p:sldId id="259" r:id="rId7"/>
    <p:sldId id="273" r:id="rId8"/>
    <p:sldId id="274" r:id="rId9"/>
    <p:sldId id="275" r:id="rId10"/>
    <p:sldId id="276" r:id="rId11"/>
    <p:sldId id="261" r:id="rId12"/>
    <p:sldId id="264" r:id="rId13"/>
    <p:sldId id="265" r:id="rId14"/>
    <p:sldId id="271" r:id="rId15"/>
    <p:sldId id="260" r:id="rId16"/>
    <p:sldId id="266" r:id="rId17"/>
    <p:sldId id="267" r:id="rId18"/>
    <p:sldId id="268" r:id="rId19"/>
    <p:sldId id="272" r:id="rId20"/>
    <p:sldId id="278" r:id="rId21"/>
    <p:sldId id="279" r:id="rId22"/>
    <p:sldId id="281" r:id="rId23"/>
    <p:sldId id="282" r:id="rId24"/>
    <p:sldId id="283" r:id="rId25"/>
    <p:sldId id="285" r:id="rId26"/>
    <p:sldId id="284" r:id="rId27"/>
    <p:sldId id="280" r:id="rId28"/>
    <p:sldId id="286" r:id="rId29"/>
    <p:sldId id="287" r:id="rId30"/>
    <p:sldId id="288" r:id="rId31"/>
  </p:sldIdLst>
  <p:sldSz cx="9144000" cy="6858000" type="screen4x3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31"/>
    <p:restoredTop sz="94712"/>
  </p:normalViewPr>
  <p:slideViewPr>
    <p:cSldViewPr snapToGrid="0" snapToObjects="1">
      <p:cViewPr varScale="1">
        <p:scale>
          <a:sx n="97" d="100"/>
          <a:sy n="97" d="100"/>
        </p:scale>
        <p:origin x="12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handoutMaster" Target="handoutMasters/handoutMaster1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Book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oleObject" Target="Book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microsoft.com/office/2011/relationships/chartStyle" Target="style3.xml"/><Relationship Id="rId2" Type="http://schemas.microsoft.com/office/2011/relationships/chartColorStyle" Target="colors3.xml"/><Relationship Id="rId3" Type="http://schemas.openxmlformats.org/officeDocument/2006/relationships/oleObject" Target="Book1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microsoft.com/office/2011/relationships/chartStyle" Target="style4.xml"/><Relationship Id="rId2" Type="http://schemas.microsoft.com/office/2011/relationships/chartColorStyle" Target="colors4.xml"/><Relationship Id="rId3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Fatal</a:t>
            </a:r>
            <a:r>
              <a:rPr lang="en-US" sz="2000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Drowning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Rates (per 100,000)</a:t>
            </a:r>
          </a:p>
          <a:p>
            <a:pPr>
              <a:defRPr sz="16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1981</a:t>
            </a:r>
            <a:r>
              <a:rPr lang="en-US" sz="2000" b="1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- 2016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Sheet1!$A$1:$A$36</c:f>
              <c:numCache>
                <c:formatCode>General</c:formatCode>
                <c:ptCount val="36"/>
                <c:pt idx="0">
                  <c:v>1981.0</c:v>
                </c:pt>
                <c:pt idx="1">
                  <c:v>1982.0</c:v>
                </c:pt>
                <c:pt idx="2">
                  <c:v>1983.0</c:v>
                </c:pt>
                <c:pt idx="3">
                  <c:v>1984.0</c:v>
                </c:pt>
                <c:pt idx="4">
                  <c:v>1985.0</c:v>
                </c:pt>
                <c:pt idx="5">
                  <c:v>1986.0</c:v>
                </c:pt>
                <c:pt idx="6">
                  <c:v>1987.0</c:v>
                </c:pt>
                <c:pt idx="7">
                  <c:v>1988.0</c:v>
                </c:pt>
                <c:pt idx="8">
                  <c:v>1989.0</c:v>
                </c:pt>
                <c:pt idx="9">
                  <c:v>1990.0</c:v>
                </c:pt>
                <c:pt idx="10">
                  <c:v>1991.0</c:v>
                </c:pt>
                <c:pt idx="11">
                  <c:v>1992.0</c:v>
                </c:pt>
                <c:pt idx="12">
                  <c:v>1993.0</c:v>
                </c:pt>
                <c:pt idx="13">
                  <c:v>1994.0</c:v>
                </c:pt>
                <c:pt idx="14">
                  <c:v>1995.0</c:v>
                </c:pt>
                <c:pt idx="15">
                  <c:v>1996.0</c:v>
                </c:pt>
                <c:pt idx="16">
                  <c:v>1997.0</c:v>
                </c:pt>
                <c:pt idx="17">
                  <c:v>1998.0</c:v>
                </c:pt>
                <c:pt idx="18">
                  <c:v>1999.0</c:v>
                </c:pt>
                <c:pt idx="19">
                  <c:v>2000.0</c:v>
                </c:pt>
                <c:pt idx="20">
                  <c:v>2001.0</c:v>
                </c:pt>
                <c:pt idx="21">
                  <c:v>2002.0</c:v>
                </c:pt>
                <c:pt idx="22">
                  <c:v>2003.0</c:v>
                </c:pt>
                <c:pt idx="23">
                  <c:v>2004.0</c:v>
                </c:pt>
                <c:pt idx="24">
                  <c:v>2005.0</c:v>
                </c:pt>
                <c:pt idx="25">
                  <c:v>2006.0</c:v>
                </c:pt>
                <c:pt idx="26">
                  <c:v>2007.0</c:v>
                </c:pt>
                <c:pt idx="27">
                  <c:v>2008.0</c:v>
                </c:pt>
                <c:pt idx="28">
                  <c:v>2009.0</c:v>
                </c:pt>
                <c:pt idx="29">
                  <c:v>2010.0</c:v>
                </c:pt>
                <c:pt idx="30">
                  <c:v>2011.0</c:v>
                </c:pt>
                <c:pt idx="31">
                  <c:v>2012.0</c:v>
                </c:pt>
                <c:pt idx="32">
                  <c:v>2013.0</c:v>
                </c:pt>
                <c:pt idx="33">
                  <c:v>2014.0</c:v>
                </c:pt>
                <c:pt idx="34">
                  <c:v>2015.0</c:v>
                </c:pt>
                <c:pt idx="35">
                  <c:v>2016.0</c:v>
                </c:pt>
              </c:numCache>
            </c:numRef>
          </c:xVal>
          <c:yVal>
            <c:numRef>
              <c:f>Sheet1!$B$1:$B$36</c:f>
              <c:numCache>
                <c:formatCode>General</c:formatCode>
                <c:ptCount val="36"/>
                <c:pt idx="0">
                  <c:v>2.74</c:v>
                </c:pt>
                <c:pt idx="1">
                  <c:v>2.74</c:v>
                </c:pt>
                <c:pt idx="2">
                  <c:v>2.72</c:v>
                </c:pt>
                <c:pt idx="3">
                  <c:v>2.28</c:v>
                </c:pt>
                <c:pt idx="4">
                  <c:v>2.23</c:v>
                </c:pt>
                <c:pt idx="5">
                  <c:v>2.37</c:v>
                </c:pt>
                <c:pt idx="6">
                  <c:v>2.1</c:v>
                </c:pt>
                <c:pt idx="7">
                  <c:v>2.03</c:v>
                </c:pt>
                <c:pt idx="8">
                  <c:v>1.91</c:v>
                </c:pt>
                <c:pt idx="9">
                  <c:v>1.88</c:v>
                </c:pt>
                <c:pt idx="10">
                  <c:v>1.83</c:v>
                </c:pt>
                <c:pt idx="11">
                  <c:v>1.63</c:v>
                </c:pt>
                <c:pt idx="12">
                  <c:v>1.69</c:v>
                </c:pt>
                <c:pt idx="13">
                  <c:v>1.5</c:v>
                </c:pt>
                <c:pt idx="14">
                  <c:v>1.63</c:v>
                </c:pt>
                <c:pt idx="15">
                  <c:v>1.47</c:v>
                </c:pt>
                <c:pt idx="16">
                  <c:v>1.49</c:v>
                </c:pt>
                <c:pt idx="17">
                  <c:v>1.6</c:v>
                </c:pt>
                <c:pt idx="18">
                  <c:v>1.26</c:v>
                </c:pt>
                <c:pt idx="19">
                  <c:v>1.23</c:v>
                </c:pt>
                <c:pt idx="20">
                  <c:v>1.15</c:v>
                </c:pt>
                <c:pt idx="21">
                  <c:v>1.2</c:v>
                </c:pt>
                <c:pt idx="22">
                  <c:v>1.14</c:v>
                </c:pt>
                <c:pt idx="23">
                  <c:v>1.13</c:v>
                </c:pt>
                <c:pt idx="24">
                  <c:v>1.21</c:v>
                </c:pt>
                <c:pt idx="25">
                  <c:v>1.2</c:v>
                </c:pt>
                <c:pt idx="26">
                  <c:v>1.14</c:v>
                </c:pt>
                <c:pt idx="27">
                  <c:v>1.17</c:v>
                </c:pt>
                <c:pt idx="28">
                  <c:v>1.15</c:v>
                </c:pt>
                <c:pt idx="29">
                  <c:v>1.22</c:v>
                </c:pt>
                <c:pt idx="30">
                  <c:v>1.14</c:v>
                </c:pt>
                <c:pt idx="31">
                  <c:v>1.13</c:v>
                </c:pt>
                <c:pt idx="32">
                  <c:v>1.07</c:v>
                </c:pt>
                <c:pt idx="33">
                  <c:v>1.07</c:v>
                </c:pt>
                <c:pt idx="34">
                  <c:v>1.12</c:v>
                </c:pt>
                <c:pt idx="35">
                  <c:v>1.17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50883872"/>
        <c:axId val="-2052199120"/>
      </c:scatterChart>
      <c:valAx>
        <c:axId val="-2050883872"/>
        <c:scaling>
          <c:orientation val="minMax"/>
          <c:max val="2017.0"/>
          <c:min val="1980.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2052199120"/>
        <c:crosses val="autoZero"/>
        <c:crossBetween val="midCat"/>
        <c:majorUnit val="2.0"/>
      </c:valAx>
      <c:valAx>
        <c:axId val="-2052199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205088387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Fatal</a:t>
            </a:r>
            <a:r>
              <a:rPr lang="en-US" sz="2000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Drowning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Rates (per 100,000)</a:t>
            </a:r>
          </a:p>
          <a:p>
            <a:pPr>
              <a:defRPr sz="16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1981</a:t>
            </a:r>
            <a:r>
              <a:rPr lang="en-US" sz="2000" b="1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- 2016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Sheet1!$A$1:$A$36</c:f>
              <c:numCache>
                <c:formatCode>General</c:formatCode>
                <c:ptCount val="36"/>
                <c:pt idx="0">
                  <c:v>1981.0</c:v>
                </c:pt>
                <c:pt idx="1">
                  <c:v>1982.0</c:v>
                </c:pt>
                <c:pt idx="2">
                  <c:v>1983.0</c:v>
                </c:pt>
                <c:pt idx="3">
                  <c:v>1984.0</c:v>
                </c:pt>
                <c:pt idx="4">
                  <c:v>1985.0</c:v>
                </c:pt>
                <c:pt idx="5">
                  <c:v>1986.0</c:v>
                </c:pt>
                <c:pt idx="6">
                  <c:v>1987.0</c:v>
                </c:pt>
                <c:pt idx="7">
                  <c:v>1988.0</c:v>
                </c:pt>
                <c:pt idx="8">
                  <c:v>1989.0</c:v>
                </c:pt>
                <c:pt idx="9">
                  <c:v>1990.0</c:v>
                </c:pt>
                <c:pt idx="10">
                  <c:v>1991.0</c:v>
                </c:pt>
                <c:pt idx="11">
                  <c:v>1992.0</c:v>
                </c:pt>
                <c:pt idx="12">
                  <c:v>1993.0</c:v>
                </c:pt>
                <c:pt idx="13">
                  <c:v>1994.0</c:v>
                </c:pt>
                <c:pt idx="14">
                  <c:v>1995.0</c:v>
                </c:pt>
                <c:pt idx="15">
                  <c:v>1996.0</c:v>
                </c:pt>
                <c:pt idx="16">
                  <c:v>1997.0</c:v>
                </c:pt>
                <c:pt idx="17">
                  <c:v>1998.0</c:v>
                </c:pt>
                <c:pt idx="18">
                  <c:v>1999.0</c:v>
                </c:pt>
                <c:pt idx="19">
                  <c:v>2000.0</c:v>
                </c:pt>
                <c:pt idx="20">
                  <c:v>2001.0</c:v>
                </c:pt>
                <c:pt idx="21">
                  <c:v>2002.0</c:v>
                </c:pt>
                <c:pt idx="22">
                  <c:v>2003.0</c:v>
                </c:pt>
                <c:pt idx="23">
                  <c:v>2004.0</c:v>
                </c:pt>
                <c:pt idx="24">
                  <c:v>2005.0</c:v>
                </c:pt>
                <c:pt idx="25">
                  <c:v>2006.0</c:v>
                </c:pt>
                <c:pt idx="26">
                  <c:v>2007.0</c:v>
                </c:pt>
                <c:pt idx="27">
                  <c:v>2008.0</c:v>
                </c:pt>
                <c:pt idx="28">
                  <c:v>2009.0</c:v>
                </c:pt>
                <c:pt idx="29">
                  <c:v>2010.0</c:v>
                </c:pt>
                <c:pt idx="30">
                  <c:v>2011.0</c:v>
                </c:pt>
                <c:pt idx="31">
                  <c:v>2012.0</c:v>
                </c:pt>
                <c:pt idx="32">
                  <c:v>2013.0</c:v>
                </c:pt>
                <c:pt idx="33">
                  <c:v>2014.0</c:v>
                </c:pt>
                <c:pt idx="34">
                  <c:v>2015.0</c:v>
                </c:pt>
                <c:pt idx="35">
                  <c:v>2016.0</c:v>
                </c:pt>
              </c:numCache>
            </c:numRef>
          </c:xVal>
          <c:yVal>
            <c:numRef>
              <c:f>Sheet1!$B$1:$B$36</c:f>
              <c:numCache>
                <c:formatCode>General</c:formatCode>
                <c:ptCount val="36"/>
                <c:pt idx="0">
                  <c:v>2.74</c:v>
                </c:pt>
                <c:pt idx="1">
                  <c:v>2.74</c:v>
                </c:pt>
                <c:pt idx="2">
                  <c:v>2.72</c:v>
                </c:pt>
                <c:pt idx="3">
                  <c:v>2.28</c:v>
                </c:pt>
                <c:pt idx="4">
                  <c:v>2.23</c:v>
                </c:pt>
                <c:pt idx="5">
                  <c:v>2.37</c:v>
                </c:pt>
                <c:pt idx="6">
                  <c:v>2.1</c:v>
                </c:pt>
                <c:pt idx="7">
                  <c:v>2.03</c:v>
                </c:pt>
                <c:pt idx="8">
                  <c:v>1.91</c:v>
                </c:pt>
                <c:pt idx="9">
                  <c:v>1.88</c:v>
                </c:pt>
                <c:pt idx="10">
                  <c:v>1.83</c:v>
                </c:pt>
                <c:pt idx="11">
                  <c:v>1.63</c:v>
                </c:pt>
                <c:pt idx="12">
                  <c:v>1.69</c:v>
                </c:pt>
                <c:pt idx="13">
                  <c:v>1.5</c:v>
                </c:pt>
                <c:pt idx="14">
                  <c:v>1.63</c:v>
                </c:pt>
                <c:pt idx="15">
                  <c:v>1.47</c:v>
                </c:pt>
                <c:pt idx="16">
                  <c:v>1.49</c:v>
                </c:pt>
                <c:pt idx="17">
                  <c:v>1.6</c:v>
                </c:pt>
                <c:pt idx="18">
                  <c:v>1.26</c:v>
                </c:pt>
                <c:pt idx="19">
                  <c:v>1.23</c:v>
                </c:pt>
                <c:pt idx="20">
                  <c:v>1.15</c:v>
                </c:pt>
                <c:pt idx="21">
                  <c:v>1.2</c:v>
                </c:pt>
                <c:pt idx="22">
                  <c:v>1.14</c:v>
                </c:pt>
                <c:pt idx="23">
                  <c:v>1.13</c:v>
                </c:pt>
                <c:pt idx="24">
                  <c:v>1.21</c:v>
                </c:pt>
                <c:pt idx="25">
                  <c:v>1.2</c:v>
                </c:pt>
                <c:pt idx="26">
                  <c:v>1.14</c:v>
                </c:pt>
                <c:pt idx="27">
                  <c:v>1.17</c:v>
                </c:pt>
                <c:pt idx="28">
                  <c:v>1.15</c:v>
                </c:pt>
                <c:pt idx="29">
                  <c:v>1.22</c:v>
                </c:pt>
                <c:pt idx="30">
                  <c:v>1.14</c:v>
                </c:pt>
                <c:pt idx="31">
                  <c:v>1.13</c:v>
                </c:pt>
                <c:pt idx="32">
                  <c:v>1.07</c:v>
                </c:pt>
                <c:pt idx="33">
                  <c:v>1.07</c:v>
                </c:pt>
                <c:pt idx="34">
                  <c:v>1.12</c:v>
                </c:pt>
                <c:pt idx="35">
                  <c:v>1.17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77426336"/>
        <c:axId val="2143449600"/>
      </c:scatterChart>
      <c:valAx>
        <c:axId val="-2077426336"/>
        <c:scaling>
          <c:orientation val="minMax"/>
          <c:max val="2017.0"/>
          <c:min val="1980.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2143449600"/>
        <c:crosses val="autoZero"/>
        <c:crossBetween val="midCat"/>
        <c:majorUnit val="2.0"/>
      </c:valAx>
      <c:valAx>
        <c:axId val="2143449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207742633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Fatal</a:t>
            </a:r>
            <a:r>
              <a:rPr lang="en-US" sz="2000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Drowning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Rates (per 100,000)</a:t>
            </a:r>
          </a:p>
          <a:p>
            <a:pPr>
              <a:defRPr sz="16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1981</a:t>
            </a:r>
            <a:r>
              <a:rPr lang="en-US" sz="2000" b="1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- 2016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Sheet1!$A$1:$A$36</c:f>
              <c:numCache>
                <c:formatCode>General</c:formatCode>
                <c:ptCount val="36"/>
                <c:pt idx="0">
                  <c:v>1981.0</c:v>
                </c:pt>
                <c:pt idx="1">
                  <c:v>1982.0</c:v>
                </c:pt>
                <c:pt idx="2">
                  <c:v>1983.0</c:v>
                </c:pt>
                <c:pt idx="3">
                  <c:v>1984.0</c:v>
                </c:pt>
                <c:pt idx="4">
                  <c:v>1985.0</c:v>
                </c:pt>
                <c:pt idx="5">
                  <c:v>1986.0</c:v>
                </c:pt>
                <c:pt idx="6">
                  <c:v>1987.0</c:v>
                </c:pt>
                <c:pt idx="7">
                  <c:v>1988.0</c:v>
                </c:pt>
                <c:pt idx="8">
                  <c:v>1989.0</c:v>
                </c:pt>
                <c:pt idx="9">
                  <c:v>1990.0</c:v>
                </c:pt>
                <c:pt idx="10">
                  <c:v>1991.0</c:v>
                </c:pt>
                <c:pt idx="11">
                  <c:v>1992.0</c:v>
                </c:pt>
                <c:pt idx="12">
                  <c:v>1993.0</c:v>
                </c:pt>
                <c:pt idx="13">
                  <c:v>1994.0</c:v>
                </c:pt>
                <c:pt idx="14">
                  <c:v>1995.0</c:v>
                </c:pt>
                <c:pt idx="15">
                  <c:v>1996.0</c:v>
                </c:pt>
                <c:pt idx="16">
                  <c:v>1997.0</c:v>
                </c:pt>
                <c:pt idx="17">
                  <c:v>1998.0</c:v>
                </c:pt>
                <c:pt idx="18">
                  <c:v>1999.0</c:v>
                </c:pt>
                <c:pt idx="19">
                  <c:v>2000.0</c:v>
                </c:pt>
                <c:pt idx="20">
                  <c:v>2001.0</c:v>
                </c:pt>
                <c:pt idx="21">
                  <c:v>2002.0</c:v>
                </c:pt>
                <c:pt idx="22">
                  <c:v>2003.0</c:v>
                </c:pt>
                <c:pt idx="23">
                  <c:v>2004.0</c:v>
                </c:pt>
                <c:pt idx="24">
                  <c:v>2005.0</c:v>
                </c:pt>
                <c:pt idx="25">
                  <c:v>2006.0</c:v>
                </c:pt>
                <c:pt idx="26">
                  <c:v>2007.0</c:v>
                </c:pt>
                <c:pt idx="27">
                  <c:v>2008.0</c:v>
                </c:pt>
                <c:pt idx="28">
                  <c:v>2009.0</c:v>
                </c:pt>
                <c:pt idx="29">
                  <c:v>2010.0</c:v>
                </c:pt>
                <c:pt idx="30">
                  <c:v>2011.0</c:v>
                </c:pt>
                <c:pt idx="31">
                  <c:v>2012.0</c:v>
                </c:pt>
                <c:pt idx="32">
                  <c:v>2013.0</c:v>
                </c:pt>
                <c:pt idx="33">
                  <c:v>2014.0</c:v>
                </c:pt>
                <c:pt idx="34">
                  <c:v>2015.0</c:v>
                </c:pt>
                <c:pt idx="35">
                  <c:v>2016.0</c:v>
                </c:pt>
              </c:numCache>
            </c:numRef>
          </c:xVal>
          <c:yVal>
            <c:numRef>
              <c:f>Sheet1!$B$1:$B$36</c:f>
              <c:numCache>
                <c:formatCode>General</c:formatCode>
                <c:ptCount val="36"/>
                <c:pt idx="0">
                  <c:v>2.74</c:v>
                </c:pt>
                <c:pt idx="1">
                  <c:v>2.74</c:v>
                </c:pt>
                <c:pt idx="2">
                  <c:v>2.72</c:v>
                </c:pt>
                <c:pt idx="3">
                  <c:v>2.28</c:v>
                </c:pt>
                <c:pt idx="4">
                  <c:v>2.23</c:v>
                </c:pt>
                <c:pt idx="5">
                  <c:v>2.37</c:v>
                </c:pt>
                <c:pt idx="6">
                  <c:v>2.1</c:v>
                </c:pt>
                <c:pt idx="7">
                  <c:v>2.03</c:v>
                </c:pt>
                <c:pt idx="8">
                  <c:v>1.91</c:v>
                </c:pt>
                <c:pt idx="9">
                  <c:v>1.88</c:v>
                </c:pt>
                <c:pt idx="10">
                  <c:v>1.83</c:v>
                </c:pt>
                <c:pt idx="11">
                  <c:v>1.63</c:v>
                </c:pt>
                <c:pt idx="12">
                  <c:v>1.69</c:v>
                </c:pt>
                <c:pt idx="13">
                  <c:v>1.5</c:v>
                </c:pt>
                <c:pt idx="14">
                  <c:v>1.63</c:v>
                </c:pt>
                <c:pt idx="15">
                  <c:v>1.47</c:v>
                </c:pt>
                <c:pt idx="16">
                  <c:v>1.49</c:v>
                </c:pt>
                <c:pt idx="17">
                  <c:v>1.6</c:v>
                </c:pt>
                <c:pt idx="18">
                  <c:v>1.26</c:v>
                </c:pt>
                <c:pt idx="19">
                  <c:v>1.23</c:v>
                </c:pt>
                <c:pt idx="20">
                  <c:v>1.15</c:v>
                </c:pt>
                <c:pt idx="21">
                  <c:v>1.2</c:v>
                </c:pt>
                <c:pt idx="22">
                  <c:v>1.14</c:v>
                </c:pt>
                <c:pt idx="23">
                  <c:v>1.13</c:v>
                </c:pt>
                <c:pt idx="24">
                  <c:v>1.21</c:v>
                </c:pt>
                <c:pt idx="25">
                  <c:v>1.2</c:v>
                </c:pt>
                <c:pt idx="26">
                  <c:v>1.14</c:v>
                </c:pt>
                <c:pt idx="27">
                  <c:v>1.17</c:v>
                </c:pt>
                <c:pt idx="28">
                  <c:v>1.15</c:v>
                </c:pt>
                <c:pt idx="29">
                  <c:v>1.22</c:v>
                </c:pt>
                <c:pt idx="30">
                  <c:v>1.14</c:v>
                </c:pt>
                <c:pt idx="31">
                  <c:v>1.13</c:v>
                </c:pt>
                <c:pt idx="32">
                  <c:v>1.07</c:v>
                </c:pt>
                <c:pt idx="33">
                  <c:v>1.07</c:v>
                </c:pt>
                <c:pt idx="34">
                  <c:v>1.12</c:v>
                </c:pt>
                <c:pt idx="35">
                  <c:v>1.17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77561472"/>
        <c:axId val="-2077873056"/>
      </c:scatterChart>
      <c:valAx>
        <c:axId val="-2077561472"/>
        <c:scaling>
          <c:orientation val="minMax"/>
          <c:max val="2017.0"/>
          <c:min val="1980.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2077873056"/>
        <c:crosses val="autoZero"/>
        <c:crossBetween val="midCat"/>
        <c:majorUnit val="2.0"/>
      </c:valAx>
      <c:valAx>
        <c:axId val="-2077873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207756147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500" b="1" i="0" u="none" strike="noStrike" kern="1200" cap="all" spc="10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r>
              <a:rPr lang="en-US" sz="2000"/>
              <a:t>Drowning rates (per 100,000)</a:t>
            </a:r>
          </a:p>
          <a:p>
            <a:pPr>
              <a:defRPr/>
            </a:pPr>
            <a:r>
              <a:rPr lang="en-US" sz="2000"/>
              <a:t>By age group</a:t>
            </a:r>
          </a:p>
          <a:p>
            <a:pPr>
              <a:defRPr/>
            </a:pPr>
            <a:r>
              <a:rPr lang="en-US" sz="2000"/>
              <a:t>(2016)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1" i="0" u="none" strike="noStrike" kern="1200" cap="all" spc="100" normalizeH="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cked"/>
        <c:varyColors val="0"/>
        <c:ser>
          <c:idx val="0"/>
          <c:order val="0"/>
          <c:spPr>
            <a:ln w="25400" cap="rnd">
              <a:solidFill>
                <a:schemeClr val="lt1"/>
              </a:solidFill>
              <a:round/>
            </a:ln>
            <a:effectLst>
              <a:outerShdw dist="25400" dir="2700000" algn="tl" rotWithShape="0">
                <a:schemeClr val="accent1"/>
              </a:outerShdw>
            </a:effectLst>
          </c:spPr>
          <c:marker>
            <c:symbol val="none"/>
          </c:marker>
          <c:dLbls>
            <c:spPr>
              <a:solidFill>
                <a:schemeClr val="accent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Sheet2!$A$1:$A$18</c:f>
              <c:strCache>
                <c:ptCount val="18"/>
                <c:pt idx="0">
                  <c:v>0-04</c:v>
                </c:pt>
                <c:pt idx="1">
                  <c:v>05-09</c:v>
                </c:pt>
                <c:pt idx="2">
                  <c:v>10-14</c:v>
                </c:pt>
                <c:pt idx="3">
                  <c:v>15-19</c:v>
                </c:pt>
                <c:pt idx="4">
                  <c:v>20-24</c:v>
                </c:pt>
                <c:pt idx="5">
                  <c:v>25-29</c:v>
                </c:pt>
                <c:pt idx="6">
                  <c:v>30-34</c:v>
                </c:pt>
                <c:pt idx="7">
                  <c:v>35-39</c:v>
                </c:pt>
                <c:pt idx="8">
                  <c:v>40-44</c:v>
                </c:pt>
                <c:pt idx="9">
                  <c:v>45-49</c:v>
                </c:pt>
                <c:pt idx="10">
                  <c:v>50-54</c:v>
                </c:pt>
                <c:pt idx="11">
                  <c:v>55-59</c:v>
                </c:pt>
                <c:pt idx="12">
                  <c:v>60-64</c:v>
                </c:pt>
                <c:pt idx="13">
                  <c:v>65-69</c:v>
                </c:pt>
                <c:pt idx="14">
                  <c:v>70-74</c:v>
                </c:pt>
                <c:pt idx="15">
                  <c:v>75-79</c:v>
                </c:pt>
                <c:pt idx="16">
                  <c:v>80-84</c:v>
                </c:pt>
                <c:pt idx="17">
                  <c:v>85+</c:v>
                </c:pt>
              </c:strCache>
            </c:strRef>
          </c:cat>
          <c:val>
            <c:numRef>
              <c:f>Sheet2!$B$1:$B$18</c:f>
              <c:numCache>
                <c:formatCode>General</c:formatCode>
                <c:ptCount val="18"/>
                <c:pt idx="0">
                  <c:v>2.319999999999998</c:v>
                </c:pt>
                <c:pt idx="1">
                  <c:v>0.72</c:v>
                </c:pt>
                <c:pt idx="2">
                  <c:v>0.5</c:v>
                </c:pt>
                <c:pt idx="3">
                  <c:v>1.2</c:v>
                </c:pt>
                <c:pt idx="4">
                  <c:v>1.24</c:v>
                </c:pt>
                <c:pt idx="5">
                  <c:v>1.07</c:v>
                </c:pt>
                <c:pt idx="6">
                  <c:v>1.0</c:v>
                </c:pt>
                <c:pt idx="7">
                  <c:v>1.01</c:v>
                </c:pt>
                <c:pt idx="8">
                  <c:v>0.95</c:v>
                </c:pt>
                <c:pt idx="9">
                  <c:v>1.05</c:v>
                </c:pt>
                <c:pt idx="10">
                  <c:v>1.18</c:v>
                </c:pt>
                <c:pt idx="11">
                  <c:v>1.05</c:v>
                </c:pt>
                <c:pt idx="12">
                  <c:v>1.37</c:v>
                </c:pt>
                <c:pt idx="13">
                  <c:v>1.18</c:v>
                </c:pt>
                <c:pt idx="14">
                  <c:v>1.42</c:v>
                </c:pt>
                <c:pt idx="15">
                  <c:v>1.52</c:v>
                </c:pt>
                <c:pt idx="16">
                  <c:v>1.76</c:v>
                </c:pt>
                <c:pt idx="17">
                  <c:v>1.61</c:v>
                </c:pt>
              </c:numCache>
            </c:numRef>
          </c:val>
          <c:smooth val="0"/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gradFill>
                <a:gsLst>
                  <a:gs pos="0">
                    <a:schemeClr val="lt1"/>
                  </a:gs>
                  <a:gs pos="100000">
                    <a:schemeClr val="lt1">
                      <a:alpha val="0"/>
                    </a:schemeClr>
                  </a:gs>
                </a:gsLst>
                <a:lin ang="5400000" scaled="0"/>
              </a:gradFill>
              <a:round/>
            </a:ln>
            <a:effectLst/>
          </c:spPr>
        </c:dropLines>
        <c:smooth val="0"/>
        <c:axId val="-2052345392"/>
        <c:axId val="-2051252240"/>
      </c:lineChart>
      <c:catAx>
        <c:axId val="-2052345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spc="3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51252240"/>
        <c:crosses val="autoZero"/>
        <c:auto val="1"/>
        <c:lblAlgn val="ctr"/>
        <c:lblOffset val="100"/>
        <c:noMultiLvlLbl val="0"/>
      </c:catAx>
      <c:valAx>
        <c:axId val="-205125224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20523453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solidFill>
      <a:schemeClr val="accent1"/>
    </a:solidFill>
    <a:ln w="9525" cap="flat" cmpd="sng" algn="ctr">
      <a:solidFill>
        <a:schemeClr val="lt1">
          <a:lumMod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38">
  <cs:axisTitle>
    <cs:lnRef idx="0"/>
    <cs:fillRef idx="0"/>
    <cs:effectRef idx="0"/>
    <cs:fontRef idx="minor">
      <a:schemeClr val="lt1"/>
    </cs:fontRef>
    <cs:defRPr sz="900" b="1" kern="1200"/>
  </cs:axisTitle>
  <cs:categoryAxis>
    <cs:lnRef idx="0">
      <cs:styleClr val="0"/>
    </cs:lnRef>
    <cs:fillRef idx="0"/>
    <cs:effectRef idx="0"/>
    <cs:fontRef idx="minor">
      <a:schemeClr val="lt1"/>
    </cs:fontRef>
    <cs:defRPr sz="900" kern="1200" spc="3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lt1">
            <a:lumMod val="85000"/>
          </a:schemeClr>
        </a:solidFill>
        <a:round/>
      </a:ln>
    </cs:spPr>
    <cs:defRPr sz="1000" kern="1200"/>
  </cs:chartArea>
  <cs:dataLabel>
    <cs:lnRef idx="0"/>
    <cs:fillRef idx="0">
      <cs:styleClr val="0"/>
    </cs:fillRef>
    <cs:effectRef idx="0"/>
    <cs:fontRef idx="minor">
      <a:schemeClr val="lt1"/>
    </cs:fontRef>
    <cs:spPr>
      <a:solidFill>
        <a:schemeClr val="phClr"/>
      </a:solidFill>
    </cs:spPr>
    <cs:defRPr sz="900" b="1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25400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900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lt1"/>
            </a:gs>
            <a:gs pos="100000">
              <a:schemeClr val="lt1">
                <a:alpha val="0"/>
              </a:schemeClr>
            </a:gs>
          </a:gsLst>
          <a:lin ang="5400000" scaled="0"/>
        </a:gradFill>
        <a:round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defRPr sz="900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500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900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FB70BC-DF2D-4700-AD99-870934DDAC74}" type="doc">
      <dgm:prSet loTypeId="urn:microsoft.com/office/officeart/2008/layout/AlternatingHexagons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353FF9ED-E601-4AED-8F83-990E3C060BE7}">
      <dgm:prSet phldrT="[Text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400" dirty="0" smtClean="0"/>
            <a:t>Foundations</a:t>
          </a:r>
          <a:endParaRPr lang="en-US" sz="1400" dirty="0"/>
        </a:p>
      </dgm:t>
    </dgm:pt>
    <dgm:pt modelId="{8422EFFA-6DC4-4788-90F6-88BFE774C4C3}" type="parTrans" cxnId="{921A3060-3F61-4861-8E21-A28F8E4CA5CF}">
      <dgm:prSet/>
      <dgm:spPr/>
      <dgm:t>
        <a:bodyPr/>
        <a:lstStyle/>
        <a:p>
          <a:endParaRPr lang="en-US"/>
        </a:p>
      </dgm:t>
    </dgm:pt>
    <dgm:pt modelId="{5A86AF49-16AC-4F45-A072-89B2C1EFD7AB}" type="sibTrans" cxnId="{921A3060-3F61-4861-8E21-A28F8E4CA5CF}">
      <dgm:prSet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Boating</a:t>
          </a:r>
          <a:endParaRPr lang="en-US" dirty="0"/>
        </a:p>
      </dgm:t>
    </dgm:pt>
    <dgm:pt modelId="{5C35B342-938D-48B9-B741-222AF0759B3F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050" dirty="0" smtClean="0"/>
            <a:t>Local Community</a:t>
          </a:r>
          <a:endParaRPr lang="en-US" sz="1050" dirty="0"/>
        </a:p>
      </dgm:t>
    </dgm:pt>
    <dgm:pt modelId="{77AD1EE5-4972-4263-A011-8415806AAD57}" type="parTrans" cxnId="{53E04CAF-C94B-45F7-AC37-B668E152D282}">
      <dgm:prSet/>
      <dgm:spPr/>
      <dgm:t>
        <a:bodyPr/>
        <a:lstStyle/>
        <a:p>
          <a:endParaRPr lang="en-US"/>
        </a:p>
      </dgm:t>
    </dgm:pt>
    <dgm:pt modelId="{36704B08-F10D-4E45-8E39-A401447F6A3D}" type="sibTrans" cxnId="{53E04CAF-C94B-45F7-AC37-B668E152D282}">
      <dgm:prSet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Corporate Entities</a:t>
          </a:r>
          <a:endParaRPr lang="en-US" dirty="0"/>
        </a:p>
      </dgm:t>
    </dgm:pt>
    <dgm:pt modelId="{D23F663B-F715-452F-8B22-08FAA98B54F3}">
      <dgm:prSet custT="1"/>
      <dgm:spPr/>
      <dgm:t>
        <a:bodyPr/>
        <a:lstStyle/>
        <a:p>
          <a:r>
            <a:rPr lang="en-US" sz="1400" dirty="0" smtClean="0"/>
            <a:t>Rescue Training</a:t>
          </a:r>
          <a:endParaRPr lang="en-US" sz="1400" dirty="0"/>
        </a:p>
      </dgm:t>
    </dgm:pt>
    <dgm:pt modelId="{6CE3CFD7-3D9C-4A7B-BF79-2548D99AF537}" type="parTrans" cxnId="{DEE16BC7-F9CB-4595-821A-FFE1D9222FA1}">
      <dgm:prSet/>
      <dgm:spPr/>
      <dgm:t>
        <a:bodyPr/>
        <a:lstStyle/>
        <a:p>
          <a:endParaRPr lang="en-US"/>
        </a:p>
      </dgm:t>
    </dgm:pt>
    <dgm:pt modelId="{846AC57E-B35D-4EE9-BF77-2880D266DF67}" type="sibTrans" cxnId="{DEE16BC7-F9CB-4595-821A-FFE1D9222FA1}">
      <dgm:prSet/>
      <dgm:spPr/>
      <dgm:t>
        <a:bodyPr/>
        <a:lstStyle/>
        <a:p>
          <a:r>
            <a:rPr lang="en-US" dirty="0" smtClean="0"/>
            <a:t>Educational Programs</a:t>
          </a:r>
          <a:endParaRPr lang="en-US" dirty="0"/>
        </a:p>
      </dgm:t>
    </dgm:pt>
    <dgm:pt modelId="{EA2F40D9-94C6-4EB1-9932-7BA13DA650BA}">
      <dgm:prSet phldrT="[Text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900" dirty="0" smtClean="0"/>
            <a:t>Non-Profit Organizations</a:t>
          </a:r>
          <a:endParaRPr lang="en-US" sz="900" dirty="0"/>
        </a:p>
      </dgm:t>
    </dgm:pt>
    <dgm:pt modelId="{551AF90A-9870-4A10-8E3A-7B37178E6C57}" type="sibTrans" cxnId="{D88D6510-40BD-4903-92A4-544A31227B8C}">
      <dgm:prSet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EMS Fire </a:t>
          </a:r>
          <a:endParaRPr lang="en-US" dirty="0"/>
        </a:p>
      </dgm:t>
    </dgm:pt>
    <dgm:pt modelId="{954DC232-9F1D-41E4-BA69-4040C2A69B28}" type="parTrans" cxnId="{D88D6510-40BD-4903-92A4-544A31227B8C}">
      <dgm:prSet/>
      <dgm:spPr/>
      <dgm:t>
        <a:bodyPr/>
        <a:lstStyle/>
        <a:p>
          <a:endParaRPr lang="en-US"/>
        </a:p>
      </dgm:t>
    </dgm:pt>
    <dgm:pt modelId="{86FC9793-84E3-4936-A68A-81870BC928DD}">
      <dgm:prSet custT="1"/>
      <dgm:spPr/>
      <dgm:t>
        <a:bodyPr/>
        <a:lstStyle/>
        <a:p>
          <a:r>
            <a:rPr lang="en-US" sz="900" b="1" dirty="0" smtClean="0"/>
            <a:t>Lifeguards</a:t>
          </a:r>
          <a:endParaRPr lang="en-US" sz="900" b="1" dirty="0"/>
        </a:p>
      </dgm:t>
    </dgm:pt>
    <dgm:pt modelId="{221FF5CB-096C-44A3-8632-062A66B5662E}" type="parTrans" cxnId="{1D6B487C-EF7B-4BD9-BAFA-087174A5AF52}">
      <dgm:prSet/>
      <dgm:spPr/>
      <dgm:t>
        <a:bodyPr/>
        <a:lstStyle/>
        <a:p>
          <a:endParaRPr lang="en-US"/>
        </a:p>
      </dgm:t>
    </dgm:pt>
    <dgm:pt modelId="{13C9C716-B911-4D1E-9458-C33146626867}" type="sibTrans" cxnId="{1D6B487C-EF7B-4BD9-BAFA-087174A5AF52}">
      <dgm:prSet/>
      <dgm:spPr/>
      <dgm:t>
        <a:bodyPr/>
        <a:lstStyle/>
        <a:p>
          <a:r>
            <a:rPr lang="en-US" dirty="0" smtClean="0"/>
            <a:t>Volunteers</a:t>
          </a:r>
          <a:endParaRPr lang="en-US" dirty="0"/>
        </a:p>
      </dgm:t>
    </dgm:pt>
    <dgm:pt modelId="{DA61A06E-53DD-4C4B-A898-D056DFFCBFE7}">
      <dgm:prSet/>
      <dgm:spPr/>
      <dgm:t>
        <a:bodyPr/>
        <a:lstStyle/>
        <a:p>
          <a:r>
            <a:rPr lang="en-US" dirty="0" smtClean="0"/>
            <a:t>National Action</a:t>
          </a:r>
          <a:endParaRPr lang="en-US" dirty="0"/>
        </a:p>
      </dgm:t>
    </dgm:pt>
    <dgm:pt modelId="{FE879437-CB63-4D82-A6B5-9D3EAFD8B35C}" type="sibTrans" cxnId="{F854DFDB-0969-4DAE-81E5-8BF2B867DF4C}">
      <dgm:prSet/>
      <dgm:spPr/>
      <dgm:t>
        <a:bodyPr/>
        <a:lstStyle/>
        <a:p>
          <a:r>
            <a:rPr lang="en-US" dirty="0" smtClean="0"/>
            <a:t>Schools</a:t>
          </a:r>
          <a:endParaRPr lang="en-US" dirty="0"/>
        </a:p>
      </dgm:t>
    </dgm:pt>
    <dgm:pt modelId="{56ADBA2E-A48C-4073-BE2D-150DE4F9F819}" type="parTrans" cxnId="{F854DFDB-0969-4DAE-81E5-8BF2B867DF4C}">
      <dgm:prSet/>
      <dgm:spPr/>
      <dgm:t>
        <a:bodyPr/>
        <a:lstStyle/>
        <a:p>
          <a:endParaRPr lang="en-US"/>
        </a:p>
      </dgm:t>
    </dgm:pt>
    <dgm:pt modelId="{F8427A0F-0D59-47A7-B8FA-620C4DD1FC6B}" type="pres">
      <dgm:prSet presAssocID="{3BFB70BC-DF2D-4700-AD99-870934DDAC74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1D5FFD44-2225-4FE4-A12D-30B31590631B}" type="pres">
      <dgm:prSet presAssocID="{353FF9ED-E601-4AED-8F83-990E3C060BE7}" presName="composite" presStyleCnt="0"/>
      <dgm:spPr/>
    </dgm:pt>
    <dgm:pt modelId="{317CC4B5-4EFB-48A2-9ABE-CDE5BD5F6565}" type="pres">
      <dgm:prSet presAssocID="{353FF9ED-E601-4AED-8F83-990E3C060BE7}" presName="Parent1" presStyleLbl="node1" presStyleIdx="0" presStyleCnt="12" custScaleX="489248" custScaleY="119332" custLinFactX="-100000" custLinFactNeighborX="-130474" custLinFactNeighborY="3533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4E169B-1379-4090-880C-62BBFF3EF005}" type="pres">
      <dgm:prSet presAssocID="{353FF9ED-E601-4AED-8F83-990E3C060BE7}" presName="Childtext1" presStyleLbl="revTx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48B2E4-A177-4F0D-87D1-B2153E4A43F0}" type="pres">
      <dgm:prSet presAssocID="{353FF9ED-E601-4AED-8F83-990E3C060BE7}" presName="BalanceSpacing" presStyleCnt="0"/>
      <dgm:spPr/>
    </dgm:pt>
    <dgm:pt modelId="{25CE4E5D-A4A0-4677-B2F9-D8DB58142F9D}" type="pres">
      <dgm:prSet presAssocID="{353FF9ED-E601-4AED-8F83-990E3C060BE7}" presName="BalanceSpacing1" presStyleCnt="0"/>
      <dgm:spPr/>
    </dgm:pt>
    <dgm:pt modelId="{BBEBD8C4-E9B7-4514-90F7-3B0F0D2D1229}" type="pres">
      <dgm:prSet presAssocID="{5A86AF49-16AC-4F45-A072-89B2C1EFD7AB}" presName="Accent1Text" presStyleLbl="node1" presStyleIdx="1" presStyleCnt="12" custScaleX="313519" custScaleY="210840" custLinFactX="-300000" custLinFactNeighborX="-308881" custLinFactNeighborY="57642"/>
      <dgm:spPr/>
      <dgm:t>
        <a:bodyPr/>
        <a:lstStyle/>
        <a:p>
          <a:endParaRPr lang="en-US"/>
        </a:p>
      </dgm:t>
    </dgm:pt>
    <dgm:pt modelId="{F080F0C5-D8D5-4EAD-98F1-923C4B9FF94B}" type="pres">
      <dgm:prSet presAssocID="{5A86AF49-16AC-4F45-A072-89B2C1EFD7AB}" presName="spaceBetweenRectangles" presStyleCnt="0"/>
      <dgm:spPr/>
    </dgm:pt>
    <dgm:pt modelId="{A6E15722-4014-45B4-8429-20C9C48C6FF2}" type="pres">
      <dgm:prSet presAssocID="{5C35B342-938D-48B9-B741-222AF0759B3F}" presName="composite" presStyleCnt="0"/>
      <dgm:spPr/>
    </dgm:pt>
    <dgm:pt modelId="{6C47299A-1A16-421F-AFAE-131FFB282CB0}" type="pres">
      <dgm:prSet presAssocID="{5C35B342-938D-48B9-B741-222AF0759B3F}" presName="Parent1" presStyleLbl="node1" presStyleIdx="2" presStyleCnt="12" custScaleX="345575" custScaleY="166999" custLinFactX="120841" custLinFactY="-23003" custLinFactNeighborX="200000" custLinFactNeighborY="-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368986-73AC-42A3-98CE-F9E43853411C}" type="pres">
      <dgm:prSet presAssocID="{5C35B342-938D-48B9-B741-222AF0759B3F}" presName="Childtext1" presStyleLbl="revTx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A06F37-6CEA-46E6-90F1-3F77FD57BC39}" type="pres">
      <dgm:prSet presAssocID="{5C35B342-938D-48B9-B741-222AF0759B3F}" presName="BalanceSpacing" presStyleCnt="0"/>
      <dgm:spPr/>
    </dgm:pt>
    <dgm:pt modelId="{9BADC840-56DB-4BA3-9969-55779CF80067}" type="pres">
      <dgm:prSet presAssocID="{5C35B342-938D-48B9-B741-222AF0759B3F}" presName="BalanceSpacing1" presStyleCnt="0"/>
      <dgm:spPr/>
    </dgm:pt>
    <dgm:pt modelId="{1BB6474F-530C-4DAA-8788-BE92ADBCE808}" type="pres">
      <dgm:prSet presAssocID="{36704B08-F10D-4E45-8E39-A401447F6A3D}" presName="Accent1Text" presStyleLbl="node1" presStyleIdx="3" presStyleCnt="12" custScaleX="216699" custScaleY="171700" custLinFactX="-353757" custLinFactY="78953" custLinFactNeighborX="-400000" custLinFactNeighborY="100000"/>
      <dgm:spPr/>
      <dgm:t>
        <a:bodyPr/>
        <a:lstStyle/>
        <a:p>
          <a:endParaRPr lang="en-US"/>
        </a:p>
      </dgm:t>
    </dgm:pt>
    <dgm:pt modelId="{1A639AB2-87AF-443E-BBF0-C516B9C3943B}" type="pres">
      <dgm:prSet presAssocID="{36704B08-F10D-4E45-8E39-A401447F6A3D}" presName="spaceBetweenRectangles" presStyleCnt="0"/>
      <dgm:spPr/>
    </dgm:pt>
    <dgm:pt modelId="{0E36F2F4-E622-4430-BE57-DBBE7A7B3717}" type="pres">
      <dgm:prSet presAssocID="{D23F663B-F715-452F-8B22-08FAA98B54F3}" presName="composite" presStyleCnt="0"/>
      <dgm:spPr/>
    </dgm:pt>
    <dgm:pt modelId="{A66B30F9-89CB-4C0A-A2AC-08EE4E39EEF0}" type="pres">
      <dgm:prSet presAssocID="{D23F663B-F715-452F-8B22-08FAA98B54F3}" presName="Parent1" presStyleLbl="node1" presStyleIdx="4" presStyleCnt="12" custScaleX="378701" custScaleY="208269" custLinFactX="95940" custLinFactNeighborX="100000" custLinFactNeighborY="896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05A6C0-6010-4A86-9231-0667FD94C379}" type="pres">
      <dgm:prSet presAssocID="{D23F663B-F715-452F-8B22-08FAA98B54F3}" presName="Childtext1" presStyleLbl="revTx" presStyleIdx="2" presStyleCnt="6">
        <dgm:presLayoutVars>
          <dgm:chMax val="0"/>
          <dgm:chPref val="0"/>
          <dgm:bulletEnabled val="1"/>
        </dgm:presLayoutVars>
      </dgm:prSet>
      <dgm:spPr/>
    </dgm:pt>
    <dgm:pt modelId="{8A492FF4-E3E8-4ED7-9F0F-E6A7C6CCD899}" type="pres">
      <dgm:prSet presAssocID="{D23F663B-F715-452F-8B22-08FAA98B54F3}" presName="BalanceSpacing" presStyleCnt="0"/>
      <dgm:spPr/>
    </dgm:pt>
    <dgm:pt modelId="{84EEE964-5F0A-4AC4-B42B-9E5433E34AF6}" type="pres">
      <dgm:prSet presAssocID="{D23F663B-F715-452F-8B22-08FAA98B54F3}" presName="BalanceSpacing1" presStyleCnt="0"/>
      <dgm:spPr/>
    </dgm:pt>
    <dgm:pt modelId="{F4CA8143-1051-44A1-89D8-8DD2D8CFD220}" type="pres">
      <dgm:prSet presAssocID="{846AC57E-B35D-4EE9-BF77-2880D266DF67}" presName="Accent1Text" presStyleLbl="node1" presStyleIdx="5" presStyleCnt="12" custScaleX="256216" custScaleY="188295" custLinFactX="-73757" custLinFactNeighborX="-100000" custLinFactNeighborY="31796"/>
      <dgm:spPr/>
      <dgm:t>
        <a:bodyPr/>
        <a:lstStyle/>
        <a:p>
          <a:endParaRPr lang="en-US"/>
        </a:p>
      </dgm:t>
    </dgm:pt>
    <dgm:pt modelId="{5A4A9469-5DAE-423D-9530-72F908CAAF13}" type="pres">
      <dgm:prSet presAssocID="{846AC57E-B35D-4EE9-BF77-2880D266DF67}" presName="spaceBetweenRectangles" presStyleCnt="0"/>
      <dgm:spPr/>
    </dgm:pt>
    <dgm:pt modelId="{B455121E-E241-49A9-B70C-FFAA20645F63}" type="pres">
      <dgm:prSet presAssocID="{EA2F40D9-94C6-4EB1-9932-7BA13DA650BA}" presName="composite" presStyleCnt="0"/>
      <dgm:spPr/>
    </dgm:pt>
    <dgm:pt modelId="{B7CEA565-DDFB-4D27-B7C6-A9FFE5C6BE7C}" type="pres">
      <dgm:prSet presAssocID="{EA2F40D9-94C6-4EB1-9932-7BA13DA650BA}" presName="Parent1" presStyleLbl="node1" presStyleIdx="6" presStyleCnt="12" custScaleX="203568" custScaleY="182795" custLinFactX="-300000" custLinFactY="96137" custLinFactNeighborX="-333279" custLinFactNeighborY="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D35001-6F9D-45CC-8B57-BADA25C0684E}" type="pres">
      <dgm:prSet presAssocID="{EA2F40D9-94C6-4EB1-9932-7BA13DA650BA}" presName="Childtext1" presStyleLbl="revTx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F56F03-0131-4039-919B-176D39FD2721}" type="pres">
      <dgm:prSet presAssocID="{EA2F40D9-94C6-4EB1-9932-7BA13DA650BA}" presName="BalanceSpacing" presStyleCnt="0"/>
      <dgm:spPr/>
    </dgm:pt>
    <dgm:pt modelId="{CE412BEC-9EE9-4C09-A199-5FAA93E78BAF}" type="pres">
      <dgm:prSet presAssocID="{EA2F40D9-94C6-4EB1-9932-7BA13DA650BA}" presName="BalanceSpacing1" presStyleCnt="0"/>
      <dgm:spPr/>
    </dgm:pt>
    <dgm:pt modelId="{2610E03B-AE69-4A11-8C98-D3BA3D3F223B}" type="pres">
      <dgm:prSet presAssocID="{551AF90A-9870-4A10-8E3A-7B37178E6C57}" presName="Accent1Text" presStyleLbl="node1" presStyleIdx="7" presStyleCnt="12" custScaleX="182488" custScaleY="150137" custLinFactX="-117002" custLinFactY="100000" custLinFactNeighborX="-200000" custLinFactNeighborY="124987"/>
      <dgm:spPr/>
      <dgm:t>
        <a:bodyPr/>
        <a:lstStyle/>
        <a:p>
          <a:endParaRPr lang="en-US"/>
        </a:p>
      </dgm:t>
    </dgm:pt>
    <dgm:pt modelId="{917D0766-8F03-4C98-BC50-73A58876675B}" type="pres">
      <dgm:prSet presAssocID="{551AF90A-9870-4A10-8E3A-7B37178E6C57}" presName="spaceBetweenRectangles" presStyleCnt="0"/>
      <dgm:spPr/>
    </dgm:pt>
    <dgm:pt modelId="{E6B8A32E-1256-42C3-AB0B-0ED0BC9950C4}" type="pres">
      <dgm:prSet presAssocID="{86FC9793-84E3-4936-A68A-81870BC928DD}" presName="composite" presStyleCnt="0"/>
      <dgm:spPr/>
    </dgm:pt>
    <dgm:pt modelId="{D092F9C2-3260-4AC9-BF29-8D73A8A1C0F2}" type="pres">
      <dgm:prSet presAssocID="{86FC9793-84E3-4936-A68A-81870BC928DD}" presName="Parent1" presStyleLbl="node1" presStyleIdx="8" presStyleCnt="12" custScaleX="280276" custScaleY="213787" custLinFactX="300000" custLinFactY="-134965" custLinFactNeighborX="394239" custLinFactNeighborY="-2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43F216-3CC8-4867-BC8F-9602C6651505}" type="pres">
      <dgm:prSet presAssocID="{86FC9793-84E3-4936-A68A-81870BC928DD}" presName="Childtext1" presStyleLbl="revTx" presStyleIdx="4" presStyleCnt="6">
        <dgm:presLayoutVars>
          <dgm:chMax val="0"/>
          <dgm:chPref val="0"/>
          <dgm:bulletEnabled val="1"/>
        </dgm:presLayoutVars>
      </dgm:prSet>
      <dgm:spPr/>
    </dgm:pt>
    <dgm:pt modelId="{7A7CE81E-16C5-40F7-891F-C95DDAE31D28}" type="pres">
      <dgm:prSet presAssocID="{86FC9793-84E3-4936-A68A-81870BC928DD}" presName="BalanceSpacing" presStyleCnt="0"/>
      <dgm:spPr/>
    </dgm:pt>
    <dgm:pt modelId="{AC5A61C6-B66D-4134-8A3B-E44D35C3CAC1}" type="pres">
      <dgm:prSet presAssocID="{86FC9793-84E3-4936-A68A-81870BC928DD}" presName="BalanceSpacing1" presStyleCnt="0"/>
      <dgm:spPr/>
    </dgm:pt>
    <dgm:pt modelId="{8865586E-C992-4FCA-A647-D50D4C5DD6CC}" type="pres">
      <dgm:prSet presAssocID="{13C9C716-B911-4D1E-9458-C33146626867}" presName="Accent1Text" presStyleLbl="node1" presStyleIdx="9" presStyleCnt="12" custScaleX="375534" custScaleY="211106" custLinFactX="100000" custLinFactNeighborX="185574" custLinFactNeighborY="37556"/>
      <dgm:spPr/>
      <dgm:t>
        <a:bodyPr/>
        <a:lstStyle/>
        <a:p>
          <a:endParaRPr lang="en-US"/>
        </a:p>
      </dgm:t>
    </dgm:pt>
    <dgm:pt modelId="{8E2CE495-9D5F-44A9-8276-0D472EB70E21}" type="pres">
      <dgm:prSet presAssocID="{13C9C716-B911-4D1E-9458-C33146626867}" presName="spaceBetweenRectangles" presStyleCnt="0"/>
      <dgm:spPr/>
    </dgm:pt>
    <dgm:pt modelId="{2F7EDC71-5382-4EC4-A129-14B43623480C}" type="pres">
      <dgm:prSet presAssocID="{DA61A06E-53DD-4C4B-A898-D056DFFCBFE7}" presName="composite" presStyleCnt="0"/>
      <dgm:spPr/>
    </dgm:pt>
    <dgm:pt modelId="{635437F7-49B0-42A8-8887-AEF4B299735F}" type="pres">
      <dgm:prSet presAssocID="{DA61A06E-53DD-4C4B-A898-D056DFFCBFE7}" presName="Parent1" presStyleLbl="node1" presStyleIdx="10" presStyleCnt="12" custScaleX="339665" custScaleY="175788" custLinFactX="397357" custLinFactY="-400000" custLinFactNeighborX="400000" custLinFactNeighborY="-45854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09744D-070C-49C3-98BD-E519D2CB2706}" type="pres">
      <dgm:prSet presAssocID="{DA61A06E-53DD-4C4B-A898-D056DFFCBFE7}" presName="Childtext1" presStyleLbl="revTx" presStyleIdx="5" presStyleCnt="6">
        <dgm:presLayoutVars>
          <dgm:chMax val="0"/>
          <dgm:chPref val="0"/>
          <dgm:bulletEnabled val="1"/>
        </dgm:presLayoutVars>
      </dgm:prSet>
      <dgm:spPr/>
    </dgm:pt>
    <dgm:pt modelId="{2CEA6031-3554-49FD-B4C3-B95A5145F905}" type="pres">
      <dgm:prSet presAssocID="{DA61A06E-53DD-4C4B-A898-D056DFFCBFE7}" presName="BalanceSpacing" presStyleCnt="0"/>
      <dgm:spPr/>
    </dgm:pt>
    <dgm:pt modelId="{7DBDEAB9-0F81-4BB0-9DDB-F5F2731A82E7}" type="pres">
      <dgm:prSet presAssocID="{DA61A06E-53DD-4C4B-A898-D056DFFCBFE7}" presName="BalanceSpacing1" presStyleCnt="0"/>
      <dgm:spPr/>
    </dgm:pt>
    <dgm:pt modelId="{EC99B352-CA45-49FB-B0C8-014AD3A16AF4}" type="pres">
      <dgm:prSet presAssocID="{FE879437-CB63-4D82-A6B5-9D3EAFD8B35C}" presName="Accent1Text" presStyleLbl="node1" presStyleIdx="11" presStyleCnt="12" custScaleX="262017" custScaleY="215566" custLinFactX="300000" custLinFactY="-68336" custLinFactNeighborX="347933" custLinFactNeighborY="-100000"/>
      <dgm:spPr/>
      <dgm:t>
        <a:bodyPr/>
        <a:lstStyle/>
        <a:p>
          <a:endParaRPr lang="en-US"/>
        </a:p>
      </dgm:t>
    </dgm:pt>
  </dgm:ptLst>
  <dgm:cxnLst>
    <dgm:cxn modelId="{60E240A2-C3C6-4881-AD76-2EC08E531A5D}" type="presOf" srcId="{FE879437-CB63-4D82-A6B5-9D3EAFD8B35C}" destId="{EC99B352-CA45-49FB-B0C8-014AD3A16AF4}" srcOrd="0" destOrd="0" presId="urn:microsoft.com/office/officeart/2008/layout/AlternatingHexagons"/>
    <dgm:cxn modelId="{C443BD31-0A75-4397-829C-8A77A9BF6CC9}" type="presOf" srcId="{5A86AF49-16AC-4F45-A072-89B2C1EFD7AB}" destId="{BBEBD8C4-E9B7-4514-90F7-3B0F0D2D1229}" srcOrd="0" destOrd="0" presId="urn:microsoft.com/office/officeart/2008/layout/AlternatingHexagons"/>
    <dgm:cxn modelId="{F4B40010-45B7-48C2-9FF5-7115C05ABC50}" type="presOf" srcId="{36704B08-F10D-4E45-8E39-A401447F6A3D}" destId="{1BB6474F-530C-4DAA-8788-BE92ADBCE808}" srcOrd="0" destOrd="0" presId="urn:microsoft.com/office/officeart/2008/layout/AlternatingHexagons"/>
    <dgm:cxn modelId="{74A5D567-32E9-4277-9DCD-1E41C07B2FF7}" type="presOf" srcId="{846AC57E-B35D-4EE9-BF77-2880D266DF67}" destId="{F4CA8143-1051-44A1-89D8-8DD2D8CFD220}" srcOrd="0" destOrd="0" presId="urn:microsoft.com/office/officeart/2008/layout/AlternatingHexagons"/>
    <dgm:cxn modelId="{7DB0014A-65A3-4E40-8D7A-9056EC0B5CDD}" type="presOf" srcId="{DA61A06E-53DD-4C4B-A898-D056DFFCBFE7}" destId="{635437F7-49B0-42A8-8887-AEF4B299735F}" srcOrd="0" destOrd="0" presId="urn:microsoft.com/office/officeart/2008/layout/AlternatingHexagons"/>
    <dgm:cxn modelId="{145A9B0F-BE68-49C6-8209-0EA02C41A468}" type="presOf" srcId="{353FF9ED-E601-4AED-8F83-990E3C060BE7}" destId="{317CC4B5-4EFB-48A2-9ABE-CDE5BD5F6565}" srcOrd="0" destOrd="0" presId="urn:microsoft.com/office/officeart/2008/layout/AlternatingHexagons"/>
    <dgm:cxn modelId="{F854DFDB-0969-4DAE-81E5-8BF2B867DF4C}" srcId="{3BFB70BC-DF2D-4700-AD99-870934DDAC74}" destId="{DA61A06E-53DD-4C4B-A898-D056DFFCBFE7}" srcOrd="5" destOrd="0" parTransId="{56ADBA2E-A48C-4073-BE2D-150DE4F9F819}" sibTransId="{FE879437-CB63-4D82-A6B5-9D3EAFD8B35C}"/>
    <dgm:cxn modelId="{4D15A7A8-4091-4055-A005-DEAFAC63F041}" type="presOf" srcId="{551AF90A-9870-4A10-8E3A-7B37178E6C57}" destId="{2610E03B-AE69-4A11-8C98-D3BA3D3F223B}" srcOrd="0" destOrd="0" presId="urn:microsoft.com/office/officeart/2008/layout/AlternatingHexagons"/>
    <dgm:cxn modelId="{14942253-CA8A-4811-B400-31397A3E5785}" type="presOf" srcId="{13C9C716-B911-4D1E-9458-C33146626867}" destId="{8865586E-C992-4FCA-A647-D50D4C5DD6CC}" srcOrd="0" destOrd="0" presId="urn:microsoft.com/office/officeart/2008/layout/AlternatingHexagons"/>
    <dgm:cxn modelId="{DEE16BC7-F9CB-4595-821A-FFE1D9222FA1}" srcId="{3BFB70BC-DF2D-4700-AD99-870934DDAC74}" destId="{D23F663B-F715-452F-8B22-08FAA98B54F3}" srcOrd="2" destOrd="0" parTransId="{6CE3CFD7-3D9C-4A7B-BF79-2548D99AF537}" sibTransId="{846AC57E-B35D-4EE9-BF77-2880D266DF67}"/>
    <dgm:cxn modelId="{1D6B487C-EF7B-4BD9-BAFA-087174A5AF52}" srcId="{3BFB70BC-DF2D-4700-AD99-870934DDAC74}" destId="{86FC9793-84E3-4936-A68A-81870BC928DD}" srcOrd="4" destOrd="0" parTransId="{221FF5CB-096C-44A3-8632-062A66B5662E}" sibTransId="{13C9C716-B911-4D1E-9458-C33146626867}"/>
    <dgm:cxn modelId="{7F767EFF-1819-4E71-9640-98EF06A4A742}" type="presOf" srcId="{3BFB70BC-DF2D-4700-AD99-870934DDAC74}" destId="{F8427A0F-0D59-47A7-B8FA-620C4DD1FC6B}" srcOrd="0" destOrd="0" presId="urn:microsoft.com/office/officeart/2008/layout/AlternatingHexagons"/>
    <dgm:cxn modelId="{86E4866B-5015-490B-ABB1-4F43B1A02178}" type="presOf" srcId="{D23F663B-F715-452F-8B22-08FAA98B54F3}" destId="{A66B30F9-89CB-4C0A-A2AC-08EE4E39EEF0}" srcOrd="0" destOrd="0" presId="urn:microsoft.com/office/officeart/2008/layout/AlternatingHexagons"/>
    <dgm:cxn modelId="{53E04CAF-C94B-45F7-AC37-B668E152D282}" srcId="{3BFB70BC-DF2D-4700-AD99-870934DDAC74}" destId="{5C35B342-938D-48B9-B741-222AF0759B3F}" srcOrd="1" destOrd="0" parTransId="{77AD1EE5-4972-4263-A011-8415806AAD57}" sibTransId="{36704B08-F10D-4E45-8E39-A401447F6A3D}"/>
    <dgm:cxn modelId="{921A3060-3F61-4861-8E21-A28F8E4CA5CF}" srcId="{3BFB70BC-DF2D-4700-AD99-870934DDAC74}" destId="{353FF9ED-E601-4AED-8F83-990E3C060BE7}" srcOrd="0" destOrd="0" parTransId="{8422EFFA-6DC4-4788-90F6-88BFE774C4C3}" sibTransId="{5A86AF49-16AC-4F45-A072-89B2C1EFD7AB}"/>
    <dgm:cxn modelId="{D88D6510-40BD-4903-92A4-544A31227B8C}" srcId="{3BFB70BC-DF2D-4700-AD99-870934DDAC74}" destId="{EA2F40D9-94C6-4EB1-9932-7BA13DA650BA}" srcOrd="3" destOrd="0" parTransId="{954DC232-9F1D-41E4-BA69-4040C2A69B28}" sibTransId="{551AF90A-9870-4A10-8E3A-7B37178E6C57}"/>
    <dgm:cxn modelId="{D638D533-8162-41B4-B57D-0B8883110EC7}" type="presOf" srcId="{5C35B342-938D-48B9-B741-222AF0759B3F}" destId="{6C47299A-1A16-421F-AFAE-131FFB282CB0}" srcOrd="0" destOrd="0" presId="urn:microsoft.com/office/officeart/2008/layout/AlternatingHexagons"/>
    <dgm:cxn modelId="{C609B860-3D22-4F2B-A5C1-66DE90DCD037}" type="presOf" srcId="{EA2F40D9-94C6-4EB1-9932-7BA13DA650BA}" destId="{B7CEA565-DDFB-4D27-B7C6-A9FFE5C6BE7C}" srcOrd="0" destOrd="0" presId="urn:microsoft.com/office/officeart/2008/layout/AlternatingHexagons"/>
    <dgm:cxn modelId="{FF647148-1830-4620-8C49-9ADEADBE23B3}" type="presOf" srcId="{86FC9793-84E3-4936-A68A-81870BC928DD}" destId="{D092F9C2-3260-4AC9-BF29-8D73A8A1C0F2}" srcOrd="0" destOrd="0" presId="urn:microsoft.com/office/officeart/2008/layout/AlternatingHexagons"/>
    <dgm:cxn modelId="{3538A121-7805-4FFC-857C-F5CA5BD99D1A}" type="presParOf" srcId="{F8427A0F-0D59-47A7-B8FA-620C4DD1FC6B}" destId="{1D5FFD44-2225-4FE4-A12D-30B31590631B}" srcOrd="0" destOrd="0" presId="urn:microsoft.com/office/officeart/2008/layout/AlternatingHexagons"/>
    <dgm:cxn modelId="{A74A5142-C9A1-4DF4-BD85-B8ABE6F26BBF}" type="presParOf" srcId="{1D5FFD44-2225-4FE4-A12D-30B31590631B}" destId="{317CC4B5-4EFB-48A2-9ABE-CDE5BD5F6565}" srcOrd="0" destOrd="0" presId="urn:microsoft.com/office/officeart/2008/layout/AlternatingHexagons"/>
    <dgm:cxn modelId="{89AF06F7-B1B5-4A2A-A7FE-27A5725B73D9}" type="presParOf" srcId="{1D5FFD44-2225-4FE4-A12D-30B31590631B}" destId="{6B4E169B-1379-4090-880C-62BBFF3EF005}" srcOrd="1" destOrd="0" presId="urn:microsoft.com/office/officeart/2008/layout/AlternatingHexagons"/>
    <dgm:cxn modelId="{64F61FB3-57F0-4315-8125-F0915DEA934C}" type="presParOf" srcId="{1D5FFD44-2225-4FE4-A12D-30B31590631B}" destId="{A748B2E4-A177-4F0D-87D1-B2153E4A43F0}" srcOrd="2" destOrd="0" presId="urn:microsoft.com/office/officeart/2008/layout/AlternatingHexagons"/>
    <dgm:cxn modelId="{620DCAFF-AAB6-4780-97EB-370B6E3DC700}" type="presParOf" srcId="{1D5FFD44-2225-4FE4-A12D-30B31590631B}" destId="{25CE4E5D-A4A0-4677-B2F9-D8DB58142F9D}" srcOrd="3" destOrd="0" presId="urn:microsoft.com/office/officeart/2008/layout/AlternatingHexagons"/>
    <dgm:cxn modelId="{97F4E551-503A-4CFC-88C5-2CDBFC00ED31}" type="presParOf" srcId="{1D5FFD44-2225-4FE4-A12D-30B31590631B}" destId="{BBEBD8C4-E9B7-4514-90F7-3B0F0D2D1229}" srcOrd="4" destOrd="0" presId="urn:microsoft.com/office/officeart/2008/layout/AlternatingHexagons"/>
    <dgm:cxn modelId="{458A5135-4E82-4FE9-953C-F1AF5C07CBB2}" type="presParOf" srcId="{F8427A0F-0D59-47A7-B8FA-620C4DD1FC6B}" destId="{F080F0C5-D8D5-4EAD-98F1-923C4B9FF94B}" srcOrd="1" destOrd="0" presId="urn:microsoft.com/office/officeart/2008/layout/AlternatingHexagons"/>
    <dgm:cxn modelId="{D405C1F9-B70A-4BED-87BA-507471E484D5}" type="presParOf" srcId="{F8427A0F-0D59-47A7-B8FA-620C4DD1FC6B}" destId="{A6E15722-4014-45B4-8429-20C9C48C6FF2}" srcOrd="2" destOrd="0" presId="urn:microsoft.com/office/officeart/2008/layout/AlternatingHexagons"/>
    <dgm:cxn modelId="{694DBAFE-810D-4EEF-807B-F47CFFCFBDFA}" type="presParOf" srcId="{A6E15722-4014-45B4-8429-20C9C48C6FF2}" destId="{6C47299A-1A16-421F-AFAE-131FFB282CB0}" srcOrd="0" destOrd="0" presId="urn:microsoft.com/office/officeart/2008/layout/AlternatingHexagons"/>
    <dgm:cxn modelId="{7518D5D1-5413-43D7-9C07-AC1570F2FAA2}" type="presParOf" srcId="{A6E15722-4014-45B4-8429-20C9C48C6FF2}" destId="{1C368986-73AC-42A3-98CE-F9E43853411C}" srcOrd="1" destOrd="0" presId="urn:microsoft.com/office/officeart/2008/layout/AlternatingHexagons"/>
    <dgm:cxn modelId="{712688FC-123E-4A7F-B1BE-800D721DB61F}" type="presParOf" srcId="{A6E15722-4014-45B4-8429-20C9C48C6FF2}" destId="{FAA06F37-6CEA-46E6-90F1-3F77FD57BC39}" srcOrd="2" destOrd="0" presId="urn:microsoft.com/office/officeart/2008/layout/AlternatingHexagons"/>
    <dgm:cxn modelId="{87256BF9-5D57-4EE4-9611-67FB06B862EF}" type="presParOf" srcId="{A6E15722-4014-45B4-8429-20C9C48C6FF2}" destId="{9BADC840-56DB-4BA3-9969-55779CF80067}" srcOrd="3" destOrd="0" presId="urn:microsoft.com/office/officeart/2008/layout/AlternatingHexagons"/>
    <dgm:cxn modelId="{071D3938-1F25-4DF2-96D0-3985019594F8}" type="presParOf" srcId="{A6E15722-4014-45B4-8429-20C9C48C6FF2}" destId="{1BB6474F-530C-4DAA-8788-BE92ADBCE808}" srcOrd="4" destOrd="0" presId="urn:microsoft.com/office/officeart/2008/layout/AlternatingHexagons"/>
    <dgm:cxn modelId="{044BD3E9-A4C9-44E7-BB04-3F70D10C3BEF}" type="presParOf" srcId="{F8427A0F-0D59-47A7-B8FA-620C4DD1FC6B}" destId="{1A639AB2-87AF-443E-BBF0-C516B9C3943B}" srcOrd="3" destOrd="0" presId="urn:microsoft.com/office/officeart/2008/layout/AlternatingHexagons"/>
    <dgm:cxn modelId="{28AFBB0C-1665-4D07-A1C7-3E72E0167121}" type="presParOf" srcId="{F8427A0F-0D59-47A7-B8FA-620C4DD1FC6B}" destId="{0E36F2F4-E622-4430-BE57-DBBE7A7B3717}" srcOrd="4" destOrd="0" presId="urn:microsoft.com/office/officeart/2008/layout/AlternatingHexagons"/>
    <dgm:cxn modelId="{902D4D97-7BB5-47E0-B438-817B1F15494B}" type="presParOf" srcId="{0E36F2F4-E622-4430-BE57-DBBE7A7B3717}" destId="{A66B30F9-89CB-4C0A-A2AC-08EE4E39EEF0}" srcOrd="0" destOrd="0" presId="urn:microsoft.com/office/officeart/2008/layout/AlternatingHexagons"/>
    <dgm:cxn modelId="{13E44FD1-3A0B-4931-B8E7-6C713C4CE0C6}" type="presParOf" srcId="{0E36F2F4-E622-4430-BE57-DBBE7A7B3717}" destId="{0005A6C0-6010-4A86-9231-0667FD94C379}" srcOrd="1" destOrd="0" presId="urn:microsoft.com/office/officeart/2008/layout/AlternatingHexagons"/>
    <dgm:cxn modelId="{B86A472D-9C83-4074-BD02-C21EB1A8C6AE}" type="presParOf" srcId="{0E36F2F4-E622-4430-BE57-DBBE7A7B3717}" destId="{8A492FF4-E3E8-4ED7-9F0F-E6A7C6CCD899}" srcOrd="2" destOrd="0" presId="urn:microsoft.com/office/officeart/2008/layout/AlternatingHexagons"/>
    <dgm:cxn modelId="{A9E8502C-B957-466F-B9F6-52BF5A083E33}" type="presParOf" srcId="{0E36F2F4-E622-4430-BE57-DBBE7A7B3717}" destId="{84EEE964-5F0A-4AC4-B42B-9E5433E34AF6}" srcOrd="3" destOrd="0" presId="urn:microsoft.com/office/officeart/2008/layout/AlternatingHexagons"/>
    <dgm:cxn modelId="{EFF97A59-00A4-40CD-9A95-CB167BDC1BE6}" type="presParOf" srcId="{0E36F2F4-E622-4430-BE57-DBBE7A7B3717}" destId="{F4CA8143-1051-44A1-89D8-8DD2D8CFD220}" srcOrd="4" destOrd="0" presId="urn:microsoft.com/office/officeart/2008/layout/AlternatingHexagons"/>
    <dgm:cxn modelId="{66B7EE03-3B89-4715-8BD4-A0EC7929A9BD}" type="presParOf" srcId="{F8427A0F-0D59-47A7-B8FA-620C4DD1FC6B}" destId="{5A4A9469-5DAE-423D-9530-72F908CAAF13}" srcOrd="5" destOrd="0" presId="urn:microsoft.com/office/officeart/2008/layout/AlternatingHexagons"/>
    <dgm:cxn modelId="{B3477505-7EC6-43B1-B75E-4A45F84ADF89}" type="presParOf" srcId="{F8427A0F-0D59-47A7-B8FA-620C4DD1FC6B}" destId="{B455121E-E241-49A9-B70C-FFAA20645F63}" srcOrd="6" destOrd="0" presId="urn:microsoft.com/office/officeart/2008/layout/AlternatingHexagons"/>
    <dgm:cxn modelId="{556F7658-52BD-4332-BD9A-5A5F4D8CB1FC}" type="presParOf" srcId="{B455121E-E241-49A9-B70C-FFAA20645F63}" destId="{B7CEA565-DDFB-4D27-B7C6-A9FFE5C6BE7C}" srcOrd="0" destOrd="0" presId="urn:microsoft.com/office/officeart/2008/layout/AlternatingHexagons"/>
    <dgm:cxn modelId="{409A0FEF-A3A3-4954-AFD5-AED764EFB6D4}" type="presParOf" srcId="{B455121E-E241-49A9-B70C-FFAA20645F63}" destId="{67D35001-6F9D-45CC-8B57-BADA25C0684E}" srcOrd="1" destOrd="0" presId="urn:microsoft.com/office/officeart/2008/layout/AlternatingHexagons"/>
    <dgm:cxn modelId="{0665E040-4E7B-4D55-BB77-9F8C8AC1F284}" type="presParOf" srcId="{B455121E-E241-49A9-B70C-FFAA20645F63}" destId="{4FF56F03-0131-4039-919B-176D39FD2721}" srcOrd="2" destOrd="0" presId="urn:microsoft.com/office/officeart/2008/layout/AlternatingHexagons"/>
    <dgm:cxn modelId="{3466DAA9-5821-42BB-92E1-36234107DC8F}" type="presParOf" srcId="{B455121E-E241-49A9-B70C-FFAA20645F63}" destId="{CE412BEC-9EE9-4C09-A199-5FAA93E78BAF}" srcOrd="3" destOrd="0" presId="urn:microsoft.com/office/officeart/2008/layout/AlternatingHexagons"/>
    <dgm:cxn modelId="{DA5354EC-EC72-47D1-9B68-43EECB52AE17}" type="presParOf" srcId="{B455121E-E241-49A9-B70C-FFAA20645F63}" destId="{2610E03B-AE69-4A11-8C98-D3BA3D3F223B}" srcOrd="4" destOrd="0" presId="urn:microsoft.com/office/officeart/2008/layout/AlternatingHexagons"/>
    <dgm:cxn modelId="{A4D98747-6FD7-4AF4-AB36-7056B7DEBB1E}" type="presParOf" srcId="{F8427A0F-0D59-47A7-B8FA-620C4DD1FC6B}" destId="{917D0766-8F03-4C98-BC50-73A58876675B}" srcOrd="7" destOrd="0" presId="urn:microsoft.com/office/officeart/2008/layout/AlternatingHexagons"/>
    <dgm:cxn modelId="{BE816194-039B-45AD-BC39-3D70C47A5E4C}" type="presParOf" srcId="{F8427A0F-0D59-47A7-B8FA-620C4DD1FC6B}" destId="{E6B8A32E-1256-42C3-AB0B-0ED0BC9950C4}" srcOrd="8" destOrd="0" presId="urn:microsoft.com/office/officeart/2008/layout/AlternatingHexagons"/>
    <dgm:cxn modelId="{67A3DB67-7D57-41F2-B975-AF56866014D7}" type="presParOf" srcId="{E6B8A32E-1256-42C3-AB0B-0ED0BC9950C4}" destId="{D092F9C2-3260-4AC9-BF29-8D73A8A1C0F2}" srcOrd="0" destOrd="0" presId="urn:microsoft.com/office/officeart/2008/layout/AlternatingHexagons"/>
    <dgm:cxn modelId="{5E7E660C-1BE9-49D0-8961-E76BF6552A49}" type="presParOf" srcId="{E6B8A32E-1256-42C3-AB0B-0ED0BC9950C4}" destId="{C443F216-3CC8-4867-BC8F-9602C6651505}" srcOrd="1" destOrd="0" presId="urn:microsoft.com/office/officeart/2008/layout/AlternatingHexagons"/>
    <dgm:cxn modelId="{1145FA83-BFFE-44E4-9DD2-32C498807F4E}" type="presParOf" srcId="{E6B8A32E-1256-42C3-AB0B-0ED0BC9950C4}" destId="{7A7CE81E-16C5-40F7-891F-C95DDAE31D28}" srcOrd="2" destOrd="0" presId="urn:microsoft.com/office/officeart/2008/layout/AlternatingHexagons"/>
    <dgm:cxn modelId="{A23952CE-8086-4A42-87E3-CA114FEC782F}" type="presParOf" srcId="{E6B8A32E-1256-42C3-AB0B-0ED0BC9950C4}" destId="{AC5A61C6-B66D-4134-8A3B-E44D35C3CAC1}" srcOrd="3" destOrd="0" presId="urn:microsoft.com/office/officeart/2008/layout/AlternatingHexagons"/>
    <dgm:cxn modelId="{84C67EB2-6C1E-4E82-8D89-F25BE4A88010}" type="presParOf" srcId="{E6B8A32E-1256-42C3-AB0B-0ED0BC9950C4}" destId="{8865586E-C992-4FCA-A647-D50D4C5DD6CC}" srcOrd="4" destOrd="0" presId="urn:microsoft.com/office/officeart/2008/layout/AlternatingHexagons"/>
    <dgm:cxn modelId="{66A8607D-50F9-4C89-A7BD-85539D543CBB}" type="presParOf" srcId="{F8427A0F-0D59-47A7-B8FA-620C4DD1FC6B}" destId="{8E2CE495-9D5F-44A9-8276-0D472EB70E21}" srcOrd="9" destOrd="0" presId="urn:microsoft.com/office/officeart/2008/layout/AlternatingHexagons"/>
    <dgm:cxn modelId="{B2928F8A-D5C1-4251-B9A2-72C70882F02F}" type="presParOf" srcId="{F8427A0F-0D59-47A7-B8FA-620C4DD1FC6B}" destId="{2F7EDC71-5382-4EC4-A129-14B43623480C}" srcOrd="10" destOrd="0" presId="urn:microsoft.com/office/officeart/2008/layout/AlternatingHexagons"/>
    <dgm:cxn modelId="{A66D4248-406A-40DA-8FCD-0833DDD70D5C}" type="presParOf" srcId="{2F7EDC71-5382-4EC4-A129-14B43623480C}" destId="{635437F7-49B0-42A8-8887-AEF4B299735F}" srcOrd="0" destOrd="0" presId="urn:microsoft.com/office/officeart/2008/layout/AlternatingHexagons"/>
    <dgm:cxn modelId="{E88B45A8-8AAE-44D5-B55C-BB0940EDD3C4}" type="presParOf" srcId="{2F7EDC71-5382-4EC4-A129-14B43623480C}" destId="{5C09744D-070C-49C3-98BD-E519D2CB2706}" srcOrd="1" destOrd="0" presId="urn:microsoft.com/office/officeart/2008/layout/AlternatingHexagons"/>
    <dgm:cxn modelId="{83DCC9E9-AAC0-4414-B1EA-C787767DC17A}" type="presParOf" srcId="{2F7EDC71-5382-4EC4-A129-14B43623480C}" destId="{2CEA6031-3554-49FD-B4C3-B95A5145F905}" srcOrd="2" destOrd="0" presId="urn:microsoft.com/office/officeart/2008/layout/AlternatingHexagons"/>
    <dgm:cxn modelId="{71F7214D-FCE2-4EC2-99D6-1D40D80F480D}" type="presParOf" srcId="{2F7EDC71-5382-4EC4-A129-14B43623480C}" destId="{7DBDEAB9-0F81-4BB0-9DDB-F5F2731A82E7}" srcOrd="3" destOrd="0" presId="urn:microsoft.com/office/officeart/2008/layout/AlternatingHexagons"/>
    <dgm:cxn modelId="{8D248B99-D9F2-4C46-A872-679C0EF0B4AF}" type="presParOf" srcId="{2F7EDC71-5382-4EC4-A129-14B43623480C}" destId="{EC99B352-CA45-49FB-B0C8-014AD3A16AF4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7CC4B5-4EFB-48A2-9ABE-CDE5BD5F6565}">
      <dsp:nvSpPr>
        <dsp:cNvPr id="0" name=""/>
        <dsp:cNvSpPr/>
      </dsp:nvSpPr>
      <dsp:spPr>
        <a:xfrm rot="5400000">
          <a:off x="2219675" y="-263742"/>
          <a:ext cx="438617" cy="1564505"/>
        </a:xfrm>
        <a:prstGeom prst="hexagon">
          <a:avLst>
            <a:gd name="adj" fmla="val 25000"/>
            <a:gd name="vf" fmla="val 115470"/>
          </a:avLst>
        </a:prstGeom>
        <a:gradFill rotWithShape="1">
          <a:gsLst>
            <a:gs pos="0">
              <a:schemeClr val="accent4">
                <a:satMod val="103000"/>
                <a:lumMod val="102000"/>
                <a:tint val="94000"/>
              </a:schemeClr>
            </a:gs>
            <a:gs pos="50000">
              <a:schemeClr val="accent4">
                <a:satMod val="110000"/>
                <a:lumMod val="100000"/>
                <a:shade val="100000"/>
              </a:schemeClr>
            </a:gs>
            <a:gs pos="100000">
              <a:schemeClr val="accent4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Foundations</a:t>
          </a:r>
          <a:endParaRPr lang="en-US" sz="1400" kern="1200" dirty="0"/>
        </a:p>
      </dsp:txBody>
      <dsp:txXfrm rot="-5400000">
        <a:off x="1917482" y="372305"/>
        <a:ext cx="1043003" cy="292411"/>
      </dsp:txXfrm>
    </dsp:sp>
    <dsp:sp modelId="{6B4E169B-1379-4090-880C-62BBFF3EF005}">
      <dsp:nvSpPr>
        <dsp:cNvPr id="0" name=""/>
        <dsp:cNvSpPr/>
      </dsp:nvSpPr>
      <dsp:spPr>
        <a:xfrm>
          <a:off x="3345580" y="278357"/>
          <a:ext cx="410197" cy="220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EBD8C4-E9B7-4514-90F7-3B0F0D2D1229}">
      <dsp:nvSpPr>
        <dsp:cNvPr id="0" name=""/>
        <dsp:cNvSpPr/>
      </dsp:nvSpPr>
      <dsp:spPr>
        <a:xfrm rot="5400000">
          <a:off x="496080" y="99212"/>
          <a:ext cx="774964" cy="1002563"/>
        </a:xfrm>
        <a:prstGeom prst="hexagon">
          <a:avLst>
            <a:gd name="adj" fmla="val 25000"/>
            <a:gd name="vf" fmla="val 115470"/>
          </a:avLst>
        </a:prstGeom>
        <a:gradFill rotWithShape="1">
          <a:gsLst>
            <a:gs pos="0">
              <a:schemeClr val="accent1">
                <a:satMod val="103000"/>
                <a:lumMod val="102000"/>
                <a:tint val="94000"/>
              </a:schemeClr>
            </a:gs>
            <a:gs pos="50000">
              <a:schemeClr val="accent1">
                <a:satMod val="110000"/>
                <a:lumMod val="100000"/>
                <a:shade val="100000"/>
              </a:schemeClr>
            </a:gs>
            <a:gs pos="100000">
              <a:schemeClr val="accent1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Boating</a:t>
          </a:r>
          <a:endParaRPr lang="en-US" sz="1600" kern="1200" dirty="0"/>
        </a:p>
      </dsp:txBody>
      <dsp:txXfrm rot="-5400000">
        <a:off x="549375" y="342172"/>
        <a:ext cx="668375" cy="516642"/>
      </dsp:txXfrm>
    </dsp:sp>
    <dsp:sp modelId="{6C47299A-1A16-421F-AFAE-131FFB282CB0}">
      <dsp:nvSpPr>
        <dsp:cNvPr id="0" name=""/>
        <dsp:cNvSpPr/>
      </dsp:nvSpPr>
      <dsp:spPr>
        <a:xfrm rot="5400000">
          <a:off x="3771338" y="31437"/>
          <a:ext cx="613822" cy="1105071"/>
        </a:xfrm>
        <a:prstGeom prst="hexagon">
          <a:avLst>
            <a:gd name="adj" fmla="val 25000"/>
            <a:gd name="vf" fmla="val 115470"/>
          </a:avLst>
        </a:prstGeom>
        <a:gradFill rotWithShape="1">
          <a:gsLst>
            <a:gs pos="0">
              <a:schemeClr val="accent5">
                <a:satMod val="103000"/>
                <a:lumMod val="102000"/>
                <a:tint val="94000"/>
              </a:schemeClr>
            </a:gs>
            <a:gs pos="50000">
              <a:schemeClr val="accent5">
                <a:satMod val="110000"/>
                <a:lumMod val="100000"/>
                <a:shade val="100000"/>
              </a:schemeClr>
            </a:gs>
            <a:gs pos="100000">
              <a:schemeClr val="accent5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/>
            <a:t>Local Community</a:t>
          </a:r>
          <a:endParaRPr lang="en-US" sz="1050" kern="1200" dirty="0"/>
        </a:p>
      </dsp:txBody>
      <dsp:txXfrm rot="-5400000">
        <a:off x="3709892" y="379366"/>
        <a:ext cx="736714" cy="409214"/>
      </dsp:txXfrm>
    </dsp:sp>
    <dsp:sp modelId="{1C368986-73AC-42A3-98CE-F9E43853411C}">
      <dsp:nvSpPr>
        <dsp:cNvPr id="0" name=""/>
        <dsp:cNvSpPr/>
      </dsp:nvSpPr>
      <dsp:spPr>
        <a:xfrm>
          <a:off x="2482185" y="925815"/>
          <a:ext cx="396965" cy="220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B6474F-530C-4DAA-8788-BE92ADBCE808}">
      <dsp:nvSpPr>
        <dsp:cNvPr id="0" name=""/>
        <dsp:cNvSpPr/>
      </dsp:nvSpPr>
      <dsp:spPr>
        <a:xfrm rot="5400000">
          <a:off x="671733" y="1347366"/>
          <a:ext cx="631101" cy="692955"/>
        </a:xfrm>
        <a:prstGeom prst="hexagon">
          <a:avLst>
            <a:gd name="adj" fmla="val 25000"/>
            <a:gd name="vf" fmla="val 115470"/>
          </a:avLst>
        </a:prstGeom>
        <a:gradFill rotWithShape="1">
          <a:gsLst>
            <a:gs pos="0">
              <a:schemeClr val="accent6">
                <a:satMod val="103000"/>
                <a:lumMod val="102000"/>
                <a:tint val="94000"/>
              </a:schemeClr>
            </a:gs>
            <a:gs pos="50000">
              <a:schemeClr val="accent6">
                <a:satMod val="110000"/>
                <a:lumMod val="100000"/>
                <a:shade val="100000"/>
              </a:schemeClr>
            </a:gs>
            <a:gs pos="100000">
              <a:schemeClr val="accent6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Corporate Entities</a:t>
          </a:r>
          <a:endParaRPr lang="en-US" sz="700" kern="1200" dirty="0"/>
        </a:p>
      </dsp:txBody>
      <dsp:txXfrm rot="-5400000">
        <a:off x="756298" y="1483477"/>
        <a:ext cx="461970" cy="420734"/>
      </dsp:txXfrm>
    </dsp:sp>
    <dsp:sp modelId="{A66B30F9-89CB-4C0A-A2AC-08EE4E39EEF0}">
      <dsp:nvSpPr>
        <dsp:cNvPr id="0" name=""/>
        <dsp:cNvSpPr/>
      </dsp:nvSpPr>
      <dsp:spPr>
        <a:xfrm rot="5400000">
          <a:off x="3462369" y="1106274"/>
          <a:ext cx="765514" cy="1211001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3563960"/>
            <a:satOff val="-14828"/>
            <a:lumOff val="349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Rescue Training</a:t>
          </a:r>
          <a:endParaRPr lang="en-US" sz="1400" kern="1200" dirty="0"/>
        </a:p>
      </dsp:txBody>
      <dsp:txXfrm rot="-5400000">
        <a:off x="3441459" y="1456604"/>
        <a:ext cx="807334" cy="510342"/>
      </dsp:txXfrm>
    </dsp:sp>
    <dsp:sp modelId="{0005A6C0-6010-4A86-9231-0667FD94C379}">
      <dsp:nvSpPr>
        <dsp:cNvPr id="0" name=""/>
        <dsp:cNvSpPr/>
      </dsp:nvSpPr>
      <dsp:spPr>
        <a:xfrm>
          <a:off x="3388146" y="1568548"/>
          <a:ext cx="410197" cy="220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CA8143-1051-44A1-89D8-8DD2D8CFD220}">
      <dsp:nvSpPr>
        <dsp:cNvPr id="0" name=""/>
        <dsp:cNvSpPr/>
      </dsp:nvSpPr>
      <dsp:spPr>
        <a:xfrm rot="5400000">
          <a:off x="1971508" y="1386025"/>
          <a:ext cx="692098" cy="819321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4454951"/>
            <a:satOff val="-18535"/>
            <a:lumOff val="436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/>
            <a:t>Educational Programs</a:t>
          </a:r>
          <a:endParaRPr lang="en-US" sz="800" kern="1200" dirty="0"/>
        </a:p>
      </dsp:txBody>
      <dsp:txXfrm rot="-5400000">
        <a:off x="2044450" y="1564987"/>
        <a:ext cx="546214" cy="461398"/>
      </dsp:txXfrm>
    </dsp:sp>
    <dsp:sp modelId="{B7CEA565-DDFB-4D27-B7C6-A9FFE5C6BE7C}">
      <dsp:nvSpPr>
        <dsp:cNvPr id="0" name=""/>
        <dsp:cNvSpPr/>
      </dsp:nvSpPr>
      <dsp:spPr>
        <a:xfrm rot="5400000">
          <a:off x="691245" y="2737379"/>
          <a:ext cx="671882" cy="650965"/>
        </a:xfrm>
        <a:prstGeom prst="hexagon">
          <a:avLst>
            <a:gd name="adj" fmla="val 25000"/>
            <a:gd name="vf" fmla="val 115470"/>
          </a:avLst>
        </a:prstGeom>
        <a:gradFill rotWithShape="1">
          <a:gsLst>
            <a:gs pos="0">
              <a:schemeClr val="accent2">
                <a:satMod val="103000"/>
                <a:lumMod val="102000"/>
                <a:tint val="94000"/>
              </a:schemeClr>
            </a:gs>
            <a:gs pos="50000">
              <a:schemeClr val="accent2">
                <a:satMod val="110000"/>
                <a:lumMod val="100000"/>
                <a:shade val="100000"/>
              </a:schemeClr>
            </a:gs>
            <a:gs pos="100000">
              <a:schemeClr val="accent2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Non-Profit Organizations</a:t>
          </a:r>
          <a:endParaRPr lang="en-US" sz="900" kern="1200" dirty="0"/>
        </a:p>
      </dsp:txBody>
      <dsp:txXfrm rot="-5400000">
        <a:off x="808508" y="2837158"/>
        <a:ext cx="437355" cy="451408"/>
      </dsp:txXfrm>
    </dsp:sp>
    <dsp:sp modelId="{67D35001-6F9D-45CC-8B57-BADA25C0684E}">
      <dsp:nvSpPr>
        <dsp:cNvPr id="0" name=""/>
        <dsp:cNvSpPr/>
      </dsp:nvSpPr>
      <dsp:spPr>
        <a:xfrm>
          <a:off x="2482185" y="2231671"/>
          <a:ext cx="396965" cy="220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10E03B-AE69-4A11-8C98-D3BA3D3F223B}">
      <dsp:nvSpPr>
        <dsp:cNvPr id="0" name=""/>
        <dsp:cNvSpPr/>
      </dsp:nvSpPr>
      <dsp:spPr>
        <a:xfrm rot="5400000">
          <a:off x="2108007" y="2877125"/>
          <a:ext cx="551844" cy="583555"/>
        </a:xfrm>
        <a:prstGeom prst="hexagon">
          <a:avLst>
            <a:gd name="adj" fmla="val 25000"/>
            <a:gd name="vf" fmla="val 115470"/>
          </a:avLst>
        </a:prstGeom>
        <a:gradFill rotWithShape="1">
          <a:gsLst>
            <a:gs pos="0">
              <a:schemeClr val="accent3">
                <a:satMod val="103000"/>
                <a:lumMod val="102000"/>
                <a:tint val="94000"/>
              </a:schemeClr>
            </a:gs>
            <a:gs pos="50000">
              <a:schemeClr val="accent3">
                <a:satMod val="110000"/>
                <a:lumMod val="100000"/>
                <a:shade val="100000"/>
              </a:schemeClr>
            </a:gs>
            <a:gs pos="100000">
              <a:schemeClr val="accent3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EMS Fire </a:t>
          </a:r>
          <a:endParaRPr lang="en-US" sz="1200" kern="1200" dirty="0"/>
        </a:p>
      </dsp:txBody>
      <dsp:txXfrm rot="-5400000">
        <a:off x="2189411" y="2984954"/>
        <a:ext cx="389037" cy="367896"/>
      </dsp:txXfrm>
    </dsp:sp>
    <dsp:sp modelId="{D092F9C2-3260-4AC9-BF29-8D73A8A1C0F2}">
      <dsp:nvSpPr>
        <dsp:cNvPr id="0" name=""/>
        <dsp:cNvSpPr/>
      </dsp:nvSpPr>
      <dsp:spPr>
        <a:xfrm rot="5400000">
          <a:off x="5153920" y="1335874"/>
          <a:ext cx="785796" cy="896260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7127921"/>
            <a:satOff val="-29656"/>
            <a:lumOff val="69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/>
            <a:t>Lifeguards</a:t>
          </a:r>
          <a:endParaRPr lang="en-US" sz="900" b="1" kern="1200" dirty="0"/>
        </a:p>
      </dsp:txBody>
      <dsp:txXfrm rot="-5400000">
        <a:off x="5248065" y="1522072"/>
        <a:ext cx="597506" cy="523864"/>
      </dsp:txXfrm>
    </dsp:sp>
    <dsp:sp modelId="{C443F216-3CC8-4867-BC8F-9602C6651505}">
      <dsp:nvSpPr>
        <dsp:cNvPr id="0" name=""/>
        <dsp:cNvSpPr/>
      </dsp:nvSpPr>
      <dsp:spPr>
        <a:xfrm>
          <a:off x="3496389" y="2904935"/>
          <a:ext cx="410197" cy="220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65586E-C992-4FCA-A647-D50D4C5DD6CC}">
      <dsp:nvSpPr>
        <dsp:cNvPr id="0" name=""/>
        <dsp:cNvSpPr/>
      </dsp:nvSpPr>
      <dsp:spPr>
        <a:xfrm rot="5400000">
          <a:off x="3506668" y="2552808"/>
          <a:ext cx="775942" cy="1200873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8018910"/>
            <a:satOff val="-33363"/>
            <a:lumOff val="78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Volunteers</a:t>
          </a:r>
          <a:endParaRPr lang="en-US" sz="1400" kern="1200" dirty="0"/>
        </a:p>
      </dsp:txBody>
      <dsp:txXfrm rot="-5400000">
        <a:off x="3494348" y="2894598"/>
        <a:ext cx="800582" cy="517294"/>
      </dsp:txXfrm>
    </dsp:sp>
    <dsp:sp modelId="{635437F7-49B0-42A8-8887-AEF4B299735F}">
      <dsp:nvSpPr>
        <dsp:cNvPr id="0" name=""/>
        <dsp:cNvSpPr/>
      </dsp:nvSpPr>
      <dsp:spPr>
        <a:xfrm rot="5400000">
          <a:off x="5273395" y="49950"/>
          <a:ext cx="646127" cy="1086172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8909901"/>
            <a:satOff val="-37070"/>
            <a:lumOff val="873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National Action</a:t>
          </a:r>
          <a:endParaRPr lang="en-US" sz="1200" kern="1200" dirty="0"/>
        </a:p>
      </dsp:txBody>
      <dsp:txXfrm rot="-5400000">
        <a:off x="5234402" y="377660"/>
        <a:ext cx="724114" cy="430751"/>
      </dsp:txXfrm>
    </dsp:sp>
    <dsp:sp modelId="{5C09744D-070C-49C3-98BD-E519D2CB2706}">
      <dsp:nvSpPr>
        <dsp:cNvPr id="0" name=""/>
        <dsp:cNvSpPr/>
      </dsp:nvSpPr>
      <dsp:spPr>
        <a:xfrm>
          <a:off x="2476602" y="3638426"/>
          <a:ext cx="396965" cy="220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99B352-CA45-49FB-B0C8-014AD3A16AF4}">
      <dsp:nvSpPr>
        <dsp:cNvPr id="0" name=""/>
        <dsp:cNvSpPr/>
      </dsp:nvSpPr>
      <dsp:spPr>
        <a:xfrm rot="5400000">
          <a:off x="5067826" y="2711022"/>
          <a:ext cx="792335" cy="837871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Schools</a:t>
          </a:r>
          <a:endParaRPr lang="en-US" sz="1400" kern="1200" dirty="0"/>
        </a:p>
      </dsp:txBody>
      <dsp:txXfrm rot="-5400000">
        <a:off x="5184703" y="2865846"/>
        <a:ext cx="558581" cy="5282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64D04CD5-F025-4AF9-B6EE-2659A4ED6277}" type="datetimeFigureOut">
              <a:rPr lang="en-US" smtClean="0"/>
              <a:t>3/4/18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C52C71AC-7BFB-45BA-A379-7F2926D71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1831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78AD3290-2FC5-6346-BDE9-4DC0CBF9F0EB}" type="datetimeFigureOut">
              <a:rPr lang="en-US" smtClean="0"/>
              <a:t>3/4/18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DFCDC7E0-73ED-6942-AC2E-7740E64295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878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151B4-E982-9242-828B-7981763AC19B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576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151B4-E982-9242-828B-7981763AC19B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458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3/4/18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3/4/18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3/4/18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3/4/18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3/4/18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3/4/18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1966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0531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0948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3/4/18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8448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3/4/18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119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3/4/18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3712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3/4/18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598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3/4/18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0719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3/4/18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1875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3/4/18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7944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3/4/18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5702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3/4/18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368262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3/4/18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9241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3/4/18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1178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3/4/18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3250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3477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5182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3/4/18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3/4/18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3/4/18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3/4/18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3/4/18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3/4/18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39.xml"/><Relationship Id="rId18" Type="http://schemas.openxmlformats.org/officeDocument/2006/relationships/theme" Target="../theme/theme3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3/4/18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139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3/4/18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219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3/4/18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316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  <p:sldLayoutId id="2147483782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4.jpeg"/><Relationship Id="rId3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w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w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w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w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w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4.xml"/><Relationship Id="rId2" Type="http://schemas.openxmlformats.org/officeDocument/2006/relationships/diagramData" Target="../diagrams/data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jpg"/><Relationship Id="rId20" Type="http://schemas.openxmlformats.org/officeDocument/2006/relationships/image" Target="../media/image32.JPG"/><Relationship Id="rId21" Type="http://schemas.openxmlformats.org/officeDocument/2006/relationships/image" Target="../media/image33.png"/><Relationship Id="rId22" Type="http://schemas.openxmlformats.org/officeDocument/2006/relationships/image" Target="../media/image34.jpg"/><Relationship Id="rId23" Type="http://schemas.openxmlformats.org/officeDocument/2006/relationships/image" Target="../media/image35.jpg"/><Relationship Id="rId24" Type="http://schemas.openxmlformats.org/officeDocument/2006/relationships/image" Target="../media/image36.jpg"/><Relationship Id="rId10" Type="http://schemas.openxmlformats.org/officeDocument/2006/relationships/image" Target="../media/image22.png"/><Relationship Id="rId11" Type="http://schemas.openxmlformats.org/officeDocument/2006/relationships/image" Target="../media/image23.jpg"/><Relationship Id="rId12" Type="http://schemas.openxmlformats.org/officeDocument/2006/relationships/image" Target="../media/image24.png"/><Relationship Id="rId13" Type="http://schemas.openxmlformats.org/officeDocument/2006/relationships/image" Target="../media/image25.jpg"/><Relationship Id="rId14" Type="http://schemas.openxmlformats.org/officeDocument/2006/relationships/image" Target="../media/image26.jpg"/><Relationship Id="rId15" Type="http://schemas.openxmlformats.org/officeDocument/2006/relationships/image" Target="../media/image27.jpg"/><Relationship Id="rId16" Type="http://schemas.openxmlformats.org/officeDocument/2006/relationships/image" Target="../media/image28.png"/><Relationship Id="rId17" Type="http://schemas.openxmlformats.org/officeDocument/2006/relationships/image" Target="../media/image29.png"/><Relationship Id="rId18" Type="http://schemas.openxmlformats.org/officeDocument/2006/relationships/image" Target="../media/image30.png"/><Relationship Id="rId19" Type="http://schemas.openxmlformats.org/officeDocument/2006/relationships/image" Target="../media/image31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5" Type="http://schemas.openxmlformats.org/officeDocument/2006/relationships/image" Target="../media/image17.jp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jp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jpg"/><Relationship Id="rId3" Type="http://schemas.openxmlformats.org/officeDocument/2006/relationships/image" Target="../media/image4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4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4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2" Type="http://schemas.openxmlformats.org/officeDocument/2006/relationships/hyperlink" Target="mailto:adam@ndpa.org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chart" Target="../charts/char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chart" Target="../charts/char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0456" y="1142999"/>
            <a:ext cx="6517482" cy="2509213"/>
          </a:xfrm>
        </p:spPr>
        <p:txBody>
          <a:bodyPr>
            <a:noAutofit/>
          </a:bodyPr>
          <a:lstStyle/>
          <a:p>
            <a:r>
              <a:rPr lang="en-US" sz="4400" b="1" dirty="0" smtClean="0"/>
              <a:t>Drowning: A Hard look at the facts and planning for the future</a:t>
            </a:r>
            <a:endParaRPr lang="en-US" sz="2800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49529" y="3730072"/>
            <a:ext cx="7759336" cy="1371599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Dr. Adam b. Katchmarchi, </a:t>
            </a:r>
            <a:r>
              <a:rPr lang="en-US" sz="2800" b="1" dirty="0" err="1" smtClean="0">
                <a:solidFill>
                  <a:schemeClr val="tx1"/>
                </a:solidFill>
              </a:rPr>
              <a:t>ph.d.</a:t>
            </a:r>
            <a:r>
              <a:rPr lang="en-US" sz="2800" b="1" dirty="0" smtClean="0">
                <a:solidFill>
                  <a:schemeClr val="tx1"/>
                </a:solidFill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</a:rPr>
              <a:t>m.s.</a:t>
            </a:r>
            <a:r>
              <a:rPr lang="en-US" sz="2800" b="1" dirty="0" smtClean="0">
                <a:solidFill>
                  <a:schemeClr val="tx1"/>
                </a:solidFill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</a:rPr>
              <a:t>emt</a:t>
            </a:r>
            <a:r>
              <a:rPr lang="en-US" sz="2800" b="1" dirty="0" smtClean="0">
                <a:solidFill>
                  <a:schemeClr val="tx1"/>
                </a:solidFill>
              </a:rPr>
              <a:t>-b</a:t>
            </a:r>
          </a:p>
        </p:txBody>
      </p:sp>
      <p:pic>
        <p:nvPicPr>
          <p:cNvPr id="2050" name="Picture 1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118" y="4719012"/>
            <a:ext cx="1965960" cy="1965960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295400" y="1142999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1057275" y="289559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08" y="4719012"/>
            <a:ext cx="4545177" cy="1965960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389364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b="1" dirty="0" smtClean="0"/>
              <a:t>THE FACTS</a:t>
            </a:r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In 2015 </a:t>
            </a:r>
            <a:r>
              <a:rPr lang="mr-IN" dirty="0" smtClean="0"/>
              <a:t>–</a:t>
            </a:r>
            <a:r>
              <a:rPr lang="en-US" dirty="0" smtClean="0"/>
              <a:t> Drowning accounted for 1/3 of the unintentional injury related deaths for children 1-4 (out of top 10 incident types).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In 2015 </a:t>
            </a:r>
            <a:r>
              <a:rPr lang="mr-IN" dirty="0" smtClean="0"/>
              <a:t>–</a:t>
            </a:r>
            <a:r>
              <a:rPr lang="en-US" dirty="0" smtClean="0"/>
              <a:t> The CDC reports 636 drowning fatalities among children 0-14.</a:t>
            </a:r>
          </a:p>
          <a:p>
            <a:endParaRPr lang="en-US" dirty="0"/>
          </a:p>
          <a:p>
            <a:r>
              <a:rPr lang="en-US" dirty="0" smtClean="0"/>
              <a:t>In 2015 </a:t>
            </a:r>
            <a:r>
              <a:rPr lang="mr-IN" dirty="0" smtClean="0"/>
              <a:t>–</a:t>
            </a:r>
            <a:r>
              <a:rPr lang="en-US" dirty="0" smtClean="0"/>
              <a:t> Drowning is in the top 3 unintentional injury related fatalities for ages 1-35.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More than 1 in 5 people who die from drowning are children 14 and younger. </a:t>
            </a:r>
          </a:p>
          <a:p>
            <a:endParaRPr lang="en-US" dirty="0"/>
          </a:p>
          <a:p>
            <a:r>
              <a:rPr lang="en-US" dirty="0" smtClean="0"/>
              <a:t>For every child who dies from drowning, another 5 received emergency department care for nonfatal submersion injuries. (CDC)</a:t>
            </a:r>
            <a:endParaRPr lang="en-US" dirty="0"/>
          </a:p>
        </p:txBody>
      </p:sp>
      <p:pic>
        <p:nvPicPr>
          <p:cNvPr id="5" name="Picture 4" descr="C:\Users\kzzs\AppData\Local\Microsoft\Windows\Temporary Internet Files\Content.IE5\Q3Q80JYO\MC90038923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90170" y="4463631"/>
            <a:ext cx="2426413" cy="23090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7620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From 2005-2014 there were an average of 3,536 fatal unintentional drownings (not including boating) in the US.</a:t>
            </a:r>
          </a:p>
          <a:p>
            <a:pPr lvl="1"/>
            <a:r>
              <a:rPr lang="en-US" dirty="0" smtClean="0"/>
              <a:t>An average of 332 people died each year in boating related fatalities (about 9.4%)</a:t>
            </a:r>
          </a:p>
          <a:p>
            <a:endParaRPr lang="en-US" dirty="0" smtClean="0"/>
          </a:p>
          <a:p>
            <a:r>
              <a:rPr lang="en-US" dirty="0" smtClean="0"/>
              <a:t>There are an average of 10 drowning deaths per day.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Drowning is the number 2 cause of unintentional death for children under 14 </a:t>
            </a:r>
            <a:r>
              <a:rPr lang="mr-IN" dirty="0" smtClean="0"/>
              <a:t>–</a:t>
            </a:r>
            <a:r>
              <a:rPr lang="en-US" dirty="0" smtClean="0"/>
              <a:t> number 1 is motor vehicle accidents.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b="1" dirty="0" smtClean="0"/>
              <a:t>THE FACTS</a:t>
            </a:r>
            <a:endParaRPr lang="en-US" sz="4400" b="1" dirty="0"/>
          </a:p>
        </p:txBody>
      </p:sp>
      <p:pic>
        <p:nvPicPr>
          <p:cNvPr id="6" name="Picture 13" descr="C:\Users\kzzs\AppData\Local\Microsoft\Windows\Temporary Internet Files\Content.IE5\21XN0BQO\MC900290861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5676" y="3709623"/>
            <a:ext cx="2773147" cy="1961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0984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NON-FATAL DROWNING COMPLICATIONS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dirty="0" smtClean="0"/>
              <a:t>There are no medically accepted conditions known as near-drowning, dry drowning, and secondary drowning. </a:t>
            </a:r>
            <a:r>
              <a:rPr lang="en-US" dirty="0" smtClean="0"/>
              <a:t>(</a:t>
            </a:r>
            <a:r>
              <a:rPr lang="en-US" dirty="0" err="1" smtClean="0"/>
              <a:t>Hawkings</a:t>
            </a:r>
            <a:r>
              <a:rPr lang="en-US" dirty="0" smtClean="0"/>
              <a:t>, </a:t>
            </a:r>
            <a:r>
              <a:rPr lang="en-US" dirty="0" err="1" smtClean="0"/>
              <a:t>Sempsrott</a:t>
            </a:r>
            <a:r>
              <a:rPr lang="en-US" dirty="0" smtClean="0"/>
              <a:t>, &amp; Schmidt, 2017)</a:t>
            </a:r>
          </a:p>
          <a:p>
            <a:endParaRPr lang="en-US" dirty="0"/>
          </a:p>
          <a:p>
            <a:r>
              <a:rPr lang="en-US" dirty="0" smtClean="0"/>
              <a:t>Although extremely rare, a victim who suffers a non-fatal drowning may develop repertory distress after the event </a:t>
            </a:r>
            <a:r>
              <a:rPr lang="en-US" b="1" dirty="0" smtClean="0"/>
              <a:t>(2-3 hours).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If a non-fatal victim experiences respiratory symptoms after exiting the water, they should be examined and observed in the Emergency Department. If symptoms do not persist they will be released in 4-6 hours.</a:t>
            </a:r>
          </a:p>
          <a:p>
            <a:endParaRPr lang="en-US" dirty="0"/>
          </a:p>
          <a:p>
            <a:r>
              <a:rPr lang="en-US" dirty="0" smtClean="0"/>
              <a:t>The victim with minimal symptoms will either get better or worse in 2-3 hours.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39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81000" y="408599"/>
            <a:ext cx="8763000" cy="11681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u="none" kern="1200" cap="all">
                <a:solidFill>
                  <a:srgbClr val="25406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Higher risk populations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2368" y="1443840"/>
            <a:ext cx="8194432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Higher drowning risks among: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Immigrant Populations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Minority Communities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Individuals with Disabilities </a:t>
            </a:r>
            <a:b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en-US" sz="20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80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% of drowning victims are male 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(CDC, 2015)</a:t>
            </a: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Picture 2" descr="C:\Users\kzzs\AppData\Local\Microsoft\Windows\Temporary Internet Files\Content.IE5\Q3Q80JYO\MC910217459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2749" y="4336940"/>
            <a:ext cx="2204314" cy="22288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20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 smtClean="0"/>
              <a:t>MINORITY POPULATIONS 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690689"/>
            <a:ext cx="8073561" cy="4564902"/>
          </a:xfrm>
        </p:spPr>
        <p:txBody>
          <a:bodyPr>
            <a:normAutofit/>
          </a:bodyPr>
          <a:lstStyle/>
          <a:p>
            <a:r>
              <a:rPr lang="en-US" dirty="0" smtClean="0"/>
              <a:t>African Americans ages 5-19 drown in swimming pools at a 5.5 times higher rate than Caucasian children.</a:t>
            </a:r>
          </a:p>
          <a:p>
            <a:endParaRPr lang="en-US" dirty="0"/>
          </a:p>
          <a:p>
            <a:r>
              <a:rPr lang="en-US" dirty="0" smtClean="0"/>
              <a:t>African Americans ages 11-12 drown in swimming pools at a 10 times higher rate than Caucasian children.</a:t>
            </a:r>
          </a:p>
          <a:p>
            <a:endParaRPr lang="en-US" dirty="0"/>
          </a:p>
          <a:p>
            <a:r>
              <a:rPr lang="en-US" dirty="0" smtClean="0"/>
              <a:t>American Indian and Alaskan Native children drown at a 3.1 times higher rate than Caucasian children.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(CDC, 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2015)</a:t>
            </a:r>
            <a:endParaRPr lang="en-US" dirty="0"/>
          </a:p>
        </p:txBody>
      </p:sp>
      <p:pic>
        <p:nvPicPr>
          <p:cNvPr id="5" name="Picture 3" descr="C:\Users\kzzs\AppData\Local\Microsoft\Windows\Temporary Internet Files\Content.IE5\Q3Q80JYO\MC900351542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41415" y="4684160"/>
            <a:ext cx="2261170" cy="19615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0951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 smtClean="0"/>
              <a:t>FACTORS INFLUENCING DROWNING</a:t>
            </a:r>
            <a:endParaRPr lang="en-US" sz="4000" b="1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Lack of Swimming Ability</a:t>
            </a:r>
          </a:p>
          <a:p>
            <a:endParaRPr lang="en-US" dirty="0"/>
          </a:p>
          <a:p>
            <a:r>
              <a:rPr lang="en-US" dirty="0" smtClean="0"/>
              <a:t>Lack of Barriers</a:t>
            </a:r>
          </a:p>
          <a:p>
            <a:endParaRPr lang="en-US" dirty="0"/>
          </a:p>
          <a:p>
            <a:r>
              <a:rPr lang="en-US" dirty="0" smtClean="0"/>
              <a:t>Lack of Supervision</a:t>
            </a:r>
          </a:p>
          <a:p>
            <a:endParaRPr lang="en-US" dirty="0"/>
          </a:p>
          <a:p>
            <a:r>
              <a:rPr lang="en-US" dirty="0" smtClean="0"/>
              <a:t>Location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Use of Lifejackets</a:t>
            </a:r>
          </a:p>
          <a:p>
            <a:endParaRPr lang="en-US" dirty="0"/>
          </a:p>
          <a:p>
            <a:r>
              <a:rPr lang="en-US" dirty="0" smtClean="0"/>
              <a:t>Alcohol &amp; Drug Use</a:t>
            </a:r>
          </a:p>
          <a:p>
            <a:endParaRPr lang="en-US" dirty="0"/>
          </a:p>
          <a:p>
            <a:r>
              <a:rPr lang="en-US" dirty="0" smtClean="0"/>
              <a:t>Medical Conditions </a:t>
            </a:r>
            <a:endParaRPr lang="en-US" dirty="0"/>
          </a:p>
        </p:txBody>
      </p:sp>
      <p:pic>
        <p:nvPicPr>
          <p:cNvPr id="12" name="Picture 7" descr="C:\Users\kzzs\AppData\Local\Microsoft\Windows\Temporary Internet Files\Content.IE5\Q3Q80JYO\MC90038336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26823" y="4083488"/>
            <a:ext cx="2171053" cy="2514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51320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7886700" cy="4225854"/>
          </a:xfrm>
        </p:spPr>
        <p:txBody>
          <a:bodyPr>
            <a:normAutofit/>
          </a:bodyPr>
          <a:lstStyle/>
          <a:p>
            <a:r>
              <a:rPr lang="en-US" dirty="0" smtClean="0"/>
              <a:t>Studies show that people with intellectual disabilities (ID) such as autism have a higher standardized mortality ratio (SMR).</a:t>
            </a:r>
          </a:p>
          <a:p>
            <a:endParaRPr lang="en-US" dirty="0" smtClean="0"/>
          </a:p>
          <a:p>
            <a:r>
              <a:rPr lang="en-US" dirty="0" smtClean="0"/>
              <a:t>SMR greater than 1.0 means the observed death rate exceeds expectations.</a:t>
            </a:r>
          </a:p>
          <a:p>
            <a:endParaRPr lang="en-US" dirty="0" smtClean="0"/>
          </a:p>
          <a:p>
            <a:r>
              <a:rPr lang="en-US" dirty="0" smtClean="0"/>
              <a:t>SMR for drowning with individuals with mild autism was 3.9.</a:t>
            </a:r>
          </a:p>
          <a:p>
            <a:endParaRPr lang="en-US" dirty="0" smtClean="0"/>
          </a:p>
          <a:p>
            <a:r>
              <a:rPr lang="en-US" dirty="0" smtClean="0"/>
              <a:t>SMR for drowning with individuals with moderate, severe, or profound ID was 13.7. (Myers, S.)</a:t>
            </a:r>
          </a:p>
          <a:p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 smtClean="0"/>
              <a:t>INDIVIDUALS WITH DISABILITIES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93527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RECOMMENDATIONS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Learn to Swim</a:t>
            </a:r>
          </a:p>
          <a:p>
            <a:endParaRPr lang="en-US" dirty="0"/>
          </a:p>
          <a:p>
            <a:r>
              <a:rPr lang="en-US" dirty="0" smtClean="0"/>
              <a:t>Use layers of protection.</a:t>
            </a:r>
          </a:p>
          <a:p>
            <a:endParaRPr lang="en-US" dirty="0"/>
          </a:p>
          <a:p>
            <a:r>
              <a:rPr lang="en-US" dirty="0" smtClean="0"/>
              <a:t>Always swim in a designated swimming area.</a:t>
            </a:r>
          </a:p>
          <a:p>
            <a:endParaRPr lang="en-US" dirty="0"/>
          </a:p>
          <a:p>
            <a:r>
              <a:rPr lang="en-US" dirty="0" smtClean="0"/>
              <a:t>Use approved floatation devices.</a:t>
            </a:r>
          </a:p>
          <a:p>
            <a:endParaRPr lang="en-US" dirty="0"/>
          </a:p>
          <a:p>
            <a:r>
              <a:rPr lang="en-US" dirty="0" smtClean="0"/>
              <a:t>NEVER swim alone.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Use a water watcher or swim near a lifeguard.</a:t>
            </a:r>
          </a:p>
          <a:p>
            <a:endParaRPr lang="en-US" dirty="0"/>
          </a:p>
          <a:p>
            <a:r>
              <a:rPr lang="en-US" dirty="0" smtClean="0"/>
              <a:t>Know CPR and First Aid.</a:t>
            </a:r>
          </a:p>
          <a:p>
            <a:endParaRPr lang="en-US" dirty="0"/>
          </a:p>
          <a:p>
            <a:r>
              <a:rPr lang="en-US" dirty="0" smtClean="0"/>
              <a:t>Have quick access to call 911.</a:t>
            </a:r>
          </a:p>
          <a:p>
            <a:endParaRPr lang="en-US" dirty="0"/>
          </a:p>
          <a:p>
            <a:r>
              <a:rPr lang="en-US" dirty="0" smtClean="0"/>
              <a:t>Have rescue equipment ready to go.</a:t>
            </a:r>
          </a:p>
          <a:p>
            <a:endParaRPr lang="en-US" dirty="0"/>
          </a:p>
          <a:p>
            <a:r>
              <a:rPr lang="en-US" dirty="0" smtClean="0"/>
              <a:t>Supervision is KEY!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42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07027" y="164828"/>
            <a:ext cx="7886700" cy="19600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/>
              <a:t>Where do we go from here?</a:t>
            </a:r>
            <a:br>
              <a:rPr lang="en-US" sz="4000" b="1" dirty="0" smtClean="0"/>
            </a:br>
            <a:r>
              <a:rPr lang="en-US" sz="4000" b="1" dirty="0"/>
              <a:t/>
            </a:r>
            <a:br>
              <a:rPr lang="en-US" sz="4000" b="1" dirty="0"/>
            </a:br>
            <a:r>
              <a:rPr lang="en-US" sz="4000" b="1" dirty="0" smtClean="0"/>
              <a:t>Collaboration is KEY!</a:t>
            </a:r>
            <a:endParaRPr lang="en-US" sz="4000" b="1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817064741"/>
              </p:ext>
            </p:extLst>
          </p:nvPr>
        </p:nvGraphicFramePr>
        <p:xfrm>
          <a:off x="1402080" y="2124891"/>
          <a:ext cx="6287588" cy="41460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4361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38596" y="365126"/>
            <a:ext cx="7886700" cy="1325563"/>
          </a:xfrm>
        </p:spPr>
        <p:txBody>
          <a:bodyPr/>
          <a:lstStyle/>
          <a:p>
            <a:pPr algn="ctr"/>
            <a:r>
              <a:rPr lang="en-US" dirty="0" smtClean="0"/>
              <a:t>Who is the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628650" y="1687368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 smtClean="0"/>
              <a:t>The National Drowning Prevention Alliance is a 501(c)3 non-profit organization.</a:t>
            </a:r>
            <a:br>
              <a:rPr lang="en-US" sz="2400" dirty="0" smtClean="0"/>
            </a:br>
            <a:endParaRPr lang="en-US" sz="2400" dirty="0" smtClean="0"/>
          </a:p>
          <a:p>
            <a:r>
              <a:rPr lang="en-US" sz="2400" dirty="0" smtClean="0"/>
              <a:t>Lead by an executive and a volunteer board of directors.</a:t>
            </a:r>
            <a:br>
              <a:rPr lang="en-US" sz="2400" dirty="0" smtClean="0"/>
            </a:br>
            <a:endParaRPr lang="en-US" sz="2400" dirty="0" smtClean="0"/>
          </a:p>
          <a:p>
            <a:r>
              <a:rPr lang="en-US" sz="2400" dirty="0" smtClean="0"/>
              <a:t>We focus all keeping all persons of any age safer around all bodies of water.</a:t>
            </a:r>
            <a:br>
              <a:rPr lang="en-US" sz="2400" dirty="0" smtClean="0"/>
            </a:br>
            <a:endParaRPr lang="en-US" sz="2400" dirty="0" smtClean="0"/>
          </a:p>
          <a:p>
            <a:r>
              <a:rPr lang="en-US" sz="2400" dirty="0" smtClean="0"/>
              <a:t>We believe that through </a:t>
            </a:r>
            <a:r>
              <a:rPr lang="en-US" sz="2400" b="1" u="sng" dirty="0" smtClean="0"/>
              <a:t>collaboration</a:t>
            </a:r>
            <a:r>
              <a:rPr lang="en-US" sz="2400" dirty="0" smtClean="0"/>
              <a:t> we can make a difference in drowning prevention.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093" y="282312"/>
            <a:ext cx="3056941" cy="132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22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OVERVIEW</a:t>
            </a:r>
            <a:endParaRPr lang="en-US" b="1" dirty="0"/>
          </a:p>
        </p:txBody>
      </p:sp>
      <p:pic>
        <p:nvPicPr>
          <p:cNvPr id="3074" name="Picture 2" descr="mage result for drown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754" y="3630310"/>
            <a:ext cx="5300491" cy="300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628650" y="1546851"/>
            <a:ext cx="7886700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The Centers for Disease Control and Prevention (CDC) classify drowning as an </a:t>
            </a:r>
            <a:r>
              <a:rPr lang="en-US" b="1" u="sng" dirty="0" smtClean="0"/>
              <a:t>unintentional injury related death</a:t>
            </a:r>
            <a:r>
              <a:rPr lang="en-US" dirty="0" smtClean="0"/>
              <a:t>. </a:t>
            </a:r>
          </a:p>
          <a:p>
            <a:endParaRPr lang="en-US" dirty="0" smtClean="0"/>
          </a:p>
          <a:p>
            <a:r>
              <a:rPr lang="en-US" dirty="0" smtClean="0"/>
              <a:t>Drowning is the </a:t>
            </a:r>
            <a:r>
              <a:rPr lang="en-US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leading</a:t>
            </a:r>
            <a:r>
              <a:rPr lang="en-US" dirty="0" smtClean="0"/>
              <a:t> cause of unintentional injury related death for children 1-4.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79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59068" y="2934788"/>
            <a:ext cx="755628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effectLst/>
              </a:rPr>
              <a:t>“</a:t>
            </a:r>
            <a:r>
              <a:rPr lang="en-US" sz="6000" b="1" u="sng" dirty="0" smtClean="0">
                <a:effectLst/>
              </a:rPr>
              <a:t>UNITED,</a:t>
            </a:r>
            <a:r>
              <a:rPr lang="en-US" sz="6000" dirty="0" smtClean="0">
                <a:effectLst/>
              </a:rPr>
              <a:t> we can </a:t>
            </a:r>
            <a:r>
              <a:rPr lang="en-US" sz="6000" b="1" u="sng" dirty="0" smtClean="0">
                <a:effectLst/>
              </a:rPr>
              <a:t>prevent</a:t>
            </a:r>
            <a:r>
              <a:rPr lang="en-US" sz="6000" dirty="0" smtClean="0">
                <a:effectLst/>
              </a:rPr>
              <a:t> the tragedy of drowning!”</a:t>
            </a:r>
            <a:endParaRPr lang="en-US" sz="4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327" y="587110"/>
            <a:ext cx="4389354" cy="189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79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" y="166551"/>
            <a:ext cx="1194163" cy="11941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943" y="0"/>
            <a:ext cx="1565366" cy="15653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9634"/>
            <a:ext cx="3570514" cy="8368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513" y="291601"/>
            <a:ext cx="1359959" cy="11190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879" y="273163"/>
            <a:ext cx="1080253" cy="10190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539" y="273163"/>
            <a:ext cx="1397968" cy="8413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543" y="851127"/>
            <a:ext cx="1530519" cy="141686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044" y="1491115"/>
            <a:ext cx="1506237" cy="90374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70" y="2332883"/>
            <a:ext cx="2779498" cy="65144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57" y="3143973"/>
            <a:ext cx="1394516" cy="100823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77" y="4367413"/>
            <a:ext cx="2779498" cy="65144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160" y="3273781"/>
            <a:ext cx="2172039" cy="83080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761" y="1360714"/>
            <a:ext cx="1574302" cy="157430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044" y="2588533"/>
            <a:ext cx="1364933" cy="100931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3" t="26378" r="24426" b="23025"/>
          <a:stretch/>
        </p:blipFill>
        <p:spPr>
          <a:xfrm>
            <a:off x="244984" y="5169516"/>
            <a:ext cx="3065417" cy="72281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70" y="5892327"/>
            <a:ext cx="1528670" cy="69320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626" y="5892327"/>
            <a:ext cx="2032439" cy="54401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864" y="5611774"/>
            <a:ext cx="2282866" cy="110511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730" y="5810687"/>
            <a:ext cx="2434403" cy="57363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675" y="4378928"/>
            <a:ext cx="2344761" cy="115199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227" y="3752186"/>
            <a:ext cx="1042417" cy="104241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644" y="4568231"/>
            <a:ext cx="1714500" cy="1143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894" y="2747708"/>
            <a:ext cx="2063442" cy="206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62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759765"/>
          </a:xfrm>
        </p:spPr>
        <p:txBody>
          <a:bodyPr/>
          <a:lstStyle/>
          <a:p>
            <a:pPr algn="ctr"/>
            <a:r>
              <a:rPr lang="en-US" b="1" dirty="0" smtClean="0"/>
              <a:t>2018 National Drowning Prevention Educational Conference</a:t>
            </a:r>
            <a:br>
              <a:rPr lang="en-US" b="1" dirty="0" smtClean="0"/>
            </a:br>
            <a:r>
              <a:rPr lang="en-US" b="1" dirty="0" smtClean="0"/>
              <a:t>Tampa, FL  -   April 2-7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88" y="2490652"/>
            <a:ext cx="4881154" cy="35654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422" y="2124891"/>
            <a:ext cx="3292035" cy="422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857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6696" y="121286"/>
            <a:ext cx="7886700" cy="1325563"/>
          </a:xfrm>
        </p:spPr>
        <p:txBody>
          <a:bodyPr/>
          <a:lstStyle/>
          <a:p>
            <a:pPr algn="ctr"/>
            <a:r>
              <a:rPr lang="en-US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2018 Special Events</a:t>
            </a:r>
            <a:endParaRPr lang="en-US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787" y="4034936"/>
            <a:ext cx="3703018" cy="26808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77" y="1282363"/>
            <a:ext cx="3589520" cy="26117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874" y="3979816"/>
            <a:ext cx="2235726" cy="27910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1642" y="1282363"/>
            <a:ext cx="3497308" cy="239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45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28650" y="365126"/>
            <a:ext cx="7886700" cy="17597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/>
              <a:t>2019 National Drowning Prevention Educational Conference</a:t>
            </a:r>
            <a:br>
              <a:rPr lang="en-US" b="1" dirty="0" smtClean="0"/>
            </a:br>
            <a:r>
              <a:rPr lang="en-US" b="1" dirty="0" smtClean="0"/>
              <a:t>New Orleans, LA   -   April 15-19, 2019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897" y="3387138"/>
            <a:ext cx="4147845" cy="17379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97" y="2124891"/>
            <a:ext cx="3925800" cy="426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46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Funny Dads Competing About Pool Safet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068" y="766650"/>
            <a:ext cx="8653858" cy="486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36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3153" y="2333263"/>
            <a:ext cx="7886700" cy="1325563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FOR SAVING LIVES! </a:t>
            </a:r>
            <a:endParaRPr 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74248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11530" y="4179481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300" b="1" dirty="0" smtClean="0"/>
              <a:t>Dr. Adam Katchmarchi, Ph.D.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Executive Director, NDPA</a:t>
            </a:r>
            <a:br>
              <a:rPr lang="en-US" dirty="0" smtClean="0"/>
            </a:br>
            <a:r>
              <a:rPr lang="en-US" dirty="0" smtClean="0"/>
              <a:t>Assistant Professor &amp; Aquatics Director, IUP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hlinkClick r:id="rId2"/>
              </a:rPr>
              <a:t>adam@ndpa.org</a:t>
            </a:r>
            <a:r>
              <a:rPr lang="en-US" dirty="0" smtClean="0"/>
              <a:t>   -  951-659-8600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028" y="638459"/>
            <a:ext cx="1937657" cy="19376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7" y="484786"/>
            <a:ext cx="5190309" cy="224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18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8967"/>
            <a:ext cx="9163142" cy="515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502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500" b="1" dirty="0" smtClean="0"/>
              <a:t>THE DROWNING PROCESS</a:t>
            </a:r>
            <a:endParaRPr lang="en-US" sz="35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99202"/>
            <a:ext cx="7886700" cy="4351338"/>
          </a:xfrm>
        </p:spPr>
        <p:txBody>
          <a:bodyPr>
            <a:normAutofit lnSpcReduction="10000"/>
          </a:bodyPr>
          <a:lstStyle/>
          <a:p>
            <a:r>
              <a:rPr lang="en-US" sz="2400" i="1" dirty="0" smtClean="0"/>
              <a:t>Drowning is the process of experiencing respiratory impairment from submersion/immersion in liquid (World Congress on Drowning, 2002).</a:t>
            </a:r>
          </a:p>
          <a:p>
            <a:endParaRPr lang="en-US" dirty="0" smtClean="0"/>
          </a:p>
          <a:p>
            <a:r>
              <a:rPr lang="en-US" dirty="0" smtClean="0"/>
              <a:t>Drowning Victims:</a:t>
            </a:r>
          </a:p>
          <a:p>
            <a:pPr lvl="1"/>
            <a:r>
              <a:rPr lang="en-US" sz="2100" dirty="0" smtClean="0"/>
              <a:t>Endangered </a:t>
            </a:r>
          </a:p>
          <a:p>
            <a:pPr lvl="1"/>
            <a:r>
              <a:rPr lang="en-US" sz="2100" dirty="0" smtClean="0"/>
              <a:t>Distressed</a:t>
            </a:r>
          </a:p>
          <a:p>
            <a:pPr lvl="1"/>
            <a:r>
              <a:rPr lang="en-US" sz="2100" dirty="0" smtClean="0"/>
              <a:t>Active</a:t>
            </a:r>
          </a:p>
          <a:p>
            <a:pPr lvl="1"/>
            <a:r>
              <a:rPr lang="en-US" sz="2100" dirty="0" smtClean="0"/>
              <a:t>Passive</a:t>
            </a:r>
          </a:p>
          <a:p>
            <a:endParaRPr lang="en-US" dirty="0" smtClean="0"/>
          </a:p>
          <a:p>
            <a:r>
              <a:rPr lang="en-US" dirty="0" smtClean="0"/>
              <a:t>Outcomes:</a:t>
            </a:r>
          </a:p>
          <a:p>
            <a:pPr lvl="1"/>
            <a:r>
              <a:rPr lang="en-US" sz="2100" dirty="0" smtClean="0"/>
              <a:t>Non-Fatal</a:t>
            </a:r>
          </a:p>
          <a:p>
            <a:pPr lvl="1"/>
            <a:r>
              <a:rPr lang="en-US" sz="2100" dirty="0" smtClean="0"/>
              <a:t>Fatal</a:t>
            </a:r>
          </a:p>
          <a:p>
            <a:endParaRPr lang="en-US" dirty="0" smtClean="0"/>
          </a:p>
        </p:txBody>
      </p:sp>
      <p:pic>
        <p:nvPicPr>
          <p:cNvPr id="2050" name="Picture 2" descr="mage result for drown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063" y="2924765"/>
            <a:ext cx="4374419" cy="2917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8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92366" y="465843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u="none" kern="1200" cap="all">
                <a:solidFill>
                  <a:srgbClr val="25406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Significance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sz="4000" b="1" dirty="0" smtClean="0">
                <a:solidFill>
                  <a:schemeClr val="tx1"/>
                </a:solidFill>
              </a:rPr>
              <a:t>of the problem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76281" y="1295400"/>
            <a:ext cx="781343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1F497D">
                    <a:lumMod val="75000"/>
                  </a:srgbClr>
                </a:solidFill>
              </a:rPr>
              <a:t>United States Drowning Data:</a:t>
            </a:r>
          </a:p>
          <a:p>
            <a:pPr algn="ctr"/>
            <a:endParaRPr lang="en-US" sz="2000" dirty="0" smtClean="0">
              <a:solidFill>
                <a:srgbClr val="1F497D">
                  <a:lumMod val="75000"/>
                </a:srgbClr>
              </a:solidFill>
            </a:endParaRPr>
          </a:p>
          <a:p>
            <a:pPr algn="ctr"/>
            <a:endParaRPr lang="en-US" sz="2000" dirty="0">
              <a:solidFill>
                <a:srgbClr val="1F497D">
                  <a:lumMod val="75000"/>
                </a:srgbClr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0135358"/>
              </p:ext>
            </p:extLst>
          </p:nvPr>
        </p:nvGraphicFramePr>
        <p:xfrm>
          <a:off x="1524000" y="1745074"/>
          <a:ext cx="60960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30415"/>
                <a:gridCol w="3065585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Fatal</a:t>
                      </a:r>
                      <a:r>
                        <a:rPr lang="en-US" baseline="0" dirty="0" smtClean="0"/>
                        <a:t> Drowning Deaths 1981-2015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1981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6,227</a:t>
                      </a:r>
                      <a:r>
                        <a:rPr lang="en-US" baseline="0" dirty="0" smtClean="0"/>
                        <a:t> (2.57 per 100,000)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1991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4,621 (1.77</a:t>
                      </a:r>
                      <a:r>
                        <a:rPr lang="en-US" baseline="0" dirty="0" smtClean="0"/>
                        <a:t> per 100,000)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2001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3,281 (1.15 per 100,000)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2011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3,556 (1.14 per 100,000)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2016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3,786</a:t>
                      </a:r>
                      <a:r>
                        <a:rPr lang="en-US" baseline="0" dirty="0" smtClean="0"/>
                        <a:t> (1.17 per 100,000)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5257452"/>
              </p:ext>
            </p:extLst>
          </p:nvPr>
        </p:nvGraphicFramePr>
        <p:xfrm>
          <a:off x="1524000" y="4109778"/>
          <a:ext cx="6096000" cy="1409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4159"/>
                <a:gridCol w="3051841"/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Non-Fatal</a:t>
                      </a:r>
                      <a:r>
                        <a:rPr lang="en-US" baseline="0" dirty="0" smtClean="0"/>
                        <a:t> Drowning Injuries 2001-2011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2001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5,691 CI [2,518, 8,864]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2011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7,488 CI [4,327, 10,648]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2015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9,001 CI [2,511,</a:t>
                      </a:r>
                      <a:r>
                        <a:rPr lang="en-US" baseline="0" dirty="0" smtClean="0"/>
                        <a:t> 15,490]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1524000" y="5798807"/>
            <a:ext cx="49365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(Centers for Disease Control and Prevention, 2018)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22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83782739"/>
              </p:ext>
            </p:extLst>
          </p:nvPr>
        </p:nvGraphicFramePr>
        <p:xfrm>
          <a:off x="395288" y="629533"/>
          <a:ext cx="8409078" cy="4926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5"/>
          <p:cNvSpPr/>
          <p:nvPr/>
        </p:nvSpPr>
        <p:spPr>
          <a:xfrm>
            <a:off x="627017" y="5771580"/>
            <a:ext cx="49365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(Centers for Disease Control and Prevention, 2018)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572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1574278"/>
              </p:ext>
            </p:extLst>
          </p:nvPr>
        </p:nvGraphicFramePr>
        <p:xfrm>
          <a:off x="395288" y="629533"/>
          <a:ext cx="8409078" cy="4926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Rectangle 1"/>
          <p:cNvSpPr/>
          <p:nvPr/>
        </p:nvSpPr>
        <p:spPr>
          <a:xfrm>
            <a:off x="923109" y="1541417"/>
            <a:ext cx="4058194" cy="2708366"/>
          </a:xfrm>
          <a:prstGeom prst="rect">
            <a:avLst/>
          </a:prstGeom>
          <a:solidFill>
            <a:schemeClr val="accent1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09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4836295"/>
              </p:ext>
            </p:extLst>
          </p:nvPr>
        </p:nvGraphicFramePr>
        <p:xfrm>
          <a:off x="395288" y="629533"/>
          <a:ext cx="8409078" cy="4926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Rectangle 1"/>
          <p:cNvSpPr/>
          <p:nvPr/>
        </p:nvSpPr>
        <p:spPr>
          <a:xfrm>
            <a:off x="4955177" y="3143794"/>
            <a:ext cx="3361509" cy="1793966"/>
          </a:xfrm>
          <a:prstGeom prst="rect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62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2453533"/>
              </p:ext>
            </p:extLst>
          </p:nvPr>
        </p:nvGraphicFramePr>
        <p:xfrm>
          <a:off x="221182" y="807922"/>
          <a:ext cx="8774772" cy="4896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4077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0484014"/>
              </p:ext>
            </p:extLst>
          </p:nvPr>
        </p:nvGraphicFramePr>
        <p:xfrm>
          <a:off x="236310" y="267129"/>
          <a:ext cx="8661108" cy="6195316"/>
        </p:xfrm>
        <a:graphic>
          <a:graphicData uri="http://schemas.openxmlformats.org/drawingml/2006/table">
            <a:tbl>
              <a:tblPr/>
              <a:tblGrid>
                <a:gridCol w="721759"/>
                <a:gridCol w="721759"/>
                <a:gridCol w="721759"/>
                <a:gridCol w="721759"/>
                <a:gridCol w="721759"/>
                <a:gridCol w="721759"/>
                <a:gridCol w="721759"/>
                <a:gridCol w="721759"/>
                <a:gridCol w="721759"/>
                <a:gridCol w="721759"/>
                <a:gridCol w="721759"/>
                <a:gridCol w="721759"/>
              </a:tblGrid>
              <a:tr h="136826">
                <a:tc>
                  <a:txBody>
                    <a:bodyPr/>
                    <a:lstStyle/>
                    <a:p>
                      <a:pPr algn="ctr"/>
                      <a:r>
                        <a:rPr lang="pl-PL" sz="800" b="1" dirty="0"/>
                        <a:t> 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/>
                      <a:r>
                        <a:rPr lang="en-US" sz="800" b="1"/>
                        <a:t>Age Groups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800" b="1"/>
                        <a:t>         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6826">
                <a:tc>
                  <a:txBody>
                    <a:bodyPr/>
                    <a:lstStyle/>
                    <a:p>
                      <a:pPr algn="ctr"/>
                      <a:r>
                        <a:rPr lang="en-US" sz="800" b="1"/>
                        <a:t>Rank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mr-IN" sz="800" b="1"/>
                        <a:t>&lt;1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mr-IN" sz="800" b="1"/>
                        <a:t>1-4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mr-IN" sz="800" b="1"/>
                        <a:t>5-9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800" b="1"/>
                        <a:t>10-14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mr-IN" sz="800" b="1"/>
                        <a:t>15-24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mr-IN" sz="800" b="1"/>
                        <a:t>25-34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mr-IN" sz="800" b="1"/>
                        <a:t>35-44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mr-IN" sz="800" b="1"/>
                        <a:t>45-54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mr-IN" sz="800" b="1"/>
                        <a:t>55-64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mr-IN" sz="800" b="1"/>
                        <a:t>65+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/>
                        <a:t>All Ages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16580">
                <a:tc>
                  <a:txBody>
                    <a:bodyPr/>
                    <a:lstStyle/>
                    <a:p>
                      <a:pPr algn="ctr"/>
                      <a:r>
                        <a:rPr lang="ru-RU" sz="800" b="1"/>
                        <a:t/>
                      </a:r>
                      <a:br>
                        <a:rPr lang="ru-RU" sz="800" b="1"/>
                      </a:br>
                      <a:r>
                        <a:rPr lang="ru-RU" sz="800" b="1"/>
                        <a:t>1 </a:t>
                      </a:r>
                      <a:br>
                        <a:rPr lang="ru-RU" sz="800" b="1"/>
                      </a:br>
                      <a:endParaRPr lang="ru-RU" sz="800" b="1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Arial" charset="0"/>
                        </a:rPr>
                        <a:t>Unintentional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Suffocation 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1,125 </a:t>
                      </a:r>
                      <a:endParaRPr lang="en-US" sz="800" b="1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latin typeface="Arial" charset="0"/>
                        </a:rPr>
                        <a:t>Unintentional</a:t>
                      </a:r>
                      <a:br>
                        <a:rPr lang="en-US" sz="800" b="1" dirty="0">
                          <a:latin typeface="Arial" charset="0"/>
                        </a:rPr>
                      </a:br>
                      <a:r>
                        <a:rPr lang="en-US" sz="800" b="1" dirty="0">
                          <a:latin typeface="Arial" charset="0"/>
                        </a:rPr>
                        <a:t>Drowning </a:t>
                      </a:r>
                      <a:br>
                        <a:rPr lang="en-US" sz="800" b="1" dirty="0">
                          <a:latin typeface="Arial" charset="0"/>
                        </a:rPr>
                      </a:br>
                      <a:r>
                        <a:rPr lang="en-US" sz="800" b="1" dirty="0">
                          <a:latin typeface="Arial" charset="0"/>
                        </a:rPr>
                        <a:t>390 </a:t>
                      </a:r>
                      <a:endParaRPr lang="en-US" sz="8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Arial" charset="0"/>
                        </a:rPr>
                        <a:t>Unintentional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MV Traffic 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351 </a:t>
                      </a:r>
                      <a:endParaRPr lang="en-US" sz="800" b="1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Arial" charset="0"/>
                        </a:rPr>
                        <a:t>Unintentional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MV Traffic 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412 </a:t>
                      </a:r>
                      <a:endParaRPr lang="en-US" sz="800" b="1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Arial" charset="0"/>
                        </a:rPr>
                        <a:t>Unintentional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MV Traffic 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6,787 </a:t>
                      </a:r>
                      <a:endParaRPr lang="en-US" sz="800" b="1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Arial" charset="0"/>
                        </a:rPr>
                        <a:t>Unintentional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Poisoning 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11,231 </a:t>
                      </a:r>
                      <a:endParaRPr lang="en-US" sz="800" b="1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Arial" charset="0"/>
                        </a:rPr>
                        <a:t>Unintentional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Poisoning 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10,580 </a:t>
                      </a:r>
                      <a:endParaRPr lang="en-US" sz="800" b="1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Arial" charset="0"/>
                        </a:rPr>
                        <a:t>Unintentional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Poisoning 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11,670 </a:t>
                      </a:r>
                      <a:endParaRPr lang="en-US" sz="800" b="1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Arial" charset="0"/>
                        </a:rPr>
                        <a:t>Unintentional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Poisoning 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7,782 </a:t>
                      </a:r>
                      <a:endParaRPr lang="en-US" sz="800" b="1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Arial" charset="0"/>
                        </a:rPr>
                        <a:t>Unintentional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Fall 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28,486 </a:t>
                      </a:r>
                      <a:endParaRPr lang="en-US" sz="800" b="1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Arial" charset="0"/>
                        </a:rPr>
                        <a:t>Unintentional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Poisoning 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47,478 </a:t>
                      </a:r>
                      <a:endParaRPr lang="en-US" sz="800" b="1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16580">
                <a:tc>
                  <a:txBody>
                    <a:bodyPr/>
                    <a:lstStyle/>
                    <a:p>
                      <a:pPr algn="ctr"/>
                      <a:r>
                        <a:rPr lang="is-IS" sz="800" b="1"/>
                        <a:t/>
                      </a:r>
                      <a:br>
                        <a:rPr lang="is-IS" sz="800" b="1"/>
                      </a:br>
                      <a:r>
                        <a:rPr lang="is-IS" sz="800" b="1"/>
                        <a:t>2 </a:t>
                      </a:r>
                      <a:br>
                        <a:rPr lang="is-IS" sz="800" b="1"/>
                      </a:br>
                      <a:endParaRPr lang="is-IS" sz="800" b="1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latin typeface="Arial" charset="0"/>
                        </a:rPr>
                        <a:t>Unintentional</a:t>
                      </a:r>
                      <a:br>
                        <a:rPr lang="en-US" sz="800" b="1" dirty="0">
                          <a:latin typeface="Arial" charset="0"/>
                        </a:rPr>
                      </a:br>
                      <a:r>
                        <a:rPr lang="en-US" sz="800" b="1" dirty="0">
                          <a:latin typeface="Arial" charset="0"/>
                        </a:rPr>
                        <a:t>MV Traffic </a:t>
                      </a:r>
                      <a:br>
                        <a:rPr lang="en-US" sz="800" b="1" dirty="0">
                          <a:latin typeface="Arial" charset="0"/>
                        </a:rPr>
                      </a:br>
                      <a:r>
                        <a:rPr lang="en-US" sz="800" b="1" dirty="0">
                          <a:latin typeface="Arial" charset="0"/>
                        </a:rPr>
                        <a:t>64 </a:t>
                      </a:r>
                      <a:endParaRPr lang="en-US" sz="8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Arial" charset="0"/>
                        </a:rPr>
                        <a:t>Unintentional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MV Traffic 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332 </a:t>
                      </a:r>
                      <a:endParaRPr lang="en-US" sz="800" b="1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latin typeface="Arial" charset="0"/>
                        </a:rPr>
                        <a:t>Unintentional</a:t>
                      </a:r>
                      <a:br>
                        <a:rPr lang="en-US" sz="800" b="1" dirty="0">
                          <a:latin typeface="Arial" charset="0"/>
                        </a:rPr>
                      </a:br>
                      <a:r>
                        <a:rPr lang="en-US" sz="800" b="1" dirty="0">
                          <a:latin typeface="Arial" charset="0"/>
                        </a:rPr>
                        <a:t>Drowning </a:t>
                      </a:r>
                      <a:br>
                        <a:rPr lang="en-US" sz="800" b="1" dirty="0">
                          <a:latin typeface="Arial" charset="0"/>
                        </a:rPr>
                      </a:br>
                      <a:r>
                        <a:rPr lang="en-US" sz="800" b="1" dirty="0">
                          <a:latin typeface="Arial" charset="0"/>
                        </a:rPr>
                        <a:t>129 </a:t>
                      </a:r>
                      <a:endParaRPr lang="en-US" sz="8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latin typeface="Arial" charset="0"/>
                        </a:rPr>
                        <a:t>Unintentional</a:t>
                      </a:r>
                      <a:br>
                        <a:rPr lang="en-US" sz="800" b="1" dirty="0">
                          <a:latin typeface="Arial" charset="0"/>
                        </a:rPr>
                      </a:br>
                      <a:r>
                        <a:rPr lang="en-US" sz="800" b="1" dirty="0">
                          <a:latin typeface="Arial" charset="0"/>
                        </a:rPr>
                        <a:t>Drowning </a:t>
                      </a:r>
                      <a:br>
                        <a:rPr lang="en-US" sz="800" b="1" dirty="0">
                          <a:latin typeface="Arial" charset="0"/>
                        </a:rPr>
                      </a:br>
                      <a:r>
                        <a:rPr lang="en-US" sz="800" b="1" dirty="0">
                          <a:latin typeface="Arial" charset="0"/>
                        </a:rPr>
                        <a:t>87 </a:t>
                      </a:r>
                      <a:endParaRPr lang="en-US" sz="8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Arial" charset="0"/>
                        </a:rPr>
                        <a:t>Unintentional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Poisoning 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3,920 </a:t>
                      </a:r>
                      <a:endParaRPr lang="en-US" sz="800" b="1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Arial" charset="0"/>
                        </a:rPr>
                        <a:t>Unintentional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MV Traffic 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6,327 </a:t>
                      </a:r>
                      <a:endParaRPr lang="en-US" sz="800" b="1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Arial" charset="0"/>
                        </a:rPr>
                        <a:t>Unintentional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MV Traffic 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4,686 </a:t>
                      </a:r>
                      <a:endParaRPr lang="en-US" sz="800" b="1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Arial" charset="0"/>
                        </a:rPr>
                        <a:t>Unintentional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MV Traffic 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5,329 </a:t>
                      </a:r>
                      <a:endParaRPr lang="en-US" sz="800" b="1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Arial" charset="0"/>
                        </a:rPr>
                        <a:t>Unintentional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MV Traffic 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5,008 </a:t>
                      </a:r>
                      <a:endParaRPr lang="en-US" sz="800" b="1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Arial" charset="0"/>
                        </a:rPr>
                        <a:t>Unintentional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MV Traffic 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6,860 </a:t>
                      </a:r>
                      <a:endParaRPr lang="en-US" sz="800" b="1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Arial" charset="0"/>
                        </a:rPr>
                        <a:t>Unintentional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MV Traffic 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36,161 </a:t>
                      </a:r>
                      <a:endParaRPr lang="en-US" sz="800" b="1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45367">
                <a:tc>
                  <a:txBody>
                    <a:bodyPr/>
                    <a:lstStyle/>
                    <a:p>
                      <a:pPr algn="ctr"/>
                      <a:r>
                        <a:rPr lang="en-US" sz="800" b="1"/>
                        <a:t/>
                      </a:r>
                      <a:br>
                        <a:rPr lang="en-US" sz="800" b="1"/>
                      </a:br>
                      <a:r>
                        <a:rPr lang="en-US" sz="800" b="1"/>
                        <a:t>3 </a:t>
                      </a:r>
                      <a:br>
                        <a:rPr lang="en-US" sz="800" b="1"/>
                      </a:br>
                      <a:endParaRPr lang="en-US" sz="800" b="1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latin typeface="Arial" charset="0"/>
                        </a:rPr>
                        <a:t>Unintentional</a:t>
                      </a:r>
                      <a:br>
                        <a:rPr lang="en-US" sz="800" b="1" dirty="0">
                          <a:latin typeface="Arial" charset="0"/>
                        </a:rPr>
                      </a:br>
                      <a:r>
                        <a:rPr lang="en-US" sz="800" b="1" dirty="0">
                          <a:latin typeface="Arial" charset="0"/>
                        </a:rPr>
                        <a:t>Drowning </a:t>
                      </a:r>
                      <a:br>
                        <a:rPr lang="en-US" sz="800" b="1" dirty="0">
                          <a:latin typeface="Arial" charset="0"/>
                        </a:rPr>
                      </a:br>
                      <a:r>
                        <a:rPr lang="en-US" sz="800" b="1" dirty="0">
                          <a:latin typeface="Arial" charset="0"/>
                        </a:rPr>
                        <a:t>30 </a:t>
                      </a:r>
                      <a:endParaRPr lang="en-US" sz="8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Arial" charset="0"/>
                        </a:rPr>
                        <a:t>Unintentional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Suffocation 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131 </a:t>
                      </a:r>
                      <a:endParaRPr lang="en-US" sz="800" b="1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Arial" charset="0"/>
                        </a:rPr>
                        <a:t>Unintentional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Fire/burn 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72 </a:t>
                      </a:r>
                      <a:endParaRPr lang="en-US" sz="800" b="1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Arial" charset="0"/>
                        </a:rPr>
                        <a:t>Unintentional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Other Land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Transport 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51 </a:t>
                      </a:r>
                      <a:endParaRPr lang="en-US" sz="800" b="1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latin typeface="Arial" charset="0"/>
                        </a:rPr>
                        <a:t>Unintentional</a:t>
                      </a:r>
                      <a:br>
                        <a:rPr lang="en-US" sz="800" b="1" dirty="0">
                          <a:latin typeface="Arial" charset="0"/>
                        </a:rPr>
                      </a:br>
                      <a:r>
                        <a:rPr lang="en-US" sz="800" b="1" dirty="0">
                          <a:latin typeface="Arial" charset="0"/>
                        </a:rPr>
                        <a:t>Drowning </a:t>
                      </a:r>
                      <a:br>
                        <a:rPr lang="en-US" sz="800" b="1" dirty="0">
                          <a:latin typeface="Arial" charset="0"/>
                        </a:rPr>
                      </a:br>
                      <a:r>
                        <a:rPr lang="en-US" sz="800" b="1" dirty="0">
                          <a:latin typeface="Arial" charset="0"/>
                        </a:rPr>
                        <a:t>504 </a:t>
                      </a:r>
                      <a:endParaRPr lang="en-US" sz="8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latin typeface="Arial" charset="0"/>
                        </a:rPr>
                        <a:t>Unintentional</a:t>
                      </a:r>
                      <a:br>
                        <a:rPr lang="en-US" sz="800" b="1" dirty="0">
                          <a:latin typeface="Arial" charset="0"/>
                        </a:rPr>
                      </a:br>
                      <a:r>
                        <a:rPr lang="en-US" sz="800" b="1" dirty="0">
                          <a:latin typeface="Arial" charset="0"/>
                        </a:rPr>
                        <a:t>Drowning </a:t>
                      </a:r>
                      <a:br>
                        <a:rPr lang="en-US" sz="800" b="1" dirty="0">
                          <a:latin typeface="Arial" charset="0"/>
                        </a:rPr>
                      </a:br>
                      <a:r>
                        <a:rPr lang="en-US" sz="800" b="1" dirty="0">
                          <a:latin typeface="Arial" charset="0"/>
                        </a:rPr>
                        <a:t>445 </a:t>
                      </a:r>
                      <a:endParaRPr lang="en-US" sz="8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Arial" charset="0"/>
                        </a:rPr>
                        <a:t>Unintentional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Fall 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492 </a:t>
                      </a:r>
                      <a:endParaRPr lang="en-US" sz="800" b="1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Arial" charset="0"/>
                        </a:rPr>
                        <a:t>Unintentional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Fall 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1,298 </a:t>
                      </a:r>
                      <a:endParaRPr lang="en-US" sz="800" b="1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Arial" charset="0"/>
                        </a:rPr>
                        <a:t>Unintentional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Fall 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2,504 </a:t>
                      </a:r>
                      <a:endParaRPr lang="en-US" sz="800" b="1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Arial" charset="0"/>
                        </a:rPr>
                        <a:t>Unintentional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Unspecified 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5,204 </a:t>
                      </a:r>
                      <a:endParaRPr lang="en-US" sz="800" b="1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Arial" charset="0"/>
                        </a:rPr>
                        <a:t>Unintentional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Fall 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33,381 </a:t>
                      </a:r>
                      <a:endParaRPr lang="en-US" sz="800" b="1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76513">
                <a:tc>
                  <a:txBody>
                    <a:bodyPr/>
                    <a:lstStyle/>
                    <a:p>
                      <a:pPr algn="ctr"/>
                      <a:r>
                        <a:rPr lang="en-US" sz="800" b="1"/>
                        <a:t/>
                      </a:r>
                      <a:br>
                        <a:rPr lang="en-US" sz="800" b="1"/>
                      </a:br>
                      <a:r>
                        <a:rPr lang="en-US" sz="800" b="1"/>
                        <a:t>4 </a:t>
                      </a:r>
                      <a:br>
                        <a:rPr lang="en-US" sz="800" b="1"/>
                      </a:br>
                      <a:endParaRPr lang="en-US" sz="800" b="1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Arial" charset="0"/>
                        </a:rPr>
                        <a:t>Unintentional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Fire/burn 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22 </a:t>
                      </a:r>
                      <a:endParaRPr lang="en-US" sz="800" b="1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Arial" charset="0"/>
                        </a:rPr>
                        <a:t>Unintentional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Fire/burn 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100 </a:t>
                      </a:r>
                      <a:endParaRPr lang="en-US" sz="800" b="1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Arial" charset="0"/>
                        </a:rPr>
                        <a:t>Unintentional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Other Land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Transport 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32 </a:t>
                      </a:r>
                      <a:endParaRPr lang="en-US" sz="800" b="1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Arial" charset="0"/>
                        </a:rPr>
                        <a:t>Unintentional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Fire/burn 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41 </a:t>
                      </a:r>
                      <a:endParaRPr lang="en-US" sz="800" b="1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Arial" charset="0"/>
                        </a:rPr>
                        <a:t>Unintentional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Fall 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217 </a:t>
                      </a:r>
                      <a:endParaRPr lang="en-US" sz="800" b="1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Arial" charset="0"/>
                        </a:rPr>
                        <a:t>Unintentional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Fall 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324 </a:t>
                      </a:r>
                      <a:endParaRPr lang="en-US" sz="800" b="1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latin typeface="Arial" charset="0"/>
                        </a:rPr>
                        <a:t>Unintentional</a:t>
                      </a:r>
                      <a:br>
                        <a:rPr lang="en-US" sz="800" b="1" dirty="0">
                          <a:latin typeface="Arial" charset="0"/>
                        </a:rPr>
                      </a:br>
                      <a:r>
                        <a:rPr lang="en-US" sz="800" b="1" dirty="0">
                          <a:latin typeface="Arial" charset="0"/>
                        </a:rPr>
                        <a:t>Drowning </a:t>
                      </a:r>
                      <a:br>
                        <a:rPr lang="en-US" sz="800" b="1" dirty="0">
                          <a:latin typeface="Arial" charset="0"/>
                        </a:rPr>
                      </a:br>
                      <a:r>
                        <a:rPr lang="en-US" sz="800" b="1" dirty="0">
                          <a:latin typeface="Arial" charset="0"/>
                        </a:rPr>
                        <a:t>374 </a:t>
                      </a:r>
                      <a:endParaRPr lang="en-US" sz="8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Arial" charset="0"/>
                        </a:rPr>
                        <a:t>Unintentional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Suffocation 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469 </a:t>
                      </a:r>
                      <a:endParaRPr lang="en-US" sz="800" b="1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Arial" charset="0"/>
                        </a:rPr>
                        <a:t>Unintentional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Suffocation 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777 </a:t>
                      </a:r>
                      <a:endParaRPr lang="en-US" sz="800" b="1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latin typeface="Arial" charset="0"/>
                        </a:rPr>
                        <a:t>Unintentional</a:t>
                      </a:r>
                      <a:br>
                        <a:rPr lang="en-US" sz="800" b="1" dirty="0">
                          <a:latin typeface="Arial" charset="0"/>
                        </a:rPr>
                      </a:br>
                      <a:r>
                        <a:rPr lang="en-US" sz="800" b="1" dirty="0">
                          <a:latin typeface="Arial" charset="0"/>
                        </a:rPr>
                        <a:t>Suffocation </a:t>
                      </a:r>
                      <a:br>
                        <a:rPr lang="en-US" sz="800" b="1" dirty="0">
                          <a:latin typeface="Arial" charset="0"/>
                        </a:rPr>
                      </a:br>
                      <a:r>
                        <a:rPr lang="en-US" sz="800" b="1" dirty="0">
                          <a:latin typeface="Arial" charset="0"/>
                        </a:rPr>
                        <a:t>3,837 </a:t>
                      </a:r>
                      <a:endParaRPr lang="en-US" sz="8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Arial" charset="0"/>
                        </a:rPr>
                        <a:t>Unintentional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Unspecified 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6,930 </a:t>
                      </a:r>
                      <a:endParaRPr lang="en-US" sz="800" b="1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88043">
                <a:tc>
                  <a:txBody>
                    <a:bodyPr/>
                    <a:lstStyle/>
                    <a:p>
                      <a:pPr algn="ctr"/>
                      <a:r>
                        <a:rPr lang="en-US" sz="800" b="1"/>
                        <a:t/>
                      </a:r>
                      <a:br>
                        <a:rPr lang="en-US" sz="800" b="1"/>
                      </a:br>
                      <a:r>
                        <a:rPr lang="en-US" sz="800" b="1"/>
                        <a:t>5 </a:t>
                      </a:r>
                      <a:br>
                        <a:rPr lang="en-US" sz="800" b="1"/>
                      </a:br>
                      <a:endParaRPr lang="en-US" sz="800" b="1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Arial" charset="0"/>
                        </a:rPr>
                        <a:t>Unintentional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Natural/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Environment 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12 </a:t>
                      </a:r>
                      <a:endParaRPr lang="en-US" sz="800" b="1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Arial" charset="0"/>
                        </a:rPr>
                        <a:t>Unintentional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Pedestrian,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Other 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75 </a:t>
                      </a:r>
                      <a:endParaRPr lang="en-US" sz="800" b="1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Arial" charset="0"/>
                        </a:rPr>
                        <a:t>Unintentional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Suffocation 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31 </a:t>
                      </a:r>
                      <a:endParaRPr lang="en-US" sz="800" b="1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Arial" charset="0"/>
                        </a:rPr>
                        <a:t>Unintentional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Poisoning 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36 </a:t>
                      </a:r>
                      <a:endParaRPr lang="en-US" sz="800" b="1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Arial" charset="0"/>
                        </a:rPr>
                        <a:t>Unintentional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Other Land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Transport 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201 </a:t>
                      </a:r>
                      <a:endParaRPr lang="en-US" sz="800" b="1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Arial" charset="0"/>
                        </a:rPr>
                        <a:t>Unintentional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Unspecified 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194 </a:t>
                      </a:r>
                      <a:endParaRPr lang="en-US" sz="800" b="1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Arial" charset="0"/>
                        </a:rPr>
                        <a:t>Unintentional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Suffocation 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240 </a:t>
                      </a:r>
                      <a:endParaRPr lang="en-US" sz="800" b="1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latin typeface="Arial" charset="0"/>
                        </a:rPr>
                        <a:t>Unintentional</a:t>
                      </a:r>
                      <a:br>
                        <a:rPr lang="en-US" sz="800" b="1" dirty="0">
                          <a:latin typeface="Arial" charset="0"/>
                        </a:rPr>
                      </a:br>
                      <a:r>
                        <a:rPr lang="en-US" sz="800" b="1" dirty="0">
                          <a:latin typeface="Arial" charset="0"/>
                        </a:rPr>
                        <a:t>Drowning </a:t>
                      </a:r>
                      <a:br>
                        <a:rPr lang="en-US" sz="800" b="1" dirty="0">
                          <a:latin typeface="Arial" charset="0"/>
                        </a:rPr>
                      </a:br>
                      <a:r>
                        <a:rPr lang="en-US" sz="800" b="1" dirty="0">
                          <a:latin typeface="Arial" charset="0"/>
                        </a:rPr>
                        <a:t>450 </a:t>
                      </a:r>
                      <a:endParaRPr lang="en-US" sz="8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Arial" charset="0"/>
                        </a:rPr>
                        <a:t>Unintentional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Unspecified 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696 </a:t>
                      </a:r>
                      <a:endParaRPr lang="en-US" sz="800" b="1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Arial" charset="0"/>
                        </a:rPr>
                        <a:t>Unintentional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Poisoning 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2,198 </a:t>
                      </a:r>
                      <a:endParaRPr lang="en-US" sz="800" b="1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Arial" charset="0"/>
                        </a:rPr>
                        <a:t>Unintentional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Suffocation 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6,914 </a:t>
                      </a:r>
                      <a:endParaRPr lang="en-US" sz="800" b="1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76513">
                <a:tc>
                  <a:txBody>
                    <a:bodyPr/>
                    <a:lstStyle/>
                    <a:p>
                      <a:pPr algn="ctr"/>
                      <a:r>
                        <a:rPr lang="en-US" sz="800" b="1"/>
                        <a:t/>
                      </a:r>
                      <a:br>
                        <a:rPr lang="en-US" sz="800" b="1"/>
                      </a:br>
                      <a:r>
                        <a:rPr lang="en-US" sz="800" b="1"/>
                        <a:t>6 </a:t>
                      </a:r>
                      <a:br>
                        <a:rPr lang="en-US" sz="800" b="1"/>
                      </a:br>
                      <a:endParaRPr lang="en-US" sz="800" b="1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Arial" charset="0"/>
                        </a:rPr>
                        <a:t>Unintentional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Unspecified 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12 </a:t>
                      </a:r>
                      <a:endParaRPr lang="en-US" sz="800" b="1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Arial" charset="0"/>
                        </a:rPr>
                        <a:t>Unintentional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Fall 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30 </a:t>
                      </a:r>
                      <a:endParaRPr lang="en-US" sz="800" b="1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Arial" charset="0"/>
                        </a:rPr>
                        <a:t>Unintentional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Natural/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Environment 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24 </a:t>
                      </a:r>
                      <a:endParaRPr lang="en-US" sz="800" b="1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Arial" charset="0"/>
                        </a:rPr>
                        <a:t>Unintentional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Suffocation 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26 </a:t>
                      </a:r>
                      <a:endParaRPr lang="en-US" sz="800" b="1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Arial" charset="0"/>
                        </a:rPr>
                        <a:t>Unintentional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Unspecified 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135 </a:t>
                      </a:r>
                      <a:endParaRPr lang="en-US" sz="800" b="1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Arial" charset="0"/>
                        </a:rPr>
                        <a:t>Unintentional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Other Land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Transport 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181 </a:t>
                      </a:r>
                      <a:endParaRPr lang="en-US" sz="800" b="1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Arial" charset="0"/>
                        </a:rPr>
                        <a:t>Unintentional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Unspecified 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238 </a:t>
                      </a:r>
                      <a:endParaRPr lang="en-US" sz="800" b="1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Arial" charset="0"/>
                        </a:rPr>
                        <a:t>Unintentional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Unspecified 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395 </a:t>
                      </a:r>
                      <a:endParaRPr lang="en-US" sz="800" b="1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Arial" charset="0"/>
                        </a:rPr>
                        <a:t>Unintentional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Fire/burn 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565 </a:t>
                      </a:r>
                      <a:endParaRPr lang="en-US" sz="800" b="1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Arial" charset="0"/>
                        </a:rPr>
                        <a:t>Unintentional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Fire/burn 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1,171 </a:t>
                      </a:r>
                      <a:endParaRPr lang="en-US" sz="800" b="1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latin typeface="Arial" charset="0"/>
                        </a:rPr>
                        <a:t>Unintentional</a:t>
                      </a:r>
                      <a:br>
                        <a:rPr lang="en-US" sz="800" b="1" dirty="0">
                          <a:latin typeface="Arial" charset="0"/>
                        </a:rPr>
                      </a:br>
                      <a:r>
                        <a:rPr lang="en-US" sz="800" b="1" dirty="0">
                          <a:latin typeface="Arial" charset="0"/>
                        </a:rPr>
                        <a:t>Drowning </a:t>
                      </a:r>
                      <a:br>
                        <a:rPr lang="en-US" sz="800" b="1" dirty="0">
                          <a:latin typeface="Arial" charset="0"/>
                        </a:rPr>
                      </a:br>
                      <a:r>
                        <a:rPr lang="en-US" sz="800" b="1" dirty="0">
                          <a:latin typeface="Arial" charset="0"/>
                        </a:rPr>
                        <a:t>3,602 </a:t>
                      </a:r>
                      <a:endParaRPr lang="en-US" sz="8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599574">
                <a:tc>
                  <a:txBody>
                    <a:bodyPr/>
                    <a:lstStyle/>
                    <a:p>
                      <a:pPr algn="ctr"/>
                      <a:r>
                        <a:rPr lang="ru-RU" sz="800" b="1"/>
                        <a:t/>
                      </a:r>
                      <a:br>
                        <a:rPr lang="ru-RU" sz="800" b="1"/>
                      </a:br>
                      <a:r>
                        <a:rPr lang="ru-RU" sz="800" b="1"/>
                        <a:t>7 </a:t>
                      </a:r>
                      <a:br>
                        <a:rPr lang="ru-RU" sz="800" b="1"/>
                      </a:br>
                      <a:endParaRPr lang="ru-RU" sz="800" b="1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Arial" charset="0"/>
                        </a:rPr>
                        <a:t>Unintentional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Poisoning 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9 </a:t>
                      </a:r>
                      <a:endParaRPr lang="en-US" sz="800" b="1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Arial" charset="0"/>
                        </a:rPr>
                        <a:t>Unintentional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Poisoning 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29 </a:t>
                      </a:r>
                      <a:endParaRPr lang="en-US" sz="800" b="1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Arial" charset="0"/>
                        </a:rPr>
                        <a:t>Unintentional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Pedestrian,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Other 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20 </a:t>
                      </a:r>
                      <a:endParaRPr lang="en-US" sz="800" b="1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Arial" charset="0"/>
                        </a:rPr>
                        <a:t>Unintentional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Unspecified 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16 </a:t>
                      </a:r>
                      <a:endParaRPr lang="en-US" sz="800" b="1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Arial" charset="0"/>
                        </a:rPr>
                        <a:t>Unintentional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Firearm 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121 </a:t>
                      </a:r>
                      <a:endParaRPr lang="en-US" sz="800" b="1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Arial" charset="0"/>
                        </a:rPr>
                        <a:t>Unintentional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Suffocation 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181 </a:t>
                      </a:r>
                      <a:endParaRPr lang="en-US" sz="800" b="1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Arial" charset="0"/>
                        </a:rPr>
                        <a:t>Unintentional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Other Spec.,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classifiable 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210 </a:t>
                      </a:r>
                      <a:endParaRPr lang="en-US" sz="800" b="1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Arial" charset="0"/>
                        </a:rPr>
                        <a:t>Unintentional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Fire/burn 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372 </a:t>
                      </a:r>
                      <a:endParaRPr lang="en-US" sz="800" b="1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latin typeface="Arial" charset="0"/>
                        </a:rPr>
                        <a:t>Unintentional</a:t>
                      </a:r>
                      <a:br>
                        <a:rPr lang="en-US" sz="800" b="1" dirty="0">
                          <a:latin typeface="Arial" charset="0"/>
                        </a:rPr>
                      </a:br>
                      <a:r>
                        <a:rPr lang="en-US" sz="800" b="1" dirty="0">
                          <a:latin typeface="Arial" charset="0"/>
                        </a:rPr>
                        <a:t>Drowning </a:t>
                      </a:r>
                      <a:br>
                        <a:rPr lang="en-US" sz="800" b="1" dirty="0">
                          <a:latin typeface="Arial" charset="0"/>
                        </a:rPr>
                      </a:br>
                      <a:r>
                        <a:rPr lang="en-US" sz="800" b="1" dirty="0">
                          <a:latin typeface="Arial" charset="0"/>
                        </a:rPr>
                        <a:t>491 </a:t>
                      </a:r>
                      <a:endParaRPr lang="en-US" sz="8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latin typeface="Arial" charset="0"/>
                        </a:rPr>
                        <a:t>Unintentional</a:t>
                      </a:r>
                      <a:br>
                        <a:rPr lang="en-US" sz="800" b="1" dirty="0">
                          <a:latin typeface="Arial" charset="0"/>
                        </a:rPr>
                      </a:br>
                      <a:r>
                        <a:rPr lang="en-US" sz="800" b="1" dirty="0">
                          <a:latin typeface="Arial" charset="0"/>
                        </a:rPr>
                        <a:t>Drowning </a:t>
                      </a:r>
                      <a:br>
                        <a:rPr lang="en-US" sz="800" b="1" dirty="0">
                          <a:latin typeface="Arial" charset="0"/>
                        </a:rPr>
                      </a:br>
                      <a:r>
                        <a:rPr lang="en-US" sz="800" b="1" dirty="0">
                          <a:latin typeface="Arial" charset="0"/>
                        </a:rPr>
                        <a:t>699 </a:t>
                      </a:r>
                      <a:endParaRPr lang="en-US" sz="8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latin typeface="Arial" charset="0"/>
                        </a:rPr>
                        <a:t>Unintentional</a:t>
                      </a:r>
                      <a:br>
                        <a:rPr lang="en-US" sz="800" b="1" dirty="0">
                          <a:latin typeface="Arial" charset="0"/>
                        </a:rPr>
                      </a:br>
                      <a:r>
                        <a:rPr lang="en-US" sz="800" b="1" dirty="0">
                          <a:latin typeface="Arial" charset="0"/>
                        </a:rPr>
                        <a:t>Fire/burn </a:t>
                      </a:r>
                      <a:br>
                        <a:rPr lang="en-US" sz="800" b="1" dirty="0">
                          <a:latin typeface="Arial" charset="0"/>
                        </a:rPr>
                      </a:br>
                      <a:r>
                        <a:rPr lang="en-US" sz="800" b="1" dirty="0">
                          <a:latin typeface="Arial" charset="0"/>
                        </a:rPr>
                        <a:t>2,711 </a:t>
                      </a:r>
                      <a:endParaRPr lang="en-US" sz="8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45695">
                <a:tc>
                  <a:txBody>
                    <a:bodyPr/>
                    <a:lstStyle/>
                    <a:p>
                      <a:pPr algn="ctr"/>
                      <a:r>
                        <a:rPr lang="en-US" sz="800" b="1"/>
                        <a:t/>
                      </a:r>
                      <a:br>
                        <a:rPr lang="en-US" sz="800" b="1"/>
                      </a:br>
                      <a:r>
                        <a:rPr lang="en-US" sz="800" b="1"/>
                        <a:t>8 </a:t>
                      </a:r>
                      <a:br>
                        <a:rPr lang="en-US" sz="800" b="1"/>
                      </a:br>
                      <a:endParaRPr lang="en-US" sz="800" b="1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Arial" charset="0"/>
                        </a:rPr>
                        <a:t>Unintentional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Other Land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Transport 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5 </a:t>
                      </a:r>
                      <a:endParaRPr lang="en-US" sz="800" b="1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Arial" charset="0"/>
                        </a:rPr>
                        <a:t>Unintentional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Struck by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or Against 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27 </a:t>
                      </a:r>
                      <a:endParaRPr lang="en-US" sz="800" b="1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Arial" charset="0"/>
                        </a:rPr>
                        <a:t>Unintentional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Poisoning 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17 </a:t>
                      </a:r>
                      <a:endParaRPr lang="en-US" sz="800" b="1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Arial" charset="0"/>
                        </a:rPr>
                        <a:t>Unintentional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Firearm 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15 </a:t>
                      </a:r>
                      <a:endParaRPr lang="en-US" sz="800" b="1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Arial" charset="0"/>
                        </a:rPr>
                        <a:t>Unintentional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Pedestrian,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Other 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118 </a:t>
                      </a:r>
                      <a:endParaRPr lang="en-US" sz="800" b="1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Arial" charset="0"/>
                        </a:rPr>
                        <a:t>Unintentional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Other Spec.,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classifiable 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145 </a:t>
                      </a:r>
                      <a:endParaRPr lang="en-US" sz="800" b="1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Arial" charset="0"/>
                        </a:rPr>
                        <a:t>Unintentional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Fire/burn 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150 </a:t>
                      </a:r>
                      <a:endParaRPr lang="en-US" sz="800" b="1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Arial" charset="0"/>
                        </a:rPr>
                        <a:t>Unintentional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Other Spec.,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classifiable 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278 </a:t>
                      </a:r>
                      <a:endParaRPr lang="en-US" sz="800" b="1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Arial" charset="0"/>
                        </a:rPr>
                        <a:t>Unintentional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Natural/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Environment 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322 </a:t>
                      </a:r>
                      <a:endParaRPr lang="en-US" sz="800" b="1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Arial" charset="0"/>
                        </a:rPr>
                        <a:t>Unintentional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Natural/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Environment 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670 </a:t>
                      </a:r>
                      <a:endParaRPr lang="en-US" sz="800" b="1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Arial" charset="0"/>
                        </a:rPr>
                        <a:t>Unintentional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Natural/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Environment 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1,579 </a:t>
                      </a:r>
                      <a:endParaRPr lang="en-US" sz="800" b="1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45694">
                <a:tc>
                  <a:txBody>
                    <a:bodyPr/>
                    <a:lstStyle/>
                    <a:p>
                      <a:pPr algn="ctr"/>
                      <a:r>
                        <a:rPr lang="fi-FI" sz="800" b="1"/>
                        <a:t/>
                      </a:r>
                      <a:br>
                        <a:rPr lang="fi-FI" sz="800" b="1"/>
                      </a:br>
                      <a:r>
                        <a:rPr lang="fi-FI" sz="800" b="1"/>
                        <a:t>9 </a:t>
                      </a:r>
                      <a:br>
                        <a:rPr lang="fi-FI" sz="800" b="1"/>
                      </a:br>
                      <a:endParaRPr lang="fi-FI" sz="800" b="1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Arial" charset="0"/>
                        </a:rPr>
                        <a:t>Unintentional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Struck by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or Against 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5 </a:t>
                      </a:r>
                      <a:endParaRPr lang="en-US" sz="800" b="1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Arial" charset="0"/>
                        </a:rPr>
                        <a:t>Unintentional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Unspecified 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26 </a:t>
                      </a:r>
                      <a:endParaRPr lang="en-US" sz="800" b="1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Arial" charset="0"/>
                        </a:rPr>
                        <a:t>Unintentional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Struck by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or Against 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17 </a:t>
                      </a:r>
                      <a:endParaRPr lang="en-US" sz="800" b="1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Arial" charset="0"/>
                        </a:rPr>
                        <a:t>Unintentional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Other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Transport 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14 </a:t>
                      </a:r>
                      <a:endParaRPr lang="en-US" sz="800" b="1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Arial" charset="0"/>
                        </a:rPr>
                        <a:t>Unintentional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Suffocation 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97 </a:t>
                      </a:r>
                      <a:endParaRPr lang="en-US" sz="800" b="1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Arial" charset="0"/>
                        </a:rPr>
                        <a:t>Unintentional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Fire/burn 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139 </a:t>
                      </a:r>
                      <a:endParaRPr lang="en-US" sz="800" b="1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Arial" charset="0"/>
                        </a:rPr>
                        <a:t>Unintentional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Other Land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Transport 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143 </a:t>
                      </a:r>
                      <a:endParaRPr lang="en-US" sz="800" b="1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Arial" charset="0"/>
                        </a:rPr>
                        <a:t>Unintentional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Natural/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Environment 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231 </a:t>
                      </a:r>
                      <a:endParaRPr lang="en-US" sz="800" b="1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Arial" charset="0"/>
                        </a:rPr>
                        <a:t>Unintentional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Other Spec.,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classifiable 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253 </a:t>
                      </a:r>
                      <a:endParaRPr lang="en-US" sz="800" b="1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Arial" charset="0"/>
                        </a:rPr>
                        <a:t>Unintentional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Other Spec.,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NEC</a:t>
                      </a:r>
                      <a:r>
                        <a:rPr lang="en-US" sz="800" b="1" baseline="30000">
                          <a:latin typeface="Arial" charset="0"/>
                        </a:rPr>
                        <a:t>N</a:t>
                      </a:r>
                      <a:r>
                        <a:rPr lang="en-US" sz="800" b="1">
                          <a:latin typeface="Arial" charset="0"/>
                        </a:rPr>
                        <a:t> 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623 </a:t>
                      </a:r>
                      <a:endParaRPr lang="en-US" sz="800" b="1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Arial" charset="0"/>
                        </a:rPr>
                        <a:t>Unintentional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Other Land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Transport 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1,360 </a:t>
                      </a:r>
                      <a:endParaRPr lang="en-US" sz="800" b="1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11105">
                <a:tc>
                  <a:txBody>
                    <a:bodyPr/>
                    <a:lstStyle/>
                    <a:p>
                      <a:pPr algn="ctr"/>
                      <a:r>
                        <a:rPr lang="is-IS" sz="800" b="1"/>
                        <a:t/>
                      </a:r>
                      <a:br>
                        <a:rPr lang="is-IS" sz="800" b="1"/>
                      </a:br>
                      <a:r>
                        <a:rPr lang="is-IS" sz="800" b="1"/>
                        <a:t>10 </a:t>
                      </a:r>
                      <a:br>
                        <a:rPr lang="is-IS" sz="800" b="1"/>
                      </a:br>
                      <a:endParaRPr lang="is-IS" sz="800" b="1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Arial" charset="0"/>
                        </a:rPr>
                        <a:t>Unintentional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Fall 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4 </a:t>
                      </a:r>
                      <a:endParaRPr lang="en-US" sz="800" b="1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Arial" charset="0"/>
                        </a:rPr>
                        <a:t>Two 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Tied 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25 </a:t>
                      </a:r>
                      <a:endParaRPr lang="en-US" sz="800" b="1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Arial" charset="0"/>
                        </a:rPr>
                        <a:t>Unintentional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Unspecified 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14 </a:t>
                      </a:r>
                      <a:endParaRPr lang="en-US" sz="800" b="1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Arial" charset="0"/>
                        </a:rPr>
                        <a:t>Unintentional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Fall 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13 </a:t>
                      </a:r>
                      <a:endParaRPr lang="en-US" sz="800" b="1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Arial" charset="0"/>
                        </a:rPr>
                        <a:t>Unintentional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Fire/burn 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78 </a:t>
                      </a:r>
                      <a:endParaRPr lang="en-US" sz="800" b="1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Arial" charset="0"/>
                        </a:rPr>
                        <a:t>Unintentional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Pedestrian,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Other 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124 </a:t>
                      </a:r>
                      <a:endParaRPr lang="en-US" sz="800" b="1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Arial" charset="0"/>
                        </a:rPr>
                        <a:t>Unintentional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Natural/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Environment 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134 </a:t>
                      </a:r>
                      <a:endParaRPr lang="en-US" sz="800" b="1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Arial" charset="0"/>
                        </a:rPr>
                        <a:t>Unintentional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Other Land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Transport 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202 </a:t>
                      </a:r>
                      <a:endParaRPr lang="en-US" sz="800" b="1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Arial" charset="0"/>
                        </a:rPr>
                        <a:t>Unintentional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Other Spec.,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NEC</a:t>
                      </a:r>
                      <a:r>
                        <a:rPr lang="en-US" sz="800" b="1" baseline="30000">
                          <a:latin typeface="Arial" charset="0"/>
                        </a:rPr>
                        <a:t>N</a:t>
                      </a:r>
                      <a:r>
                        <a:rPr lang="en-US" sz="800" b="1">
                          <a:latin typeface="Arial" charset="0"/>
                        </a:rPr>
                        <a:t> 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207 </a:t>
                      </a:r>
                      <a:endParaRPr lang="en-US" sz="800" b="1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Arial" charset="0"/>
                        </a:rPr>
                        <a:t>Unintentional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Other Land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Transport </a:t>
                      </a:r>
                      <a:br>
                        <a:rPr lang="en-US" sz="800" b="1">
                          <a:latin typeface="Arial" charset="0"/>
                        </a:rPr>
                      </a:br>
                      <a:r>
                        <a:rPr lang="en-US" sz="800" b="1">
                          <a:latin typeface="Arial" charset="0"/>
                        </a:rPr>
                        <a:t>355 </a:t>
                      </a:r>
                      <a:endParaRPr lang="en-US" sz="800" b="1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latin typeface="Arial" charset="0"/>
                        </a:rPr>
                        <a:t>Unintentional</a:t>
                      </a:r>
                      <a:br>
                        <a:rPr lang="en-US" sz="800" b="1" dirty="0">
                          <a:latin typeface="Arial" charset="0"/>
                        </a:rPr>
                      </a:br>
                      <a:r>
                        <a:rPr lang="en-US" sz="800" b="1" dirty="0">
                          <a:latin typeface="Arial" charset="0"/>
                        </a:rPr>
                        <a:t>Other Spec.,</a:t>
                      </a:r>
                      <a:br>
                        <a:rPr lang="en-US" sz="800" b="1" dirty="0">
                          <a:latin typeface="Arial" charset="0"/>
                        </a:rPr>
                      </a:br>
                      <a:r>
                        <a:rPr lang="en-US" sz="800" b="1" dirty="0">
                          <a:latin typeface="Arial" charset="0"/>
                        </a:rPr>
                        <a:t>classifiable </a:t>
                      </a:r>
                      <a:br>
                        <a:rPr lang="en-US" sz="800" b="1" dirty="0">
                          <a:latin typeface="Arial" charset="0"/>
                        </a:rPr>
                      </a:br>
                      <a:r>
                        <a:rPr lang="en-US" sz="800" b="1" dirty="0">
                          <a:latin typeface="Arial" charset="0"/>
                        </a:rPr>
                        <a:t>1,251 </a:t>
                      </a:r>
                      <a:endParaRPr lang="en-US" sz="8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056" name="Picture 32" descr="http://www.cdc.gov/navimages/spac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43" y="428339"/>
            <a:ext cx="123735" cy="12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7" name="Picture 33" descr="http://www.cdc.gov/navimages/spac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43" y="428339"/>
            <a:ext cx="123735" cy="12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://www.cdc.gov/navimages/spac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43" y="428339"/>
            <a:ext cx="123735" cy="12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9" name="Picture 35" descr="http://www.cdc.gov/navimages/spac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43" y="428339"/>
            <a:ext cx="123735" cy="12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://www.cdc.gov/navimages/spac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43" y="428339"/>
            <a:ext cx="123735" cy="12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1" name="Picture 37" descr="http://www.cdc.gov/navimages/spac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43" y="428339"/>
            <a:ext cx="123735" cy="12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://www.cdc.gov/navimages/spac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43" y="428339"/>
            <a:ext cx="123735" cy="12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 descr="http://www.cdc.gov/navimages/spac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43" y="428339"/>
            <a:ext cx="123735" cy="12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://www.cdc.gov/navimages/spac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43" y="428339"/>
            <a:ext cx="123735" cy="12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" name="Picture 41" descr="http://www.cdc.gov/navimages/spac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43" y="428339"/>
            <a:ext cx="123735" cy="12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http://www.cdc.gov/navimages/spac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43" y="428339"/>
            <a:ext cx="123735" cy="12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7" name="Picture 43" descr="http://www.cdc.gov/navimages/spac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43" y="428339"/>
            <a:ext cx="123735" cy="12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http://www.cdc.gov/navimages/spac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43" y="428339"/>
            <a:ext cx="123735" cy="12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9" name="Picture 45" descr="http://www.cdc.gov/navimages/spac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43" y="428339"/>
            <a:ext cx="123735" cy="12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 descr="http://www.cdc.gov/navimages/spac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43" y="428339"/>
            <a:ext cx="123735" cy="12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1" name="Picture 47" descr="http://www.cdc.gov/navimages/spac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43" y="428339"/>
            <a:ext cx="123735" cy="12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2" name="Picture 48" descr="http://www.cdc.gov/navimages/spac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43" y="428339"/>
            <a:ext cx="123735" cy="12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3" name="Picture 49" descr="http://www.cdc.gov/navimages/spac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43" y="428339"/>
            <a:ext cx="123735" cy="12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http://www.cdc.gov/navimages/spac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43" y="428339"/>
            <a:ext cx="123735" cy="12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" name="Picture 51" descr="http://www.cdc.gov/navimages/spac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43" y="428339"/>
            <a:ext cx="123735" cy="12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6" name="Picture 52" descr="http://www.cdc.gov/navimages/spac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43" y="428339"/>
            <a:ext cx="123735" cy="12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7" name="Picture 53" descr="http://www.cdc.gov/navimages/spac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43" y="428339"/>
            <a:ext cx="123735" cy="12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8" name="Picture 54" descr="http://www.cdc.gov/navimages/spac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43" y="428339"/>
            <a:ext cx="123735" cy="12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9" name="Picture 55" descr="http://www.cdc.gov/navimages/spac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43" y="428339"/>
            <a:ext cx="123735" cy="12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0" name="Picture 56" descr="http://www.cdc.gov/navimages/spac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43" y="428339"/>
            <a:ext cx="123735" cy="12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1" name="Picture 57" descr="http://www.cdc.gov/navimages/spac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43" y="428339"/>
            <a:ext cx="123735" cy="12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2" name="Picture 58" descr="http://www.cdc.gov/navimages/spac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43" y="428339"/>
            <a:ext cx="123735" cy="12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3" name="Picture 59" descr="http://www.cdc.gov/navimages/spac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43" y="428339"/>
            <a:ext cx="123735" cy="12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4" name="Picture 60" descr="http://www.cdc.gov/navimages/spac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43" y="428339"/>
            <a:ext cx="123735" cy="12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" name="Picture 61" descr="http://www.cdc.gov/navimages/spac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43" y="428339"/>
            <a:ext cx="123735" cy="12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6" name="Picture 62" descr="http://www.cdc.gov/navimages/spac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43" y="428339"/>
            <a:ext cx="123735" cy="12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" descr="//www.cdc.gov/navimages/spac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" cy="3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//www.cdc.gov/navimages/spac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" cy="3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//www.cdc.gov/navimages/spac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" cy="3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//www.cdc.gov/navimages/spac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" cy="3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//www.cdc.gov/navimages/spac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" cy="3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//www.cdc.gov/navimages/spac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" cy="3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//www.cdc.gov/navimages/spac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" cy="3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//www.cdc.gov/navimages/spac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" cy="3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//www.cdc.gov/navimages/spac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" cy="3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//www.cdc.gov/navimages/spac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" cy="3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//www.cdc.gov/navimages/spac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" cy="3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//www.cdc.gov/navimages/spac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" cy="3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//www.cdc.gov/navimages/spac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" cy="3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//www.cdc.gov/navimages/spac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" cy="3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//www.cdc.gov/navimages/spac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" cy="3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//www.cdc.gov/navimages/spac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" cy="3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//www.cdc.gov/navimages/spac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" cy="3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//www.cdc.gov/navimages/spac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" cy="3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//www.cdc.gov/navimages/spac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" cy="3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//www.cdc.gov/navimages/spac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" cy="3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//www.cdc.gov/navimages/spac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" cy="3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//www.cdc.gov/navimages/spac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" cy="3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//www.cdc.gov/navimages/spac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" cy="3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//www.cdc.gov/navimages/spac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" cy="3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 descr="//www.cdc.gov/navimages/spac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" cy="3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//www.cdc.gov/navimages/spac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" cy="3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1" name="Picture 27" descr="//www.cdc.gov/navimages/spac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" cy="3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//www.cdc.gov/navimages/spac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" cy="3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3" name="Picture 29" descr="//www.cdc.gov/navimages/spac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" cy="3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//www.cdc.gov/navimages/spac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" cy="3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5" name="Picture 31" descr="//www.cdc.gov/navimages/spac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" cy="3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448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rople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219</TotalTime>
  <Words>908</Words>
  <Application>Microsoft Macintosh PowerPoint</Application>
  <PresentationFormat>On-screen Show (4:3)</PresentationFormat>
  <Paragraphs>288</Paragraphs>
  <Slides>28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Calibri</vt:lpstr>
      <vt:lpstr>Calibri Light</vt:lpstr>
      <vt:lpstr>Mangal</vt:lpstr>
      <vt:lpstr>Times New Roman</vt:lpstr>
      <vt:lpstr>Tw Cen MT</vt:lpstr>
      <vt:lpstr>Arial</vt:lpstr>
      <vt:lpstr>Office Theme</vt:lpstr>
      <vt:lpstr>1_Office Theme</vt:lpstr>
      <vt:lpstr>Droplet</vt:lpstr>
      <vt:lpstr>Drowning: A Hard look at the facts and planning for the future</vt:lpstr>
      <vt:lpstr>OVERVIEW</vt:lpstr>
      <vt:lpstr>THE DROWNING PROCESS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FACTS</vt:lpstr>
      <vt:lpstr>THE FACTS</vt:lpstr>
      <vt:lpstr>NON-FATAL DROWNING COMPLICATIONS</vt:lpstr>
      <vt:lpstr>PowerPoint Presentation</vt:lpstr>
      <vt:lpstr>MINORITY POPULATIONS </vt:lpstr>
      <vt:lpstr>FACTORS INFLUENCING DROWNING</vt:lpstr>
      <vt:lpstr>INDIVIDUALS WITH DISABILITIES</vt:lpstr>
      <vt:lpstr>RECOMMENDATIONS</vt:lpstr>
      <vt:lpstr>Where do we go from here?  Collaboration is KEY!</vt:lpstr>
      <vt:lpstr>Who is the</vt:lpstr>
      <vt:lpstr>PowerPoint Presentation</vt:lpstr>
      <vt:lpstr>PowerPoint Presentation</vt:lpstr>
      <vt:lpstr>2018 National Drowning Prevention Educational Conference Tampa, FL  -   April 2-7</vt:lpstr>
      <vt:lpstr>2018 Special Events</vt:lpstr>
      <vt:lpstr>PowerPoint Presentation</vt:lpstr>
      <vt:lpstr>PowerPoint Presentation</vt:lpstr>
      <vt:lpstr>THANK YOU FOR SAVING LIVES! </vt:lpstr>
      <vt:lpstr>Dr. Adam Katchmarchi, Ph.D.  Executive Director, NDPA Assistant Professor &amp; Aquatics Director, IUP  adam@ndpa.org   -  951-659-8600</vt:lpstr>
      <vt:lpstr>PowerPoint Presentation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Drowning A look at the numbers and scope of the problem</dc:title>
  <dc:creator>Adam Katchmarchi</dc:creator>
  <cp:lastModifiedBy>Yvonne Pentz</cp:lastModifiedBy>
  <cp:revision>23</cp:revision>
  <cp:lastPrinted>2018-02-21T21:41:11Z</cp:lastPrinted>
  <dcterms:created xsi:type="dcterms:W3CDTF">2017-06-19T17:42:09Z</dcterms:created>
  <dcterms:modified xsi:type="dcterms:W3CDTF">2018-03-04T20:30:15Z</dcterms:modified>
</cp:coreProperties>
</file>