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6" r:id="rId3"/>
    <p:sldId id="259" r:id="rId4"/>
    <p:sldId id="263" r:id="rId5"/>
    <p:sldId id="268" r:id="rId6"/>
    <p:sldId id="267" r:id="rId7"/>
    <p:sldId id="265" r:id="rId8"/>
    <p:sldId id="270" r:id="rId9"/>
    <p:sldId id="264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31"/>
  </p:normalViewPr>
  <p:slideViewPr>
    <p:cSldViewPr>
      <p:cViewPr varScale="1">
        <p:scale>
          <a:sx n="97" d="100"/>
          <a:sy n="97" d="100"/>
        </p:scale>
        <p:origin x="1448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78AA7-ABEE-437A-8A35-0B953A059755}" type="datetimeFigureOut">
              <a:rPr lang="en-US" smtClean="0"/>
              <a:t>3/4/18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BC9DE-CE97-4DAE-A887-E7AC96935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44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dialect of</a:t>
            </a:r>
            <a:r>
              <a:rPr lang="en-US" baseline="0" dirty="0" smtClean="0"/>
              <a:t> Spanish should we have used? Mexican, Cuban, Caribbean or simply Castilian, the Mother tongue. English also suffers from what dialect should you use. Bostonian, mid Western, Southern or </a:t>
            </a:r>
            <a:r>
              <a:rPr lang="en-US" baseline="0" dirty="0" err="1" smtClean="0"/>
              <a:t>English..real</a:t>
            </a:r>
            <a:r>
              <a:rPr lang="en-US" baseline="0" dirty="0" smtClean="0"/>
              <a:t> English. The written word was a lot easier. Every Spanish speaker can understand written Castilian, the Mother tongue.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B17AD-BEED-4470-925C-05D3EE93AED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051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4BC9DE-CE97-4DAE-A887-E7AC96935B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70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had 17 members at my Change of Watch. When someone flies in to Puerto Rico there will be 10 to 15 family members there to greet someone.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2B17AD-BEED-4470-925C-05D3EE93AED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81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1B39265-7778-4BAB-9DE0-5C387A727342}" type="datetimeFigureOut">
              <a:rPr lang="en-US" smtClean="0"/>
              <a:t>3/4/18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243C12B-AB66-4131-8F77-6170B988558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609601"/>
            <a:ext cx="8001000" cy="14477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Hispanic Youths and how to reach them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676401"/>
            <a:ext cx="7696200" cy="1447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Made possible by a grant from the Sports Fish Restoration and Boating Fund administered by the US Coast Guard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657600"/>
            <a:ext cx="762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Past Chief Commander, Luis Ojeda, SN</a:t>
            </a:r>
          </a:p>
          <a:p>
            <a:pPr algn="r"/>
            <a:r>
              <a:rPr lang="en-US" dirty="0" smtClean="0"/>
              <a:t>United States Power Squadrons</a:t>
            </a:r>
          </a:p>
          <a:p>
            <a:pPr algn="r"/>
            <a:r>
              <a:rPr lang="en-US" dirty="0" smtClean="0"/>
              <a:t>America’s Boating Club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3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7" y="609600"/>
            <a:ext cx="9135533" cy="5138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22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85800" y="381000"/>
            <a:ext cx="79248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Why a Youth manual?</a:t>
            </a:r>
          </a:p>
          <a:p>
            <a:endParaRPr lang="en-US" sz="2800" dirty="0"/>
          </a:p>
          <a:p>
            <a:r>
              <a:rPr lang="en-US" sz="2800" dirty="0"/>
              <a:t>T</a:t>
            </a:r>
            <a:r>
              <a:rPr lang="en-US" sz="2800" dirty="0" smtClean="0"/>
              <a:t>he 54 million Spanish speakers in the US make up 17% of the population. The significant aspect of this is that in 2014 the US population under 5 years of age was 50% white and 50% multicultural!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191000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 Hispanic population makes up the largest and fastest growing portion of the non-white representing 24% of those under 18!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8839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3256983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.</a:t>
            </a:r>
          </a:p>
          <a:p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457200"/>
            <a:ext cx="7696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Hispanics boat too. </a:t>
            </a:r>
          </a:p>
          <a:p>
            <a:endParaRPr lang="en-US" sz="2800" dirty="0" smtClean="0"/>
          </a:p>
          <a:p>
            <a:r>
              <a:rPr lang="en-US" sz="2800" dirty="0" smtClean="0"/>
              <a:t>Hispanics are very family oriented and we socialize a lot. </a:t>
            </a:r>
          </a:p>
          <a:p>
            <a:endParaRPr lang="en-US" sz="2800" dirty="0" smtClean="0"/>
          </a:p>
          <a:p>
            <a:r>
              <a:rPr lang="en-US" sz="2800" dirty="0" smtClean="0"/>
              <a:t>Let’s have a party and I’ll bring the food is often heard.</a:t>
            </a:r>
          </a:p>
          <a:p>
            <a:endParaRPr lang="en-US" sz="2800" dirty="0" smtClean="0"/>
          </a:p>
          <a:p>
            <a:r>
              <a:rPr lang="en-US" sz="2800" dirty="0" smtClean="0"/>
              <a:t>Kids are central to the family unit.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4419599"/>
            <a:ext cx="8458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OK then, how do we communicate with Hispanic Youths?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928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57200"/>
            <a:ext cx="7471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Communicating with Hispanic Youths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219200"/>
            <a:ext cx="731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An excerpt from a report by the Child Trends Hispanic Institute “Using NAEP or National Assessment of Educational Progress reports that only 21% of Hispanic youths scored at or above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level.”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743200"/>
            <a:ext cx="7395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Conversely it can be said that 79% are reading below 4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grade level.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099996" y="36576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We’ll explore what this means and what challenges we face in developing a useful Youth Manual for safe boating.</a:t>
            </a:r>
          </a:p>
          <a:p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4981039"/>
            <a:ext cx="7318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Flesch</a:t>
            </a:r>
            <a:r>
              <a:rPr lang="en-US" dirty="0" smtClean="0"/>
              <a:t>-Kidman an analytical tool for determining readability level in English is not adaptable for Spanish text analysis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8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97321" y="381000"/>
            <a:ext cx="7010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OK, so what do we use to determine the readability of Spanish text.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97321" y="1258432"/>
            <a:ext cx="703227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There are a few tools available and the one that appears appropriate is the Fernandez-</a:t>
            </a:r>
            <a:r>
              <a:rPr lang="en-US" sz="2000" dirty="0" err="1" smtClean="0"/>
              <a:t>Huertas</a:t>
            </a:r>
            <a:r>
              <a:rPr lang="en-US" sz="2000" dirty="0" smtClean="0"/>
              <a:t> calculator even though there is some dissension from some circles.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197321" y="2502529"/>
            <a:ext cx="6629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sz="2000" dirty="0" smtClean="0"/>
          </a:p>
          <a:p>
            <a:r>
              <a:rPr lang="en-US" sz="2000" dirty="0" smtClean="0"/>
              <a:t>Once we have the translation, we will use this tool to calculate grade and readability level.</a:t>
            </a:r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Ok, so once we have this done how do we reach Hispanic Youths?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946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80999" y="914400"/>
            <a:ext cx="807267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Hispanics rely more on word of mouth than advertising by big business or Government. There is a lack of trust  but a recommendation from a friend or family member is huge!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404388" y="4648200"/>
            <a:ext cx="8763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So, how can we use this to spread the word about boating courses, enhancing boating skills, disseminate information about our fishing laws and the wearing of life jackets?</a:t>
            </a:r>
            <a:endParaRPr lang="en-US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533400" y="2362200"/>
            <a:ext cx="8001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my uncle or my </a:t>
            </a:r>
            <a:r>
              <a:rPr lang="en-US" sz="2000" dirty="0" err="1" smtClean="0"/>
              <a:t>abuela</a:t>
            </a:r>
            <a:r>
              <a:rPr lang="en-US" sz="2000" dirty="0" smtClean="0"/>
              <a:t> recommends something or some product well then by golly it has to be good!</a:t>
            </a:r>
          </a:p>
          <a:p>
            <a:endParaRPr lang="en-US" sz="2000" dirty="0"/>
          </a:p>
          <a:p>
            <a:r>
              <a:rPr lang="en-US" sz="2000" dirty="0" smtClean="0"/>
              <a:t>If you’ve ever flown into Puerto Rico I’m sure you heard clapping when we land and you will have seen 10 to 15 people waiting for every Puerto Rican on that plane.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65362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430618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Here are some ideas to on how to reach Hispanics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374618"/>
            <a:ext cx="7696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Stop worrying about the dialect. 98% will understand each other.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2362200"/>
            <a:ext cx="75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Keep it simple so the message will fit. Most Hispanics will want it on a smart phone or mobile device of some sort.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533400" y="3581400"/>
            <a:ext cx="7543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Use the family approach. Get endorsements from Hispanic celebrities. I’d put a life jacket on Ricardo </a:t>
            </a:r>
            <a:r>
              <a:rPr lang="en-US" sz="2000" dirty="0" err="1" smtClean="0"/>
              <a:t>Montalban</a:t>
            </a:r>
            <a:r>
              <a:rPr lang="en-US" sz="2000" dirty="0" smtClean="0"/>
              <a:t> if he were still alive!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685800" y="4876800"/>
            <a:ext cx="716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your budgets can stand it, concentrate your offerings to population centers exhibiting concentrations of Hispanics.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749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81000"/>
            <a:ext cx="80772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Hispanics use their mobile devices 658 minutes a month compared to 510 minutes average of other customers or cultures.</a:t>
            </a: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623066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Hispanics are connected!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4038600"/>
            <a:ext cx="7772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Hispanics represent 50% of the population growth by 2020 and their buying power will reach 1.4 to 1.7 Trillion dollars.</a:t>
            </a: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0654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www.uscgboating.org/library/graphics/CG-TrustFund-Mark-04-300dpi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83" y="1295401"/>
            <a:ext cx="891222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4092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10316</TotalTime>
  <Words>679</Words>
  <Application>Microsoft Macintosh PowerPoint</Application>
  <PresentationFormat>On-screen Show (4:3)</PresentationFormat>
  <Paragraphs>55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Lucida Sans Unicode</vt:lpstr>
      <vt:lpstr>Verdana</vt:lpstr>
      <vt:lpstr>Wingdings 2</vt:lpstr>
      <vt:lpstr>Wingdings 3</vt:lpstr>
      <vt:lpstr>Concourse</vt:lpstr>
      <vt:lpstr>Hispanic Youths and how to reach them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Hispanic Youths and how to reach them</dc:title>
  <dc:creator>Windows User</dc:creator>
  <cp:lastModifiedBy>Yvonne Pentz</cp:lastModifiedBy>
  <cp:revision>28</cp:revision>
  <dcterms:created xsi:type="dcterms:W3CDTF">2018-01-24T16:37:18Z</dcterms:created>
  <dcterms:modified xsi:type="dcterms:W3CDTF">2018-03-04T20:32:15Z</dcterms:modified>
</cp:coreProperties>
</file>