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0" r:id="rId2"/>
    <p:sldId id="331" r:id="rId3"/>
    <p:sldId id="332" r:id="rId4"/>
    <p:sldId id="333" r:id="rId5"/>
    <p:sldId id="306" r:id="rId6"/>
    <p:sldId id="307" r:id="rId7"/>
    <p:sldId id="335" r:id="rId8"/>
    <p:sldId id="336" r:id="rId9"/>
    <p:sldId id="310" r:id="rId10"/>
    <p:sldId id="311" r:id="rId11"/>
    <p:sldId id="312" r:id="rId12"/>
    <p:sldId id="313" r:id="rId13"/>
    <p:sldId id="314" r:id="rId14"/>
    <p:sldId id="318" r:id="rId15"/>
    <p:sldId id="325" r:id="rId16"/>
    <p:sldId id="327" r:id="rId17"/>
    <p:sldId id="321" r:id="rId18"/>
    <p:sldId id="334" r:id="rId19"/>
    <p:sldId id="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3" autoAdjust="0"/>
    <p:restoredTop sz="94712"/>
  </p:normalViewPr>
  <p:slideViewPr>
    <p:cSldViewPr snapToGrid="0" snapToObjects="1">
      <p:cViewPr varScale="1">
        <p:scale>
          <a:sx n="87" d="100"/>
          <a:sy n="87" d="100"/>
        </p:scale>
        <p:origin x="20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C1D9-7C15-C846-824C-335E389DC2C5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A362-6D11-C549-BFC0-A28B5765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CA" b="1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992FD-B6DB-4711-8EA7-DE26E954CC65}" type="slidenum">
              <a:rPr lang="en-CA" smtClean="0">
                <a:latin typeface="Calibri" pitchFamily="3" charset="0"/>
              </a:rPr>
              <a:pPr/>
              <a:t>4</a:t>
            </a:fld>
            <a:endParaRPr lang="en-CA" dirty="0">
              <a:latin typeface="Calibri" pitchFamily="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Recreational Vessel Safety Checks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822-07A8-435E-AC51-1C2B240165C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69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modules covering a variety of equipment, regulatory and need to know topics.</a:t>
            </a:r>
          </a:p>
          <a:p>
            <a:r>
              <a:rPr lang="en-US" dirty="0"/>
              <a:t>Self paced learning</a:t>
            </a:r>
          </a:p>
          <a:p>
            <a:r>
              <a:rPr lang="en-US" dirty="0"/>
              <a:t>Testing knowledge </a:t>
            </a:r>
          </a:p>
          <a:p>
            <a:r>
              <a:rPr lang="en-US" dirty="0"/>
              <a:t>Downloadable certificate of completion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822-07A8-435E-AC51-1C2B240165C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35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Extension of the safety first marine web site / course which delivers visual support and information through the sales associate to the customer</a:t>
            </a:r>
          </a:p>
          <a:p>
            <a:r>
              <a:rPr lang="en-CA" dirty="0"/>
              <a:t>For example, the APP can demonstrate why a particular anchor works best in sand or mud.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822-07A8-435E-AC51-1C2B240165C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55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Canadian Tire sales associate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822-07A8-435E-AC51-1C2B240165C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8D1D-F2BD-DC47-9DEF-4DFBAEA1EA4F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592CF-4844-7E40-8C48-4108A6A9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9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a/url?sa=i&amp;rct=j&amp;q=&amp;esrc=s&amp;source=images&amp;cd=&amp;cad=rja&amp;uact=8&amp;ved=0ahUKEwjoyLSMzqDWAhVH64MKHa2DAv4QjRwIBw&amp;url=https://www.rbcwealthmanagement.com/ca/en/research-insights/schools-out-now-what/detail/&amp;psig=AFQjCNFY-yqlZ5g2xFnldhhXZk7gomtBcg&amp;ust=1505338638134421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safetyfirstmarine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 descr="csbc-logo-corr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44" y="260266"/>
            <a:ext cx="4393913" cy="1899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6664" y="2636913"/>
            <a:ext cx="736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Georgia"/>
              </a:rPr>
              <a:t>Presentation to IBWSS, Wednesday March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Georgia"/>
              </a:rPr>
              <a:t>7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Georgia"/>
              </a:rPr>
              <a:t>, 2018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6664" y="3648097"/>
            <a:ext cx="709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Georgia"/>
              </a:rPr>
              <a:t>John Gullick, </a:t>
            </a:r>
            <a:r>
              <a:rPr lang="en-US" sz="2400" b="1" dirty="0" smtClean="0">
                <a:cs typeface="Georgia"/>
              </a:rPr>
              <a:t>Chair,</a:t>
            </a:r>
          </a:p>
          <a:p>
            <a:pPr algn="ctr"/>
            <a:r>
              <a:rPr lang="en-US" sz="2400" b="1" dirty="0" smtClean="0">
                <a:cs typeface="Georgia"/>
              </a:rPr>
              <a:t>Canadian Safe Boating Council</a:t>
            </a:r>
          </a:p>
          <a:p>
            <a:pPr algn="ctr"/>
            <a:endParaRPr lang="en-US" sz="2400" b="1" dirty="0" smtClean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117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Sales APP</a:t>
            </a:r>
          </a:p>
        </p:txBody>
      </p:sp>
      <p:pic>
        <p:nvPicPr>
          <p:cNvPr id="5" name="sfm_logo_en.png" descr="sfm_logo_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8599" y="102464"/>
            <a:ext cx="1584176" cy="1496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71497"/>
            <a:ext cx="3264992" cy="26210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96000" y="1556793"/>
            <a:ext cx="4384526" cy="452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B52E69-D63E-4B5A-A215-8AA8A6365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514" y="3903956"/>
            <a:ext cx="3030687" cy="27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5A098-1996-476F-B947-3CFA79A3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b="1" dirty="0"/>
              <a:t>Downloadable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680639-5361-4ED6-AFAD-381FDF0A8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8961" y="163234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Standard and Customized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Age and horsepower</a:t>
            </a:r>
          </a:p>
          <a:p>
            <a:pPr marL="0" indent="0">
              <a:buNone/>
            </a:pPr>
            <a:r>
              <a:rPr lang="en-CA" b="1" dirty="0"/>
              <a:t>Pre-departure checklists</a:t>
            </a:r>
          </a:p>
          <a:p>
            <a:pPr marL="0" indent="0">
              <a:buNone/>
            </a:pPr>
            <a:r>
              <a:rPr lang="en-CA" b="1" dirty="0"/>
              <a:t>Safety Equipment</a:t>
            </a:r>
          </a:p>
          <a:p>
            <a:pPr marL="0" indent="0">
              <a:buNone/>
            </a:pPr>
            <a:r>
              <a:rPr lang="en-CA" b="1" dirty="0"/>
              <a:t>Float Plans</a:t>
            </a:r>
          </a:p>
        </p:txBody>
      </p:sp>
      <p:pic>
        <p:nvPicPr>
          <p:cNvPr id="5" name="sfm_logo_en.png" descr="sfm_logo_en.png">
            <a:extLst>
              <a:ext uri="{FF2B5EF4-FFF2-40B4-BE49-F238E27FC236}">
                <a16:creationId xmlns:a16="http://schemas.microsoft.com/office/drawing/2014/main" xmlns="" id="{E86A713C-3BA7-4E81-A4B8-11EF2A1D4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59934"/>
            <a:ext cx="1584176" cy="1496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710CF6B7-7094-4952-B0F5-FBBEFF9793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650226">
            <a:off x="1865203" y="1942719"/>
            <a:ext cx="3118503" cy="3925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B9E387-E1CC-4F38-8011-1941A74BE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053" y="2057400"/>
            <a:ext cx="3095870" cy="391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ED566-5DC8-44A6-84AF-FEC1AC2A8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1" y="5622710"/>
            <a:ext cx="3746183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133600"/>
            <a:ext cx="5359854" cy="3180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70668"/>
            <a:ext cx="1977287" cy="1529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7828" y="38819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/>
              <a:t>Outreach</a:t>
            </a:r>
            <a:r>
              <a:rPr lang="en-CA" sz="5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03" y="83096"/>
            <a:ext cx="1866527" cy="1669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3429000"/>
            <a:ext cx="2900536" cy="30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0660" y="0"/>
            <a:ext cx="15773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0551" y="2358913"/>
            <a:ext cx="1605129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19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8C575-3E0E-4BEB-93CA-EA7780D3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535" y="2743200"/>
            <a:ext cx="1350847" cy="1194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627565"/>
            <a:ext cx="768423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    </a:t>
            </a:r>
            <a:r>
              <a:rPr lang="en-US" sz="4100" b="1" dirty="0"/>
              <a:t>Research with Marine Retail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786" y="2590801"/>
            <a:ext cx="612143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b="1" dirty="0"/>
              <a:t>     </a:t>
            </a:r>
            <a:r>
              <a:rPr lang="en-US" sz="2500" b="1" dirty="0"/>
              <a:t>Very positive reaction to </a:t>
            </a:r>
            <a:r>
              <a:rPr lang="en-US" sz="2500" b="1"/>
              <a:t>the    program</a:t>
            </a: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457200" lvl="1" indent="0">
              <a:buNone/>
            </a:pPr>
            <a:r>
              <a:rPr lang="en-US" sz="2500" b="1" dirty="0"/>
              <a:t>“ It is informative, useful, should be mandatory.”</a:t>
            </a:r>
          </a:p>
          <a:p>
            <a:pPr marL="457200" lvl="1" indent="0">
              <a:buNone/>
            </a:pPr>
            <a:endParaRPr lang="en-US" sz="2500" b="1" dirty="0"/>
          </a:p>
          <a:p>
            <a:pPr marL="457200" lvl="1" indent="0">
              <a:buNone/>
            </a:pPr>
            <a:r>
              <a:rPr lang="en-US" sz="2500" b="1" dirty="0"/>
              <a:t>“I need this because people don’t believe me. They think I am just a kid!”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705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CEA637-672A-4EE6-867C-FFFE4EE7A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6916"/>
            <a:ext cx="5562600" cy="18427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3915" y="2057401"/>
            <a:ext cx="5076824" cy="179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3" y="3933056"/>
            <a:ext cx="5076825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393622"/>
            <a:ext cx="3011612" cy="1770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2057400"/>
            <a:ext cx="3779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Train youth:</a:t>
            </a:r>
          </a:p>
          <a:p>
            <a:r>
              <a:rPr lang="en-CA" b="1" dirty="0"/>
              <a:t> </a:t>
            </a:r>
          </a:p>
          <a:p>
            <a:r>
              <a:rPr lang="en-CA" b="1" dirty="0"/>
              <a:t>In general boating safety </a:t>
            </a:r>
            <a:r>
              <a:rPr lang="en-CA" b="1" dirty="0" smtClean="0"/>
              <a:t>practices.</a:t>
            </a:r>
            <a:endParaRPr lang="en-CA" b="1" dirty="0"/>
          </a:p>
          <a:p>
            <a:r>
              <a:rPr lang="en-CA" b="1" dirty="0"/>
              <a:t>To act as trainers for other </a:t>
            </a:r>
            <a:r>
              <a:rPr lang="en-CA" b="1" dirty="0" smtClean="0"/>
              <a:t>youth.</a:t>
            </a:r>
            <a:endParaRPr lang="en-CA" b="1" dirty="0"/>
          </a:p>
          <a:p>
            <a:r>
              <a:rPr lang="en-CA" b="1" dirty="0"/>
              <a:t>To be a force multiplier delivering </a:t>
            </a:r>
          </a:p>
          <a:p>
            <a:r>
              <a:rPr lang="en-CA" b="1" dirty="0" smtClean="0"/>
              <a:t>messages </a:t>
            </a:r>
            <a:r>
              <a:rPr lang="en-CA" b="1" dirty="0"/>
              <a:t>to the public. </a:t>
            </a:r>
          </a:p>
        </p:txBody>
      </p:sp>
    </p:spTree>
    <p:extLst>
      <p:ext uri="{BB962C8B-B14F-4D97-AF65-F5344CB8AC3E}">
        <p14:creationId xmlns:p14="http://schemas.microsoft.com/office/powerpoint/2010/main" val="2832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AD249-F52A-42C5-9B53-1F706CF8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407988"/>
            <a:ext cx="4724400" cy="1009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6CF01-2FA8-438A-A373-A39DE3817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2022763"/>
            <a:ext cx="4308764" cy="4332001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A Perfect Day on the Water</a:t>
            </a:r>
          </a:p>
          <a:p>
            <a:r>
              <a:rPr lang="en-CA" dirty="0" smtClean="0"/>
              <a:t>Multi-lingual </a:t>
            </a:r>
            <a:r>
              <a:rPr lang="en-CA" dirty="0"/>
              <a:t>program for new boaters in entry level boats</a:t>
            </a:r>
          </a:p>
          <a:p>
            <a:r>
              <a:rPr lang="en-CA" dirty="0"/>
              <a:t>Free on line delivery </a:t>
            </a:r>
          </a:p>
          <a:p>
            <a:r>
              <a:rPr lang="en-CA" dirty="0"/>
              <a:t>6 languages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1C9183-C0EC-49CA-BC2B-D98330AFF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1418" y="2022763"/>
            <a:ext cx="4365234" cy="35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080494-E74A-4DBB-AD55-D14813419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0" y="833439"/>
            <a:ext cx="2030742" cy="4525963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9996184B-87A7-498F-9836-76D7819B3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1143001"/>
            <a:ext cx="3657600" cy="5261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B31C18-2ED5-487F-B6DD-D68AA383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742" y="1828800"/>
            <a:ext cx="21674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OPERATION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LIFE PRESERVER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Northern Communities</a:t>
            </a:r>
          </a:p>
          <a:p>
            <a:r>
              <a:rPr lang="en-US" dirty="0" smtClean="0"/>
              <a:t>Educate on life jackets</a:t>
            </a:r>
          </a:p>
          <a:p>
            <a:r>
              <a:rPr lang="en-US" dirty="0" smtClean="0"/>
              <a:t>Cold water immersion</a:t>
            </a:r>
          </a:p>
          <a:p>
            <a:r>
              <a:rPr lang="en-US" dirty="0" err="1" smtClean="0"/>
              <a:t>Reboarding</a:t>
            </a:r>
            <a:endParaRPr lang="en-US" dirty="0" smtClean="0"/>
          </a:p>
          <a:p>
            <a:r>
              <a:rPr lang="en-US" dirty="0" smtClean="0"/>
              <a:t>Trip plans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GREAT</a:t>
            </a:r>
            <a:r>
              <a:rPr lang="en-US" dirty="0" smtClean="0"/>
              <a:t> way to recycle life jackets and </a:t>
            </a:r>
            <a:r>
              <a:rPr lang="en-US" dirty="0" err="1" smtClean="0"/>
              <a:t>pfd’s</a:t>
            </a:r>
            <a:r>
              <a:rPr lang="en-US" dirty="0" smtClean="0"/>
              <a:t> that are no longer good for you but still good for use</a:t>
            </a:r>
          </a:p>
          <a:p>
            <a:r>
              <a:rPr lang="en-US" dirty="0" smtClean="0"/>
              <a:t>A gift of one device may be a gift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 descr="csbc-logo-corr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12" y="914400"/>
            <a:ext cx="6827519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435" y="1600201"/>
            <a:ext cx="6104565" cy="4525963"/>
          </a:xfrm>
        </p:spPr>
        <p:txBody>
          <a:bodyPr>
            <a:normAutofit/>
          </a:bodyPr>
          <a:lstStyle/>
          <a:p>
            <a:r>
              <a:rPr lang="en-US" dirty="0"/>
              <a:t>National organization </a:t>
            </a:r>
          </a:p>
          <a:p>
            <a:r>
              <a:rPr lang="en-US" dirty="0"/>
              <a:t>Directors and members from coast to coast to coast</a:t>
            </a:r>
          </a:p>
          <a:p>
            <a:r>
              <a:rPr lang="en-US" dirty="0" smtClean="0"/>
              <a:t>20 </a:t>
            </a:r>
            <a:r>
              <a:rPr lang="en-US" dirty="0"/>
              <a:t>directors with a Chair and Executive </a:t>
            </a:r>
            <a:r>
              <a:rPr lang="en-US" dirty="0" smtClean="0"/>
              <a:t>Committee</a:t>
            </a:r>
            <a:endParaRPr lang="en-US" dirty="0"/>
          </a:p>
          <a:p>
            <a:r>
              <a:rPr lang="en-US" dirty="0"/>
              <a:t>Run by volunteers: no ongoing paid staff, no ongoing government </a:t>
            </a:r>
            <a:r>
              <a:rPr lang="en-US" dirty="0" smtClean="0"/>
              <a:t>funding </a:t>
            </a:r>
            <a:r>
              <a:rPr lang="en-US" dirty="0"/>
              <a:t>support  </a:t>
            </a:r>
            <a:endParaRPr lang="en-US" dirty="0" smtClean="0"/>
          </a:p>
          <a:p>
            <a:r>
              <a:rPr lang="en-US" dirty="0" smtClean="0"/>
              <a:t>Established over 25 years ago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2908" y="1825625"/>
            <a:ext cx="4010891" cy="38547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Contact:</a:t>
            </a:r>
          </a:p>
          <a:p>
            <a:pPr marL="0" indent="0" algn="ctr">
              <a:buNone/>
            </a:pPr>
            <a:r>
              <a:rPr lang="en-US" dirty="0" smtClean="0"/>
              <a:t>John </a:t>
            </a:r>
            <a:r>
              <a:rPr lang="en-US" dirty="0" err="1" smtClean="0"/>
              <a:t>Gullick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smtClean="0"/>
              <a:t>jrag@nexicom.net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5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CSBC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the incidence of deaths that occur as a result </a:t>
            </a:r>
            <a:r>
              <a:rPr lang="en-US" dirty="0" smtClean="0"/>
              <a:t>of boating </a:t>
            </a:r>
            <a:r>
              <a:rPr lang="en-US" dirty="0"/>
              <a:t>activities</a:t>
            </a:r>
          </a:p>
          <a:p>
            <a:r>
              <a:rPr lang="en-US" dirty="0"/>
              <a:t>Cultivate partnerships with government, water safety organizations and the boating industry</a:t>
            </a:r>
          </a:p>
          <a:p>
            <a:r>
              <a:rPr lang="en-US" dirty="0"/>
              <a:t>Partner to provide significant boating safety outreach to various boating communities across Canada</a:t>
            </a:r>
          </a:p>
        </p:txBody>
      </p:sp>
      <p:pic>
        <p:nvPicPr>
          <p:cNvPr id="7" name="irc_mi" descr="Image result for canoei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04865"/>
            <a:ext cx="538480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/>
              <a:t>What We Do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24418" y="1892301"/>
            <a:ext cx="10957983" cy="4233333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400" dirty="0"/>
              <a:t>Safe boating campaigns</a:t>
            </a:r>
          </a:p>
          <a:p>
            <a:pPr eaLnBrk="1" hangingPunct="1"/>
            <a:r>
              <a:rPr lang="en-CA" sz="2400" dirty="0"/>
              <a:t>Research</a:t>
            </a:r>
          </a:p>
          <a:p>
            <a:pPr eaLnBrk="1" hangingPunct="1"/>
            <a:r>
              <a:rPr lang="en-CA" sz="2400" dirty="0"/>
              <a:t>Boating safety resources</a:t>
            </a:r>
          </a:p>
          <a:p>
            <a:pPr eaLnBrk="1" hangingPunct="1"/>
            <a:r>
              <a:rPr lang="en-CA" sz="2400" dirty="0"/>
              <a:t>Cold water training</a:t>
            </a:r>
          </a:p>
          <a:p>
            <a:pPr eaLnBrk="1" hangingPunct="1"/>
            <a:r>
              <a:rPr lang="en-CA" sz="2400" dirty="0"/>
              <a:t>Canadian Safe Boating Awards</a:t>
            </a:r>
          </a:p>
          <a:p>
            <a:pPr eaLnBrk="1" hangingPunct="1"/>
            <a:r>
              <a:rPr lang="en-CA" sz="2400" dirty="0"/>
              <a:t>Annual Symposium</a:t>
            </a:r>
          </a:p>
          <a:p>
            <a:pPr eaLnBrk="1" hangingPunct="1"/>
            <a:r>
              <a:rPr lang="en-CA" sz="2400" dirty="0"/>
              <a:t>International and Government liaison</a:t>
            </a:r>
          </a:p>
          <a:p>
            <a:pPr eaLnBrk="1" hangingPunct="1">
              <a:buNone/>
            </a:pPr>
            <a:r>
              <a:rPr lang="en-CA" sz="2400" dirty="0"/>
              <a:t>	(US NSBC, International Lifejacket Wear Principles Agreement, NRBAC, CMAC)</a:t>
            </a:r>
          </a:p>
          <a:p>
            <a:pPr eaLnBrk="1" hangingPunct="1">
              <a:buFont typeface="Arial" charset="0"/>
              <a:buNone/>
            </a:pPr>
            <a:r>
              <a:rPr lang="en-CA" sz="2400" dirty="0"/>
              <a:t>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77117-0FCC-45E2-91BD-E3EA7A163A27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1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FM_PP_Cover_2.jpg" descr="SFM_PP_Cover_2.jp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600201"/>
            <a:ext cx="8229600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fm_logo_en.png" descr="sfm_logo_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5641" y="1700808"/>
            <a:ext cx="2514879" cy="23762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2351584" y="425963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lang="en-CA" sz="3000" dirty="0"/>
              <a:t>More than just safety equipment</a:t>
            </a:r>
          </a:p>
          <a:p>
            <a:pPr defTabSz="457200">
              <a:lnSpc>
                <a:spcPct val="120000"/>
              </a:lnSpc>
              <a:defRPr sz="3000">
                <a:solidFill>
                  <a:srgbClr val="154A6C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lang="en-CA" sz="3000" dirty="0">
                <a:uFill>
                  <a:solidFill>
                    <a:srgbClr val="0563C1"/>
                  </a:solidFill>
                </a:uFill>
                <a:hlinkClick r:id="rId4"/>
              </a:rPr>
              <a:t>safetyfirstmarine.ca</a:t>
            </a:r>
          </a:p>
        </p:txBody>
      </p:sp>
      <p:pic>
        <p:nvPicPr>
          <p:cNvPr id="7" name="sfm_logo_en.png" descr="sfm_logo_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0256" y="116633"/>
            <a:ext cx="1306488" cy="1234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1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3" y="321177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764060-A88A-477E-9E23-4FEAD777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7" r="2" b="17736"/>
          <a:stretch/>
        </p:blipFill>
        <p:spPr>
          <a:xfrm>
            <a:off x="8290066" y="3404974"/>
            <a:ext cx="2085965" cy="2331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23191A-DEC3-4972-99B5-230FA9BF2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3738"/>
          <a:stretch/>
        </p:blipFill>
        <p:spPr>
          <a:xfrm>
            <a:off x="8302908" y="990600"/>
            <a:ext cx="2125062" cy="1602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35" y="556921"/>
            <a:ext cx="4653738" cy="731337"/>
          </a:xfrm>
        </p:spPr>
        <p:txBody>
          <a:bodyPr>
            <a:normAutofit/>
          </a:bodyPr>
          <a:lstStyle/>
          <a:p>
            <a:r>
              <a:rPr lang="en-US" sz="3500" dirty="0"/>
              <a:t>Why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8" y="1524002"/>
            <a:ext cx="5017211" cy="46939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CPS-ECP / CCGA </a:t>
            </a:r>
            <a:r>
              <a:rPr lang="en-US" sz="2000" b="1" dirty="0" smtClean="0"/>
              <a:t>Courtesy Checks                                                                             </a:t>
            </a:r>
            <a:r>
              <a:rPr lang="en-US" sz="2000" b="1" dirty="0"/>
              <a:t>found that  40% of boats                                                                   checked were not in                                                                          compliance with carriage                                                               regulations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Goal to reach those on the front line who can influence better carriage habits with boaters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Targets </a:t>
            </a:r>
          </a:p>
          <a:p>
            <a:pPr marL="0" indent="0">
              <a:buNone/>
            </a:pPr>
            <a:r>
              <a:rPr lang="en-US" sz="2000" b="1" dirty="0"/>
              <a:t>	 Canadian Tire sales associates</a:t>
            </a:r>
          </a:p>
          <a:p>
            <a:pPr marL="0" indent="0">
              <a:buNone/>
            </a:pPr>
            <a:r>
              <a:rPr lang="en-US" sz="2000" b="1" dirty="0"/>
              <a:t>                </a:t>
            </a:r>
            <a:r>
              <a:rPr lang="en-US" sz="2000" b="1" dirty="0" smtClean="0"/>
              <a:t> Other </a:t>
            </a:r>
            <a:r>
              <a:rPr lang="en-US" sz="2000" b="1" dirty="0"/>
              <a:t>major retailers </a:t>
            </a:r>
          </a:p>
          <a:p>
            <a:pPr marL="457200" lvl="1" indent="0">
              <a:buNone/>
            </a:pPr>
            <a:r>
              <a:rPr lang="en-US" sz="2000" b="1" dirty="0"/>
              <a:t>         3000 marinas and chandleries</a:t>
            </a:r>
          </a:p>
        </p:txBody>
      </p:sp>
    </p:spTree>
    <p:extLst>
      <p:ext uri="{BB962C8B-B14F-4D97-AF65-F5344CB8AC3E}">
        <p14:creationId xmlns:p14="http://schemas.microsoft.com/office/powerpoint/2010/main" val="203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871B4B5-E96E-4068-BA60-68D09DBD32E3" descr="8EE1C787-D800-497C-A260-14C237DE65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4624"/>
            <a:ext cx="8553260" cy="715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61A601-A625-436D-8C24-27AB36CC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609600"/>
            <a:ext cx="947650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1F8F51-36A7-4589-B0D9-ABA892AB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"/>
            <a:ext cx="8763000" cy="2834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5A9EA2-3307-4F1C-88B6-D1DD3596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200401"/>
            <a:ext cx="8763000" cy="21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403</Words>
  <Application>Microsoft Macintosh PowerPoint</Application>
  <PresentationFormat>Widescreen</PresentationFormat>
  <Paragraphs>88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Georgia</vt:lpstr>
      <vt:lpstr>Trebuchet MS</vt:lpstr>
      <vt:lpstr>Arial</vt:lpstr>
      <vt:lpstr>Office Theme</vt:lpstr>
      <vt:lpstr> </vt:lpstr>
      <vt:lpstr>Organization </vt:lpstr>
      <vt:lpstr>CSBC Mission</vt:lpstr>
      <vt:lpstr>What We Do</vt:lpstr>
      <vt:lpstr>PowerPoint Presentation</vt:lpstr>
      <vt:lpstr>Why ?</vt:lpstr>
      <vt:lpstr>PowerPoint Presentation</vt:lpstr>
      <vt:lpstr>PowerPoint Presentation</vt:lpstr>
      <vt:lpstr>PowerPoint Presentation</vt:lpstr>
      <vt:lpstr>Sales APP</vt:lpstr>
      <vt:lpstr>Downloadable resources</vt:lpstr>
      <vt:lpstr>PowerPoint Presentation</vt:lpstr>
      <vt:lpstr>    Research with Marine Retail Staff</vt:lpstr>
      <vt:lpstr>PowerPoint Presentation</vt:lpstr>
      <vt:lpstr>PowerPoint Presentation</vt:lpstr>
      <vt:lpstr>PowerPoint Presentation</vt:lpstr>
      <vt:lpstr>OPERATION LIFE PRESERVER</vt:lpstr>
      <vt:lpstr> 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Yvonne Pentz</cp:lastModifiedBy>
  <cp:revision>36</cp:revision>
  <dcterms:created xsi:type="dcterms:W3CDTF">2017-09-18T21:40:35Z</dcterms:created>
  <dcterms:modified xsi:type="dcterms:W3CDTF">2018-03-04T20:28:38Z</dcterms:modified>
</cp:coreProperties>
</file>